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Layouts/slideLayout3.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wmf"/><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8"/>
  </p:notesMasterIdLst>
  <p:handoutMasterIdLst>
    <p:handoutMasterId r:id="rId39"/>
  </p:handoutMasterIdLst>
  <p:sldIdLst>
    <p:sldId id="297" r:id="rId2"/>
    <p:sldId id="265" r:id="rId3"/>
    <p:sldId id="298" r:id="rId4"/>
    <p:sldId id="266" r:id="rId5"/>
    <p:sldId id="267" r:id="rId6"/>
    <p:sldId id="257" r:id="rId7"/>
    <p:sldId id="259" r:id="rId8"/>
    <p:sldId id="258" r:id="rId9"/>
    <p:sldId id="299" r:id="rId10"/>
    <p:sldId id="269" r:id="rId11"/>
    <p:sldId id="278" r:id="rId12"/>
    <p:sldId id="270" r:id="rId13"/>
    <p:sldId id="281" r:id="rId14"/>
    <p:sldId id="282" r:id="rId15"/>
    <p:sldId id="268" r:id="rId16"/>
    <p:sldId id="271" r:id="rId17"/>
    <p:sldId id="283" r:id="rId18"/>
    <p:sldId id="263" r:id="rId19"/>
    <p:sldId id="273" r:id="rId20"/>
    <p:sldId id="285" r:id="rId21"/>
    <p:sldId id="288" r:id="rId22"/>
    <p:sldId id="292" r:id="rId23"/>
    <p:sldId id="286" r:id="rId24"/>
    <p:sldId id="289" r:id="rId25"/>
    <p:sldId id="293" r:id="rId26"/>
    <p:sldId id="290" r:id="rId27"/>
    <p:sldId id="287" r:id="rId28"/>
    <p:sldId id="295" r:id="rId29"/>
    <p:sldId id="291" r:id="rId30"/>
    <p:sldId id="294" r:id="rId31"/>
    <p:sldId id="274" r:id="rId32"/>
    <p:sldId id="296" r:id="rId33"/>
    <p:sldId id="279" r:id="rId34"/>
    <p:sldId id="280" r:id="rId35"/>
    <p:sldId id="276" r:id="rId36"/>
    <p:sldId id="300" r:id="rId37"/>
  </p:sldIdLst>
  <p:sldSz cx="9144000" cy="6858000" type="screen4x3"/>
  <p:notesSz cx="6881813" cy="10002838"/>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789" autoAdjust="0"/>
    <p:restoredTop sz="94728" autoAdjust="0"/>
  </p:normalViewPr>
  <p:slideViewPr>
    <p:cSldViewPr>
      <p:cViewPr varScale="1">
        <p:scale>
          <a:sx n="74" d="100"/>
          <a:sy n="74" d="100"/>
        </p:scale>
        <p:origin x="-1284" y="-90"/>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66" d="100"/>
        <a:sy n="66" d="100"/>
      </p:scale>
      <p:origin x="0" y="4608"/>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02" name="Rectangle 2"/>
          <p:cNvSpPr>
            <a:spLocks noGrp="1" noChangeArrowheads="1"/>
          </p:cNvSpPr>
          <p:nvPr>
            <p:ph type="hdr" sz="quarter"/>
          </p:nvPr>
        </p:nvSpPr>
        <p:spPr bwMode="auto">
          <a:xfrm>
            <a:off x="0" y="0"/>
            <a:ext cx="2982913" cy="5000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pPr>
              <a:defRPr/>
            </a:pPr>
            <a:endParaRPr lang="en-GB"/>
          </a:p>
        </p:txBody>
      </p:sp>
      <p:sp>
        <p:nvSpPr>
          <p:cNvPr id="51203" name="Rectangle 3"/>
          <p:cNvSpPr>
            <a:spLocks noGrp="1" noChangeArrowheads="1"/>
          </p:cNvSpPr>
          <p:nvPr>
            <p:ph type="dt" sz="quarter" idx="1"/>
          </p:nvPr>
        </p:nvSpPr>
        <p:spPr bwMode="auto">
          <a:xfrm>
            <a:off x="3897313" y="0"/>
            <a:ext cx="2982912" cy="5000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pPr>
              <a:defRPr/>
            </a:pPr>
            <a:fld id="{1AE0F9B4-5293-4714-AB5F-24F59860374E}" type="datetimeFigureOut">
              <a:rPr lang="en-GB"/>
              <a:pPr>
                <a:defRPr/>
              </a:pPr>
              <a:t>19/11/2016</a:t>
            </a:fld>
            <a:endParaRPr lang="en-GB"/>
          </a:p>
        </p:txBody>
      </p:sp>
      <p:sp>
        <p:nvSpPr>
          <p:cNvPr id="51204" name="Rectangle 4"/>
          <p:cNvSpPr>
            <a:spLocks noGrp="1" noChangeArrowheads="1"/>
          </p:cNvSpPr>
          <p:nvPr>
            <p:ph type="ftr" sz="quarter" idx="2"/>
          </p:nvPr>
        </p:nvSpPr>
        <p:spPr bwMode="auto">
          <a:xfrm>
            <a:off x="0" y="9501188"/>
            <a:ext cx="2982913" cy="50006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pPr>
              <a:defRPr/>
            </a:pPr>
            <a:endParaRPr lang="en-GB"/>
          </a:p>
        </p:txBody>
      </p:sp>
      <p:sp>
        <p:nvSpPr>
          <p:cNvPr id="51205" name="Rectangle 5"/>
          <p:cNvSpPr>
            <a:spLocks noGrp="1" noChangeArrowheads="1"/>
          </p:cNvSpPr>
          <p:nvPr>
            <p:ph type="sldNum" sz="quarter" idx="3"/>
          </p:nvPr>
        </p:nvSpPr>
        <p:spPr bwMode="auto">
          <a:xfrm>
            <a:off x="3897313" y="9501188"/>
            <a:ext cx="2982912" cy="50006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pPr>
              <a:defRPr/>
            </a:pPr>
            <a:fld id="{A3FAEDF3-C314-4A2A-8F61-3A212E1ED5E8}" type="slidenum">
              <a:rPr lang="en-GB"/>
              <a:pPr>
                <a:defRPr/>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3490" name="Rectangle 2"/>
          <p:cNvSpPr>
            <a:spLocks noGrp="1" noChangeArrowheads="1"/>
          </p:cNvSpPr>
          <p:nvPr>
            <p:ph type="hdr" sz="quarter"/>
          </p:nvPr>
        </p:nvSpPr>
        <p:spPr bwMode="auto">
          <a:xfrm>
            <a:off x="0" y="0"/>
            <a:ext cx="2982913" cy="500063"/>
          </a:xfrm>
          <a:prstGeom prst="rect">
            <a:avLst/>
          </a:prstGeom>
          <a:noFill/>
          <a:ln w="9525">
            <a:noFill/>
            <a:miter lim="800000"/>
            <a:headEnd/>
            <a:tailEnd/>
          </a:ln>
        </p:spPr>
        <p:txBody>
          <a:bodyPr vert="horz" wrap="square" lIns="96478" tIns="48239" rIns="96478" bIns="48239" numCol="1" anchor="t" anchorCtr="0" compatLnSpc="1">
            <a:prstTxWarp prst="textNoShape">
              <a:avLst/>
            </a:prstTxWarp>
          </a:bodyPr>
          <a:lstStyle>
            <a:lvl1pPr defTabSz="965200">
              <a:defRPr sz="1300">
                <a:latin typeface="Calibri" pitchFamily="34" charset="0"/>
              </a:defRPr>
            </a:lvl1pPr>
          </a:lstStyle>
          <a:p>
            <a:pPr>
              <a:defRPr/>
            </a:pPr>
            <a:endParaRPr lang="en-GB"/>
          </a:p>
        </p:txBody>
      </p:sp>
      <p:sp>
        <p:nvSpPr>
          <p:cNvPr id="63491" name="Rectangle 3"/>
          <p:cNvSpPr>
            <a:spLocks noGrp="1" noChangeArrowheads="1"/>
          </p:cNvSpPr>
          <p:nvPr>
            <p:ph type="dt" idx="1"/>
          </p:nvPr>
        </p:nvSpPr>
        <p:spPr bwMode="auto">
          <a:xfrm>
            <a:off x="3897313" y="0"/>
            <a:ext cx="2982912" cy="500063"/>
          </a:xfrm>
          <a:prstGeom prst="rect">
            <a:avLst/>
          </a:prstGeom>
          <a:noFill/>
          <a:ln w="9525">
            <a:noFill/>
            <a:miter lim="800000"/>
            <a:headEnd/>
            <a:tailEnd/>
          </a:ln>
        </p:spPr>
        <p:txBody>
          <a:bodyPr vert="horz" wrap="square" lIns="96478" tIns="48239" rIns="96478" bIns="48239" numCol="1" anchor="t" anchorCtr="0" compatLnSpc="1">
            <a:prstTxWarp prst="textNoShape">
              <a:avLst/>
            </a:prstTxWarp>
          </a:bodyPr>
          <a:lstStyle>
            <a:lvl1pPr algn="r" defTabSz="965200">
              <a:defRPr sz="1300">
                <a:latin typeface="Calibri" pitchFamily="34" charset="0"/>
              </a:defRPr>
            </a:lvl1pPr>
          </a:lstStyle>
          <a:p>
            <a:pPr>
              <a:defRPr/>
            </a:pPr>
            <a:fld id="{E139FB3D-F44A-4B2A-8817-80C5F84FFCCC}" type="datetimeFigureOut">
              <a:rPr lang="en-GB"/>
              <a:pPr>
                <a:defRPr/>
              </a:pPr>
              <a:t>19/11/2016</a:t>
            </a:fld>
            <a:endParaRPr lang="en-GB"/>
          </a:p>
        </p:txBody>
      </p:sp>
      <p:sp>
        <p:nvSpPr>
          <p:cNvPr id="13316" name="Rectangle 4"/>
          <p:cNvSpPr>
            <a:spLocks noGrp="1" noRot="1" noChangeArrowheads="1" noTextEdit="1"/>
          </p:cNvSpPr>
          <p:nvPr>
            <p:ph type="sldImg" idx="2"/>
          </p:nvPr>
        </p:nvSpPr>
        <p:spPr bwMode="auto">
          <a:xfrm>
            <a:off x="941388" y="750888"/>
            <a:ext cx="5000625" cy="3749675"/>
          </a:xfrm>
          <a:prstGeom prst="rect">
            <a:avLst/>
          </a:prstGeom>
          <a:noFill/>
          <a:ln w="9525">
            <a:solidFill>
              <a:srgbClr val="000000"/>
            </a:solidFill>
            <a:miter lim="800000"/>
            <a:headEnd/>
            <a:tailEnd/>
          </a:ln>
        </p:spPr>
      </p:sp>
      <p:sp>
        <p:nvSpPr>
          <p:cNvPr id="63493" name="Rectangle 5"/>
          <p:cNvSpPr>
            <a:spLocks noGrp="1" noChangeArrowheads="1"/>
          </p:cNvSpPr>
          <p:nvPr>
            <p:ph type="body" sz="quarter" idx="3"/>
          </p:nvPr>
        </p:nvSpPr>
        <p:spPr bwMode="auto">
          <a:xfrm>
            <a:off x="688975" y="4751388"/>
            <a:ext cx="5505450" cy="4500562"/>
          </a:xfrm>
          <a:prstGeom prst="rect">
            <a:avLst/>
          </a:prstGeom>
          <a:noFill/>
          <a:ln w="9525">
            <a:noFill/>
            <a:miter lim="800000"/>
            <a:headEnd/>
            <a:tailEnd/>
          </a:ln>
        </p:spPr>
        <p:txBody>
          <a:bodyPr vert="horz" wrap="square" lIns="96478" tIns="48239" rIns="96478" bIns="48239"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63494" name="Rectangle 6"/>
          <p:cNvSpPr>
            <a:spLocks noGrp="1" noChangeArrowheads="1"/>
          </p:cNvSpPr>
          <p:nvPr>
            <p:ph type="ftr" sz="quarter" idx="4"/>
          </p:nvPr>
        </p:nvSpPr>
        <p:spPr bwMode="auto">
          <a:xfrm>
            <a:off x="0" y="9501188"/>
            <a:ext cx="2982913" cy="500062"/>
          </a:xfrm>
          <a:prstGeom prst="rect">
            <a:avLst/>
          </a:prstGeom>
          <a:noFill/>
          <a:ln w="9525">
            <a:noFill/>
            <a:miter lim="800000"/>
            <a:headEnd/>
            <a:tailEnd/>
          </a:ln>
        </p:spPr>
        <p:txBody>
          <a:bodyPr vert="horz" wrap="square" lIns="96478" tIns="48239" rIns="96478" bIns="48239" numCol="1" anchor="b" anchorCtr="0" compatLnSpc="1">
            <a:prstTxWarp prst="textNoShape">
              <a:avLst/>
            </a:prstTxWarp>
          </a:bodyPr>
          <a:lstStyle>
            <a:lvl1pPr defTabSz="965200">
              <a:defRPr sz="1300">
                <a:latin typeface="Calibri" pitchFamily="34" charset="0"/>
              </a:defRPr>
            </a:lvl1pPr>
          </a:lstStyle>
          <a:p>
            <a:pPr>
              <a:defRPr/>
            </a:pPr>
            <a:endParaRPr lang="en-GB"/>
          </a:p>
        </p:txBody>
      </p:sp>
      <p:sp>
        <p:nvSpPr>
          <p:cNvPr id="63495" name="Rectangle 7"/>
          <p:cNvSpPr>
            <a:spLocks noGrp="1" noChangeArrowheads="1"/>
          </p:cNvSpPr>
          <p:nvPr>
            <p:ph type="sldNum" sz="quarter" idx="5"/>
          </p:nvPr>
        </p:nvSpPr>
        <p:spPr bwMode="auto">
          <a:xfrm>
            <a:off x="3897313" y="9501188"/>
            <a:ext cx="2982912" cy="500062"/>
          </a:xfrm>
          <a:prstGeom prst="rect">
            <a:avLst/>
          </a:prstGeom>
          <a:noFill/>
          <a:ln w="9525">
            <a:noFill/>
            <a:miter lim="800000"/>
            <a:headEnd/>
            <a:tailEnd/>
          </a:ln>
        </p:spPr>
        <p:txBody>
          <a:bodyPr vert="horz" wrap="square" lIns="96478" tIns="48239" rIns="96478" bIns="48239" numCol="1" anchor="b" anchorCtr="0" compatLnSpc="1">
            <a:prstTxWarp prst="textNoShape">
              <a:avLst/>
            </a:prstTxWarp>
          </a:bodyPr>
          <a:lstStyle>
            <a:lvl1pPr algn="r" defTabSz="965200">
              <a:defRPr sz="1300">
                <a:latin typeface="Calibri" pitchFamily="34" charset="0"/>
              </a:defRPr>
            </a:lvl1pPr>
          </a:lstStyle>
          <a:p>
            <a:pPr>
              <a:defRPr/>
            </a:pPr>
            <a:fld id="{2ADC4AE7-72BE-4A31-907F-4C88F93E6EC6}"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Calibri"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Calibri"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Calibri"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Calibri"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Calibri"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ACC17917-CFD3-4411-85E0-D6BD44B1CA3F}" type="datetime1">
              <a:rPr lang="en-GB"/>
              <a:pPr>
                <a:defRPr/>
              </a:pPr>
              <a:t>19/11/2016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EC458F34-832A-4C64-B8A2-4913A6A5C983}"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C417CB35-DEFF-48D0-A19E-5BFCCB23EDD3}" type="datetime1">
              <a:rPr lang="en-GB"/>
              <a:pPr>
                <a:defRPr/>
              </a:pPr>
              <a:t>19/11/2016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9F66A612-CF3F-4B99-B2A7-720032F9825E}"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B9827464-0F28-4B0C-B653-C9263C862A54}" type="datetime1">
              <a:rPr lang="en-GB"/>
              <a:pPr>
                <a:defRPr/>
              </a:pPr>
              <a:t>19/11/2016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B38026E5-20D8-4E91-B2E1-C77747AC4D6D}"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pPr>
              <a:defRPr/>
            </a:pPr>
            <a:fld id="{CFA2A846-DA72-40D1-9E2D-CC2F8BBA7C75}" type="datetime1">
              <a:rPr lang="en-GB"/>
              <a:pPr>
                <a:defRPr/>
              </a:pPr>
              <a:t>19/11/2016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EC38CEEA-D26F-4324-A8B9-D279BB2EC49F}"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a:lvl1pPr>
          </a:lstStyle>
          <a:p>
            <a:pPr>
              <a:defRPr/>
            </a:pPr>
            <a:fld id="{AD2454EF-4968-427B-9612-0DDF24F9587A}" type="datetime1">
              <a:rPr lang="en-GB"/>
              <a:pPr>
                <a:defRPr/>
              </a:pPr>
              <a:t>19/11/2016</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pPr>
              <a:defRPr/>
            </a:pPr>
            <a:fld id="{BF157C50-7F50-4384-BC22-2F17B4CC610C}"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93179B4D-0BAD-4B79-AB05-2044D53F82C8}" type="datetime1">
              <a:rPr lang="en-GB"/>
              <a:pPr>
                <a:defRPr/>
              </a:pPr>
              <a:t>19/11/2016</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pPr>
              <a:defRPr/>
            </a:pPr>
            <a:fld id="{2DC2028B-344F-408C-9E9D-37FF4987A465}"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6A10579-E9F0-4EAA-9B74-3EA1E7948796}" type="datetime1">
              <a:rPr lang="en-GB"/>
              <a:pPr>
                <a:defRPr/>
              </a:pPr>
              <a:t>19/11/2016</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pPr>
              <a:defRPr/>
            </a:pPr>
            <a:fld id="{0A332BEC-7772-4ECA-AD37-B1FA56A8B8D3}"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8B5348CF-66B0-4EBA-8602-CC196023A9FC}" type="datetime1">
              <a:rPr lang="en-GB"/>
              <a:pPr>
                <a:defRPr/>
              </a:pPr>
              <a:t>19/11/2016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16B7A7A7-6C3B-4EB7-936E-0E5B344F6F85}"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1E30886F-8A56-4C22-BAB3-F982411B2BDA}" type="datetime1">
              <a:rPr lang="en-GB"/>
              <a:pPr>
                <a:defRPr/>
              </a:pPr>
              <a:t>19/11/2016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3D624892-96AB-4366-87C9-6914203C1ECB}"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0AB22B94-8108-4305-837C-C95A9B008490}" type="datetime1">
              <a:rPr lang="en-GB"/>
              <a:pPr>
                <a:defRPr/>
              </a:pPr>
              <a:t>19/11/2016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59891964-0F91-4BA6-AAD8-BC514926ED58}"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BFEBE323-7744-43C3-91B0-79B06D5AF7D6}" type="datetime1">
              <a:rPr lang="en-GB"/>
              <a:pPr>
                <a:defRPr/>
              </a:pPr>
              <a:t>19/11/2016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11D99800-3293-4DDD-BB92-D69E4B45BB9F}"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GB" smtClean="0"/>
          </a:p>
        </p:txBody>
      </p:sp>
      <p:sp>
        <p:nvSpPr>
          <p:cNvPr id="1027" name="Text Placeholder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smtClean="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cs typeface="+mn-cs"/>
              </a:defRPr>
            </a:lvl1pPr>
          </a:lstStyle>
          <a:p>
            <a:pPr>
              <a:defRPr/>
            </a:pPr>
            <a:fld id="{0A860DEE-5C48-417A-BC58-2459CBEA6126}" type="datetime1">
              <a:rPr lang="en-GB"/>
              <a:pPr>
                <a:defRPr/>
              </a:pPr>
              <a:t>19/11/2016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wrap="square" lIns="91440" tIns="45720" rIns="91440" bIns="45720" numCol="1" anchor="ctr" anchorCtr="0" compatLnSpc="1">
            <a:prstTxWarp prst="textNoShape">
              <a:avLst/>
            </a:prstTxWarp>
          </a:bodyPr>
          <a:lstStyle>
            <a:lvl1pPr algn="ctr">
              <a:defRPr sz="1200">
                <a:solidFill>
                  <a:srgbClr val="898989"/>
                </a:solidFill>
                <a:latin typeface="Calibri" pitchFamily="34" charset="0"/>
              </a:defRPr>
            </a:lvl1pPr>
          </a:lstStyle>
          <a:p>
            <a:pPr>
              <a:defRPr/>
            </a:pP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cs typeface="+mn-cs"/>
              </a:defRPr>
            </a:lvl1pPr>
          </a:lstStyle>
          <a:p>
            <a:pPr>
              <a:defRPr/>
            </a:pPr>
            <a:fld id="{C12E0D18-9790-4515-97B3-18B14BA47F43}"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59" r:id="rId1"/>
    <p:sldLayoutId id="2147483658" r:id="rId2"/>
    <p:sldLayoutId id="2147483657" r:id="rId3"/>
    <p:sldLayoutId id="2147483656" r:id="rId4"/>
    <p:sldLayoutId id="2147483655" r:id="rId5"/>
    <p:sldLayoutId id="2147483654" r:id="rId6"/>
    <p:sldLayoutId id="2147483653" r:id="rId7"/>
    <p:sldLayoutId id="2147483652" r:id="rId8"/>
    <p:sldLayoutId id="2147483651" r:id="rId9"/>
    <p:sldLayoutId id="2147483650" r:id="rId10"/>
    <p:sldLayoutId id="2147483649"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quarter" idx="10"/>
          </p:nvPr>
        </p:nvSpPr>
        <p:spPr/>
        <p:txBody>
          <a:bodyPr/>
          <a:lstStyle/>
          <a:p>
            <a:pPr>
              <a:defRPr/>
            </a:pPr>
            <a:fld id="{501219F8-F1A0-4D10-8B62-1DCB3F708DBA}" type="datetime1">
              <a:rPr lang="en-GB"/>
              <a:pPr>
                <a:defRPr/>
              </a:pPr>
              <a:t>19/11/2016</a:t>
            </a:fld>
            <a:endParaRPr lang="en-GB"/>
          </a:p>
        </p:txBody>
      </p:sp>
      <p:sp>
        <p:nvSpPr>
          <p:cNvPr id="5" name="Slide Number Placeholder 5"/>
          <p:cNvSpPr>
            <a:spLocks noGrp="1"/>
          </p:cNvSpPr>
          <p:nvPr>
            <p:ph type="sldNum" sz="quarter" idx="12"/>
          </p:nvPr>
        </p:nvSpPr>
        <p:spPr/>
        <p:txBody>
          <a:bodyPr/>
          <a:lstStyle/>
          <a:p>
            <a:pPr>
              <a:defRPr/>
            </a:pPr>
            <a:fld id="{3A8898FF-B79C-4AE6-8319-62E054A8B0B3}" type="slidenum">
              <a:rPr lang="en-GB"/>
              <a:pPr>
                <a:defRPr/>
              </a:pPr>
              <a:t>1</a:t>
            </a:fld>
            <a:endParaRPr lang="en-GB"/>
          </a:p>
        </p:txBody>
      </p:sp>
      <p:sp>
        <p:nvSpPr>
          <p:cNvPr id="15363" name="Rectangle 4"/>
          <p:cNvSpPr>
            <a:spLocks noGrp="1"/>
          </p:cNvSpPr>
          <p:nvPr>
            <p:ph type="ctrTitle"/>
          </p:nvPr>
        </p:nvSpPr>
        <p:spPr/>
        <p:txBody>
          <a:bodyPr/>
          <a:lstStyle/>
          <a:p>
            <a:pPr eaLnBrk="1" hangingPunct="1"/>
            <a:r>
              <a:rPr lang="en-GB" smtClean="0"/>
              <a:t>Employment Status </a:t>
            </a:r>
          </a:p>
        </p:txBody>
      </p:sp>
      <p:sp>
        <p:nvSpPr>
          <p:cNvPr id="15364" name="Rectangle 5"/>
          <p:cNvSpPr>
            <a:spLocks noGrp="1"/>
          </p:cNvSpPr>
          <p:nvPr>
            <p:ph type="subTitle" idx="1"/>
          </p:nvPr>
        </p:nvSpPr>
        <p:spPr/>
        <p:txBody>
          <a:bodyPr/>
          <a:lstStyle/>
          <a:p>
            <a:pPr eaLnBrk="1" hangingPunct="1"/>
            <a:endParaRPr lang="en-GB" smtClean="0">
              <a:solidFill>
                <a:schemeClr val="tx1"/>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quarter" idx="10"/>
          </p:nvPr>
        </p:nvSpPr>
        <p:spPr/>
        <p:txBody>
          <a:bodyPr/>
          <a:lstStyle/>
          <a:p>
            <a:pPr>
              <a:defRPr/>
            </a:pPr>
            <a:fld id="{F8573AB3-5705-4E6F-B745-64732587FC1F}" type="datetime1">
              <a:rPr lang="en-GB"/>
              <a:pPr>
                <a:defRPr/>
              </a:pPr>
              <a:t>19/11/2016</a:t>
            </a:fld>
            <a:endParaRPr lang="en-GB"/>
          </a:p>
        </p:txBody>
      </p:sp>
      <p:sp>
        <p:nvSpPr>
          <p:cNvPr id="5" name="Slide Number Placeholder 5"/>
          <p:cNvSpPr>
            <a:spLocks noGrp="1"/>
          </p:cNvSpPr>
          <p:nvPr>
            <p:ph type="sldNum" sz="quarter" idx="12"/>
          </p:nvPr>
        </p:nvSpPr>
        <p:spPr/>
        <p:txBody>
          <a:bodyPr/>
          <a:lstStyle/>
          <a:p>
            <a:pPr>
              <a:defRPr/>
            </a:pPr>
            <a:fld id="{1991C008-40B0-4B26-A5BA-29414D8E733E}" type="slidenum">
              <a:rPr lang="en-GB"/>
              <a:pPr>
                <a:defRPr/>
              </a:pPr>
              <a:t>2</a:t>
            </a:fld>
            <a:endParaRPr lang="en-GB"/>
          </a:p>
        </p:txBody>
      </p:sp>
      <p:sp>
        <p:nvSpPr>
          <p:cNvPr id="16387" name="Title 1"/>
          <p:cNvSpPr>
            <a:spLocks noGrp="1"/>
          </p:cNvSpPr>
          <p:nvPr>
            <p:ph type="title"/>
          </p:nvPr>
        </p:nvSpPr>
        <p:spPr/>
        <p:txBody>
          <a:bodyPr/>
          <a:lstStyle/>
          <a:p>
            <a:pPr eaLnBrk="1" hangingPunct="1"/>
            <a:r>
              <a:rPr lang="en-GB" smtClean="0"/>
              <a:t>Employment Status</a:t>
            </a:r>
          </a:p>
        </p:txBody>
      </p:sp>
      <p:sp>
        <p:nvSpPr>
          <p:cNvPr id="16388" name="Content Placeholder 2"/>
          <p:cNvSpPr>
            <a:spLocks noGrp="1"/>
          </p:cNvSpPr>
          <p:nvPr>
            <p:ph idx="1"/>
          </p:nvPr>
        </p:nvSpPr>
        <p:spPr/>
        <p:txBody>
          <a:bodyPr/>
          <a:lstStyle/>
          <a:p>
            <a:pPr eaLnBrk="1" hangingPunct="1">
              <a:lnSpc>
                <a:spcPct val="80000"/>
              </a:lnSpc>
              <a:buFont typeface="Arial" charset="0"/>
              <a:buNone/>
            </a:pPr>
            <a:r>
              <a:rPr lang="en-GB" sz="2500" smtClean="0"/>
              <a:t>A working individual may be: </a:t>
            </a:r>
          </a:p>
          <a:p>
            <a:pPr eaLnBrk="1" hangingPunct="1">
              <a:lnSpc>
                <a:spcPct val="80000"/>
              </a:lnSpc>
              <a:buFont typeface="Arial" charset="0"/>
              <a:buNone/>
            </a:pPr>
            <a:endParaRPr lang="en-GB" sz="2500" smtClean="0"/>
          </a:p>
          <a:p>
            <a:pPr eaLnBrk="1" hangingPunct="1">
              <a:lnSpc>
                <a:spcPct val="80000"/>
              </a:lnSpc>
            </a:pPr>
            <a:r>
              <a:rPr lang="en-GB" sz="2500" smtClean="0"/>
              <a:t>an employee </a:t>
            </a:r>
          </a:p>
          <a:p>
            <a:pPr eaLnBrk="1" hangingPunct="1">
              <a:lnSpc>
                <a:spcPct val="80000"/>
              </a:lnSpc>
            </a:pPr>
            <a:endParaRPr lang="en-GB" sz="2500" smtClean="0"/>
          </a:p>
          <a:p>
            <a:pPr eaLnBrk="1" hangingPunct="1">
              <a:lnSpc>
                <a:spcPct val="80000"/>
              </a:lnSpc>
            </a:pPr>
            <a:r>
              <a:rPr lang="en-GB" sz="2500" smtClean="0"/>
              <a:t>an employee shareholder with reduced employment rights (in force from 1 September 2013 under the Growth and Infrastructure Act 2013) </a:t>
            </a:r>
          </a:p>
          <a:p>
            <a:pPr eaLnBrk="1" hangingPunct="1">
              <a:lnSpc>
                <a:spcPct val="80000"/>
              </a:lnSpc>
            </a:pPr>
            <a:endParaRPr lang="en-GB" sz="2500" smtClean="0"/>
          </a:p>
          <a:p>
            <a:pPr eaLnBrk="1" hangingPunct="1">
              <a:lnSpc>
                <a:spcPct val="80000"/>
              </a:lnSpc>
            </a:pPr>
            <a:r>
              <a:rPr lang="en-GB" sz="2500" smtClean="0"/>
              <a:t>a ‘worker’ (which has a distinct legal meaning) </a:t>
            </a:r>
          </a:p>
          <a:p>
            <a:pPr eaLnBrk="1" hangingPunct="1">
              <a:lnSpc>
                <a:spcPct val="80000"/>
              </a:lnSpc>
              <a:buFont typeface="Arial" charset="0"/>
              <a:buNone/>
            </a:pPr>
            <a:endParaRPr lang="en-GB" sz="2500" smtClean="0"/>
          </a:p>
          <a:p>
            <a:pPr eaLnBrk="1" hangingPunct="1">
              <a:lnSpc>
                <a:spcPct val="80000"/>
              </a:lnSpc>
            </a:pPr>
            <a:r>
              <a:rPr lang="en-GB" sz="2500" smtClean="0"/>
              <a:t>self-employed </a:t>
            </a:r>
          </a:p>
          <a:p>
            <a:pPr eaLnBrk="1" hangingPunct="1">
              <a:lnSpc>
                <a:spcPct val="80000"/>
              </a:lnSpc>
            </a:pPr>
            <a:endParaRPr lang="en-GB" sz="2500" smtClean="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quarter" idx="10"/>
          </p:nvPr>
        </p:nvSpPr>
        <p:spPr/>
        <p:txBody>
          <a:bodyPr/>
          <a:lstStyle/>
          <a:p>
            <a:pPr>
              <a:defRPr/>
            </a:pPr>
            <a:fld id="{5C3D0A29-95FA-434C-8492-508E802F5E4F}" type="datetime1">
              <a:rPr lang="en-GB"/>
              <a:pPr>
                <a:defRPr/>
              </a:pPr>
              <a:t>19/11/2016</a:t>
            </a:fld>
            <a:endParaRPr lang="en-GB"/>
          </a:p>
        </p:txBody>
      </p:sp>
      <p:sp>
        <p:nvSpPr>
          <p:cNvPr id="5" name="Slide Number Placeholder 5"/>
          <p:cNvSpPr>
            <a:spLocks noGrp="1"/>
          </p:cNvSpPr>
          <p:nvPr>
            <p:ph type="sldNum" sz="quarter" idx="12"/>
          </p:nvPr>
        </p:nvSpPr>
        <p:spPr/>
        <p:txBody>
          <a:bodyPr/>
          <a:lstStyle/>
          <a:p>
            <a:pPr>
              <a:defRPr/>
            </a:pPr>
            <a:fld id="{3FE17561-B2F1-45F9-A3B8-90B295072C53}" type="slidenum">
              <a:rPr lang="en-GB"/>
              <a:pPr>
                <a:defRPr/>
              </a:pPr>
              <a:t>3</a:t>
            </a:fld>
            <a:endParaRPr lang="en-GB"/>
          </a:p>
        </p:txBody>
      </p:sp>
      <p:sp>
        <p:nvSpPr>
          <p:cNvPr id="17411" name="Rectangle 2"/>
          <p:cNvSpPr>
            <a:spLocks noGrp="1"/>
          </p:cNvSpPr>
          <p:nvPr>
            <p:ph type="title"/>
          </p:nvPr>
        </p:nvSpPr>
        <p:spPr/>
        <p:txBody>
          <a:bodyPr/>
          <a:lstStyle/>
          <a:p>
            <a:pPr eaLnBrk="1" hangingPunct="1"/>
            <a:r>
              <a:rPr lang="en-GB" smtClean="0"/>
              <a:t>Employment Status</a:t>
            </a:r>
          </a:p>
        </p:txBody>
      </p:sp>
      <p:sp>
        <p:nvSpPr>
          <p:cNvPr id="17412" name="Rectangle 3"/>
          <p:cNvSpPr>
            <a:spLocks noGrp="1"/>
          </p:cNvSpPr>
          <p:nvPr>
            <p:ph type="body" idx="1"/>
          </p:nvPr>
        </p:nvSpPr>
        <p:spPr/>
        <p:txBody>
          <a:bodyPr/>
          <a:lstStyle/>
          <a:p>
            <a:pPr eaLnBrk="1" hangingPunct="1">
              <a:lnSpc>
                <a:spcPct val="80000"/>
              </a:lnSpc>
            </a:pPr>
            <a:r>
              <a:rPr lang="en-GB" smtClean="0"/>
              <a:t>Employees have many more rights in law than non-employees</a:t>
            </a:r>
            <a:r>
              <a:rPr lang="en-GB" sz="3600" smtClean="0"/>
              <a:t> </a:t>
            </a:r>
          </a:p>
          <a:p>
            <a:pPr eaLnBrk="1" hangingPunct="1">
              <a:lnSpc>
                <a:spcPct val="80000"/>
              </a:lnSpc>
            </a:pPr>
            <a:endParaRPr lang="en-GB" sz="3600" smtClean="0"/>
          </a:p>
          <a:p>
            <a:pPr eaLnBrk="1" hangingPunct="1">
              <a:lnSpc>
                <a:spcPct val="80000"/>
              </a:lnSpc>
            </a:pPr>
            <a:r>
              <a:rPr lang="en-GB" sz="3600" smtClean="0"/>
              <a:t>Employee status is therefore significant because 'employers' will be exposed to the majority of employment rights only if the 'working person' can prove they are an employee rather than self-employed</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quarter" idx="10"/>
          </p:nvPr>
        </p:nvSpPr>
        <p:spPr/>
        <p:txBody>
          <a:bodyPr/>
          <a:lstStyle/>
          <a:p>
            <a:pPr>
              <a:defRPr/>
            </a:pPr>
            <a:fld id="{B79B1AF8-7832-4454-A61F-54C2AC72E7AB}" type="datetime1">
              <a:rPr lang="en-GB"/>
              <a:pPr>
                <a:defRPr/>
              </a:pPr>
              <a:t>19/11/2016</a:t>
            </a:fld>
            <a:endParaRPr lang="en-GB"/>
          </a:p>
        </p:txBody>
      </p:sp>
      <p:sp>
        <p:nvSpPr>
          <p:cNvPr id="5" name="Slide Number Placeholder 5"/>
          <p:cNvSpPr>
            <a:spLocks noGrp="1"/>
          </p:cNvSpPr>
          <p:nvPr>
            <p:ph type="sldNum" sz="quarter" idx="12"/>
          </p:nvPr>
        </p:nvSpPr>
        <p:spPr/>
        <p:txBody>
          <a:bodyPr/>
          <a:lstStyle/>
          <a:p>
            <a:pPr>
              <a:defRPr/>
            </a:pPr>
            <a:fld id="{9B64428F-D012-496A-B3AD-AFA25FE39BAD}" type="slidenum">
              <a:rPr lang="en-GB"/>
              <a:pPr>
                <a:defRPr/>
              </a:pPr>
              <a:t>4</a:t>
            </a:fld>
            <a:endParaRPr lang="en-GB"/>
          </a:p>
        </p:txBody>
      </p:sp>
      <p:sp>
        <p:nvSpPr>
          <p:cNvPr id="18435" name="Title 1"/>
          <p:cNvSpPr>
            <a:spLocks noGrp="1"/>
          </p:cNvSpPr>
          <p:nvPr>
            <p:ph type="title"/>
          </p:nvPr>
        </p:nvSpPr>
        <p:spPr/>
        <p:txBody>
          <a:bodyPr/>
          <a:lstStyle/>
          <a:p>
            <a:pPr eaLnBrk="1" hangingPunct="1"/>
            <a:r>
              <a:rPr lang="en-GB" smtClean="0"/>
              <a:t>Employees</a:t>
            </a:r>
          </a:p>
        </p:txBody>
      </p:sp>
      <p:sp>
        <p:nvSpPr>
          <p:cNvPr id="3" name="Content Placeholder 2"/>
          <p:cNvSpPr>
            <a:spLocks noGrp="1"/>
          </p:cNvSpPr>
          <p:nvPr>
            <p:ph idx="1"/>
          </p:nvPr>
        </p:nvSpPr>
        <p:spPr/>
        <p:txBody>
          <a:bodyPr rtlCol="0">
            <a:normAutofit fontScale="92500" lnSpcReduction="10000"/>
          </a:bodyPr>
          <a:lstStyle/>
          <a:p>
            <a:pPr marL="0" indent="0" eaLnBrk="1" fontAlgn="auto" hangingPunct="1">
              <a:spcAft>
                <a:spcPts val="0"/>
              </a:spcAft>
              <a:buFont typeface="Arial" panose="020B0604020202020204" pitchFamily="34" charset="0"/>
              <a:buNone/>
              <a:defRPr/>
            </a:pPr>
            <a:r>
              <a:rPr lang="en-GB" dirty="0" smtClean="0"/>
              <a:t>only full employees can claim the following rights:</a:t>
            </a:r>
          </a:p>
          <a:p>
            <a:pPr eaLnBrk="1" fontAlgn="auto" hangingPunct="1">
              <a:spcAft>
                <a:spcPts val="0"/>
              </a:spcAft>
              <a:buFont typeface="Arial" panose="020B0604020202020204" pitchFamily="34" charset="0"/>
              <a:buChar char="•"/>
              <a:defRPr/>
            </a:pPr>
            <a:r>
              <a:rPr lang="en-GB" dirty="0" smtClean="0"/>
              <a:t>unfair dismissal</a:t>
            </a:r>
          </a:p>
          <a:p>
            <a:pPr eaLnBrk="1" fontAlgn="auto" hangingPunct="1">
              <a:spcAft>
                <a:spcPts val="0"/>
              </a:spcAft>
              <a:buFont typeface="Arial" panose="020B0604020202020204" pitchFamily="34" charset="0"/>
              <a:buChar char="•"/>
              <a:defRPr/>
            </a:pPr>
            <a:r>
              <a:rPr lang="en-GB" dirty="0" smtClean="0"/>
              <a:t>statutory redundancy payment</a:t>
            </a:r>
          </a:p>
          <a:p>
            <a:pPr eaLnBrk="1" fontAlgn="auto" hangingPunct="1">
              <a:spcAft>
                <a:spcPts val="0"/>
              </a:spcAft>
              <a:buFont typeface="Arial" panose="020B0604020202020204" pitchFamily="34" charset="0"/>
              <a:buChar char="•"/>
              <a:defRPr/>
            </a:pPr>
            <a:r>
              <a:rPr lang="en-GB" dirty="0" smtClean="0"/>
              <a:t>maternity and paternity leave and pay</a:t>
            </a:r>
          </a:p>
          <a:p>
            <a:pPr eaLnBrk="1" fontAlgn="auto" hangingPunct="1">
              <a:spcAft>
                <a:spcPts val="0"/>
              </a:spcAft>
              <a:buFont typeface="Arial" panose="020B0604020202020204" pitchFamily="34" charset="0"/>
              <a:buChar char="•"/>
              <a:defRPr/>
            </a:pPr>
            <a:r>
              <a:rPr lang="en-GB" dirty="0" smtClean="0"/>
              <a:t>parental leave</a:t>
            </a:r>
          </a:p>
          <a:p>
            <a:pPr eaLnBrk="1" fontAlgn="auto" hangingPunct="1">
              <a:spcAft>
                <a:spcPts val="0"/>
              </a:spcAft>
              <a:buFont typeface="Arial" panose="020B0604020202020204" pitchFamily="34" charset="0"/>
              <a:buChar char="•"/>
              <a:defRPr/>
            </a:pPr>
            <a:r>
              <a:rPr lang="en-GB" dirty="0" smtClean="0"/>
              <a:t>the right to request flexible working</a:t>
            </a:r>
          </a:p>
          <a:p>
            <a:pPr eaLnBrk="1" fontAlgn="auto" hangingPunct="1">
              <a:spcAft>
                <a:spcPts val="0"/>
              </a:spcAft>
              <a:buFont typeface="Arial" panose="020B0604020202020204" pitchFamily="34" charset="0"/>
              <a:buChar char="•"/>
              <a:defRPr/>
            </a:pPr>
            <a:r>
              <a:rPr lang="en-GB" dirty="0" smtClean="0"/>
              <a:t>rights under TUPE</a:t>
            </a:r>
          </a:p>
          <a:p>
            <a:pPr eaLnBrk="1" fontAlgn="auto" hangingPunct="1">
              <a:spcAft>
                <a:spcPts val="0"/>
              </a:spcAft>
              <a:buFont typeface="Arial" panose="020B0604020202020204" pitchFamily="34" charset="0"/>
              <a:buChar char="•"/>
              <a:defRPr/>
            </a:pPr>
            <a:r>
              <a:rPr lang="en-GB" dirty="0" smtClean="0"/>
              <a:t>rights to preferred payments in the event of the insolvency of the employer</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quarter" idx="10"/>
          </p:nvPr>
        </p:nvSpPr>
        <p:spPr/>
        <p:txBody>
          <a:bodyPr/>
          <a:lstStyle/>
          <a:p>
            <a:pPr>
              <a:defRPr/>
            </a:pPr>
            <a:fld id="{B6277BE2-374F-4FB0-9A08-1EFBD3203C6E}" type="datetime1">
              <a:rPr lang="en-GB"/>
              <a:pPr>
                <a:defRPr/>
              </a:pPr>
              <a:t>19/11/2016</a:t>
            </a:fld>
            <a:endParaRPr lang="en-GB"/>
          </a:p>
        </p:txBody>
      </p:sp>
      <p:sp>
        <p:nvSpPr>
          <p:cNvPr id="5" name="Slide Number Placeholder 5"/>
          <p:cNvSpPr>
            <a:spLocks noGrp="1"/>
          </p:cNvSpPr>
          <p:nvPr>
            <p:ph type="sldNum" sz="quarter" idx="12"/>
          </p:nvPr>
        </p:nvSpPr>
        <p:spPr/>
        <p:txBody>
          <a:bodyPr/>
          <a:lstStyle/>
          <a:p>
            <a:pPr>
              <a:defRPr/>
            </a:pPr>
            <a:fld id="{8AB527F1-4767-463C-90BA-CDA4EDF816A4}" type="slidenum">
              <a:rPr lang="en-GB"/>
              <a:pPr>
                <a:defRPr/>
              </a:pPr>
              <a:t>5</a:t>
            </a:fld>
            <a:endParaRPr lang="en-GB"/>
          </a:p>
        </p:txBody>
      </p:sp>
      <p:sp>
        <p:nvSpPr>
          <p:cNvPr id="19459" name="Title 1"/>
          <p:cNvSpPr>
            <a:spLocks noGrp="1"/>
          </p:cNvSpPr>
          <p:nvPr>
            <p:ph type="title"/>
          </p:nvPr>
        </p:nvSpPr>
        <p:spPr/>
        <p:txBody>
          <a:bodyPr/>
          <a:lstStyle/>
          <a:p>
            <a:pPr eaLnBrk="1" hangingPunct="1"/>
            <a:r>
              <a:rPr lang="en-GB" sz="4000" smtClean="0"/>
              <a:t>Employment Rights Act 1996 section 230(1)</a:t>
            </a:r>
          </a:p>
        </p:txBody>
      </p:sp>
      <p:sp>
        <p:nvSpPr>
          <p:cNvPr id="19460" name="Content Placeholder 2"/>
          <p:cNvSpPr>
            <a:spLocks noGrp="1"/>
          </p:cNvSpPr>
          <p:nvPr>
            <p:ph idx="1"/>
          </p:nvPr>
        </p:nvSpPr>
        <p:spPr/>
        <p:txBody>
          <a:bodyPr/>
          <a:lstStyle/>
          <a:p>
            <a:pPr marL="0" indent="0" eaLnBrk="1" hangingPunct="1">
              <a:buFont typeface="Arial" charset="0"/>
              <a:buNone/>
            </a:pPr>
            <a:r>
              <a:rPr lang="en-GB" smtClean="0"/>
              <a:t>Definition of an employee: </a:t>
            </a:r>
          </a:p>
          <a:p>
            <a:pPr marL="0" indent="0" eaLnBrk="1" hangingPunct="1">
              <a:buFont typeface="Arial" charset="0"/>
              <a:buNone/>
            </a:pPr>
            <a:r>
              <a:rPr lang="en-GB" smtClean="0"/>
              <a:t>'an individual who has entered into or works under (or, where employment has ceased, worked under) a contract of employment'. </a:t>
            </a:r>
          </a:p>
          <a:p>
            <a:pPr marL="0" indent="0" eaLnBrk="1" hangingPunct="1">
              <a:buFont typeface="Arial" charset="0"/>
              <a:buNone/>
            </a:pPr>
            <a:r>
              <a:rPr lang="en-GB" smtClean="0"/>
              <a:t>The issue of employee status therefore has to be established on a case-by-case basis in accordance with the various tests which have evolved over the years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quarter" idx="10"/>
          </p:nvPr>
        </p:nvSpPr>
        <p:spPr/>
        <p:txBody>
          <a:bodyPr/>
          <a:lstStyle/>
          <a:p>
            <a:pPr>
              <a:defRPr/>
            </a:pPr>
            <a:fld id="{798B167E-1C00-4940-8617-0B681BE86ABE}" type="datetime1">
              <a:rPr lang="en-GB"/>
              <a:pPr>
                <a:defRPr/>
              </a:pPr>
              <a:t>19/11/2016</a:t>
            </a:fld>
            <a:endParaRPr lang="en-GB"/>
          </a:p>
        </p:txBody>
      </p:sp>
      <p:sp>
        <p:nvSpPr>
          <p:cNvPr id="5" name="Slide Number Placeholder 5"/>
          <p:cNvSpPr>
            <a:spLocks noGrp="1"/>
          </p:cNvSpPr>
          <p:nvPr>
            <p:ph type="sldNum" sz="quarter" idx="12"/>
          </p:nvPr>
        </p:nvSpPr>
        <p:spPr/>
        <p:txBody>
          <a:bodyPr/>
          <a:lstStyle/>
          <a:p>
            <a:pPr>
              <a:defRPr/>
            </a:pPr>
            <a:fld id="{E5BBC67E-4D30-4D5A-9242-1F66843CEF24}" type="slidenum">
              <a:rPr lang="en-GB"/>
              <a:pPr>
                <a:defRPr/>
              </a:pPr>
              <a:t>6</a:t>
            </a:fld>
            <a:endParaRPr lang="en-GB"/>
          </a:p>
        </p:txBody>
      </p:sp>
      <p:sp>
        <p:nvSpPr>
          <p:cNvPr id="20483" name="Title 1"/>
          <p:cNvSpPr>
            <a:spLocks noGrp="1"/>
          </p:cNvSpPr>
          <p:nvPr>
            <p:ph type="title"/>
          </p:nvPr>
        </p:nvSpPr>
        <p:spPr/>
        <p:txBody>
          <a:bodyPr/>
          <a:lstStyle/>
          <a:p>
            <a:pPr eaLnBrk="1" hangingPunct="1"/>
            <a:r>
              <a:rPr lang="en-GB" smtClean="0"/>
              <a:t>Contract of Employment</a:t>
            </a:r>
          </a:p>
        </p:txBody>
      </p:sp>
      <p:sp>
        <p:nvSpPr>
          <p:cNvPr id="20484" name="Content Placeholder 2"/>
          <p:cNvSpPr>
            <a:spLocks noGrp="1"/>
          </p:cNvSpPr>
          <p:nvPr>
            <p:ph idx="1"/>
          </p:nvPr>
        </p:nvSpPr>
        <p:spPr/>
        <p:txBody>
          <a:bodyPr/>
          <a:lstStyle/>
          <a:p>
            <a:pPr eaLnBrk="1" hangingPunct="1"/>
            <a:r>
              <a:rPr lang="en-GB" smtClean="0"/>
              <a:t>A contract of employment is an agreement between an employer and employee which constitutes a legally binding contract.</a:t>
            </a:r>
          </a:p>
          <a:p>
            <a:pPr eaLnBrk="1" hangingPunct="1"/>
            <a:r>
              <a:rPr lang="en-GB" smtClean="0"/>
              <a:t>The term is defined by the Employment Rights Act 1996 as a contract </a:t>
            </a:r>
            <a:r>
              <a:rPr lang="en-GB" smtClean="0">
                <a:solidFill>
                  <a:srgbClr val="FF0000"/>
                </a:solidFill>
              </a:rPr>
              <a:t>of</a:t>
            </a:r>
            <a:r>
              <a:rPr lang="en-GB" smtClean="0"/>
              <a:t> service or apprenticeship.</a:t>
            </a:r>
          </a:p>
          <a:p>
            <a:pPr eaLnBrk="1" hangingPunct="1"/>
            <a:r>
              <a:rPr lang="en-GB" smtClean="0"/>
              <a:t> Employment contracts consist of a mixture of express and implied terms.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quarter" idx="10"/>
          </p:nvPr>
        </p:nvSpPr>
        <p:spPr/>
        <p:txBody>
          <a:bodyPr/>
          <a:lstStyle/>
          <a:p>
            <a:pPr>
              <a:defRPr/>
            </a:pPr>
            <a:fld id="{533917CE-2DCC-4461-A4BC-B1C06526C3D3}" type="datetime1">
              <a:rPr lang="en-GB"/>
              <a:pPr>
                <a:defRPr/>
              </a:pPr>
              <a:t>19/11/2016</a:t>
            </a:fld>
            <a:endParaRPr lang="en-GB"/>
          </a:p>
        </p:txBody>
      </p:sp>
      <p:sp>
        <p:nvSpPr>
          <p:cNvPr id="5" name="Slide Number Placeholder 5"/>
          <p:cNvSpPr>
            <a:spLocks noGrp="1"/>
          </p:cNvSpPr>
          <p:nvPr>
            <p:ph type="sldNum" sz="quarter" idx="12"/>
          </p:nvPr>
        </p:nvSpPr>
        <p:spPr/>
        <p:txBody>
          <a:bodyPr/>
          <a:lstStyle/>
          <a:p>
            <a:pPr>
              <a:defRPr/>
            </a:pPr>
            <a:fld id="{D7980951-75A7-40DA-816D-5889E659E307}" type="slidenum">
              <a:rPr lang="en-GB"/>
              <a:pPr>
                <a:defRPr/>
              </a:pPr>
              <a:t>7</a:t>
            </a:fld>
            <a:endParaRPr lang="en-GB"/>
          </a:p>
        </p:txBody>
      </p:sp>
      <p:sp>
        <p:nvSpPr>
          <p:cNvPr id="21507" name="Title 1"/>
          <p:cNvSpPr>
            <a:spLocks noGrp="1"/>
          </p:cNvSpPr>
          <p:nvPr>
            <p:ph type="title"/>
          </p:nvPr>
        </p:nvSpPr>
        <p:spPr/>
        <p:txBody>
          <a:bodyPr/>
          <a:lstStyle/>
          <a:p>
            <a:pPr eaLnBrk="1" hangingPunct="1"/>
            <a:r>
              <a:rPr lang="en-GB" b="1" smtClean="0"/>
              <a:t>Contract </a:t>
            </a:r>
            <a:r>
              <a:rPr lang="en-GB" b="1" smtClean="0">
                <a:solidFill>
                  <a:srgbClr val="FF0000"/>
                </a:solidFill>
              </a:rPr>
              <a:t>for</a:t>
            </a:r>
            <a:r>
              <a:rPr lang="en-GB" b="1" smtClean="0"/>
              <a:t> services</a:t>
            </a:r>
            <a:r>
              <a:rPr lang="en-GB" smtClean="0"/>
              <a:t>, </a:t>
            </a:r>
          </a:p>
        </p:txBody>
      </p:sp>
      <p:sp>
        <p:nvSpPr>
          <p:cNvPr id="21508" name="Content Placeholder 2"/>
          <p:cNvSpPr>
            <a:spLocks noGrp="1"/>
          </p:cNvSpPr>
          <p:nvPr>
            <p:ph idx="1"/>
          </p:nvPr>
        </p:nvSpPr>
        <p:spPr/>
        <p:txBody>
          <a:bodyPr/>
          <a:lstStyle/>
          <a:p>
            <a:pPr eaLnBrk="1" hangingPunct="1"/>
            <a:r>
              <a:rPr lang="en-GB" smtClean="0"/>
              <a:t>apply to a subcontractor or freelance worker.</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quarter" idx="10"/>
          </p:nvPr>
        </p:nvSpPr>
        <p:spPr/>
        <p:txBody>
          <a:bodyPr/>
          <a:lstStyle/>
          <a:p>
            <a:pPr>
              <a:defRPr/>
            </a:pPr>
            <a:fld id="{2AD6A4C6-E7AB-4977-856B-0C127E6F3F4E}" type="datetime1">
              <a:rPr lang="en-GB"/>
              <a:pPr>
                <a:defRPr/>
              </a:pPr>
              <a:t>19/11/2016</a:t>
            </a:fld>
            <a:endParaRPr lang="en-GB"/>
          </a:p>
        </p:txBody>
      </p:sp>
      <p:sp>
        <p:nvSpPr>
          <p:cNvPr id="5" name="Slide Number Placeholder 5"/>
          <p:cNvSpPr>
            <a:spLocks noGrp="1"/>
          </p:cNvSpPr>
          <p:nvPr>
            <p:ph type="sldNum" sz="quarter" idx="12"/>
          </p:nvPr>
        </p:nvSpPr>
        <p:spPr/>
        <p:txBody>
          <a:bodyPr/>
          <a:lstStyle/>
          <a:p>
            <a:pPr>
              <a:defRPr/>
            </a:pPr>
            <a:fld id="{B2685EDB-D1ED-4A84-91A1-84C773C69C27}" type="slidenum">
              <a:rPr lang="en-GB"/>
              <a:pPr>
                <a:defRPr/>
              </a:pPr>
              <a:t>8</a:t>
            </a:fld>
            <a:endParaRPr lang="en-GB"/>
          </a:p>
        </p:txBody>
      </p:sp>
      <p:sp>
        <p:nvSpPr>
          <p:cNvPr id="22531" name="Title 1"/>
          <p:cNvSpPr>
            <a:spLocks noGrp="1"/>
          </p:cNvSpPr>
          <p:nvPr>
            <p:ph type="title"/>
          </p:nvPr>
        </p:nvSpPr>
        <p:spPr/>
        <p:txBody>
          <a:bodyPr/>
          <a:lstStyle/>
          <a:p>
            <a:pPr eaLnBrk="1" hangingPunct="1"/>
            <a:r>
              <a:rPr lang="en-GB" smtClean="0"/>
              <a:t>Contract Law</a:t>
            </a:r>
          </a:p>
        </p:txBody>
      </p:sp>
      <p:sp>
        <p:nvSpPr>
          <p:cNvPr id="22532" name="Content Placeholder 2"/>
          <p:cNvSpPr>
            <a:spLocks noGrp="1"/>
          </p:cNvSpPr>
          <p:nvPr>
            <p:ph idx="1"/>
          </p:nvPr>
        </p:nvSpPr>
        <p:spPr/>
        <p:txBody>
          <a:bodyPr/>
          <a:lstStyle/>
          <a:p>
            <a:pPr eaLnBrk="1" hangingPunct="1">
              <a:lnSpc>
                <a:spcPct val="90000"/>
              </a:lnSpc>
            </a:pPr>
            <a:r>
              <a:rPr lang="en-GB" smtClean="0"/>
              <a:t>an </a:t>
            </a:r>
            <a:r>
              <a:rPr lang="en-GB" smtClean="0">
                <a:solidFill>
                  <a:schemeClr val="accent2"/>
                </a:solidFill>
              </a:rPr>
              <a:t>offer</a:t>
            </a:r>
            <a:r>
              <a:rPr lang="en-GB" smtClean="0"/>
              <a:t> of employment by the employer, which should be clear and unambiguous and may be conditional</a:t>
            </a:r>
          </a:p>
          <a:p>
            <a:pPr eaLnBrk="1" hangingPunct="1">
              <a:lnSpc>
                <a:spcPct val="90000"/>
              </a:lnSpc>
            </a:pPr>
            <a:r>
              <a:rPr lang="en-GB" smtClean="0">
                <a:solidFill>
                  <a:schemeClr val="accent2"/>
                </a:solidFill>
              </a:rPr>
              <a:t>acceptance</a:t>
            </a:r>
            <a:r>
              <a:rPr lang="en-GB" smtClean="0"/>
              <a:t> of that offer by the employee</a:t>
            </a:r>
          </a:p>
          <a:p>
            <a:pPr eaLnBrk="1" hangingPunct="1">
              <a:lnSpc>
                <a:spcPct val="90000"/>
              </a:lnSpc>
            </a:pPr>
            <a:r>
              <a:rPr lang="en-GB" smtClean="0">
                <a:solidFill>
                  <a:schemeClr val="accent2"/>
                </a:solidFill>
              </a:rPr>
              <a:t>consideration</a:t>
            </a:r>
            <a:r>
              <a:rPr lang="en-GB" smtClean="0"/>
              <a:t> between the parties, for example the work done by the employee in return for the wages paid by the employer</a:t>
            </a:r>
          </a:p>
          <a:p>
            <a:pPr eaLnBrk="1" hangingPunct="1">
              <a:lnSpc>
                <a:spcPct val="90000"/>
              </a:lnSpc>
            </a:pPr>
            <a:r>
              <a:rPr lang="en-GB" smtClean="0"/>
              <a:t>an </a:t>
            </a:r>
            <a:r>
              <a:rPr lang="en-GB" smtClean="0">
                <a:solidFill>
                  <a:schemeClr val="accent2"/>
                </a:solidFill>
              </a:rPr>
              <a:t>intention</a:t>
            </a:r>
            <a:r>
              <a:rPr lang="en-GB" smtClean="0"/>
              <a:t> to create a legally binding arrangement.</a:t>
            </a:r>
          </a:p>
          <a:p>
            <a:pPr eaLnBrk="1" hangingPunct="1">
              <a:lnSpc>
                <a:spcPct val="90000"/>
              </a:lnSpc>
            </a:pPr>
            <a:endParaRPr lang="en-GB" smtClean="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3"/>
          <p:cNvSpPr>
            <a:spLocks noGrp="1"/>
          </p:cNvSpPr>
          <p:nvPr>
            <p:ph type="dt" sz="quarter" idx="10"/>
          </p:nvPr>
        </p:nvSpPr>
        <p:spPr/>
        <p:txBody>
          <a:bodyPr/>
          <a:lstStyle/>
          <a:p>
            <a:pPr>
              <a:defRPr/>
            </a:pPr>
            <a:fld id="{E54303B6-2EA3-4D33-B282-4F7FF2343D1C}" type="datetime1">
              <a:rPr lang="en-GB"/>
              <a:pPr>
                <a:defRPr/>
              </a:pPr>
              <a:t>19/11/2016</a:t>
            </a:fld>
            <a:endParaRPr lang="en-GB"/>
          </a:p>
        </p:txBody>
      </p:sp>
      <p:sp>
        <p:nvSpPr>
          <p:cNvPr id="6" name="Slide Number Placeholder 5"/>
          <p:cNvSpPr>
            <a:spLocks noGrp="1"/>
          </p:cNvSpPr>
          <p:nvPr>
            <p:ph type="sldNum" sz="quarter" idx="12"/>
          </p:nvPr>
        </p:nvSpPr>
        <p:spPr/>
        <p:txBody>
          <a:bodyPr/>
          <a:lstStyle/>
          <a:p>
            <a:pPr>
              <a:defRPr/>
            </a:pPr>
            <a:fld id="{A4C281F8-0D1E-40F8-80CE-697A6069A76B}" type="slidenum">
              <a:rPr lang="en-GB"/>
              <a:pPr>
                <a:defRPr/>
              </a:pPr>
              <a:t>9</a:t>
            </a:fld>
            <a:endParaRPr lang="en-GB"/>
          </a:p>
        </p:txBody>
      </p:sp>
      <p:sp>
        <p:nvSpPr>
          <p:cNvPr id="23555" name="Rectangle 4"/>
          <p:cNvSpPr>
            <a:spLocks noGrp="1"/>
          </p:cNvSpPr>
          <p:nvPr>
            <p:ph type="title"/>
          </p:nvPr>
        </p:nvSpPr>
        <p:spPr/>
        <p:txBody>
          <a:bodyPr/>
          <a:lstStyle/>
          <a:p>
            <a:pPr eaLnBrk="1" hangingPunct="1"/>
            <a:r>
              <a:rPr lang="en-GB" smtClean="0"/>
              <a:t>Employees?? </a:t>
            </a:r>
          </a:p>
        </p:txBody>
      </p:sp>
      <p:sp>
        <p:nvSpPr>
          <p:cNvPr id="23556" name="Rectangle 5"/>
          <p:cNvSpPr>
            <a:spLocks noGrp="1"/>
          </p:cNvSpPr>
          <p:nvPr>
            <p:ph type="body" sz="half" idx="1"/>
          </p:nvPr>
        </p:nvSpPr>
        <p:spPr/>
        <p:txBody>
          <a:bodyPr/>
          <a:lstStyle/>
          <a:p>
            <a:pPr eaLnBrk="1" hangingPunct="1">
              <a:lnSpc>
                <a:spcPct val="90000"/>
              </a:lnSpc>
            </a:pPr>
            <a:r>
              <a:rPr lang="en-GB" sz="1900" smtClean="0"/>
              <a:t>casual workers</a:t>
            </a:r>
          </a:p>
          <a:p>
            <a:pPr eaLnBrk="1" hangingPunct="1">
              <a:lnSpc>
                <a:spcPct val="90000"/>
              </a:lnSpc>
              <a:buFontTx/>
              <a:buChar char="•"/>
            </a:pPr>
            <a:r>
              <a:rPr lang="en-GB" sz="1900" smtClean="0"/>
              <a:t>employee shareholders</a:t>
            </a:r>
          </a:p>
          <a:p>
            <a:pPr eaLnBrk="1" hangingPunct="1">
              <a:lnSpc>
                <a:spcPct val="90000"/>
              </a:lnSpc>
              <a:buFontTx/>
              <a:buChar char="•"/>
            </a:pPr>
            <a:r>
              <a:rPr lang="en-GB" sz="1900" smtClean="0"/>
              <a:t>seasonal workers</a:t>
            </a:r>
          </a:p>
          <a:p>
            <a:pPr eaLnBrk="1" hangingPunct="1">
              <a:lnSpc>
                <a:spcPct val="90000"/>
              </a:lnSpc>
              <a:buFontTx/>
              <a:buChar char="•"/>
            </a:pPr>
            <a:r>
              <a:rPr lang="en-GB" sz="1900" smtClean="0"/>
              <a:t> consultants</a:t>
            </a:r>
          </a:p>
          <a:p>
            <a:pPr eaLnBrk="1" hangingPunct="1">
              <a:lnSpc>
                <a:spcPct val="90000"/>
              </a:lnSpc>
              <a:buFontTx/>
              <a:buChar char="•"/>
            </a:pPr>
            <a:r>
              <a:rPr lang="en-GB" sz="1900" smtClean="0"/>
              <a:t> homeworkers </a:t>
            </a:r>
          </a:p>
          <a:p>
            <a:pPr eaLnBrk="1" hangingPunct="1">
              <a:lnSpc>
                <a:spcPct val="90000"/>
              </a:lnSpc>
              <a:buFontTx/>
              <a:buChar char="•"/>
            </a:pPr>
            <a:r>
              <a:rPr lang="en-GB" sz="1900" smtClean="0"/>
              <a:t>teleworkers</a:t>
            </a:r>
          </a:p>
          <a:p>
            <a:pPr eaLnBrk="1" hangingPunct="1">
              <a:lnSpc>
                <a:spcPct val="90000"/>
              </a:lnSpc>
              <a:buFontTx/>
              <a:buChar char="•"/>
            </a:pPr>
            <a:r>
              <a:rPr lang="en-GB" sz="1900" smtClean="0"/>
              <a:t>pyramid sellers</a:t>
            </a:r>
          </a:p>
          <a:p>
            <a:pPr eaLnBrk="1" hangingPunct="1">
              <a:lnSpc>
                <a:spcPct val="90000"/>
              </a:lnSpc>
              <a:buFontTx/>
              <a:buChar char="•"/>
            </a:pPr>
            <a:r>
              <a:rPr lang="en-GB" sz="1900" smtClean="0"/>
              <a:t>Temps</a:t>
            </a:r>
          </a:p>
          <a:p>
            <a:pPr eaLnBrk="1" hangingPunct="1">
              <a:lnSpc>
                <a:spcPct val="90000"/>
              </a:lnSpc>
              <a:buFontTx/>
              <a:buChar char="•"/>
            </a:pPr>
            <a:r>
              <a:rPr lang="en-GB" sz="1900" smtClean="0"/>
              <a:t>occasional workers</a:t>
            </a:r>
          </a:p>
          <a:p>
            <a:pPr eaLnBrk="1" hangingPunct="1">
              <a:lnSpc>
                <a:spcPct val="90000"/>
              </a:lnSpc>
              <a:buFontTx/>
              <a:buChar char="•"/>
            </a:pPr>
            <a:r>
              <a:rPr lang="en-GB" sz="1900" smtClean="0"/>
              <a:t>irregular workers</a:t>
            </a:r>
          </a:p>
          <a:p>
            <a:pPr eaLnBrk="1" hangingPunct="1">
              <a:lnSpc>
                <a:spcPct val="90000"/>
              </a:lnSpc>
              <a:buFontTx/>
              <a:buChar char="•"/>
            </a:pPr>
            <a:r>
              <a:rPr lang="en-GB" sz="1900" smtClean="0"/>
              <a:t>Students</a:t>
            </a:r>
          </a:p>
          <a:p>
            <a:pPr eaLnBrk="1" hangingPunct="1">
              <a:lnSpc>
                <a:spcPct val="90000"/>
              </a:lnSpc>
              <a:buFontTx/>
              <a:buChar char="•"/>
            </a:pPr>
            <a:r>
              <a:rPr lang="en-GB" sz="1900" smtClean="0"/>
              <a:t>Freelancers</a:t>
            </a:r>
          </a:p>
          <a:p>
            <a:pPr eaLnBrk="1" hangingPunct="1">
              <a:lnSpc>
                <a:spcPct val="90000"/>
              </a:lnSpc>
              <a:buFontTx/>
              <a:buChar char="•"/>
            </a:pPr>
            <a:r>
              <a:rPr lang="en-GB" sz="1900" smtClean="0"/>
              <a:t>labour-only subcontractors</a:t>
            </a:r>
          </a:p>
        </p:txBody>
      </p:sp>
      <p:sp>
        <p:nvSpPr>
          <p:cNvPr id="23557" name="Rectangle 6"/>
          <p:cNvSpPr>
            <a:spLocks noGrp="1"/>
          </p:cNvSpPr>
          <p:nvPr>
            <p:ph type="body" sz="half" idx="2"/>
          </p:nvPr>
        </p:nvSpPr>
        <p:spPr/>
        <p:txBody>
          <a:bodyPr/>
          <a:lstStyle/>
          <a:p>
            <a:pPr eaLnBrk="1" hangingPunct="1">
              <a:lnSpc>
                <a:spcPct val="80000"/>
              </a:lnSpc>
            </a:pPr>
            <a:r>
              <a:rPr lang="en-GB" sz="1900" smtClean="0"/>
              <a:t>office holders</a:t>
            </a:r>
          </a:p>
          <a:p>
            <a:pPr eaLnBrk="1" hangingPunct="1">
              <a:lnSpc>
                <a:spcPct val="80000"/>
              </a:lnSpc>
            </a:pPr>
            <a:r>
              <a:rPr lang="en-GB" sz="1900" smtClean="0"/>
              <a:t>Clergy</a:t>
            </a:r>
          </a:p>
          <a:p>
            <a:pPr eaLnBrk="1" hangingPunct="1">
              <a:lnSpc>
                <a:spcPct val="80000"/>
              </a:lnSpc>
            </a:pPr>
            <a:r>
              <a:rPr lang="en-GB" sz="1900" smtClean="0"/>
              <a:t>fixed-term workers </a:t>
            </a:r>
          </a:p>
          <a:p>
            <a:pPr eaLnBrk="1" hangingPunct="1">
              <a:lnSpc>
                <a:spcPct val="80000"/>
              </a:lnSpc>
            </a:pPr>
            <a:r>
              <a:rPr lang="en-GB" sz="1900" smtClean="0"/>
              <a:t>agricultural workers </a:t>
            </a:r>
          </a:p>
          <a:p>
            <a:pPr eaLnBrk="1" hangingPunct="1">
              <a:lnSpc>
                <a:spcPct val="80000"/>
              </a:lnSpc>
            </a:pPr>
            <a:r>
              <a:rPr lang="en-GB" sz="1900" smtClean="0"/>
              <a:t>Careworkers</a:t>
            </a:r>
          </a:p>
          <a:p>
            <a:pPr eaLnBrk="1" hangingPunct="1">
              <a:lnSpc>
                <a:spcPct val="80000"/>
              </a:lnSpc>
            </a:pPr>
            <a:r>
              <a:rPr lang="en-GB" sz="1900" smtClean="0"/>
              <a:t>Cleaners</a:t>
            </a:r>
          </a:p>
          <a:p>
            <a:pPr eaLnBrk="1" hangingPunct="1">
              <a:lnSpc>
                <a:spcPct val="80000"/>
              </a:lnSpc>
            </a:pPr>
            <a:r>
              <a:rPr lang="en-GB" sz="1900" smtClean="0"/>
              <a:t>Computer staff supplied by agencies</a:t>
            </a:r>
          </a:p>
          <a:p>
            <a:pPr eaLnBrk="1" hangingPunct="1">
              <a:lnSpc>
                <a:spcPct val="80000"/>
              </a:lnSpc>
            </a:pPr>
            <a:r>
              <a:rPr lang="en-GB" sz="1900" smtClean="0"/>
              <a:t>Dentists</a:t>
            </a:r>
          </a:p>
          <a:p>
            <a:pPr eaLnBrk="1" hangingPunct="1">
              <a:lnSpc>
                <a:spcPct val="80000"/>
              </a:lnSpc>
            </a:pPr>
            <a:r>
              <a:rPr lang="en-GB" sz="1900" smtClean="0"/>
              <a:t>Directors</a:t>
            </a:r>
          </a:p>
          <a:p>
            <a:pPr eaLnBrk="1" hangingPunct="1">
              <a:lnSpc>
                <a:spcPct val="80000"/>
              </a:lnSpc>
            </a:pPr>
            <a:r>
              <a:rPr lang="en-GB" sz="1900" smtClean="0"/>
              <a:t>Doctors</a:t>
            </a:r>
          </a:p>
          <a:p>
            <a:pPr eaLnBrk="1" hangingPunct="1">
              <a:lnSpc>
                <a:spcPct val="80000"/>
              </a:lnSpc>
            </a:pPr>
            <a:r>
              <a:rPr lang="en-GB" sz="1900" smtClean="0"/>
              <a:t>entertainment industry workers</a:t>
            </a:r>
          </a:p>
          <a:p>
            <a:pPr eaLnBrk="1" hangingPunct="1">
              <a:lnSpc>
                <a:spcPct val="80000"/>
              </a:lnSpc>
            </a:pPr>
            <a:r>
              <a:rPr lang="en-GB" sz="1900" smtClean="0"/>
              <a:t>family business employees</a:t>
            </a:r>
          </a:p>
          <a:p>
            <a:pPr eaLnBrk="1" hangingPunct="1">
              <a:lnSpc>
                <a:spcPct val="80000"/>
              </a:lnSpc>
            </a:pPr>
            <a:r>
              <a:rPr lang="en-GB" sz="1900" smtClean="0"/>
              <a:t>Journalists</a:t>
            </a:r>
          </a:p>
          <a:p>
            <a:pPr eaLnBrk="1" hangingPunct="1">
              <a:lnSpc>
                <a:spcPct val="80000"/>
              </a:lnSpc>
            </a:pPr>
            <a:r>
              <a:rPr lang="en-GB" sz="1900" smtClean="0"/>
              <a:t>market researchers, </a:t>
            </a:r>
            <a:endParaRPr lang="en-GB" sz="2000" smtClean="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quarter" idx="10"/>
          </p:nvPr>
        </p:nvSpPr>
        <p:spPr/>
        <p:txBody>
          <a:bodyPr/>
          <a:lstStyle/>
          <a:p>
            <a:pPr>
              <a:defRPr/>
            </a:pPr>
            <a:fld id="{5BF9371D-D205-441B-BD05-7B25F7B006BC}" type="datetime1">
              <a:rPr lang="en-GB"/>
              <a:pPr>
                <a:defRPr/>
              </a:pPr>
              <a:t>19/11/2016</a:t>
            </a:fld>
            <a:endParaRPr lang="en-GB"/>
          </a:p>
        </p:txBody>
      </p:sp>
      <p:sp>
        <p:nvSpPr>
          <p:cNvPr id="5" name="Slide Number Placeholder 5"/>
          <p:cNvSpPr>
            <a:spLocks noGrp="1"/>
          </p:cNvSpPr>
          <p:nvPr>
            <p:ph type="sldNum" sz="quarter" idx="12"/>
          </p:nvPr>
        </p:nvSpPr>
        <p:spPr/>
        <p:txBody>
          <a:bodyPr/>
          <a:lstStyle/>
          <a:p>
            <a:pPr>
              <a:defRPr/>
            </a:pPr>
            <a:fld id="{66E70E68-F428-41BC-B8AB-BFE668DB3AE5}" type="slidenum">
              <a:rPr lang="en-GB"/>
              <a:pPr>
                <a:defRPr/>
              </a:pPr>
              <a:t>10</a:t>
            </a:fld>
            <a:endParaRPr lang="en-GB"/>
          </a:p>
        </p:txBody>
      </p:sp>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GB" b="1" dirty="0" smtClean="0"/>
              <a:t>Workers</a:t>
            </a:r>
            <a:br>
              <a:rPr lang="en-GB" b="1" dirty="0" smtClean="0"/>
            </a:br>
            <a:endParaRPr lang="en-GB" dirty="0"/>
          </a:p>
        </p:txBody>
      </p:sp>
      <p:sp>
        <p:nvSpPr>
          <p:cNvPr id="24580" name="Content Placeholder 2"/>
          <p:cNvSpPr>
            <a:spLocks noGrp="1"/>
          </p:cNvSpPr>
          <p:nvPr>
            <p:ph idx="1"/>
          </p:nvPr>
        </p:nvSpPr>
        <p:spPr/>
        <p:txBody>
          <a:bodyPr/>
          <a:lstStyle/>
          <a:p>
            <a:pPr eaLnBrk="1" hangingPunct="1">
              <a:lnSpc>
                <a:spcPct val="80000"/>
              </a:lnSpc>
            </a:pPr>
            <a:r>
              <a:rPr lang="en-GB" sz="2200" smtClean="0"/>
              <a:t>Some legislation relates to 'employees', </a:t>
            </a:r>
          </a:p>
          <a:p>
            <a:pPr eaLnBrk="1" hangingPunct="1">
              <a:lnSpc>
                <a:spcPct val="80000"/>
              </a:lnSpc>
            </a:pPr>
            <a:r>
              <a:rPr lang="en-GB" sz="2200" smtClean="0"/>
              <a:t>Other legislation uses the term 'workers'. </a:t>
            </a:r>
          </a:p>
          <a:p>
            <a:pPr eaLnBrk="1" hangingPunct="1">
              <a:lnSpc>
                <a:spcPct val="80000"/>
              </a:lnSpc>
            </a:pPr>
            <a:endParaRPr lang="en-GB" sz="2200" smtClean="0"/>
          </a:p>
          <a:p>
            <a:pPr eaLnBrk="1" hangingPunct="1">
              <a:lnSpc>
                <a:spcPct val="80000"/>
              </a:lnSpc>
            </a:pPr>
            <a:r>
              <a:rPr lang="en-GB" sz="2200" smtClean="0"/>
              <a:t>A variety of legislation covers who qualifies as a 'worker' but again, the precise definition used varies from statute to statute. Examples include:</a:t>
            </a:r>
          </a:p>
          <a:p>
            <a:pPr eaLnBrk="1" hangingPunct="1">
              <a:lnSpc>
                <a:spcPct val="80000"/>
              </a:lnSpc>
            </a:pPr>
            <a:r>
              <a:rPr lang="en-GB" sz="2200" smtClean="0"/>
              <a:t>Trade Union and Labour Relations Consolidation Act 1992, section 296</a:t>
            </a:r>
          </a:p>
          <a:p>
            <a:pPr eaLnBrk="1" hangingPunct="1">
              <a:lnSpc>
                <a:spcPct val="80000"/>
              </a:lnSpc>
            </a:pPr>
            <a:r>
              <a:rPr lang="en-GB" sz="2200" smtClean="0"/>
              <a:t>Employment Rights Act 1996, section 230(3)(b)</a:t>
            </a:r>
          </a:p>
          <a:p>
            <a:pPr eaLnBrk="1" hangingPunct="1">
              <a:lnSpc>
                <a:spcPct val="80000"/>
              </a:lnSpc>
            </a:pPr>
            <a:r>
              <a:rPr lang="en-GB" sz="2200" smtClean="0"/>
              <a:t>Working Time Regulations 1998 (SI 1998/1833), regulation 2</a:t>
            </a:r>
          </a:p>
          <a:p>
            <a:pPr eaLnBrk="1" hangingPunct="1">
              <a:lnSpc>
                <a:spcPct val="80000"/>
              </a:lnSpc>
            </a:pPr>
            <a:r>
              <a:rPr lang="en-GB" sz="2200" smtClean="0"/>
              <a:t>National Minimum Wage Act 1998, section 54(3)</a:t>
            </a:r>
          </a:p>
          <a:p>
            <a:pPr eaLnBrk="1" hangingPunct="1">
              <a:lnSpc>
                <a:spcPct val="80000"/>
              </a:lnSpc>
            </a:pPr>
            <a:r>
              <a:rPr lang="en-GB" sz="2200" smtClean="0"/>
              <a:t>Part-time Workers (Prevention of Less Favourable Treatment Regulations 2000 (SI 2000/1551), regulation 1</a:t>
            </a:r>
          </a:p>
          <a:p>
            <a:pPr eaLnBrk="1" hangingPunct="1">
              <a:lnSpc>
                <a:spcPct val="80000"/>
              </a:lnSpc>
            </a:pPr>
            <a:r>
              <a:rPr lang="en-GB" sz="2200" smtClean="0"/>
              <a:t>Employment Rights Act 1996, sections 43K and 230(6), inserted by the Public Interest Disclosure Act 1998, section 15.</a:t>
            </a:r>
          </a:p>
          <a:p>
            <a:pPr eaLnBrk="1" hangingPunct="1">
              <a:lnSpc>
                <a:spcPct val="80000"/>
              </a:lnSpc>
            </a:pPr>
            <a:endParaRPr lang="en-GB" sz="2200" smtClean="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quarter" idx="10"/>
          </p:nvPr>
        </p:nvSpPr>
        <p:spPr/>
        <p:txBody>
          <a:bodyPr/>
          <a:lstStyle/>
          <a:p>
            <a:pPr>
              <a:defRPr/>
            </a:pPr>
            <a:fld id="{B225E028-2FA7-4F8A-B509-5803F48296AC}" type="datetime1">
              <a:rPr lang="en-GB"/>
              <a:pPr>
                <a:defRPr/>
              </a:pPr>
              <a:t>19/11/2016</a:t>
            </a:fld>
            <a:endParaRPr lang="en-GB"/>
          </a:p>
        </p:txBody>
      </p:sp>
      <p:sp>
        <p:nvSpPr>
          <p:cNvPr id="5" name="Slide Number Placeholder 5"/>
          <p:cNvSpPr>
            <a:spLocks noGrp="1"/>
          </p:cNvSpPr>
          <p:nvPr>
            <p:ph type="sldNum" sz="quarter" idx="12"/>
          </p:nvPr>
        </p:nvSpPr>
        <p:spPr/>
        <p:txBody>
          <a:bodyPr/>
          <a:lstStyle/>
          <a:p>
            <a:pPr>
              <a:defRPr/>
            </a:pPr>
            <a:fld id="{D00BE20C-25A3-4969-98A1-A2C18C344E93}" type="slidenum">
              <a:rPr lang="en-GB"/>
              <a:pPr>
                <a:defRPr/>
              </a:pPr>
              <a:t>11</a:t>
            </a:fld>
            <a:endParaRPr lang="en-GB"/>
          </a:p>
        </p:txBody>
      </p:sp>
      <p:sp>
        <p:nvSpPr>
          <p:cNvPr id="25603" name="Title 1"/>
          <p:cNvSpPr>
            <a:spLocks noGrp="1"/>
          </p:cNvSpPr>
          <p:nvPr>
            <p:ph type="title"/>
          </p:nvPr>
        </p:nvSpPr>
        <p:spPr/>
        <p:txBody>
          <a:bodyPr/>
          <a:lstStyle/>
          <a:p>
            <a:pPr eaLnBrk="1" hangingPunct="1"/>
            <a:r>
              <a:rPr lang="en-GB" smtClean="0"/>
              <a:t>Workers</a:t>
            </a:r>
          </a:p>
        </p:txBody>
      </p:sp>
      <p:sp>
        <p:nvSpPr>
          <p:cNvPr id="25604" name="Content Placeholder 2"/>
          <p:cNvSpPr>
            <a:spLocks noGrp="1"/>
          </p:cNvSpPr>
          <p:nvPr>
            <p:ph idx="1"/>
          </p:nvPr>
        </p:nvSpPr>
        <p:spPr/>
        <p:txBody>
          <a:bodyPr/>
          <a:lstStyle/>
          <a:p>
            <a:pPr eaLnBrk="1" hangingPunct="1"/>
            <a:r>
              <a:rPr lang="en-GB" smtClean="0"/>
              <a:t>For example, self-employed commission agents working for the Canada Life insurance company did not satisfy the definition of employee. In the case </a:t>
            </a:r>
            <a:r>
              <a:rPr lang="en-GB" i="1" smtClean="0"/>
              <a:t>Canada Life Ltd v Gray and Farrar, EAT 13 January 2004</a:t>
            </a:r>
            <a:r>
              <a:rPr lang="en-GB" smtClean="0"/>
              <a:t>, the EAT decided that they were 'workers' for purposes of the Working Time Regulations and were therefore entitled to holiday pay.</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quarter" idx="10"/>
          </p:nvPr>
        </p:nvSpPr>
        <p:spPr/>
        <p:txBody>
          <a:bodyPr/>
          <a:lstStyle/>
          <a:p>
            <a:pPr>
              <a:defRPr/>
            </a:pPr>
            <a:fld id="{83947B7A-E552-4F49-9180-42817E0EFF46}" type="datetime1">
              <a:rPr lang="en-GB"/>
              <a:pPr>
                <a:defRPr/>
              </a:pPr>
              <a:t>19/11/2016</a:t>
            </a:fld>
            <a:endParaRPr lang="en-GB"/>
          </a:p>
        </p:txBody>
      </p:sp>
      <p:sp>
        <p:nvSpPr>
          <p:cNvPr id="5" name="Slide Number Placeholder 5"/>
          <p:cNvSpPr>
            <a:spLocks noGrp="1"/>
          </p:cNvSpPr>
          <p:nvPr>
            <p:ph type="sldNum" sz="quarter" idx="12"/>
          </p:nvPr>
        </p:nvSpPr>
        <p:spPr/>
        <p:txBody>
          <a:bodyPr/>
          <a:lstStyle/>
          <a:p>
            <a:pPr>
              <a:defRPr/>
            </a:pPr>
            <a:fld id="{6C602FB1-063B-496F-9657-3B7B2D9BD408}" type="slidenum">
              <a:rPr lang="en-GB"/>
              <a:pPr>
                <a:defRPr/>
              </a:pPr>
              <a:t>12</a:t>
            </a:fld>
            <a:endParaRPr lang="en-GB"/>
          </a:p>
        </p:txBody>
      </p:sp>
      <p:sp>
        <p:nvSpPr>
          <p:cNvPr id="26627" name="Title 1"/>
          <p:cNvSpPr>
            <a:spLocks noGrp="1"/>
          </p:cNvSpPr>
          <p:nvPr>
            <p:ph type="title"/>
          </p:nvPr>
        </p:nvSpPr>
        <p:spPr/>
        <p:txBody>
          <a:bodyPr/>
          <a:lstStyle/>
          <a:p>
            <a:pPr eaLnBrk="1" hangingPunct="1"/>
            <a:r>
              <a:rPr lang="en-GB" smtClean="0"/>
              <a:t>Temporary Workers</a:t>
            </a:r>
          </a:p>
        </p:txBody>
      </p:sp>
      <p:sp>
        <p:nvSpPr>
          <p:cNvPr id="26628" name="Content Placeholder 2"/>
          <p:cNvSpPr>
            <a:spLocks noGrp="1"/>
          </p:cNvSpPr>
          <p:nvPr>
            <p:ph idx="1"/>
          </p:nvPr>
        </p:nvSpPr>
        <p:spPr/>
        <p:txBody>
          <a:bodyPr/>
          <a:lstStyle/>
          <a:p>
            <a:pPr eaLnBrk="1" hangingPunct="1"/>
            <a:endParaRPr lang="en-GB" b="1" smtClean="0"/>
          </a:p>
          <a:p>
            <a:pPr eaLnBrk="1" hangingPunct="1"/>
            <a:r>
              <a:rPr lang="en-GB" smtClean="0"/>
              <a:t>One category of workers who experience difficulties with employee status is temporary workers. Separate legislation covers this category - particularly the Agency Workers Regulations 2010 (SI 2010/93) which came into force on 1 October 2011. </a:t>
            </a:r>
          </a:p>
          <a:p>
            <a:pPr eaLnBrk="1" hangingPunct="1"/>
            <a:endParaRPr lang="en-GB" smtClean="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quarter" idx="10"/>
          </p:nvPr>
        </p:nvSpPr>
        <p:spPr/>
        <p:txBody>
          <a:bodyPr/>
          <a:lstStyle/>
          <a:p>
            <a:pPr>
              <a:defRPr/>
            </a:pPr>
            <a:fld id="{447F1ACE-7317-43AF-B518-93C61FDE115D}" type="datetime1">
              <a:rPr lang="en-GB"/>
              <a:pPr>
                <a:defRPr/>
              </a:pPr>
              <a:t>19/11/2016</a:t>
            </a:fld>
            <a:endParaRPr lang="en-GB"/>
          </a:p>
        </p:txBody>
      </p:sp>
      <p:sp>
        <p:nvSpPr>
          <p:cNvPr id="5" name="Slide Number Placeholder 5"/>
          <p:cNvSpPr>
            <a:spLocks noGrp="1"/>
          </p:cNvSpPr>
          <p:nvPr>
            <p:ph type="sldNum" sz="quarter" idx="12"/>
          </p:nvPr>
        </p:nvSpPr>
        <p:spPr/>
        <p:txBody>
          <a:bodyPr/>
          <a:lstStyle/>
          <a:p>
            <a:pPr>
              <a:defRPr/>
            </a:pPr>
            <a:fld id="{C09BC655-7B8B-4B1A-AACA-11BACAC4EF54}" type="slidenum">
              <a:rPr lang="en-GB"/>
              <a:pPr>
                <a:defRPr/>
              </a:pPr>
              <a:t>13</a:t>
            </a:fld>
            <a:endParaRPr lang="en-GB"/>
          </a:p>
        </p:txBody>
      </p:sp>
      <p:sp>
        <p:nvSpPr>
          <p:cNvPr id="27651" name="Title 1"/>
          <p:cNvSpPr>
            <a:spLocks noGrp="1"/>
          </p:cNvSpPr>
          <p:nvPr>
            <p:ph type="title"/>
          </p:nvPr>
        </p:nvSpPr>
        <p:spPr/>
        <p:txBody>
          <a:bodyPr/>
          <a:lstStyle/>
          <a:p>
            <a:pPr eaLnBrk="1" hangingPunct="1"/>
            <a:r>
              <a:rPr lang="en-GB" smtClean="0"/>
              <a:t>Temporary Workers</a:t>
            </a:r>
          </a:p>
        </p:txBody>
      </p:sp>
      <p:sp>
        <p:nvSpPr>
          <p:cNvPr id="27652" name="Content Placeholder 2"/>
          <p:cNvSpPr>
            <a:spLocks noGrp="1"/>
          </p:cNvSpPr>
          <p:nvPr>
            <p:ph idx="1"/>
          </p:nvPr>
        </p:nvSpPr>
        <p:spPr/>
        <p:txBody>
          <a:bodyPr/>
          <a:lstStyle/>
          <a:p>
            <a:pPr eaLnBrk="1" hangingPunct="1"/>
            <a:r>
              <a:rPr lang="en-GB" smtClean="0"/>
              <a:t>employees engaged directly for a short period , or</a:t>
            </a:r>
          </a:p>
          <a:p>
            <a:pPr eaLnBrk="1" hangingPunct="1"/>
            <a:r>
              <a:rPr lang="en-GB" smtClean="0"/>
              <a:t>self-employed workers engaged for a short period, or</a:t>
            </a:r>
          </a:p>
          <a:p>
            <a:pPr eaLnBrk="1" hangingPunct="1"/>
            <a:r>
              <a:rPr lang="en-GB" smtClean="0"/>
              <a:t>casual workers, or</a:t>
            </a:r>
          </a:p>
          <a:p>
            <a:pPr eaLnBrk="1" hangingPunct="1"/>
            <a:r>
              <a:rPr lang="en-GB" smtClean="0"/>
              <a:t>agency workers supplied by an ‘employment agency’ or by an ‘employment business’.</a:t>
            </a:r>
          </a:p>
          <a:p>
            <a:pPr eaLnBrk="1" hangingPunct="1"/>
            <a:endParaRPr lang="en-GB" smtClean="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quarter" idx="10"/>
          </p:nvPr>
        </p:nvSpPr>
        <p:spPr/>
        <p:txBody>
          <a:bodyPr/>
          <a:lstStyle/>
          <a:p>
            <a:pPr>
              <a:defRPr/>
            </a:pPr>
            <a:fld id="{717B1CDC-51D2-4E9C-8702-B22D74FF765D}" type="datetime1">
              <a:rPr lang="en-GB"/>
              <a:pPr>
                <a:defRPr/>
              </a:pPr>
              <a:t>19/11/2016</a:t>
            </a:fld>
            <a:endParaRPr lang="en-GB"/>
          </a:p>
        </p:txBody>
      </p:sp>
      <p:sp>
        <p:nvSpPr>
          <p:cNvPr id="5" name="Slide Number Placeholder 5"/>
          <p:cNvSpPr>
            <a:spLocks noGrp="1"/>
          </p:cNvSpPr>
          <p:nvPr>
            <p:ph type="sldNum" sz="quarter" idx="12"/>
          </p:nvPr>
        </p:nvSpPr>
        <p:spPr/>
        <p:txBody>
          <a:bodyPr/>
          <a:lstStyle/>
          <a:p>
            <a:pPr>
              <a:defRPr/>
            </a:pPr>
            <a:fld id="{AE5C59E0-BC31-4497-89D9-DCAC15F79989}" type="slidenum">
              <a:rPr lang="en-GB"/>
              <a:pPr>
                <a:defRPr/>
              </a:pPr>
              <a:t>14</a:t>
            </a:fld>
            <a:endParaRPr lang="en-GB"/>
          </a:p>
        </p:txBody>
      </p:sp>
      <p:sp>
        <p:nvSpPr>
          <p:cNvPr id="28675" name="Title 1"/>
          <p:cNvSpPr>
            <a:spLocks noGrp="1"/>
          </p:cNvSpPr>
          <p:nvPr>
            <p:ph type="title"/>
          </p:nvPr>
        </p:nvSpPr>
        <p:spPr/>
        <p:txBody>
          <a:bodyPr/>
          <a:lstStyle/>
          <a:p>
            <a:pPr eaLnBrk="1" hangingPunct="1"/>
            <a:r>
              <a:rPr lang="en-GB" smtClean="0"/>
              <a:t>Fixed Term Contracts</a:t>
            </a:r>
          </a:p>
        </p:txBody>
      </p:sp>
      <p:sp>
        <p:nvSpPr>
          <p:cNvPr id="28676" name="Content Placeholder 2"/>
          <p:cNvSpPr>
            <a:spLocks noGrp="1"/>
          </p:cNvSpPr>
          <p:nvPr>
            <p:ph idx="1"/>
          </p:nvPr>
        </p:nvSpPr>
        <p:spPr/>
        <p:txBody>
          <a:bodyPr/>
          <a:lstStyle/>
          <a:p>
            <a:pPr eaLnBrk="1" hangingPunct="1">
              <a:lnSpc>
                <a:spcPct val="80000"/>
              </a:lnSpc>
            </a:pPr>
            <a:r>
              <a:rPr lang="en-GB" sz="2700" smtClean="0"/>
              <a:t>The starting point for finding out when a temporary worker becomes entitled to a permanent contract is to look at the contract.</a:t>
            </a:r>
          </a:p>
          <a:p>
            <a:pPr eaLnBrk="1" hangingPunct="1">
              <a:lnSpc>
                <a:spcPct val="80000"/>
              </a:lnSpc>
            </a:pPr>
            <a:r>
              <a:rPr lang="en-GB" sz="2700" smtClean="0"/>
              <a:t>Many temporary workers will be engaged on fixed term contracts. </a:t>
            </a:r>
          </a:p>
          <a:p>
            <a:pPr eaLnBrk="1" hangingPunct="1">
              <a:lnSpc>
                <a:spcPct val="80000"/>
              </a:lnSpc>
            </a:pPr>
            <a:r>
              <a:rPr lang="en-GB" sz="2700" smtClean="0"/>
              <a:t>Under the Fixed-term Employees (Prevention of Less Favourable Treatment) Regulations 2002 (SI 2002/2034), a fixed-term contract is normally automatically converted by law into a contract of indefinite duration (that is a permanent contract) once the employee has completed four years continuous employment under it or renewals of it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quarter" idx="10"/>
          </p:nvPr>
        </p:nvSpPr>
        <p:spPr/>
        <p:txBody>
          <a:bodyPr/>
          <a:lstStyle/>
          <a:p>
            <a:pPr>
              <a:defRPr/>
            </a:pPr>
            <a:fld id="{8E07BA89-86E0-4BF3-AB9C-DE2DB0AB9644}" type="datetime1">
              <a:rPr lang="en-GB"/>
              <a:pPr>
                <a:defRPr/>
              </a:pPr>
              <a:t>19/11/2016</a:t>
            </a:fld>
            <a:endParaRPr lang="en-GB"/>
          </a:p>
        </p:txBody>
      </p:sp>
      <p:sp>
        <p:nvSpPr>
          <p:cNvPr id="5" name="Slide Number Placeholder 5"/>
          <p:cNvSpPr>
            <a:spLocks noGrp="1"/>
          </p:cNvSpPr>
          <p:nvPr>
            <p:ph type="sldNum" sz="quarter" idx="12"/>
          </p:nvPr>
        </p:nvSpPr>
        <p:spPr/>
        <p:txBody>
          <a:bodyPr/>
          <a:lstStyle/>
          <a:p>
            <a:pPr>
              <a:defRPr/>
            </a:pPr>
            <a:fld id="{E9E65F85-C67A-424A-AC35-E954C8CD2EB8}" type="slidenum">
              <a:rPr lang="en-GB"/>
              <a:pPr>
                <a:defRPr/>
              </a:pPr>
              <a:t>15</a:t>
            </a:fld>
            <a:endParaRPr lang="en-GB"/>
          </a:p>
        </p:txBody>
      </p:sp>
      <p:sp>
        <p:nvSpPr>
          <p:cNvPr id="29699" name="Title 1"/>
          <p:cNvSpPr>
            <a:spLocks noGrp="1"/>
          </p:cNvSpPr>
          <p:nvPr>
            <p:ph type="title"/>
          </p:nvPr>
        </p:nvSpPr>
        <p:spPr/>
        <p:txBody>
          <a:bodyPr/>
          <a:lstStyle/>
          <a:p>
            <a:pPr eaLnBrk="1" hangingPunct="1"/>
            <a:r>
              <a:rPr lang="en-GB" sz="4000" smtClean="0">
                <a:latin typeface="Arial" charset="0"/>
              </a:rPr>
              <a:t>Employee shareholders</a:t>
            </a:r>
            <a:r>
              <a:rPr lang="en-GB" sz="4000" b="1" smtClean="0"/>
              <a:t/>
            </a:r>
            <a:br>
              <a:rPr lang="en-GB" sz="4000" b="1" smtClean="0"/>
            </a:br>
            <a:endParaRPr lang="en-GB" sz="4000" smtClean="0"/>
          </a:p>
        </p:txBody>
      </p:sp>
      <p:sp>
        <p:nvSpPr>
          <p:cNvPr id="3" name="Content Placeholder 2"/>
          <p:cNvSpPr>
            <a:spLocks noGrp="1"/>
          </p:cNvSpPr>
          <p:nvPr>
            <p:ph idx="1"/>
          </p:nvPr>
        </p:nvSpPr>
        <p:spPr/>
        <p:txBody>
          <a:bodyPr rtlCol="0">
            <a:normAutofit fontScale="70000" lnSpcReduction="20000"/>
          </a:bodyPr>
          <a:lstStyle/>
          <a:p>
            <a:pPr marL="0" indent="0" eaLnBrk="1" fontAlgn="auto" hangingPunct="1">
              <a:spcAft>
                <a:spcPts val="0"/>
              </a:spcAft>
              <a:buFont typeface="Arial" panose="020B0604020202020204" pitchFamily="34" charset="0"/>
              <a:buNone/>
              <a:defRPr/>
            </a:pPr>
            <a:r>
              <a:rPr lang="en-GB" dirty="0" smtClean="0"/>
              <a:t/>
            </a:r>
            <a:br>
              <a:rPr lang="en-GB" dirty="0" smtClean="0"/>
            </a:br>
            <a:r>
              <a:rPr lang="en-GB" dirty="0" smtClean="0"/>
              <a:t>Under this new scheme, some employees, known as 'employee shareholders', may exchange some of their UK employment rights for shares in the business they are working for. The status came into force on 1 September 2013 under the Growth and Infrastructure Act 2013.</a:t>
            </a:r>
          </a:p>
          <a:p>
            <a:pPr eaLnBrk="1" fontAlgn="auto" hangingPunct="1">
              <a:spcAft>
                <a:spcPts val="0"/>
              </a:spcAft>
              <a:buFont typeface="Arial" panose="020B0604020202020204" pitchFamily="34" charset="0"/>
              <a:buChar char="•"/>
              <a:defRPr/>
            </a:pPr>
            <a:r>
              <a:rPr lang="en-GB" dirty="0" smtClean="0"/>
              <a:t>Under the new type of contract, employees may be given at least £2,000 worth of shares. There is no upper limit on the potential shareholding, but up to £50,000 of shares can be exempt from capital gains tax. </a:t>
            </a:r>
          </a:p>
          <a:p>
            <a:pPr eaLnBrk="1" fontAlgn="auto" hangingPunct="1">
              <a:spcAft>
                <a:spcPts val="0"/>
              </a:spcAft>
              <a:buFont typeface="Arial" panose="020B0604020202020204" pitchFamily="34" charset="0"/>
              <a:buChar char="•"/>
              <a:defRPr/>
            </a:pPr>
            <a:r>
              <a:rPr lang="en-GB" dirty="0" smtClean="0"/>
              <a:t>In exchange, these employees relinquish their rights to unfair dismissal, redundancy payments, the right to request flexible working and time off for training and will be required provide 16 weeks' notice of a date of return from maternity leave, instead of the usual eight.</a:t>
            </a:r>
          </a:p>
          <a:p>
            <a:pPr eaLnBrk="1" fontAlgn="auto" hangingPunct="1">
              <a:spcAft>
                <a:spcPts val="0"/>
              </a:spcAft>
              <a:buFont typeface="Arial" panose="020B0604020202020204" pitchFamily="34" charset="0"/>
              <a:buChar char="•"/>
              <a:defRPr/>
            </a:pP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quarter" idx="10"/>
          </p:nvPr>
        </p:nvSpPr>
        <p:spPr/>
        <p:txBody>
          <a:bodyPr/>
          <a:lstStyle/>
          <a:p>
            <a:pPr>
              <a:defRPr/>
            </a:pPr>
            <a:fld id="{8A3B36AC-00B8-4F13-B815-E56F42F54C33}" type="datetime1">
              <a:rPr lang="en-GB"/>
              <a:pPr>
                <a:defRPr/>
              </a:pPr>
              <a:t>19/11/2016</a:t>
            </a:fld>
            <a:endParaRPr lang="en-GB"/>
          </a:p>
        </p:txBody>
      </p:sp>
      <p:sp>
        <p:nvSpPr>
          <p:cNvPr id="5" name="Slide Number Placeholder 5"/>
          <p:cNvSpPr>
            <a:spLocks noGrp="1"/>
          </p:cNvSpPr>
          <p:nvPr>
            <p:ph type="sldNum" sz="quarter" idx="12"/>
          </p:nvPr>
        </p:nvSpPr>
        <p:spPr/>
        <p:txBody>
          <a:bodyPr/>
          <a:lstStyle/>
          <a:p>
            <a:pPr>
              <a:defRPr/>
            </a:pPr>
            <a:fld id="{0D7FEB79-2D4A-408C-8B4F-AD4CDAD1AEC8}" type="slidenum">
              <a:rPr lang="en-GB"/>
              <a:pPr>
                <a:defRPr/>
              </a:pPr>
              <a:t>16</a:t>
            </a:fld>
            <a:endParaRPr lang="en-GB"/>
          </a:p>
        </p:txBody>
      </p:sp>
      <p:sp>
        <p:nvSpPr>
          <p:cNvPr id="30723" name="Title 1"/>
          <p:cNvSpPr>
            <a:spLocks noGrp="1"/>
          </p:cNvSpPr>
          <p:nvPr>
            <p:ph type="title"/>
          </p:nvPr>
        </p:nvSpPr>
        <p:spPr/>
        <p:txBody>
          <a:bodyPr/>
          <a:lstStyle/>
          <a:p>
            <a:pPr eaLnBrk="1" hangingPunct="1"/>
            <a:r>
              <a:rPr lang="en-GB" smtClean="0"/>
              <a:t>Agency Workers</a:t>
            </a:r>
          </a:p>
        </p:txBody>
      </p:sp>
      <p:sp>
        <p:nvSpPr>
          <p:cNvPr id="30724" name="Content Placeholder 2"/>
          <p:cNvSpPr>
            <a:spLocks noGrp="1"/>
          </p:cNvSpPr>
          <p:nvPr>
            <p:ph idx="1"/>
          </p:nvPr>
        </p:nvSpPr>
        <p:spPr/>
        <p:txBody>
          <a:bodyPr/>
          <a:lstStyle/>
          <a:p>
            <a:pPr eaLnBrk="1" hangingPunct="1">
              <a:lnSpc>
                <a:spcPct val="80000"/>
              </a:lnSpc>
            </a:pPr>
            <a:r>
              <a:rPr lang="en-GB" sz="2800" smtClean="0"/>
              <a:t>The Agency Workers Regulations 2010 (SI 2010/93) 1 October 2011 implemented the Agency Workers Directive in Great Britain. </a:t>
            </a:r>
          </a:p>
          <a:p>
            <a:pPr eaLnBrk="1" hangingPunct="1">
              <a:lnSpc>
                <a:spcPct val="80000"/>
              </a:lnSpc>
            </a:pPr>
            <a:endParaRPr lang="en-GB" sz="2800" smtClean="0"/>
          </a:p>
          <a:p>
            <a:pPr eaLnBrk="1" hangingPunct="1">
              <a:lnSpc>
                <a:spcPct val="80000"/>
              </a:lnSpc>
            </a:pPr>
            <a:r>
              <a:rPr lang="en-GB" sz="2800" smtClean="0"/>
              <a:t>The effect of the Regulations is that agency workers are entitled to the same basic employment and working conditions as if they had been recruited directly, if and when they complete a qualifying period of 12 weeks in the same job. </a:t>
            </a:r>
          </a:p>
          <a:p>
            <a:pPr eaLnBrk="1" hangingPunct="1">
              <a:lnSpc>
                <a:spcPct val="80000"/>
              </a:lnSpc>
              <a:buFont typeface="Arial" charset="0"/>
              <a:buNone/>
            </a:pPr>
            <a:endParaRPr lang="en-GB" sz="2800" smtClean="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quarter" idx="10"/>
          </p:nvPr>
        </p:nvSpPr>
        <p:spPr/>
        <p:txBody>
          <a:bodyPr/>
          <a:lstStyle/>
          <a:p>
            <a:pPr>
              <a:defRPr/>
            </a:pPr>
            <a:fld id="{34BE20F0-E3E3-4F2D-8A75-FE9DE7251156}" type="datetime1">
              <a:rPr lang="en-GB"/>
              <a:pPr>
                <a:defRPr/>
              </a:pPr>
              <a:t>19/11/2016</a:t>
            </a:fld>
            <a:endParaRPr lang="en-GB"/>
          </a:p>
        </p:txBody>
      </p:sp>
      <p:sp>
        <p:nvSpPr>
          <p:cNvPr id="5" name="Slide Number Placeholder 5"/>
          <p:cNvSpPr>
            <a:spLocks noGrp="1"/>
          </p:cNvSpPr>
          <p:nvPr>
            <p:ph type="sldNum" sz="quarter" idx="12"/>
          </p:nvPr>
        </p:nvSpPr>
        <p:spPr/>
        <p:txBody>
          <a:bodyPr/>
          <a:lstStyle/>
          <a:p>
            <a:pPr>
              <a:defRPr/>
            </a:pPr>
            <a:fld id="{BD1ABB9B-0E04-4DAB-B87B-42BC50643E2D}" type="slidenum">
              <a:rPr lang="en-GB"/>
              <a:pPr>
                <a:defRPr/>
              </a:pPr>
              <a:t>17</a:t>
            </a:fld>
            <a:endParaRPr lang="en-GB"/>
          </a:p>
        </p:txBody>
      </p:sp>
      <p:sp>
        <p:nvSpPr>
          <p:cNvPr id="31747" name="Title 1"/>
          <p:cNvSpPr>
            <a:spLocks noGrp="1"/>
          </p:cNvSpPr>
          <p:nvPr>
            <p:ph type="title"/>
          </p:nvPr>
        </p:nvSpPr>
        <p:spPr/>
        <p:txBody>
          <a:bodyPr/>
          <a:lstStyle/>
          <a:p>
            <a:pPr eaLnBrk="1" hangingPunct="1"/>
            <a:r>
              <a:rPr lang="en-GB" smtClean="0"/>
              <a:t>Agency Workers</a:t>
            </a:r>
          </a:p>
        </p:txBody>
      </p:sp>
      <p:sp>
        <p:nvSpPr>
          <p:cNvPr id="31748" name="Content Placeholder 2"/>
          <p:cNvSpPr>
            <a:spLocks noGrp="1"/>
          </p:cNvSpPr>
          <p:nvPr>
            <p:ph idx="1"/>
          </p:nvPr>
        </p:nvSpPr>
        <p:spPr/>
        <p:txBody>
          <a:bodyPr/>
          <a:lstStyle/>
          <a:p>
            <a:pPr eaLnBrk="1" hangingPunct="1">
              <a:lnSpc>
                <a:spcPct val="80000"/>
              </a:lnSpc>
            </a:pPr>
            <a:r>
              <a:rPr lang="en-GB" sz="2400" smtClean="0"/>
              <a:t>Equal treatment for agency workers after they have been in an assignment with the same hiring company for a qualifying period of 12 weeks.</a:t>
            </a:r>
          </a:p>
          <a:p>
            <a:pPr eaLnBrk="1" hangingPunct="1">
              <a:lnSpc>
                <a:spcPct val="80000"/>
              </a:lnSpc>
            </a:pPr>
            <a:r>
              <a:rPr lang="en-GB" sz="2400" smtClean="0"/>
              <a:t>From day one, agency workers are entitled to the same access to job vacancies as permanent members of staff and collective facilities such as staff canteens, childcare facilities and transport services.  </a:t>
            </a:r>
          </a:p>
          <a:p>
            <a:pPr eaLnBrk="1" hangingPunct="1">
              <a:lnSpc>
                <a:spcPct val="80000"/>
              </a:lnSpc>
            </a:pPr>
            <a:r>
              <a:rPr lang="en-GB" sz="2400" smtClean="0"/>
              <a:t>The hirer or agency should take account of the agency worker's qualifications, skills and experience, as well as the terms and conditions of comparable employees.   </a:t>
            </a:r>
          </a:p>
          <a:p>
            <a:pPr eaLnBrk="1" hangingPunct="1">
              <a:lnSpc>
                <a:spcPct val="80000"/>
              </a:lnSpc>
            </a:pPr>
            <a:r>
              <a:rPr lang="en-GB" sz="2400" smtClean="0"/>
              <a:t>Tribunals can make an additional award of £5,000 for anyone attempting to circumvent the Regulations.</a:t>
            </a:r>
          </a:p>
          <a:p>
            <a:pPr eaLnBrk="1" hangingPunct="1">
              <a:lnSpc>
                <a:spcPct val="80000"/>
              </a:lnSpc>
            </a:pPr>
            <a:r>
              <a:rPr lang="en-GB" sz="2400" smtClean="0"/>
              <a:t>The hirer will be liable if they don't give the agency worker the ‘day one’ rights, such as the use of collective facilities, but both the hirer and agency could be held liable for breaches of pay and conditions rights after 12 weeks.</a:t>
            </a:r>
          </a:p>
          <a:p>
            <a:pPr eaLnBrk="1" hangingPunct="1">
              <a:lnSpc>
                <a:spcPct val="80000"/>
              </a:lnSpc>
            </a:pPr>
            <a:endParaRPr lang="en-GB" sz="2400" smtClean="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quarter" idx="10"/>
          </p:nvPr>
        </p:nvSpPr>
        <p:spPr/>
        <p:txBody>
          <a:bodyPr/>
          <a:lstStyle/>
          <a:p>
            <a:pPr>
              <a:defRPr/>
            </a:pPr>
            <a:fld id="{3927E8E6-93A7-4520-8C2F-58E7D6190222}" type="datetime1">
              <a:rPr lang="en-GB"/>
              <a:pPr>
                <a:defRPr/>
              </a:pPr>
              <a:t>19/11/2016</a:t>
            </a:fld>
            <a:endParaRPr lang="en-GB"/>
          </a:p>
        </p:txBody>
      </p:sp>
      <p:sp>
        <p:nvSpPr>
          <p:cNvPr id="5" name="Slide Number Placeholder 5"/>
          <p:cNvSpPr>
            <a:spLocks noGrp="1"/>
          </p:cNvSpPr>
          <p:nvPr>
            <p:ph type="sldNum" sz="quarter" idx="12"/>
          </p:nvPr>
        </p:nvSpPr>
        <p:spPr/>
        <p:txBody>
          <a:bodyPr/>
          <a:lstStyle/>
          <a:p>
            <a:pPr>
              <a:defRPr/>
            </a:pPr>
            <a:fld id="{BF0C517D-CAF3-4386-8580-67B7A5E9B62F}" type="slidenum">
              <a:rPr lang="en-GB"/>
              <a:pPr>
                <a:defRPr/>
              </a:pPr>
              <a:t>18</a:t>
            </a:fld>
            <a:endParaRPr lang="en-GB"/>
          </a:p>
        </p:txBody>
      </p:sp>
      <p:sp>
        <p:nvSpPr>
          <p:cNvPr id="32771" name="Title 1"/>
          <p:cNvSpPr>
            <a:spLocks noGrp="1"/>
          </p:cNvSpPr>
          <p:nvPr>
            <p:ph type="title"/>
          </p:nvPr>
        </p:nvSpPr>
        <p:spPr/>
        <p:txBody>
          <a:bodyPr/>
          <a:lstStyle/>
          <a:p>
            <a:pPr eaLnBrk="1" hangingPunct="1"/>
            <a:r>
              <a:rPr lang="en-GB" smtClean="0"/>
              <a:t>Zero Hours Contracts</a:t>
            </a:r>
          </a:p>
        </p:txBody>
      </p:sp>
      <p:sp>
        <p:nvSpPr>
          <p:cNvPr id="32772" name="Content Placeholder 2"/>
          <p:cNvSpPr>
            <a:spLocks noGrp="1"/>
          </p:cNvSpPr>
          <p:nvPr>
            <p:ph idx="1"/>
          </p:nvPr>
        </p:nvSpPr>
        <p:spPr/>
        <p:txBody>
          <a:bodyPr/>
          <a:lstStyle/>
          <a:p>
            <a:pPr eaLnBrk="1" hangingPunct="1"/>
            <a:r>
              <a:rPr lang="en-GB" smtClean="0"/>
              <a:t>Zero-hours contract is not a legal term, but is accepted to mean a contract of employment in which there is no set minimum number of hours. Individuals on zero-hours contracts may be engaged as employees or workers.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quarter" idx="10"/>
          </p:nvPr>
        </p:nvSpPr>
        <p:spPr/>
        <p:txBody>
          <a:bodyPr/>
          <a:lstStyle/>
          <a:p>
            <a:pPr>
              <a:defRPr/>
            </a:pPr>
            <a:fld id="{2D4802E7-3D1E-420E-9CDF-5FFC07F6C068}" type="datetime1">
              <a:rPr lang="en-GB"/>
              <a:pPr>
                <a:defRPr/>
              </a:pPr>
              <a:t>19/11/2016</a:t>
            </a:fld>
            <a:endParaRPr lang="en-GB"/>
          </a:p>
        </p:txBody>
      </p:sp>
      <p:sp>
        <p:nvSpPr>
          <p:cNvPr id="5" name="Slide Number Placeholder 5"/>
          <p:cNvSpPr>
            <a:spLocks noGrp="1"/>
          </p:cNvSpPr>
          <p:nvPr>
            <p:ph type="sldNum" sz="quarter" idx="12"/>
          </p:nvPr>
        </p:nvSpPr>
        <p:spPr/>
        <p:txBody>
          <a:bodyPr/>
          <a:lstStyle/>
          <a:p>
            <a:pPr>
              <a:defRPr/>
            </a:pPr>
            <a:fld id="{6782686B-0A18-4DB6-8693-91DF07A8A991}" type="slidenum">
              <a:rPr lang="en-GB"/>
              <a:pPr>
                <a:defRPr/>
              </a:pPr>
              <a:t>19</a:t>
            </a:fld>
            <a:endParaRPr lang="en-GB"/>
          </a:p>
        </p:txBody>
      </p:sp>
      <p:sp>
        <p:nvSpPr>
          <p:cNvPr id="33795" name="Title 1"/>
          <p:cNvSpPr>
            <a:spLocks noGrp="1"/>
          </p:cNvSpPr>
          <p:nvPr>
            <p:ph type="title"/>
          </p:nvPr>
        </p:nvSpPr>
        <p:spPr/>
        <p:txBody>
          <a:bodyPr/>
          <a:lstStyle/>
          <a:p>
            <a:pPr eaLnBrk="1" hangingPunct="1"/>
            <a:r>
              <a:rPr lang="en-GB" sz="4000" smtClean="0"/>
              <a:t>Employee or Self Employed? – </a:t>
            </a:r>
            <a:br>
              <a:rPr lang="en-GB" sz="4000" smtClean="0"/>
            </a:br>
            <a:r>
              <a:rPr lang="en-GB" sz="4000" smtClean="0"/>
              <a:t>Case Law</a:t>
            </a:r>
          </a:p>
        </p:txBody>
      </p:sp>
      <p:sp>
        <p:nvSpPr>
          <p:cNvPr id="3" name="Content Placeholder 2"/>
          <p:cNvSpPr>
            <a:spLocks noGrp="1"/>
          </p:cNvSpPr>
          <p:nvPr>
            <p:ph idx="1"/>
          </p:nvPr>
        </p:nvSpPr>
        <p:spPr/>
        <p:txBody>
          <a:bodyPr rtlCol="0">
            <a:normAutofit fontScale="70000" lnSpcReduction="20000"/>
          </a:bodyPr>
          <a:lstStyle/>
          <a:p>
            <a:pPr eaLnBrk="1" fontAlgn="auto" hangingPunct="1">
              <a:spcAft>
                <a:spcPts val="0"/>
              </a:spcAft>
              <a:buFont typeface="Arial" panose="020B0604020202020204" pitchFamily="34" charset="0"/>
              <a:buChar char="•"/>
              <a:defRPr/>
            </a:pPr>
            <a:r>
              <a:rPr lang="en-GB" dirty="0" smtClean="0"/>
              <a:t>In </a:t>
            </a:r>
            <a:r>
              <a:rPr lang="en-GB" i="1" dirty="0" smtClean="0"/>
              <a:t>McGregor v Edinburgh Leisure (unreported, EAT/0027/07 29 August 2007, EAT</a:t>
            </a:r>
            <a:r>
              <a:rPr lang="en-GB" dirty="0" smtClean="0"/>
              <a:t>) the Employment Appeal Tribunal held that although generally not of great significance, if there is genuine uncertainty about the precise status then the characterisation of the relationship by the parties can be considered.</a:t>
            </a:r>
          </a:p>
          <a:p>
            <a:pPr eaLnBrk="1" fontAlgn="auto" hangingPunct="1">
              <a:spcAft>
                <a:spcPts val="0"/>
              </a:spcAft>
              <a:buFont typeface="Arial" panose="020B0604020202020204" pitchFamily="34" charset="0"/>
              <a:buChar char="•"/>
              <a:defRPr/>
            </a:pPr>
            <a:r>
              <a:rPr lang="en-GB" dirty="0" smtClean="0"/>
              <a:t>By contrast, in </a:t>
            </a:r>
            <a:r>
              <a:rPr lang="en-GB" i="1" dirty="0" err="1" smtClean="0"/>
              <a:t>Autoclenz</a:t>
            </a:r>
            <a:r>
              <a:rPr lang="en-GB" i="1" dirty="0" smtClean="0"/>
              <a:t> v Belcher and others [2010] IRLR 70, CA</a:t>
            </a:r>
            <a:r>
              <a:rPr lang="en-GB" dirty="0" smtClean="0"/>
              <a:t> there were over 20 car </a:t>
            </a:r>
            <a:r>
              <a:rPr lang="en-GB" dirty="0" err="1" smtClean="0"/>
              <a:t>valeters</a:t>
            </a:r>
            <a:r>
              <a:rPr lang="en-GB" dirty="0" smtClean="0"/>
              <a:t> who were apparently treated as self-employed contractors by their employer. The contracts for each worker repeatedly used the word 'sub-contractor' and contained numerous terms inconsistent with employment, such as the ability to substitute others to carry out their work. However, the written agreement did not really reflect the day to day working practices or the true agreement between the parties. The court decided that this was in truth an employment relationship.</a:t>
            </a:r>
          </a:p>
          <a:p>
            <a:pPr eaLnBrk="1" fontAlgn="auto" hangingPunct="1">
              <a:spcAft>
                <a:spcPts val="0"/>
              </a:spcAft>
              <a:buFont typeface="Arial" panose="020B0604020202020204" pitchFamily="34" charset="0"/>
              <a:buChar char="•"/>
              <a:defRPr/>
            </a:pP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quarter" idx="10"/>
          </p:nvPr>
        </p:nvSpPr>
        <p:spPr/>
        <p:txBody>
          <a:bodyPr/>
          <a:lstStyle/>
          <a:p>
            <a:pPr>
              <a:defRPr/>
            </a:pPr>
            <a:fld id="{0C555FF7-3A3B-499B-9B10-890D63B7FED8}" type="datetime1">
              <a:rPr lang="en-GB"/>
              <a:pPr>
                <a:defRPr/>
              </a:pPr>
              <a:t>19/11/2016</a:t>
            </a:fld>
            <a:endParaRPr lang="en-GB"/>
          </a:p>
        </p:txBody>
      </p:sp>
      <p:sp>
        <p:nvSpPr>
          <p:cNvPr id="5" name="Slide Number Placeholder 5"/>
          <p:cNvSpPr>
            <a:spLocks noGrp="1"/>
          </p:cNvSpPr>
          <p:nvPr>
            <p:ph type="sldNum" sz="quarter" idx="12"/>
          </p:nvPr>
        </p:nvSpPr>
        <p:spPr/>
        <p:txBody>
          <a:bodyPr/>
          <a:lstStyle/>
          <a:p>
            <a:pPr>
              <a:defRPr/>
            </a:pPr>
            <a:fld id="{C2BAC890-BE5C-4BE2-9EAF-630C3156F908}" type="slidenum">
              <a:rPr lang="en-GB"/>
              <a:pPr>
                <a:defRPr/>
              </a:pPr>
              <a:t>20</a:t>
            </a:fld>
            <a:endParaRPr lang="en-GB"/>
          </a:p>
        </p:txBody>
      </p:sp>
      <p:sp>
        <p:nvSpPr>
          <p:cNvPr id="34819" name="Rectangle 2"/>
          <p:cNvSpPr>
            <a:spLocks noGrp="1"/>
          </p:cNvSpPr>
          <p:nvPr>
            <p:ph type="title"/>
          </p:nvPr>
        </p:nvSpPr>
        <p:spPr/>
        <p:txBody>
          <a:bodyPr/>
          <a:lstStyle/>
          <a:p>
            <a:pPr eaLnBrk="1" hangingPunct="1"/>
            <a:r>
              <a:rPr lang="en-GB" smtClean="0"/>
              <a:t>The Control Test</a:t>
            </a:r>
          </a:p>
        </p:txBody>
      </p:sp>
      <p:sp>
        <p:nvSpPr>
          <p:cNvPr id="34820" name="Rectangle 3"/>
          <p:cNvSpPr>
            <a:spLocks noGrp="1"/>
          </p:cNvSpPr>
          <p:nvPr>
            <p:ph type="body" idx="1"/>
          </p:nvPr>
        </p:nvSpPr>
        <p:spPr/>
        <p:txBody>
          <a:bodyPr/>
          <a:lstStyle/>
          <a:p>
            <a:pPr eaLnBrk="1" hangingPunct="1"/>
            <a:r>
              <a:rPr lang="en-GB" smtClean="0"/>
              <a:t>Considers the degree of control and supervision that can be exerted by the employer</a:t>
            </a:r>
          </a:p>
          <a:p>
            <a:pPr eaLnBrk="1" hangingPunct="1"/>
            <a:r>
              <a:rPr lang="en-GB" smtClean="0"/>
              <a:t>Based on the “Master” and “Servant” relationship</a:t>
            </a:r>
          </a:p>
          <a:p>
            <a:pPr eaLnBrk="1" hangingPunct="1"/>
            <a:r>
              <a:rPr lang="en-GB" smtClean="0"/>
              <a:t>Based on employer’s power to determine selection, suspension, dismissal, payment of wages, right to control the method of working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quarter" idx="10"/>
          </p:nvPr>
        </p:nvSpPr>
        <p:spPr/>
        <p:txBody>
          <a:bodyPr/>
          <a:lstStyle/>
          <a:p>
            <a:pPr>
              <a:defRPr/>
            </a:pPr>
            <a:fld id="{154162C5-F088-4A0D-AD42-88B91D63B737}" type="datetime1">
              <a:rPr lang="en-GB"/>
              <a:pPr>
                <a:defRPr/>
              </a:pPr>
              <a:t>19/11/2016</a:t>
            </a:fld>
            <a:endParaRPr lang="en-GB"/>
          </a:p>
        </p:txBody>
      </p:sp>
      <p:sp>
        <p:nvSpPr>
          <p:cNvPr id="5" name="Slide Number Placeholder 5"/>
          <p:cNvSpPr>
            <a:spLocks noGrp="1"/>
          </p:cNvSpPr>
          <p:nvPr>
            <p:ph type="sldNum" sz="quarter" idx="12"/>
          </p:nvPr>
        </p:nvSpPr>
        <p:spPr/>
        <p:txBody>
          <a:bodyPr/>
          <a:lstStyle/>
          <a:p>
            <a:pPr>
              <a:defRPr/>
            </a:pPr>
            <a:fld id="{5B48B0EC-F183-4848-9C8B-3F05EF7458CA}" type="slidenum">
              <a:rPr lang="en-GB"/>
              <a:pPr>
                <a:defRPr/>
              </a:pPr>
              <a:t>21</a:t>
            </a:fld>
            <a:endParaRPr lang="en-GB"/>
          </a:p>
        </p:txBody>
      </p:sp>
      <p:sp>
        <p:nvSpPr>
          <p:cNvPr id="35843" name="Rectangle 2"/>
          <p:cNvSpPr>
            <a:spLocks noGrp="1"/>
          </p:cNvSpPr>
          <p:nvPr>
            <p:ph type="title"/>
          </p:nvPr>
        </p:nvSpPr>
        <p:spPr/>
        <p:txBody>
          <a:bodyPr/>
          <a:lstStyle/>
          <a:p>
            <a:pPr eaLnBrk="1" hangingPunct="1"/>
            <a:r>
              <a:rPr lang="en-GB" smtClean="0"/>
              <a:t>The Control Test – Case Law </a:t>
            </a:r>
          </a:p>
        </p:txBody>
      </p:sp>
      <p:sp>
        <p:nvSpPr>
          <p:cNvPr id="35844" name="Rectangle 3"/>
          <p:cNvSpPr>
            <a:spLocks noGrp="1"/>
          </p:cNvSpPr>
          <p:nvPr>
            <p:ph type="body" idx="1"/>
          </p:nvPr>
        </p:nvSpPr>
        <p:spPr/>
        <p:txBody>
          <a:bodyPr/>
          <a:lstStyle/>
          <a:p>
            <a:pPr eaLnBrk="1" hangingPunct="1">
              <a:buFont typeface="Arial" charset="0"/>
              <a:buNone/>
            </a:pPr>
            <a:endParaRPr lang="en-GB" smtClean="0"/>
          </a:p>
          <a:p>
            <a:pPr eaLnBrk="1" hangingPunct="1">
              <a:buFont typeface="Arial" charset="0"/>
              <a:buNone/>
            </a:pPr>
            <a:endParaRPr lang="en-GB" smtClean="0"/>
          </a:p>
          <a:p>
            <a:pPr eaLnBrk="1" hangingPunct="1"/>
            <a:r>
              <a:rPr lang="en-GB" smtClean="0"/>
              <a:t>Motorola v Davidson and Melville Craig Group (2001) IRLR 4</a:t>
            </a:r>
          </a:p>
          <a:p>
            <a:pPr eaLnBrk="1" hangingPunct="1"/>
            <a:endParaRPr lang="en-GB" smtClean="0"/>
          </a:p>
          <a:p>
            <a:pPr eaLnBrk="1" hangingPunct="1"/>
            <a:r>
              <a:rPr lang="en-GB" smtClean="0"/>
              <a:t>Log on to Athens and go to xperthr</a:t>
            </a:r>
          </a:p>
          <a:p>
            <a:pPr eaLnBrk="1" hangingPunct="1"/>
            <a:endParaRPr lang="en-GB" smtClean="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3"/>
          <p:cNvSpPr>
            <a:spLocks noGrp="1"/>
          </p:cNvSpPr>
          <p:nvPr>
            <p:ph type="dt" sz="quarter" idx="10"/>
          </p:nvPr>
        </p:nvSpPr>
        <p:spPr/>
        <p:txBody>
          <a:bodyPr/>
          <a:lstStyle/>
          <a:p>
            <a:pPr>
              <a:defRPr/>
            </a:pPr>
            <a:fld id="{A63E08BB-65D1-4A1D-AC53-1797917FB991}" type="datetime1">
              <a:rPr lang="en-GB"/>
              <a:pPr>
                <a:defRPr/>
              </a:pPr>
              <a:t>19/11/2016</a:t>
            </a:fld>
            <a:endParaRPr lang="en-GB"/>
          </a:p>
        </p:txBody>
      </p:sp>
      <p:sp>
        <p:nvSpPr>
          <p:cNvPr id="6" name="Slide Number Placeholder 5"/>
          <p:cNvSpPr>
            <a:spLocks noGrp="1"/>
          </p:cNvSpPr>
          <p:nvPr>
            <p:ph type="sldNum" sz="quarter" idx="12"/>
          </p:nvPr>
        </p:nvSpPr>
        <p:spPr/>
        <p:txBody>
          <a:bodyPr/>
          <a:lstStyle/>
          <a:p>
            <a:pPr>
              <a:defRPr/>
            </a:pPr>
            <a:fld id="{E8E37E7E-717B-451E-A0DF-F8DD1AEFE96D}" type="slidenum">
              <a:rPr lang="en-GB"/>
              <a:pPr>
                <a:defRPr/>
              </a:pPr>
              <a:t>22</a:t>
            </a:fld>
            <a:endParaRPr lang="en-GB"/>
          </a:p>
        </p:txBody>
      </p:sp>
      <p:sp>
        <p:nvSpPr>
          <p:cNvPr id="36867" name="Rectangle 2"/>
          <p:cNvSpPr>
            <a:spLocks noGrp="1"/>
          </p:cNvSpPr>
          <p:nvPr>
            <p:ph type="title"/>
          </p:nvPr>
        </p:nvSpPr>
        <p:spPr/>
        <p:txBody>
          <a:bodyPr/>
          <a:lstStyle/>
          <a:p>
            <a:pPr eaLnBrk="1" hangingPunct="1"/>
            <a:r>
              <a:rPr lang="en-GB" smtClean="0"/>
              <a:t>The Control Test</a:t>
            </a:r>
          </a:p>
        </p:txBody>
      </p:sp>
      <p:sp>
        <p:nvSpPr>
          <p:cNvPr id="36868" name="Rectangle 4"/>
          <p:cNvSpPr>
            <a:spLocks noGrp="1"/>
          </p:cNvSpPr>
          <p:nvPr>
            <p:ph type="body" sz="half" idx="1"/>
          </p:nvPr>
        </p:nvSpPr>
        <p:spPr/>
        <p:txBody>
          <a:bodyPr/>
          <a:lstStyle/>
          <a:p>
            <a:pPr eaLnBrk="1" hangingPunct="1">
              <a:buFont typeface="Arial" charset="0"/>
              <a:buNone/>
            </a:pPr>
            <a:r>
              <a:rPr lang="en-GB" smtClean="0"/>
              <a:t>Strengths</a:t>
            </a:r>
          </a:p>
          <a:p>
            <a:pPr eaLnBrk="1" hangingPunct="1">
              <a:buFontTx/>
              <a:buChar char="•"/>
            </a:pPr>
            <a:r>
              <a:rPr lang="en-GB" smtClean="0"/>
              <a:t>Simple to use</a:t>
            </a:r>
          </a:p>
          <a:p>
            <a:pPr eaLnBrk="1" hangingPunct="1">
              <a:buFontTx/>
              <a:buChar char="•"/>
            </a:pPr>
            <a:r>
              <a:rPr lang="en-GB" smtClean="0"/>
              <a:t>Can be applied in situations where an element of subservience is obvious</a:t>
            </a:r>
          </a:p>
          <a:p>
            <a:pPr eaLnBrk="1" hangingPunct="1">
              <a:buFontTx/>
              <a:buChar char="•"/>
            </a:pPr>
            <a:r>
              <a:rPr lang="en-GB" smtClean="0"/>
              <a:t>Can be useful in the case of lent employees</a:t>
            </a:r>
          </a:p>
          <a:p>
            <a:pPr eaLnBrk="1" hangingPunct="1">
              <a:buFont typeface="Arial" charset="0"/>
              <a:buNone/>
            </a:pPr>
            <a:endParaRPr lang="en-GB" smtClean="0"/>
          </a:p>
          <a:p>
            <a:pPr eaLnBrk="1" hangingPunct="1">
              <a:buFont typeface="Arial" charset="0"/>
              <a:buNone/>
            </a:pPr>
            <a:endParaRPr lang="en-GB" smtClean="0"/>
          </a:p>
        </p:txBody>
      </p:sp>
      <p:sp>
        <p:nvSpPr>
          <p:cNvPr id="36869" name="Rectangle 5"/>
          <p:cNvSpPr>
            <a:spLocks noGrp="1"/>
          </p:cNvSpPr>
          <p:nvPr>
            <p:ph type="body" sz="half" idx="2"/>
          </p:nvPr>
        </p:nvSpPr>
        <p:spPr/>
        <p:txBody>
          <a:bodyPr/>
          <a:lstStyle/>
          <a:p>
            <a:pPr eaLnBrk="1" hangingPunct="1">
              <a:buFont typeface="Arial" charset="0"/>
              <a:buNone/>
            </a:pPr>
            <a:r>
              <a:rPr lang="en-GB" smtClean="0"/>
              <a:t>Weaknesses</a:t>
            </a:r>
          </a:p>
          <a:p>
            <a:pPr eaLnBrk="1" hangingPunct="1">
              <a:buFontTx/>
              <a:buChar char="•"/>
            </a:pPr>
            <a:r>
              <a:rPr lang="en-GB" smtClean="0"/>
              <a:t>Difficult to apply where work is very skilled and management is generic</a:t>
            </a:r>
          </a:p>
          <a:p>
            <a:pPr eaLnBrk="1" hangingPunct="1">
              <a:buFontTx/>
              <a:buChar char="•"/>
            </a:pPr>
            <a:r>
              <a:rPr lang="en-GB" smtClean="0"/>
              <a:t>Does not always provide an answer on its own</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quarter" idx="10"/>
          </p:nvPr>
        </p:nvSpPr>
        <p:spPr/>
        <p:txBody>
          <a:bodyPr/>
          <a:lstStyle/>
          <a:p>
            <a:pPr>
              <a:defRPr/>
            </a:pPr>
            <a:fld id="{B1B308AF-77DF-4365-80A4-B9E3A384C30B}" type="datetime1">
              <a:rPr lang="en-GB"/>
              <a:pPr>
                <a:defRPr/>
              </a:pPr>
              <a:t>19/11/2016</a:t>
            </a:fld>
            <a:endParaRPr lang="en-GB"/>
          </a:p>
        </p:txBody>
      </p:sp>
      <p:sp>
        <p:nvSpPr>
          <p:cNvPr id="5" name="Slide Number Placeholder 5"/>
          <p:cNvSpPr>
            <a:spLocks noGrp="1"/>
          </p:cNvSpPr>
          <p:nvPr>
            <p:ph type="sldNum" sz="quarter" idx="12"/>
          </p:nvPr>
        </p:nvSpPr>
        <p:spPr/>
        <p:txBody>
          <a:bodyPr/>
          <a:lstStyle/>
          <a:p>
            <a:pPr>
              <a:defRPr/>
            </a:pPr>
            <a:fld id="{14035501-F301-45F4-9C0D-F58ADC65E0F4}" type="slidenum">
              <a:rPr lang="en-GB"/>
              <a:pPr>
                <a:defRPr/>
              </a:pPr>
              <a:t>23</a:t>
            </a:fld>
            <a:endParaRPr lang="en-GB"/>
          </a:p>
        </p:txBody>
      </p:sp>
      <p:sp>
        <p:nvSpPr>
          <p:cNvPr id="37891" name="Rectangle 2"/>
          <p:cNvSpPr>
            <a:spLocks noGrp="1"/>
          </p:cNvSpPr>
          <p:nvPr>
            <p:ph type="title"/>
          </p:nvPr>
        </p:nvSpPr>
        <p:spPr/>
        <p:txBody>
          <a:bodyPr/>
          <a:lstStyle/>
          <a:p>
            <a:pPr eaLnBrk="1" hangingPunct="1"/>
            <a:r>
              <a:rPr lang="en-GB" smtClean="0"/>
              <a:t>The Integration test</a:t>
            </a:r>
          </a:p>
        </p:txBody>
      </p:sp>
      <p:sp>
        <p:nvSpPr>
          <p:cNvPr id="37892" name="Rectangle 3"/>
          <p:cNvSpPr>
            <a:spLocks noGrp="1"/>
          </p:cNvSpPr>
          <p:nvPr>
            <p:ph type="body" idx="1"/>
          </p:nvPr>
        </p:nvSpPr>
        <p:spPr/>
        <p:txBody>
          <a:bodyPr/>
          <a:lstStyle/>
          <a:p>
            <a:pPr eaLnBrk="1" hangingPunct="1">
              <a:buFont typeface="Arial" charset="0"/>
              <a:buNone/>
            </a:pPr>
            <a:r>
              <a:rPr lang="en-GB" sz="2800" smtClean="0"/>
              <a:t>Can the employee </a:t>
            </a:r>
          </a:p>
          <a:p>
            <a:pPr eaLnBrk="1" hangingPunct="1">
              <a:buFontTx/>
              <a:buChar char="•"/>
            </a:pPr>
            <a:r>
              <a:rPr lang="en-GB" sz="2800" smtClean="0"/>
              <a:t>be told what work they must do?</a:t>
            </a:r>
          </a:p>
          <a:p>
            <a:pPr eaLnBrk="1" hangingPunct="1">
              <a:buFontTx/>
              <a:buChar char="•"/>
            </a:pPr>
            <a:endParaRPr lang="en-GB" sz="2800" smtClean="0"/>
          </a:p>
          <a:p>
            <a:pPr eaLnBrk="1" hangingPunct="1">
              <a:buFontTx/>
              <a:buChar char="•"/>
            </a:pPr>
            <a:r>
              <a:rPr lang="en-GB" sz="2800" smtClean="0"/>
              <a:t>Be directed in the way they do that work?</a:t>
            </a:r>
          </a:p>
          <a:p>
            <a:pPr eaLnBrk="1" hangingPunct="1">
              <a:buFontTx/>
              <a:buNone/>
            </a:pPr>
            <a:endParaRPr lang="en-GB" sz="2800" smtClean="0"/>
          </a:p>
          <a:p>
            <a:pPr eaLnBrk="1" hangingPunct="1">
              <a:buFontTx/>
              <a:buChar char="•"/>
            </a:pPr>
            <a:r>
              <a:rPr lang="en-GB" sz="2800" smtClean="0"/>
              <a:t>Is the employee part of the business organisation?</a:t>
            </a:r>
          </a:p>
          <a:p>
            <a:pPr eaLnBrk="1" hangingPunct="1">
              <a:buFontTx/>
              <a:buChar char="•"/>
            </a:pPr>
            <a:endParaRPr lang="en-GB" sz="2800" smtClean="0"/>
          </a:p>
          <a:p>
            <a:pPr eaLnBrk="1" hangingPunct="1">
              <a:buFont typeface="Arial" charset="0"/>
              <a:buNone/>
            </a:pPr>
            <a:r>
              <a:rPr lang="en-GB" sz="2800" smtClean="0"/>
              <a:t>	</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quarter" idx="10"/>
          </p:nvPr>
        </p:nvSpPr>
        <p:spPr/>
        <p:txBody>
          <a:bodyPr/>
          <a:lstStyle/>
          <a:p>
            <a:pPr>
              <a:defRPr/>
            </a:pPr>
            <a:fld id="{A52C96A9-C542-4F82-B51A-A67C54B55058}" type="datetime1">
              <a:rPr lang="en-GB"/>
              <a:pPr>
                <a:defRPr/>
              </a:pPr>
              <a:t>19/11/2016</a:t>
            </a:fld>
            <a:endParaRPr lang="en-GB"/>
          </a:p>
        </p:txBody>
      </p:sp>
      <p:sp>
        <p:nvSpPr>
          <p:cNvPr id="5" name="Slide Number Placeholder 5"/>
          <p:cNvSpPr>
            <a:spLocks noGrp="1"/>
          </p:cNvSpPr>
          <p:nvPr>
            <p:ph type="sldNum" sz="quarter" idx="12"/>
          </p:nvPr>
        </p:nvSpPr>
        <p:spPr/>
        <p:txBody>
          <a:bodyPr/>
          <a:lstStyle/>
          <a:p>
            <a:pPr>
              <a:defRPr/>
            </a:pPr>
            <a:fld id="{AFAE87F7-AADD-49C5-ABED-76ECE0DBC8BA}" type="slidenum">
              <a:rPr lang="en-GB"/>
              <a:pPr>
                <a:defRPr/>
              </a:pPr>
              <a:t>24</a:t>
            </a:fld>
            <a:endParaRPr lang="en-GB"/>
          </a:p>
        </p:txBody>
      </p:sp>
      <p:sp>
        <p:nvSpPr>
          <p:cNvPr id="38915" name="Rectangle 2"/>
          <p:cNvSpPr>
            <a:spLocks noGrp="1"/>
          </p:cNvSpPr>
          <p:nvPr>
            <p:ph type="title"/>
          </p:nvPr>
        </p:nvSpPr>
        <p:spPr/>
        <p:txBody>
          <a:bodyPr/>
          <a:lstStyle/>
          <a:p>
            <a:pPr eaLnBrk="1" hangingPunct="1"/>
            <a:r>
              <a:rPr lang="en-GB" smtClean="0"/>
              <a:t>Integration Test - Case Law</a:t>
            </a:r>
          </a:p>
        </p:txBody>
      </p:sp>
      <p:sp>
        <p:nvSpPr>
          <p:cNvPr id="38916" name="Rectangle 3"/>
          <p:cNvSpPr>
            <a:spLocks noGrp="1"/>
          </p:cNvSpPr>
          <p:nvPr>
            <p:ph type="body" idx="1"/>
          </p:nvPr>
        </p:nvSpPr>
        <p:spPr/>
        <p:txBody>
          <a:bodyPr/>
          <a:lstStyle/>
          <a:p>
            <a:pPr eaLnBrk="1" hangingPunct="1"/>
            <a:r>
              <a:rPr lang="en-GB" smtClean="0"/>
              <a:t>Whittaker v Minister of Pensions and National Insurance (1967) 1 QB 156</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3"/>
          <p:cNvSpPr>
            <a:spLocks noGrp="1"/>
          </p:cNvSpPr>
          <p:nvPr>
            <p:ph type="dt" sz="quarter" idx="10"/>
          </p:nvPr>
        </p:nvSpPr>
        <p:spPr/>
        <p:txBody>
          <a:bodyPr/>
          <a:lstStyle/>
          <a:p>
            <a:pPr>
              <a:defRPr/>
            </a:pPr>
            <a:fld id="{004DDBD6-9DCB-4B73-8A23-2217D67B6EF1}" type="datetime1">
              <a:rPr lang="en-GB"/>
              <a:pPr>
                <a:defRPr/>
              </a:pPr>
              <a:t>19/11/2016</a:t>
            </a:fld>
            <a:endParaRPr lang="en-GB"/>
          </a:p>
        </p:txBody>
      </p:sp>
      <p:sp>
        <p:nvSpPr>
          <p:cNvPr id="6" name="Slide Number Placeholder 5"/>
          <p:cNvSpPr>
            <a:spLocks noGrp="1"/>
          </p:cNvSpPr>
          <p:nvPr>
            <p:ph type="sldNum" sz="quarter" idx="12"/>
          </p:nvPr>
        </p:nvSpPr>
        <p:spPr/>
        <p:txBody>
          <a:bodyPr/>
          <a:lstStyle/>
          <a:p>
            <a:pPr>
              <a:defRPr/>
            </a:pPr>
            <a:fld id="{8850ED8C-2501-4FD7-B945-A47945A3D6F0}" type="slidenum">
              <a:rPr lang="en-GB"/>
              <a:pPr>
                <a:defRPr/>
              </a:pPr>
              <a:t>25</a:t>
            </a:fld>
            <a:endParaRPr lang="en-GB"/>
          </a:p>
        </p:txBody>
      </p:sp>
      <p:sp>
        <p:nvSpPr>
          <p:cNvPr id="39939" name="Rectangle 2"/>
          <p:cNvSpPr>
            <a:spLocks noGrp="1"/>
          </p:cNvSpPr>
          <p:nvPr>
            <p:ph type="title"/>
          </p:nvPr>
        </p:nvSpPr>
        <p:spPr/>
        <p:txBody>
          <a:bodyPr/>
          <a:lstStyle/>
          <a:p>
            <a:pPr eaLnBrk="1" hangingPunct="1"/>
            <a:r>
              <a:rPr lang="en-GB" smtClean="0"/>
              <a:t>The Integration Test </a:t>
            </a:r>
          </a:p>
        </p:txBody>
      </p:sp>
      <p:sp>
        <p:nvSpPr>
          <p:cNvPr id="39940" name="Rectangle 4"/>
          <p:cNvSpPr>
            <a:spLocks noGrp="1"/>
          </p:cNvSpPr>
          <p:nvPr>
            <p:ph type="body" sz="half" idx="1"/>
          </p:nvPr>
        </p:nvSpPr>
        <p:spPr/>
        <p:txBody>
          <a:bodyPr/>
          <a:lstStyle/>
          <a:p>
            <a:pPr eaLnBrk="1" hangingPunct="1">
              <a:buFont typeface="Arial" charset="0"/>
              <a:buNone/>
            </a:pPr>
            <a:r>
              <a:rPr lang="en-GB" smtClean="0"/>
              <a:t>Strengths</a:t>
            </a:r>
          </a:p>
          <a:p>
            <a:pPr eaLnBrk="1" hangingPunct="1">
              <a:buFontTx/>
              <a:buChar char="•"/>
            </a:pPr>
            <a:r>
              <a:rPr lang="en-GB" smtClean="0"/>
              <a:t>Relatively simple to apply</a:t>
            </a:r>
          </a:p>
          <a:p>
            <a:pPr eaLnBrk="1" hangingPunct="1">
              <a:buFontTx/>
              <a:buChar char="•"/>
            </a:pPr>
            <a:r>
              <a:rPr lang="en-GB" smtClean="0"/>
              <a:t>Can be easier to apply than the control test in the case of skilled workers</a:t>
            </a:r>
          </a:p>
        </p:txBody>
      </p:sp>
      <p:sp>
        <p:nvSpPr>
          <p:cNvPr id="39941" name="Rectangle 5"/>
          <p:cNvSpPr>
            <a:spLocks noGrp="1"/>
          </p:cNvSpPr>
          <p:nvPr>
            <p:ph type="body" sz="half" idx="2"/>
          </p:nvPr>
        </p:nvSpPr>
        <p:spPr/>
        <p:txBody>
          <a:bodyPr/>
          <a:lstStyle/>
          <a:p>
            <a:pPr eaLnBrk="1" hangingPunct="1">
              <a:buFont typeface="Arial" charset="0"/>
              <a:buNone/>
            </a:pPr>
            <a:r>
              <a:rPr lang="en-GB" smtClean="0"/>
              <a:t>Weaknesses</a:t>
            </a:r>
          </a:p>
          <a:p>
            <a:pPr eaLnBrk="1" hangingPunct="1">
              <a:buFontTx/>
              <a:buChar char="•"/>
            </a:pPr>
            <a:r>
              <a:rPr lang="en-GB" smtClean="0"/>
              <a:t>Outcome may depend on the purpose of the testing</a:t>
            </a:r>
          </a:p>
          <a:p>
            <a:pPr eaLnBrk="1" hangingPunct="1">
              <a:buFontTx/>
              <a:buChar char="•"/>
            </a:pPr>
            <a:r>
              <a:rPr lang="en-GB" smtClean="0"/>
              <a:t>Does not really work in the case of outsourcing</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quarter" idx="10"/>
          </p:nvPr>
        </p:nvSpPr>
        <p:spPr/>
        <p:txBody>
          <a:bodyPr/>
          <a:lstStyle/>
          <a:p>
            <a:pPr>
              <a:defRPr/>
            </a:pPr>
            <a:fld id="{A0EB3E47-7E1A-4531-A904-83A29600984E}" type="datetime1">
              <a:rPr lang="en-GB"/>
              <a:pPr>
                <a:defRPr/>
              </a:pPr>
              <a:t>19/11/2016</a:t>
            </a:fld>
            <a:endParaRPr lang="en-GB"/>
          </a:p>
        </p:txBody>
      </p:sp>
      <p:sp>
        <p:nvSpPr>
          <p:cNvPr id="5" name="Slide Number Placeholder 5"/>
          <p:cNvSpPr>
            <a:spLocks noGrp="1"/>
          </p:cNvSpPr>
          <p:nvPr>
            <p:ph type="sldNum" sz="quarter" idx="12"/>
          </p:nvPr>
        </p:nvSpPr>
        <p:spPr/>
        <p:txBody>
          <a:bodyPr/>
          <a:lstStyle/>
          <a:p>
            <a:pPr>
              <a:defRPr/>
            </a:pPr>
            <a:fld id="{8CB118B1-948A-4DF7-A203-472F7E0E45A7}" type="slidenum">
              <a:rPr lang="en-GB"/>
              <a:pPr>
                <a:defRPr/>
              </a:pPr>
              <a:t>26</a:t>
            </a:fld>
            <a:endParaRPr lang="en-GB"/>
          </a:p>
        </p:txBody>
      </p:sp>
      <p:sp>
        <p:nvSpPr>
          <p:cNvPr id="40963" name="Rectangle 2"/>
          <p:cNvSpPr>
            <a:spLocks noGrp="1"/>
          </p:cNvSpPr>
          <p:nvPr>
            <p:ph type="title"/>
          </p:nvPr>
        </p:nvSpPr>
        <p:spPr/>
        <p:txBody>
          <a:bodyPr/>
          <a:lstStyle/>
          <a:p>
            <a:pPr eaLnBrk="1" hangingPunct="1"/>
            <a:r>
              <a:rPr lang="en-GB" sz="4000" smtClean="0"/>
              <a:t>The Multiple Criteria Test (Economic Reality) </a:t>
            </a:r>
          </a:p>
        </p:txBody>
      </p:sp>
      <p:sp>
        <p:nvSpPr>
          <p:cNvPr id="40964" name="Rectangle 3"/>
          <p:cNvSpPr>
            <a:spLocks noGrp="1"/>
          </p:cNvSpPr>
          <p:nvPr>
            <p:ph type="body" idx="1"/>
          </p:nvPr>
        </p:nvSpPr>
        <p:spPr/>
        <p:txBody>
          <a:bodyPr/>
          <a:lstStyle/>
          <a:p>
            <a:pPr eaLnBrk="1" hangingPunct="1">
              <a:lnSpc>
                <a:spcPct val="90000"/>
              </a:lnSpc>
            </a:pPr>
            <a:r>
              <a:rPr lang="en-GB" sz="2800" smtClean="0"/>
              <a:t>Method of payment wages will indicate employment status</a:t>
            </a:r>
          </a:p>
          <a:p>
            <a:pPr eaLnBrk="1" hangingPunct="1">
              <a:lnSpc>
                <a:spcPct val="90000"/>
              </a:lnSpc>
            </a:pPr>
            <a:r>
              <a:rPr lang="en-GB" sz="2800" smtClean="0"/>
              <a:t>Tax &amp; NI Contributions</a:t>
            </a:r>
          </a:p>
          <a:p>
            <a:pPr eaLnBrk="1" hangingPunct="1">
              <a:lnSpc>
                <a:spcPct val="90000"/>
              </a:lnSpc>
            </a:pPr>
            <a:r>
              <a:rPr lang="en-GB" sz="2800" smtClean="0"/>
              <a:t>Ownership of plant and Equipment</a:t>
            </a:r>
          </a:p>
          <a:p>
            <a:pPr eaLnBrk="1" hangingPunct="1">
              <a:lnSpc>
                <a:spcPct val="90000"/>
              </a:lnSpc>
            </a:pPr>
            <a:r>
              <a:rPr lang="en-GB" sz="2800" smtClean="0"/>
              <a:t>Self Description</a:t>
            </a:r>
          </a:p>
          <a:p>
            <a:pPr eaLnBrk="1" hangingPunct="1">
              <a:lnSpc>
                <a:spcPct val="90000"/>
              </a:lnSpc>
            </a:pPr>
            <a:r>
              <a:rPr lang="en-GB" sz="2800" smtClean="0"/>
              <a:t>Level of Independence</a:t>
            </a:r>
          </a:p>
          <a:p>
            <a:pPr eaLnBrk="1" hangingPunct="1">
              <a:lnSpc>
                <a:spcPct val="90000"/>
              </a:lnSpc>
            </a:pPr>
            <a:r>
              <a:rPr lang="en-GB" sz="2800" smtClean="0"/>
              <a:t>What the job advertisement/contract states</a:t>
            </a:r>
          </a:p>
          <a:p>
            <a:pPr eaLnBrk="1" hangingPunct="1">
              <a:lnSpc>
                <a:spcPct val="90000"/>
              </a:lnSpc>
            </a:pPr>
            <a:endParaRPr lang="en-GB" sz="2800" smtClean="0"/>
          </a:p>
          <a:p>
            <a:pPr eaLnBrk="1" hangingPunct="1">
              <a:lnSpc>
                <a:spcPct val="90000"/>
              </a:lnSpc>
            </a:pPr>
            <a:r>
              <a:rPr lang="en-GB" sz="2800" smtClean="0"/>
              <a:t>List is not exhaustive </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quarter" idx="10"/>
          </p:nvPr>
        </p:nvSpPr>
        <p:spPr/>
        <p:txBody>
          <a:bodyPr/>
          <a:lstStyle/>
          <a:p>
            <a:pPr>
              <a:defRPr/>
            </a:pPr>
            <a:fld id="{C80354F1-7865-4343-B87D-AB15FAB10496}" type="datetime1">
              <a:rPr lang="en-GB"/>
              <a:pPr>
                <a:defRPr/>
              </a:pPr>
              <a:t>19/11/2016</a:t>
            </a:fld>
            <a:endParaRPr lang="en-GB"/>
          </a:p>
        </p:txBody>
      </p:sp>
      <p:sp>
        <p:nvSpPr>
          <p:cNvPr id="5" name="Slide Number Placeholder 5"/>
          <p:cNvSpPr>
            <a:spLocks noGrp="1"/>
          </p:cNvSpPr>
          <p:nvPr>
            <p:ph type="sldNum" sz="quarter" idx="12"/>
          </p:nvPr>
        </p:nvSpPr>
        <p:spPr/>
        <p:txBody>
          <a:bodyPr/>
          <a:lstStyle/>
          <a:p>
            <a:pPr>
              <a:defRPr/>
            </a:pPr>
            <a:fld id="{D7B729C8-34BF-4BD6-81DC-8048A1E3EE6A}" type="slidenum">
              <a:rPr lang="en-GB"/>
              <a:pPr>
                <a:defRPr/>
              </a:pPr>
              <a:t>27</a:t>
            </a:fld>
            <a:endParaRPr lang="en-GB"/>
          </a:p>
        </p:txBody>
      </p:sp>
      <p:sp>
        <p:nvSpPr>
          <p:cNvPr id="41987" name="Rectangle 2"/>
          <p:cNvSpPr>
            <a:spLocks noGrp="1"/>
          </p:cNvSpPr>
          <p:nvPr>
            <p:ph type="title"/>
          </p:nvPr>
        </p:nvSpPr>
        <p:spPr/>
        <p:txBody>
          <a:bodyPr/>
          <a:lstStyle/>
          <a:p>
            <a:pPr eaLnBrk="1" hangingPunct="1"/>
            <a:r>
              <a:rPr lang="en-GB" sz="4000" smtClean="0"/>
              <a:t>The Multiple Criteria Test – Case Law </a:t>
            </a:r>
          </a:p>
        </p:txBody>
      </p:sp>
      <p:sp>
        <p:nvSpPr>
          <p:cNvPr id="41988" name="Rectangle 3"/>
          <p:cNvSpPr>
            <a:spLocks noGrp="1"/>
          </p:cNvSpPr>
          <p:nvPr>
            <p:ph type="body" idx="1"/>
          </p:nvPr>
        </p:nvSpPr>
        <p:spPr/>
        <p:txBody>
          <a:bodyPr/>
          <a:lstStyle/>
          <a:p>
            <a:pPr eaLnBrk="1" hangingPunct="1"/>
            <a:r>
              <a:rPr lang="en-GB" smtClean="0"/>
              <a:t>Ready Mix Concrete (South East) Lyd v Minister of Pensions (1968) 1 All ER 433</a:t>
            </a:r>
          </a:p>
          <a:p>
            <a:pPr eaLnBrk="1" hangingPunct="1"/>
            <a:endParaRPr lang="en-GB" smtClean="0"/>
          </a:p>
          <a:p>
            <a:pPr eaLnBrk="1" hangingPunct="1"/>
            <a:r>
              <a:rPr lang="en-GB" smtClean="0"/>
              <a:t>Market Investigations v Minister of Social Security (19869) 2 QB 173</a:t>
            </a:r>
          </a:p>
          <a:p>
            <a:pPr eaLnBrk="1" hangingPunct="1"/>
            <a:endParaRPr lang="en-GB" smtClean="0"/>
          </a:p>
          <a:p>
            <a:pPr eaLnBrk="1" hangingPunct="1"/>
            <a:r>
              <a:rPr lang="en-GB" smtClean="0"/>
              <a:t>Lee v Chung and Shun Shing Construction &amp; Engineering Co Ltd (1990) IRLR 236</a:t>
            </a:r>
          </a:p>
          <a:p>
            <a:pPr eaLnBrk="1" hangingPunct="1"/>
            <a:endParaRPr lang="en-GB" smtClean="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3"/>
          <p:cNvSpPr>
            <a:spLocks noGrp="1"/>
          </p:cNvSpPr>
          <p:nvPr>
            <p:ph type="dt" sz="quarter" idx="10"/>
          </p:nvPr>
        </p:nvSpPr>
        <p:spPr/>
        <p:txBody>
          <a:bodyPr/>
          <a:lstStyle/>
          <a:p>
            <a:pPr>
              <a:defRPr/>
            </a:pPr>
            <a:fld id="{2842A800-711C-4908-8B89-4143626F35F9}" type="datetime1">
              <a:rPr lang="en-GB"/>
              <a:pPr>
                <a:defRPr/>
              </a:pPr>
              <a:t>19/11/2016</a:t>
            </a:fld>
            <a:endParaRPr lang="en-GB"/>
          </a:p>
        </p:txBody>
      </p:sp>
      <p:sp>
        <p:nvSpPr>
          <p:cNvPr id="6" name="Slide Number Placeholder 5"/>
          <p:cNvSpPr>
            <a:spLocks noGrp="1"/>
          </p:cNvSpPr>
          <p:nvPr>
            <p:ph type="sldNum" sz="quarter" idx="12"/>
          </p:nvPr>
        </p:nvSpPr>
        <p:spPr/>
        <p:txBody>
          <a:bodyPr/>
          <a:lstStyle/>
          <a:p>
            <a:pPr>
              <a:defRPr/>
            </a:pPr>
            <a:fld id="{85D41C01-56CC-4891-8592-6E542E34C5BE}" type="slidenum">
              <a:rPr lang="en-GB"/>
              <a:pPr>
                <a:defRPr/>
              </a:pPr>
              <a:t>28</a:t>
            </a:fld>
            <a:endParaRPr lang="en-GB"/>
          </a:p>
        </p:txBody>
      </p:sp>
      <p:sp>
        <p:nvSpPr>
          <p:cNvPr id="43011" name="Rectangle 2"/>
          <p:cNvSpPr>
            <a:spLocks noGrp="1"/>
          </p:cNvSpPr>
          <p:nvPr>
            <p:ph type="title"/>
          </p:nvPr>
        </p:nvSpPr>
        <p:spPr/>
        <p:txBody>
          <a:bodyPr/>
          <a:lstStyle/>
          <a:p>
            <a:pPr eaLnBrk="1" hangingPunct="1"/>
            <a:r>
              <a:rPr lang="en-GB" sz="4000" smtClean="0"/>
              <a:t>The Multiple Criteria Test (Economic Reality)</a:t>
            </a:r>
          </a:p>
        </p:txBody>
      </p:sp>
      <p:sp>
        <p:nvSpPr>
          <p:cNvPr id="43012" name="Rectangle 4"/>
          <p:cNvSpPr>
            <a:spLocks noGrp="1"/>
          </p:cNvSpPr>
          <p:nvPr>
            <p:ph type="body" sz="half" idx="1"/>
          </p:nvPr>
        </p:nvSpPr>
        <p:spPr/>
        <p:txBody>
          <a:bodyPr/>
          <a:lstStyle/>
          <a:p>
            <a:pPr eaLnBrk="1" hangingPunct="1">
              <a:buFont typeface="Arial" charset="0"/>
              <a:buNone/>
            </a:pPr>
            <a:r>
              <a:rPr lang="en-GB" smtClean="0"/>
              <a:t>Strengths</a:t>
            </a:r>
          </a:p>
          <a:p>
            <a:pPr eaLnBrk="1" hangingPunct="1">
              <a:buFontTx/>
              <a:buChar char="•"/>
            </a:pPr>
            <a:r>
              <a:rPr lang="en-GB" smtClean="0"/>
              <a:t>Weighs up all the factors so has more chance of being accurate</a:t>
            </a:r>
          </a:p>
          <a:p>
            <a:pPr eaLnBrk="1" hangingPunct="1">
              <a:buFontTx/>
              <a:buChar char="•"/>
            </a:pPr>
            <a:r>
              <a:rPr lang="en-GB" smtClean="0"/>
              <a:t>Recognises the significance of independence as part of the test</a:t>
            </a:r>
          </a:p>
        </p:txBody>
      </p:sp>
      <p:sp>
        <p:nvSpPr>
          <p:cNvPr id="43013" name="Rectangle 5"/>
          <p:cNvSpPr>
            <a:spLocks noGrp="1"/>
          </p:cNvSpPr>
          <p:nvPr>
            <p:ph type="body" sz="half" idx="2"/>
          </p:nvPr>
        </p:nvSpPr>
        <p:spPr/>
        <p:txBody>
          <a:bodyPr/>
          <a:lstStyle/>
          <a:p>
            <a:pPr eaLnBrk="1" hangingPunct="1">
              <a:buFont typeface="Arial" charset="0"/>
              <a:buNone/>
            </a:pPr>
            <a:r>
              <a:rPr lang="en-GB" smtClean="0"/>
              <a:t>Weaknesses</a:t>
            </a:r>
          </a:p>
          <a:p>
            <a:pPr eaLnBrk="1" hangingPunct="1">
              <a:buFontTx/>
              <a:buChar char="•"/>
            </a:pPr>
            <a:r>
              <a:rPr lang="en-GB" smtClean="0"/>
              <a:t>Could be a complex process</a:t>
            </a:r>
          </a:p>
          <a:p>
            <a:pPr eaLnBrk="1" hangingPunct="1">
              <a:buFontTx/>
              <a:buChar char="•"/>
            </a:pPr>
            <a:r>
              <a:rPr lang="en-GB" smtClean="0"/>
              <a:t>Depends on a lot of factors none of which is an absolute test</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quarter" idx="10"/>
          </p:nvPr>
        </p:nvSpPr>
        <p:spPr/>
        <p:txBody>
          <a:bodyPr/>
          <a:lstStyle/>
          <a:p>
            <a:pPr>
              <a:defRPr/>
            </a:pPr>
            <a:fld id="{6C9E836E-5BB3-434D-A860-9A5E31F6DE3B}" type="datetime1">
              <a:rPr lang="en-GB"/>
              <a:pPr>
                <a:defRPr/>
              </a:pPr>
              <a:t>19/11/2016</a:t>
            </a:fld>
            <a:endParaRPr lang="en-GB"/>
          </a:p>
        </p:txBody>
      </p:sp>
      <p:sp>
        <p:nvSpPr>
          <p:cNvPr id="5" name="Slide Number Placeholder 5"/>
          <p:cNvSpPr>
            <a:spLocks noGrp="1"/>
          </p:cNvSpPr>
          <p:nvPr>
            <p:ph type="sldNum" sz="quarter" idx="12"/>
          </p:nvPr>
        </p:nvSpPr>
        <p:spPr/>
        <p:txBody>
          <a:bodyPr/>
          <a:lstStyle/>
          <a:p>
            <a:pPr>
              <a:defRPr/>
            </a:pPr>
            <a:fld id="{079D4145-88E2-470E-961E-2763BAE11E05}" type="slidenum">
              <a:rPr lang="en-GB"/>
              <a:pPr>
                <a:defRPr/>
              </a:pPr>
              <a:t>29</a:t>
            </a:fld>
            <a:endParaRPr lang="en-GB"/>
          </a:p>
        </p:txBody>
      </p:sp>
      <p:sp>
        <p:nvSpPr>
          <p:cNvPr id="44035" name="Rectangle 2"/>
          <p:cNvSpPr>
            <a:spLocks noGrp="1"/>
          </p:cNvSpPr>
          <p:nvPr>
            <p:ph type="title"/>
          </p:nvPr>
        </p:nvSpPr>
        <p:spPr/>
        <p:txBody>
          <a:bodyPr/>
          <a:lstStyle/>
          <a:p>
            <a:pPr eaLnBrk="1" hangingPunct="1"/>
            <a:r>
              <a:rPr lang="en-GB" smtClean="0"/>
              <a:t>The Mutuality of Obligations Test</a:t>
            </a:r>
          </a:p>
        </p:txBody>
      </p:sp>
      <p:sp>
        <p:nvSpPr>
          <p:cNvPr id="44036" name="Rectangle 3"/>
          <p:cNvSpPr>
            <a:spLocks noGrp="1"/>
          </p:cNvSpPr>
          <p:nvPr>
            <p:ph type="body" idx="1"/>
          </p:nvPr>
        </p:nvSpPr>
        <p:spPr/>
        <p:txBody>
          <a:bodyPr/>
          <a:lstStyle/>
          <a:p>
            <a:pPr eaLnBrk="1" hangingPunct="1"/>
            <a:r>
              <a:rPr lang="en-GB" smtClean="0"/>
              <a:t>Obligation on the part of the employer to provide work</a:t>
            </a:r>
          </a:p>
          <a:p>
            <a:pPr eaLnBrk="1" hangingPunct="1"/>
            <a:endParaRPr lang="en-GB" smtClean="0"/>
          </a:p>
          <a:p>
            <a:pPr eaLnBrk="1" hangingPunct="1"/>
            <a:r>
              <a:rPr lang="en-GB" smtClean="0"/>
              <a:t>Obligation on the employee to accept the work</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quarter" idx="10"/>
          </p:nvPr>
        </p:nvSpPr>
        <p:spPr/>
        <p:txBody>
          <a:bodyPr/>
          <a:lstStyle/>
          <a:p>
            <a:pPr>
              <a:defRPr/>
            </a:pPr>
            <a:fld id="{F5264F11-D8FA-4717-BBA3-2DF179708849}" type="datetime1">
              <a:rPr lang="en-GB"/>
              <a:pPr>
                <a:defRPr/>
              </a:pPr>
              <a:t>19/11/2016</a:t>
            </a:fld>
            <a:endParaRPr lang="en-GB"/>
          </a:p>
        </p:txBody>
      </p:sp>
      <p:sp>
        <p:nvSpPr>
          <p:cNvPr id="5" name="Slide Number Placeholder 5"/>
          <p:cNvSpPr>
            <a:spLocks noGrp="1"/>
          </p:cNvSpPr>
          <p:nvPr>
            <p:ph type="sldNum" sz="quarter" idx="12"/>
          </p:nvPr>
        </p:nvSpPr>
        <p:spPr/>
        <p:txBody>
          <a:bodyPr/>
          <a:lstStyle/>
          <a:p>
            <a:pPr>
              <a:defRPr/>
            </a:pPr>
            <a:fld id="{B9C5716B-365C-41F2-BCEA-7820B0471585}" type="slidenum">
              <a:rPr lang="en-GB"/>
              <a:pPr>
                <a:defRPr/>
              </a:pPr>
              <a:t>30</a:t>
            </a:fld>
            <a:endParaRPr lang="en-GB"/>
          </a:p>
        </p:txBody>
      </p:sp>
      <p:sp>
        <p:nvSpPr>
          <p:cNvPr id="45059" name="Rectangle 2"/>
          <p:cNvSpPr>
            <a:spLocks noGrp="1"/>
          </p:cNvSpPr>
          <p:nvPr>
            <p:ph type="title"/>
          </p:nvPr>
        </p:nvSpPr>
        <p:spPr/>
        <p:txBody>
          <a:bodyPr/>
          <a:lstStyle/>
          <a:p>
            <a:pPr eaLnBrk="1" hangingPunct="1"/>
            <a:r>
              <a:rPr lang="en-GB" sz="4000" smtClean="0"/>
              <a:t>The Mutuality of Obligations Test – Case Law</a:t>
            </a:r>
          </a:p>
        </p:txBody>
      </p:sp>
      <p:sp>
        <p:nvSpPr>
          <p:cNvPr id="45060" name="Rectangle 3"/>
          <p:cNvSpPr>
            <a:spLocks noGrp="1"/>
          </p:cNvSpPr>
          <p:nvPr>
            <p:ph type="body" idx="1"/>
          </p:nvPr>
        </p:nvSpPr>
        <p:spPr/>
        <p:txBody>
          <a:bodyPr/>
          <a:lstStyle/>
          <a:p>
            <a:pPr eaLnBrk="1" hangingPunct="1"/>
            <a:r>
              <a:rPr lang="en-GB" smtClean="0"/>
              <a:t>O’Kelly v Trust House Forte (1984) QB 90 </a:t>
            </a:r>
          </a:p>
          <a:p>
            <a:pPr eaLnBrk="1" hangingPunct="1"/>
            <a:endParaRPr lang="en-GB" smtClean="0"/>
          </a:p>
          <a:p>
            <a:pPr eaLnBrk="1" hangingPunct="1"/>
            <a:r>
              <a:rPr lang="en-GB" smtClean="0"/>
              <a:t>Prater V Cornwall County Council (2006) IRLR 362                                                                                                                                                                                                                                                                                                                                                                                                                                                                                                                                                                                                 </a:t>
            </a:r>
          </a:p>
          <a:p>
            <a:pPr eaLnBrk="1" hangingPunct="1"/>
            <a:endParaRPr lang="en-GB" smtClean="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quarter" idx="10"/>
          </p:nvPr>
        </p:nvSpPr>
        <p:spPr/>
        <p:txBody>
          <a:bodyPr/>
          <a:lstStyle/>
          <a:p>
            <a:pPr>
              <a:defRPr/>
            </a:pPr>
            <a:fld id="{A81C8A4A-B39A-49AB-A053-C63B586477B1}" type="datetime1">
              <a:rPr lang="en-GB"/>
              <a:pPr>
                <a:defRPr/>
              </a:pPr>
              <a:t>19/11/2016</a:t>
            </a:fld>
            <a:endParaRPr lang="en-GB"/>
          </a:p>
        </p:txBody>
      </p:sp>
      <p:sp>
        <p:nvSpPr>
          <p:cNvPr id="5" name="Slide Number Placeholder 5"/>
          <p:cNvSpPr>
            <a:spLocks noGrp="1"/>
          </p:cNvSpPr>
          <p:nvPr>
            <p:ph type="sldNum" sz="quarter" idx="12"/>
          </p:nvPr>
        </p:nvSpPr>
        <p:spPr/>
        <p:txBody>
          <a:bodyPr/>
          <a:lstStyle/>
          <a:p>
            <a:pPr>
              <a:defRPr/>
            </a:pPr>
            <a:fld id="{94C0EED6-1FB4-4271-8386-71E8DD39F757}" type="slidenum">
              <a:rPr lang="en-GB"/>
              <a:pPr>
                <a:defRPr/>
              </a:pPr>
              <a:t>31</a:t>
            </a:fld>
            <a:endParaRPr lang="en-GB"/>
          </a:p>
        </p:txBody>
      </p:sp>
      <p:sp>
        <p:nvSpPr>
          <p:cNvPr id="46083" name="Title 1"/>
          <p:cNvSpPr>
            <a:spLocks noGrp="1"/>
          </p:cNvSpPr>
          <p:nvPr>
            <p:ph type="title"/>
          </p:nvPr>
        </p:nvSpPr>
        <p:spPr/>
        <p:txBody>
          <a:bodyPr/>
          <a:lstStyle/>
          <a:p>
            <a:pPr eaLnBrk="1" hangingPunct="1"/>
            <a:r>
              <a:rPr lang="en-GB" smtClean="0"/>
              <a:t>Case Law</a:t>
            </a:r>
          </a:p>
        </p:txBody>
      </p:sp>
      <p:sp>
        <p:nvSpPr>
          <p:cNvPr id="46084" name="Content Placeholder 2"/>
          <p:cNvSpPr>
            <a:spLocks noGrp="1"/>
          </p:cNvSpPr>
          <p:nvPr>
            <p:ph idx="1"/>
          </p:nvPr>
        </p:nvSpPr>
        <p:spPr/>
        <p:txBody>
          <a:bodyPr/>
          <a:lstStyle/>
          <a:p>
            <a:pPr eaLnBrk="1" hangingPunct="1"/>
            <a:r>
              <a:rPr lang="en-GB" smtClean="0"/>
              <a:t>Where mutuality is present then there is likely to be an employment relationship. For example, if an employer can and does send home workers halfway through a shift when their services were not required and without pay for the remainder of the shift, that suggests there is no mutuality of obligation - </a:t>
            </a:r>
            <a:r>
              <a:rPr lang="en-GB" i="1" smtClean="0"/>
              <a:t>Little v BMI Chiltern Hospital UKEAT/0021/09/ 24 April 2009, EAT.</a:t>
            </a:r>
            <a:endParaRPr lang="en-GB" smtClean="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3"/>
          <p:cNvSpPr>
            <a:spLocks noGrp="1"/>
          </p:cNvSpPr>
          <p:nvPr>
            <p:ph type="dt" sz="quarter" idx="10"/>
          </p:nvPr>
        </p:nvSpPr>
        <p:spPr/>
        <p:txBody>
          <a:bodyPr/>
          <a:lstStyle/>
          <a:p>
            <a:pPr>
              <a:defRPr/>
            </a:pPr>
            <a:fld id="{3500F334-2B7E-43D1-9531-6A68DE6C15F5}" type="datetime1">
              <a:rPr lang="en-GB"/>
              <a:pPr>
                <a:defRPr/>
              </a:pPr>
              <a:t>19/11/2016</a:t>
            </a:fld>
            <a:endParaRPr lang="en-GB"/>
          </a:p>
        </p:txBody>
      </p:sp>
      <p:sp>
        <p:nvSpPr>
          <p:cNvPr id="6" name="Slide Number Placeholder 5"/>
          <p:cNvSpPr>
            <a:spLocks noGrp="1"/>
          </p:cNvSpPr>
          <p:nvPr>
            <p:ph type="sldNum" sz="quarter" idx="12"/>
          </p:nvPr>
        </p:nvSpPr>
        <p:spPr/>
        <p:txBody>
          <a:bodyPr/>
          <a:lstStyle/>
          <a:p>
            <a:pPr>
              <a:defRPr/>
            </a:pPr>
            <a:fld id="{A5012312-88A1-49F6-BAD2-54F121E593CA}" type="slidenum">
              <a:rPr lang="en-GB"/>
              <a:pPr>
                <a:defRPr/>
              </a:pPr>
              <a:t>32</a:t>
            </a:fld>
            <a:endParaRPr lang="en-GB"/>
          </a:p>
        </p:txBody>
      </p:sp>
      <p:sp>
        <p:nvSpPr>
          <p:cNvPr id="47107" name="Rectangle 2"/>
          <p:cNvSpPr>
            <a:spLocks noGrp="1"/>
          </p:cNvSpPr>
          <p:nvPr>
            <p:ph type="title"/>
          </p:nvPr>
        </p:nvSpPr>
        <p:spPr/>
        <p:txBody>
          <a:bodyPr/>
          <a:lstStyle/>
          <a:p>
            <a:pPr eaLnBrk="1" hangingPunct="1"/>
            <a:r>
              <a:rPr lang="en-GB" smtClean="0"/>
              <a:t>The Mutuality of Obligations Test</a:t>
            </a:r>
          </a:p>
        </p:txBody>
      </p:sp>
      <p:sp>
        <p:nvSpPr>
          <p:cNvPr id="47108" name="Rectangle 4"/>
          <p:cNvSpPr>
            <a:spLocks noGrp="1"/>
          </p:cNvSpPr>
          <p:nvPr>
            <p:ph type="body" sz="half" idx="1"/>
          </p:nvPr>
        </p:nvSpPr>
        <p:spPr/>
        <p:txBody>
          <a:bodyPr/>
          <a:lstStyle/>
          <a:p>
            <a:pPr eaLnBrk="1" hangingPunct="1">
              <a:buFont typeface="Arial" charset="0"/>
              <a:buNone/>
            </a:pPr>
            <a:r>
              <a:rPr lang="en-GB" smtClean="0"/>
              <a:t>Strengths</a:t>
            </a:r>
          </a:p>
          <a:p>
            <a:pPr eaLnBrk="1" hangingPunct="1">
              <a:buFontTx/>
              <a:buChar char="•"/>
            </a:pPr>
            <a:r>
              <a:rPr lang="en-GB" smtClean="0"/>
              <a:t>Relatively simple to apply</a:t>
            </a:r>
          </a:p>
          <a:p>
            <a:pPr eaLnBrk="1" hangingPunct="1">
              <a:buFontTx/>
              <a:buChar char="•"/>
            </a:pPr>
            <a:r>
              <a:rPr lang="en-GB" smtClean="0"/>
              <a:t>Recognises the significance of independence</a:t>
            </a:r>
          </a:p>
          <a:p>
            <a:pPr eaLnBrk="1" hangingPunct="1">
              <a:buFont typeface="Arial" charset="0"/>
              <a:buNone/>
            </a:pPr>
            <a:endParaRPr lang="en-GB" smtClean="0"/>
          </a:p>
        </p:txBody>
      </p:sp>
      <p:sp>
        <p:nvSpPr>
          <p:cNvPr id="47109" name="Rectangle 5"/>
          <p:cNvSpPr>
            <a:spLocks noGrp="1"/>
          </p:cNvSpPr>
          <p:nvPr>
            <p:ph type="body" sz="half" idx="2"/>
          </p:nvPr>
        </p:nvSpPr>
        <p:spPr/>
        <p:txBody>
          <a:bodyPr/>
          <a:lstStyle/>
          <a:p>
            <a:pPr eaLnBrk="1" hangingPunct="1">
              <a:buFont typeface="Arial" charset="0"/>
              <a:buNone/>
            </a:pPr>
            <a:r>
              <a:rPr lang="en-GB" smtClean="0"/>
              <a:t>Weaknesses</a:t>
            </a:r>
          </a:p>
          <a:p>
            <a:pPr eaLnBrk="1" hangingPunct="1">
              <a:buFontTx/>
              <a:buChar char="•"/>
            </a:pPr>
            <a:r>
              <a:rPr lang="en-GB" smtClean="0"/>
              <a:t>Could be said to be just a part of other tests</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quarter" idx="10"/>
          </p:nvPr>
        </p:nvSpPr>
        <p:spPr/>
        <p:txBody>
          <a:bodyPr/>
          <a:lstStyle/>
          <a:p>
            <a:pPr>
              <a:defRPr/>
            </a:pPr>
            <a:fld id="{0FFB9834-948A-43F9-B4F4-79F13FF9A10B}" type="datetime1">
              <a:rPr lang="en-GB"/>
              <a:pPr>
                <a:defRPr/>
              </a:pPr>
              <a:t>19/11/2016</a:t>
            </a:fld>
            <a:endParaRPr lang="en-GB"/>
          </a:p>
        </p:txBody>
      </p:sp>
      <p:sp>
        <p:nvSpPr>
          <p:cNvPr id="5" name="Slide Number Placeholder 5"/>
          <p:cNvSpPr>
            <a:spLocks noGrp="1"/>
          </p:cNvSpPr>
          <p:nvPr>
            <p:ph type="sldNum" sz="quarter" idx="12"/>
          </p:nvPr>
        </p:nvSpPr>
        <p:spPr/>
        <p:txBody>
          <a:bodyPr/>
          <a:lstStyle/>
          <a:p>
            <a:pPr>
              <a:defRPr/>
            </a:pPr>
            <a:fld id="{9EF4FB5C-80EF-46E5-B1BF-525343289E58}" type="slidenum">
              <a:rPr lang="en-GB"/>
              <a:pPr>
                <a:defRPr/>
              </a:pPr>
              <a:t>33</a:t>
            </a:fld>
            <a:endParaRPr lang="en-GB"/>
          </a:p>
        </p:txBody>
      </p:sp>
      <p:sp>
        <p:nvSpPr>
          <p:cNvPr id="48131" name="Title 1"/>
          <p:cNvSpPr>
            <a:spLocks noGrp="1"/>
          </p:cNvSpPr>
          <p:nvPr>
            <p:ph type="title"/>
          </p:nvPr>
        </p:nvSpPr>
        <p:spPr/>
        <p:txBody>
          <a:bodyPr/>
          <a:lstStyle/>
          <a:p>
            <a:pPr eaLnBrk="1" hangingPunct="1"/>
            <a:r>
              <a:rPr lang="en-GB" smtClean="0"/>
              <a:t>Advantages of hiring employees</a:t>
            </a:r>
          </a:p>
        </p:txBody>
      </p:sp>
      <p:sp>
        <p:nvSpPr>
          <p:cNvPr id="3" name="Content Placeholder 2"/>
          <p:cNvSpPr>
            <a:spLocks noGrp="1"/>
          </p:cNvSpPr>
          <p:nvPr>
            <p:ph idx="1"/>
          </p:nvPr>
        </p:nvSpPr>
        <p:spPr/>
        <p:txBody>
          <a:bodyPr rtlCol="0">
            <a:normAutofit fontScale="92500" lnSpcReduction="10000"/>
          </a:bodyPr>
          <a:lstStyle/>
          <a:p>
            <a:pPr eaLnBrk="1" fontAlgn="auto" hangingPunct="1">
              <a:spcAft>
                <a:spcPts val="0"/>
              </a:spcAft>
              <a:buFont typeface="Arial" panose="020B0604020202020204" pitchFamily="34" charset="0"/>
              <a:buChar char="•"/>
              <a:defRPr/>
            </a:pPr>
            <a:r>
              <a:rPr lang="en-GB" dirty="0" smtClean="0"/>
              <a:t>Control and choice over the employees</a:t>
            </a:r>
          </a:p>
          <a:p>
            <a:pPr eaLnBrk="1" fontAlgn="auto" hangingPunct="1">
              <a:spcAft>
                <a:spcPts val="0"/>
              </a:spcAft>
              <a:buFont typeface="Arial" panose="020B0604020202020204" pitchFamily="34" charset="0"/>
              <a:buChar char="•"/>
              <a:defRPr/>
            </a:pPr>
            <a:r>
              <a:rPr lang="en-GB" dirty="0" smtClean="0"/>
              <a:t>No VAT payable</a:t>
            </a:r>
          </a:p>
          <a:p>
            <a:pPr eaLnBrk="1" fontAlgn="auto" hangingPunct="1">
              <a:spcAft>
                <a:spcPts val="0"/>
              </a:spcAft>
              <a:buFont typeface="Arial" panose="020B0604020202020204" pitchFamily="34" charset="0"/>
              <a:buChar char="•"/>
              <a:defRPr/>
            </a:pPr>
            <a:r>
              <a:rPr lang="en-GB" dirty="0" smtClean="0"/>
              <a:t>Higher degree of loyalty and good faith by use of special terms automatically employed into the contract</a:t>
            </a:r>
          </a:p>
          <a:p>
            <a:pPr eaLnBrk="1" fontAlgn="auto" hangingPunct="1">
              <a:spcAft>
                <a:spcPts val="0"/>
              </a:spcAft>
              <a:buFont typeface="Arial" panose="020B0604020202020204" pitchFamily="34" charset="0"/>
              <a:buChar char="•"/>
              <a:defRPr/>
            </a:pPr>
            <a:r>
              <a:rPr lang="en-GB" dirty="0" smtClean="0"/>
              <a:t>Use of disciplinary procedures and sanctions</a:t>
            </a:r>
          </a:p>
          <a:p>
            <a:pPr eaLnBrk="1" fontAlgn="auto" hangingPunct="1">
              <a:spcAft>
                <a:spcPts val="0"/>
              </a:spcAft>
              <a:buFont typeface="Arial" panose="020B0604020202020204" pitchFamily="34" charset="0"/>
              <a:buChar char="•"/>
              <a:defRPr/>
            </a:pPr>
            <a:r>
              <a:rPr lang="en-GB" dirty="0" smtClean="0"/>
              <a:t>Stable constant workforce</a:t>
            </a:r>
          </a:p>
          <a:p>
            <a:pPr eaLnBrk="1" fontAlgn="auto" hangingPunct="1">
              <a:spcAft>
                <a:spcPts val="0"/>
              </a:spcAft>
              <a:buFont typeface="Arial" panose="020B0604020202020204" pitchFamily="34" charset="0"/>
              <a:buChar char="•"/>
              <a:defRPr/>
            </a:pPr>
            <a:r>
              <a:rPr lang="en-GB" dirty="0" smtClean="0"/>
              <a:t>Unfair dismissal actions may be cheaper than ending a commercial contract.</a:t>
            </a:r>
            <a:endParaRPr lang="en-GB"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quarter" idx="10"/>
          </p:nvPr>
        </p:nvSpPr>
        <p:spPr/>
        <p:txBody>
          <a:bodyPr/>
          <a:lstStyle/>
          <a:p>
            <a:pPr>
              <a:defRPr/>
            </a:pPr>
            <a:fld id="{B3DA2183-B57D-4C94-BCA4-358B6CE67D31}" type="datetime1">
              <a:rPr lang="en-GB"/>
              <a:pPr>
                <a:defRPr/>
              </a:pPr>
              <a:t>19/11/2016</a:t>
            </a:fld>
            <a:endParaRPr lang="en-GB"/>
          </a:p>
        </p:txBody>
      </p:sp>
      <p:sp>
        <p:nvSpPr>
          <p:cNvPr id="5" name="Slide Number Placeholder 5"/>
          <p:cNvSpPr>
            <a:spLocks noGrp="1"/>
          </p:cNvSpPr>
          <p:nvPr>
            <p:ph type="sldNum" sz="quarter" idx="12"/>
          </p:nvPr>
        </p:nvSpPr>
        <p:spPr/>
        <p:txBody>
          <a:bodyPr/>
          <a:lstStyle/>
          <a:p>
            <a:pPr>
              <a:defRPr/>
            </a:pPr>
            <a:fld id="{C20C1192-AE1D-4F52-8337-2B160EB15543}" type="slidenum">
              <a:rPr lang="en-GB"/>
              <a:pPr>
                <a:defRPr/>
              </a:pPr>
              <a:t>34</a:t>
            </a:fld>
            <a:endParaRPr lang="en-GB"/>
          </a:p>
        </p:txBody>
      </p:sp>
      <p:sp>
        <p:nvSpPr>
          <p:cNvPr id="49155" name="Title 1"/>
          <p:cNvSpPr>
            <a:spLocks noGrp="1"/>
          </p:cNvSpPr>
          <p:nvPr>
            <p:ph type="title"/>
          </p:nvPr>
        </p:nvSpPr>
        <p:spPr/>
        <p:txBody>
          <a:bodyPr/>
          <a:lstStyle/>
          <a:p>
            <a:pPr eaLnBrk="1" hangingPunct="1"/>
            <a:r>
              <a:rPr lang="en-GB" smtClean="0"/>
              <a:t>Disadvantages</a:t>
            </a:r>
          </a:p>
        </p:txBody>
      </p:sp>
      <p:sp>
        <p:nvSpPr>
          <p:cNvPr id="3" name="Content Placeholder 2"/>
          <p:cNvSpPr>
            <a:spLocks noGrp="1"/>
          </p:cNvSpPr>
          <p:nvPr>
            <p:ph idx="1"/>
          </p:nvPr>
        </p:nvSpPr>
        <p:spPr/>
        <p:txBody>
          <a:bodyPr rtlCol="0">
            <a:normAutofit fontScale="77500" lnSpcReduction="20000"/>
          </a:bodyPr>
          <a:lstStyle/>
          <a:p>
            <a:pPr eaLnBrk="1" fontAlgn="auto" hangingPunct="1">
              <a:spcAft>
                <a:spcPts val="0"/>
              </a:spcAft>
              <a:buFont typeface="Arial" panose="020B0604020202020204" pitchFamily="34" charset="0"/>
              <a:buChar char="•"/>
              <a:defRPr/>
            </a:pPr>
            <a:r>
              <a:rPr lang="en-GB" dirty="0" smtClean="0"/>
              <a:t>Administrative burden of tax and national insurance</a:t>
            </a:r>
          </a:p>
          <a:p>
            <a:pPr eaLnBrk="1" fontAlgn="auto" hangingPunct="1">
              <a:spcAft>
                <a:spcPts val="0"/>
              </a:spcAft>
              <a:buFont typeface="Arial" panose="020B0604020202020204" pitchFamily="34" charset="0"/>
              <a:buChar char="•"/>
              <a:defRPr/>
            </a:pPr>
            <a:r>
              <a:rPr lang="en-GB" dirty="0" smtClean="0"/>
              <a:t>Vicarious liability for actions of employees</a:t>
            </a:r>
          </a:p>
          <a:p>
            <a:pPr eaLnBrk="1" fontAlgn="auto" hangingPunct="1">
              <a:spcAft>
                <a:spcPts val="0"/>
              </a:spcAft>
              <a:buFont typeface="Arial" panose="020B0604020202020204" pitchFamily="34" charset="0"/>
              <a:buChar char="•"/>
              <a:defRPr/>
            </a:pPr>
            <a:r>
              <a:rPr lang="en-GB" dirty="0" smtClean="0"/>
              <a:t>Duty to deal with unions with respect to collective bargaining, redundancy consultation etc.</a:t>
            </a:r>
          </a:p>
          <a:p>
            <a:pPr eaLnBrk="1" fontAlgn="auto" hangingPunct="1">
              <a:spcAft>
                <a:spcPts val="0"/>
              </a:spcAft>
              <a:buFont typeface="Arial" panose="020B0604020202020204" pitchFamily="34" charset="0"/>
              <a:buChar char="•"/>
              <a:defRPr/>
            </a:pPr>
            <a:r>
              <a:rPr lang="en-GB" dirty="0" smtClean="0"/>
              <a:t>Liability for whole range of potential payments including unfair dismissal, statutory redundancy pay, maternity and paternity leave and pay</a:t>
            </a:r>
          </a:p>
          <a:p>
            <a:pPr eaLnBrk="1" fontAlgn="auto" hangingPunct="1">
              <a:spcAft>
                <a:spcPts val="0"/>
              </a:spcAft>
              <a:buFont typeface="Arial" panose="020B0604020202020204" pitchFamily="34" charset="0"/>
              <a:buChar char="•"/>
              <a:defRPr/>
            </a:pPr>
            <a:r>
              <a:rPr lang="en-GB" dirty="0" smtClean="0"/>
              <a:t>Management burden of dealing with employee issues, for example the right to request flexible working</a:t>
            </a:r>
          </a:p>
          <a:p>
            <a:pPr eaLnBrk="1" fontAlgn="auto" hangingPunct="1">
              <a:spcAft>
                <a:spcPts val="0"/>
              </a:spcAft>
              <a:buFont typeface="Arial" panose="020B0604020202020204" pitchFamily="34" charset="0"/>
              <a:buChar char="•"/>
              <a:defRPr/>
            </a:pPr>
            <a:r>
              <a:rPr lang="en-GB" dirty="0" smtClean="0"/>
              <a:t>Indemnifying employees for expenses occasioned in course of employment</a:t>
            </a:r>
          </a:p>
          <a:p>
            <a:pPr eaLnBrk="1" fontAlgn="auto" hangingPunct="1">
              <a:spcAft>
                <a:spcPts val="0"/>
              </a:spcAft>
              <a:buFont typeface="Arial" panose="020B0604020202020204" pitchFamily="34" charset="0"/>
              <a:buChar char="•"/>
              <a:defRPr/>
            </a:pPr>
            <a:r>
              <a:rPr lang="en-GB" dirty="0" smtClean="0"/>
              <a:t>Health and safety duties.</a:t>
            </a:r>
          </a:p>
          <a:p>
            <a:pPr eaLnBrk="1" fontAlgn="auto" hangingPunct="1">
              <a:spcAft>
                <a:spcPts val="0"/>
              </a:spcAft>
              <a:buFont typeface="Arial" panose="020B0604020202020204" pitchFamily="34" charset="0"/>
              <a:buChar char="•"/>
              <a:defRPr/>
            </a:pPr>
            <a:endParaRPr lang="en-GB"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quarter" idx="10"/>
          </p:nvPr>
        </p:nvSpPr>
        <p:spPr/>
        <p:txBody>
          <a:bodyPr/>
          <a:lstStyle/>
          <a:p>
            <a:pPr>
              <a:defRPr/>
            </a:pPr>
            <a:fld id="{7D3E4075-C527-464E-98FC-E31CB464A06B}" type="datetime1">
              <a:rPr lang="en-GB"/>
              <a:pPr>
                <a:defRPr/>
              </a:pPr>
              <a:t>19/11/2016</a:t>
            </a:fld>
            <a:endParaRPr lang="en-GB"/>
          </a:p>
        </p:txBody>
      </p:sp>
      <p:sp>
        <p:nvSpPr>
          <p:cNvPr id="5" name="Slide Number Placeholder 5"/>
          <p:cNvSpPr>
            <a:spLocks noGrp="1"/>
          </p:cNvSpPr>
          <p:nvPr>
            <p:ph type="sldNum" sz="quarter" idx="12"/>
          </p:nvPr>
        </p:nvSpPr>
        <p:spPr/>
        <p:txBody>
          <a:bodyPr/>
          <a:lstStyle/>
          <a:p>
            <a:pPr>
              <a:defRPr/>
            </a:pPr>
            <a:fld id="{4C54166F-5FBC-4E84-AB78-15F0893A9E23}" type="slidenum">
              <a:rPr lang="en-GB"/>
              <a:pPr>
                <a:defRPr/>
              </a:pPr>
              <a:t>35</a:t>
            </a:fld>
            <a:endParaRPr lang="en-GB"/>
          </a:p>
        </p:txBody>
      </p:sp>
      <p:sp>
        <p:nvSpPr>
          <p:cNvPr id="50179" name="Title 1"/>
          <p:cNvSpPr>
            <a:spLocks noGrp="1"/>
          </p:cNvSpPr>
          <p:nvPr>
            <p:ph type="title"/>
          </p:nvPr>
        </p:nvSpPr>
        <p:spPr/>
        <p:txBody>
          <a:bodyPr/>
          <a:lstStyle/>
          <a:p>
            <a:pPr eaLnBrk="1" hangingPunct="1"/>
            <a:r>
              <a:rPr lang="en-GB" smtClean="0"/>
              <a:t>Further Cases </a:t>
            </a:r>
          </a:p>
        </p:txBody>
      </p:sp>
      <p:sp>
        <p:nvSpPr>
          <p:cNvPr id="3" name="Content Placeholder 2"/>
          <p:cNvSpPr>
            <a:spLocks noGrp="1"/>
          </p:cNvSpPr>
          <p:nvPr>
            <p:ph idx="1"/>
          </p:nvPr>
        </p:nvSpPr>
        <p:spPr/>
        <p:txBody>
          <a:bodyPr rtlCol="0">
            <a:normAutofit fontScale="62500" lnSpcReduction="20000"/>
          </a:bodyPr>
          <a:lstStyle/>
          <a:p>
            <a:pPr eaLnBrk="1" fontAlgn="auto" hangingPunct="1">
              <a:spcAft>
                <a:spcPts val="0"/>
              </a:spcAft>
              <a:buFont typeface="Arial" panose="020B0604020202020204" pitchFamily="34" charset="0"/>
              <a:buChar char="•"/>
              <a:defRPr/>
            </a:pPr>
            <a:r>
              <a:rPr lang="en-GB" dirty="0" smtClean="0"/>
              <a:t>In </a:t>
            </a:r>
            <a:r>
              <a:rPr lang="en-GB" i="1" dirty="0" err="1" smtClean="0"/>
              <a:t>Stringfellows</a:t>
            </a:r>
            <a:r>
              <a:rPr lang="en-GB" i="1" dirty="0" smtClean="0"/>
              <a:t> Restaurants Limited v Quashie [2012] EWCA </a:t>
            </a:r>
            <a:r>
              <a:rPr lang="en-GB" i="1" dirty="0" err="1" smtClean="0"/>
              <a:t>Civ</a:t>
            </a:r>
            <a:r>
              <a:rPr lang="en-GB" i="1" dirty="0" smtClean="0"/>
              <a:t> 1735</a:t>
            </a:r>
            <a:r>
              <a:rPr lang="en-GB" dirty="0" smtClean="0"/>
              <a:t>, the Court of Appeal (CA) held that a dancer at the club </a:t>
            </a:r>
            <a:r>
              <a:rPr lang="en-GB" dirty="0" err="1" smtClean="0"/>
              <a:t>Stringfellows</a:t>
            </a:r>
            <a:r>
              <a:rPr lang="en-GB" dirty="0" smtClean="0"/>
              <a:t> was not an employee, but was self-employed. She was dismissed for alleged drug use and therefore brought a claim for unfair dismissal. The case centred on whether there was mutuality of obligation between the employer and the employee. The CA considered that she was no longer able to pursue her claim of unfair dismissal in an employment tribunal because she was not an ‘employee’. The relevant factors were that the club was under no obligation to pay Ms Quashie and she took the risk as to whether or not she might be out of pocket on any particular night, although she had to attend according to the rota and notify the club of any holidays. The CA confirmed that it was the actual legal obligations which dictated employment status, regardless of the label attached to someone. In this case Ms Quashie took the financial risk and this was a very clear pointer against the contract being a contract of employment.</a:t>
            </a:r>
            <a:endParaRPr lang="en-GB"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p:cNvSpPr>
          <p:nvPr>
            <p:ph type="title"/>
          </p:nvPr>
        </p:nvSpPr>
        <p:spPr/>
        <p:txBody>
          <a:bodyPr/>
          <a:lstStyle/>
          <a:p>
            <a:endParaRPr lang="en-GB" smtClean="0"/>
          </a:p>
        </p:txBody>
      </p:sp>
      <p:sp>
        <p:nvSpPr>
          <p:cNvPr id="54275" name="Rectangle 3"/>
          <p:cNvSpPr>
            <a:spLocks noGrp="1"/>
          </p:cNvSpPr>
          <p:nvPr>
            <p:ph type="body" idx="1"/>
          </p:nvPr>
        </p:nvSpPr>
        <p:spPr/>
        <p:txBody>
          <a:bodyPr/>
          <a:lstStyle/>
          <a:p>
            <a:endParaRPr lang="en-GB" smtClean="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178</TotalTime>
  <Words>2002</Words>
  <Application>Microsoft Office PowerPoint</Application>
  <PresentationFormat>On-screen Show (4:3)</PresentationFormat>
  <Paragraphs>272</Paragraphs>
  <Slides>36</Slides>
  <Notes>0</Notes>
  <HiddenSlides>0</HiddenSlides>
  <MMClips>0</MMClips>
  <ScaleCrop>false</ScaleCrop>
  <HeadingPairs>
    <vt:vector size="6" baseType="variant">
      <vt:variant>
        <vt:lpstr>Fonts Used</vt:lpstr>
      </vt:variant>
      <vt:variant>
        <vt:i4>2</vt:i4>
      </vt:variant>
      <vt:variant>
        <vt:lpstr>Design Template</vt:lpstr>
      </vt:variant>
      <vt:variant>
        <vt:i4>1</vt:i4>
      </vt:variant>
      <vt:variant>
        <vt:lpstr>Slide Titles</vt:lpstr>
      </vt:variant>
      <vt:variant>
        <vt:i4>36</vt:i4>
      </vt:variant>
    </vt:vector>
  </HeadingPairs>
  <TitlesOfParts>
    <vt:vector size="39" baseType="lpstr">
      <vt:lpstr>Arial</vt:lpstr>
      <vt:lpstr>Calibri</vt:lpstr>
      <vt:lpstr>Office Theme</vt:lpstr>
      <vt:lpstr>Employment Status </vt:lpstr>
      <vt:lpstr>Employment Status</vt:lpstr>
      <vt:lpstr>Employment Status</vt:lpstr>
      <vt:lpstr>Employees</vt:lpstr>
      <vt:lpstr>Employment Rights Act 1996 section 230(1)</vt:lpstr>
      <vt:lpstr>Contract of Employment</vt:lpstr>
      <vt:lpstr>Contract for services, </vt:lpstr>
      <vt:lpstr>Contract Law</vt:lpstr>
      <vt:lpstr>Employees?? </vt:lpstr>
      <vt:lpstr>Workers </vt:lpstr>
      <vt:lpstr>Workers</vt:lpstr>
      <vt:lpstr>Temporary Workers</vt:lpstr>
      <vt:lpstr>Temporary Workers</vt:lpstr>
      <vt:lpstr>Fixed Term Contracts</vt:lpstr>
      <vt:lpstr>Employee shareholders </vt:lpstr>
      <vt:lpstr>Agency Workers</vt:lpstr>
      <vt:lpstr>Agency Workers</vt:lpstr>
      <vt:lpstr>Zero Hours Contracts</vt:lpstr>
      <vt:lpstr>Employee or Self Employed? –  Case Law</vt:lpstr>
      <vt:lpstr>The Control Test</vt:lpstr>
      <vt:lpstr>The Control Test – Case Law </vt:lpstr>
      <vt:lpstr>The Control Test</vt:lpstr>
      <vt:lpstr>The Integration test</vt:lpstr>
      <vt:lpstr>Integration Test - Case Law</vt:lpstr>
      <vt:lpstr>The Integration Test </vt:lpstr>
      <vt:lpstr>The Multiple Criteria Test (Economic Reality) </vt:lpstr>
      <vt:lpstr>The Multiple Criteria Test – Case Law </vt:lpstr>
      <vt:lpstr>The Multiple Criteria Test (Economic Reality)</vt:lpstr>
      <vt:lpstr>The Mutuality of Obligations Test</vt:lpstr>
      <vt:lpstr>The Mutuality of Obligations Test – Case Law</vt:lpstr>
      <vt:lpstr>Case Law</vt:lpstr>
      <vt:lpstr>The Mutuality of Obligations Test</vt:lpstr>
      <vt:lpstr>Advantages of hiring employees</vt:lpstr>
      <vt:lpstr>Disadvantages</vt:lpstr>
      <vt:lpstr>Further Cases </vt:lpstr>
      <vt:lpstr>Slide 36</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Mary</cp:lastModifiedBy>
  <cp:revision>10</cp:revision>
  <dcterms:created xsi:type="dcterms:W3CDTF">2014-02-26T12:16:25Z</dcterms:created>
  <dcterms:modified xsi:type="dcterms:W3CDTF">2016-11-19T11:14:24Z</dcterms:modified>
</cp:coreProperties>
</file>