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9" r:id="rId1"/>
  </p:sldMasterIdLst>
  <p:notesMasterIdLst>
    <p:notesMasterId r:id="rId18"/>
  </p:notesMasterIdLst>
  <p:handoutMasterIdLst>
    <p:handoutMasterId r:id="rId19"/>
  </p:handoutMasterIdLst>
  <p:sldIdLst>
    <p:sldId id="368" r:id="rId2"/>
    <p:sldId id="387" r:id="rId3"/>
    <p:sldId id="388" r:id="rId4"/>
    <p:sldId id="379" r:id="rId5"/>
    <p:sldId id="378" r:id="rId6"/>
    <p:sldId id="392" r:id="rId7"/>
    <p:sldId id="370" r:id="rId8"/>
    <p:sldId id="371" r:id="rId9"/>
    <p:sldId id="372" r:id="rId10"/>
    <p:sldId id="373" r:id="rId11"/>
    <p:sldId id="374" r:id="rId12"/>
    <p:sldId id="375" r:id="rId13"/>
    <p:sldId id="376" r:id="rId14"/>
    <p:sldId id="380" r:id="rId15"/>
    <p:sldId id="381" r:id="rId16"/>
    <p:sldId id="382" r:id="rId17"/>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5F5F5F"/>
    <a:srgbClr val="FF0000"/>
    <a:srgbClr val="FF9900"/>
    <a:srgbClr val="990099"/>
    <a:srgbClr val="00CC00"/>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101" autoAdjust="0"/>
  </p:normalViewPr>
  <p:slideViewPr>
    <p:cSldViewPr>
      <p:cViewPr varScale="1">
        <p:scale>
          <a:sx n="98" d="100"/>
          <a:sy n="98" d="100"/>
        </p:scale>
        <p:origin x="197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60"/>
    </p:cViewPr>
  </p:sorterViewPr>
  <p:notesViewPr>
    <p:cSldViewPr>
      <p:cViewPr>
        <p:scale>
          <a:sx n="75" d="100"/>
          <a:sy n="75" d="100"/>
        </p:scale>
        <p:origin x="-246" y="732"/>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BF9BA90-6075-4FC3-A4F8-2990962DEF02}"/>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5" name="Rectangle 3">
            <a:extLst>
              <a:ext uri="{FF2B5EF4-FFF2-40B4-BE49-F238E27FC236}">
                <a16:creationId xmlns:a16="http://schemas.microsoft.com/office/drawing/2014/main" id="{0A2E50EB-62E3-47CF-81F1-763362A1211E}"/>
              </a:ext>
            </a:extLst>
          </p:cNvPr>
          <p:cNvSpPr>
            <a:spLocks noGrp="1" noChangeArrowheads="1"/>
          </p:cNvSpPr>
          <p:nvPr>
            <p:ph type="dt" sz="quarter"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69636" name="Rectangle 4">
            <a:extLst>
              <a:ext uri="{FF2B5EF4-FFF2-40B4-BE49-F238E27FC236}">
                <a16:creationId xmlns:a16="http://schemas.microsoft.com/office/drawing/2014/main" id="{0EE4B520-F4E8-4350-9AA4-5944CF74355A}"/>
              </a:ext>
            </a:extLst>
          </p:cNvPr>
          <p:cNvSpPr>
            <a:spLocks noGrp="1" noChangeArrowheads="1"/>
          </p:cNvSpPr>
          <p:nvPr>
            <p:ph type="ftr" sz="quarter" idx="2"/>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7" name="Rectangle 5">
            <a:extLst>
              <a:ext uri="{FF2B5EF4-FFF2-40B4-BE49-F238E27FC236}">
                <a16:creationId xmlns:a16="http://schemas.microsoft.com/office/drawing/2014/main" id="{30940F11-54FF-4D6E-8F3F-0C0E7F1DF960}"/>
              </a:ext>
            </a:extLst>
          </p:cNvPr>
          <p:cNvSpPr>
            <a:spLocks noGrp="1" noChangeArrowheads="1"/>
          </p:cNvSpPr>
          <p:nvPr>
            <p:ph type="sldNum" sz="quarter" idx="3"/>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D198F7E3-46D2-4BF3-9F30-FFA7E96FD60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87E6AEC-6E8F-4B9E-BB55-D36AD0DF8FDF}"/>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67" name="Rectangle 3">
            <a:extLst>
              <a:ext uri="{FF2B5EF4-FFF2-40B4-BE49-F238E27FC236}">
                <a16:creationId xmlns:a16="http://schemas.microsoft.com/office/drawing/2014/main" id="{090F05F8-18EB-4358-8D9B-E81A88B630DB}"/>
              </a:ext>
            </a:extLst>
          </p:cNvPr>
          <p:cNvSpPr>
            <a:spLocks noGrp="1" noChangeArrowheads="1"/>
          </p:cNvSpPr>
          <p:nvPr>
            <p:ph type="dt"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13316" name="Rectangle 4">
            <a:extLst>
              <a:ext uri="{FF2B5EF4-FFF2-40B4-BE49-F238E27FC236}">
                <a16:creationId xmlns:a16="http://schemas.microsoft.com/office/drawing/2014/main" id="{351FE792-1918-41C8-82B3-6796FEEAA33B}"/>
              </a:ext>
            </a:extLst>
          </p:cNvPr>
          <p:cNvSpPr>
            <a:spLocks noGrp="1" noRot="1" noChangeAspect="1" noChangeArrowheads="1" noTextEdit="1"/>
          </p:cNvSpPr>
          <p:nvPr>
            <p:ph type="sldImg" idx="2"/>
          </p:nvPr>
        </p:nvSpPr>
        <p:spPr bwMode="auto">
          <a:xfrm>
            <a:off x="919163" y="731838"/>
            <a:ext cx="4887912"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83BAC88C-1154-49F7-BC9B-D8E738F44E24}"/>
              </a:ext>
            </a:extLst>
          </p:cNvPr>
          <p:cNvSpPr>
            <a:spLocks noGrp="1" noChangeArrowheads="1"/>
          </p:cNvSpPr>
          <p:nvPr>
            <p:ph type="body" sz="quarter" idx="3"/>
          </p:nvPr>
        </p:nvSpPr>
        <p:spPr bwMode="auto">
          <a:xfrm>
            <a:off x="896828" y="4642048"/>
            <a:ext cx="4930995" cy="4400157"/>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a:extLst>
              <a:ext uri="{FF2B5EF4-FFF2-40B4-BE49-F238E27FC236}">
                <a16:creationId xmlns:a16="http://schemas.microsoft.com/office/drawing/2014/main" id="{21A5BF7E-A63D-47E7-AB4A-3C917B6F5556}"/>
              </a:ext>
            </a:extLst>
          </p:cNvPr>
          <p:cNvSpPr>
            <a:spLocks noGrp="1" noChangeArrowheads="1"/>
          </p:cNvSpPr>
          <p:nvPr>
            <p:ph type="ftr" sz="quarter" idx="4"/>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71" name="Rectangle 7">
            <a:extLst>
              <a:ext uri="{FF2B5EF4-FFF2-40B4-BE49-F238E27FC236}">
                <a16:creationId xmlns:a16="http://schemas.microsoft.com/office/drawing/2014/main" id="{99C87038-9D5B-4FF4-A40A-4D2F8F447B9B}"/>
              </a:ext>
            </a:extLst>
          </p:cNvPr>
          <p:cNvSpPr>
            <a:spLocks noGrp="1" noChangeArrowheads="1"/>
          </p:cNvSpPr>
          <p:nvPr>
            <p:ph type="sldNum" sz="quarter" idx="5"/>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F888378F-7D4C-4985-A58A-FA50DAA540E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look at the ‘Insights’ website at </a:t>
            </a:r>
            <a:r>
              <a:rPr lang="en-GB" b="1" i="1" dirty="0">
                <a:solidFill>
                  <a:schemeClr val="tx1"/>
                </a:solidFill>
              </a:rPr>
              <a:t>https://www.insights.com/resources/coaching-people-through-the-change-curve/</a:t>
            </a:r>
          </a:p>
          <a:p>
            <a:endParaRPr lang="en-GB" dirty="0"/>
          </a:p>
          <a:p>
            <a:r>
              <a:rPr lang="en-GB" dirty="0"/>
              <a:t>Look at how they believe people can be helped through the curve…….and how we all go through at different rates.  Read ‘Coaching People Through The Curve’ – the article pdf from Insights’ website.</a:t>
            </a:r>
          </a:p>
        </p:txBody>
      </p:sp>
      <p:sp>
        <p:nvSpPr>
          <p:cNvPr id="4" name="Slide Number Placeholder 3"/>
          <p:cNvSpPr>
            <a:spLocks noGrp="1"/>
          </p:cNvSpPr>
          <p:nvPr>
            <p:ph type="sldNum" sz="quarter" idx="10"/>
          </p:nvPr>
        </p:nvSpPr>
        <p:spPr/>
        <p:txBody>
          <a:bodyPr/>
          <a:lstStyle/>
          <a:p>
            <a:pPr>
              <a:defRPr/>
            </a:pPr>
            <a:fld id="{F888378F-7D4C-4985-A58A-FA50DAA540E2}" type="slidenum">
              <a:rPr lang="en-US" altLang="en-US" smtClean="0"/>
              <a:pPr>
                <a:defRPr/>
              </a:pPr>
              <a:t>2</a:t>
            </a:fld>
            <a:endParaRPr lang="en-US" altLang="en-US"/>
          </a:p>
        </p:txBody>
      </p:sp>
    </p:spTree>
    <p:extLst>
      <p:ext uri="{BB962C8B-B14F-4D97-AF65-F5344CB8AC3E}">
        <p14:creationId xmlns:p14="http://schemas.microsoft.com/office/powerpoint/2010/main" val="253760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23/01/2020</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24261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23/01/2020</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247850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23/01/2020</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64513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23/01/2020</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24900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23/01/2020</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115673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23/01/2020</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6528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23/01/2020</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0747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23/01/2020</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140972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23/01/2020</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36273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23/01/2020</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280538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23/01/2020</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5002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23/01/2020</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truthinsideofyou.org/dealing-difficult-people-part-1/"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C76CCDB-7854-4560-AD9B-C42D03022E1B}"/>
              </a:ext>
            </a:extLst>
          </p:cNvPr>
          <p:cNvSpPr>
            <a:spLocks noGrp="1"/>
          </p:cNvSpPr>
          <p:nvPr>
            <p:ph type="ctrTitle"/>
          </p:nvPr>
        </p:nvSpPr>
        <p:spPr>
          <a:xfrm>
            <a:off x="684213" y="1989138"/>
            <a:ext cx="7772400" cy="1470025"/>
          </a:xfrm>
        </p:spPr>
        <p:txBody>
          <a:bodyPr/>
          <a:lstStyle/>
          <a:p>
            <a:pPr eaLnBrk="1" hangingPunct="1"/>
            <a:r>
              <a:rPr lang="en-GB" altLang="en-US" dirty="0">
                <a:solidFill>
                  <a:schemeClr val="bg1"/>
                </a:solidFill>
              </a:rPr>
              <a:t>Leading and Implementing Workplace Change</a:t>
            </a:r>
          </a:p>
        </p:txBody>
      </p:sp>
      <p:sp>
        <p:nvSpPr>
          <p:cNvPr id="3" name="Subtitle 2">
            <a:extLst>
              <a:ext uri="{FF2B5EF4-FFF2-40B4-BE49-F238E27FC236}">
                <a16:creationId xmlns:a16="http://schemas.microsoft.com/office/drawing/2014/main" id="{C9904A05-6917-4ADA-A7B4-DA544BD88309}"/>
              </a:ext>
            </a:extLst>
          </p:cNvPr>
          <p:cNvSpPr>
            <a:spLocks noGrp="1"/>
          </p:cNvSpPr>
          <p:nvPr>
            <p:ph type="subTitle" idx="1"/>
          </p:nvPr>
        </p:nvSpPr>
        <p:spPr>
          <a:xfrm>
            <a:off x="1370013" y="3744913"/>
            <a:ext cx="6400800" cy="1752600"/>
          </a:xfrm>
        </p:spPr>
        <p:txBody>
          <a:bodyPr/>
          <a:lstStyle/>
          <a:p>
            <a:pPr eaLnBrk="1" hangingPunct="1">
              <a:defRPr/>
            </a:pPr>
            <a:endParaRPr lang="en-GB" dirty="0">
              <a:solidFill>
                <a:schemeClr val="bg1"/>
              </a:solidFill>
            </a:endParaRPr>
          </a:p>
        </p:txBody>
      </p:sp>
      <p:pic>
        <p:nvPicPr>
          <p:cNvPr id="15364" name="Picture 2">
            <a:extLst>
              <a:ext uri="{FF2B5EF4-FFF2-40B4-BE49-F238E27FC236}">
                <a16:creationId xmlns:a16="http://schemas.microsoft.com/office/drawing/2014/main" id="{FA89A6B4-D5F5-42D6-9672-5C6F5519B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D30FDF-8F17-4944-99F0-0F6AD2B19F6E}"/>
              </a:ext>
            </a:extLst>
          </p:cNvPr>
          <p:cNvPicPr>
            <a:picLocks noChangeAspect="1"/>
          </p:cNvPicPr>
          <p:nvPr/>
        </p:nvPicPr>
        <p:blipFill>
          <a:blip r:embed="rId3"/>
          <a:stretch>
            <a:fillRect/>
          </a:stretch>
        </p:blipFill>
        <p:spPr>
          <a:xfrm>
            <a:off x="611560" y="116632"/>
            <a:ext cx="8220075" cy="5553075"/>
          </a:xfrm>
          <a:prstGeom prst="rect">
            <a:avLst/>
          </a:prstGeom>
        </p:spPr>
      </p:pic>
    </p:spTree>
    <p:extLst>
      <p:ext uri="{BB962C8B-B14F-4D97-AF65-F5344CB8AC3E}">
        <p14:creationId xmlns:p14="http://schemas.microsoft.com/office/powerpoint/2010/main" val="396312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BA5-3790-4248-8F18-4BEF333030E0}"/>
              </a:ext>
            </a:extLst>
          </p:cNvPr>
          <p:cNvSpPr>
            <a:spLocks noGrp="1"/>
          </p:cNvSpPr>
          <p:nvPr>
            <p:ph type="title"/>
          </p:nvPr>
        </p:nvSpPr>
        <p:spPr/>
        <p:txBody>
          <a:bodyPr/>
          <a:lstStyle/>
          <a:p>
            <a:r>
              <a:rPr lang="en-GB" dirty="0"/>
              <a:t>What type of people are there?</a:t>
            </a:r>
          </a:p>
        </p:txBody>
      </p:sp>
      <p:pic>
        <p:nvPicPr>
          <p:cNvPr id="5" name="Picture 4" descr="A close up of a womans face&#10;&#10;Description generated with very high confidence">
            <a:extLst>
              <a:ext uri="{FF2B5EF4-FFF2-40B4-BE49-F238E27FC236}">
                <a16:creationId xmlns:a16="http://schemas.microsoft.com/office/drawing/2014/main" id="{EF84E4F1-E493-4D32-8122-134C4BDFBC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899592" y="1268760"/>
            <a:ext cx="6945627" cy="3704334"/>
          </a:xfrm>
          <a:prstGeom prst="rect">
            <a:avLst/>
          </a:prstGeom>
        </p:spPr>
      </p:pic>
      <p:sp>
        <p:nvSpPr>
          <p:cNvPr id="10" name="TextBox 9">
            <a:extLst>
              <a:ext uri="{FF2B5EF4-FFF2-40B4-BE49-F238E27FC236}">
                <a16:creationId xmlns:a16="http://schemas.microsoft.com/office/drawing/2014/main" id="{93932C5C-1325-462B-A305-19501FE9BE87}"/>
              </a:ext>
            </a:extLst>
          </p:cNvPr>
          <p:cNvSpPr txBox="1"/>
          <p:nvPr/>
        </p:nvSpPr>
        <p:spPr>
          <a:xfrm>
            <a:off x="2415850" y="4973094"/>
            <a:ext cx="3888432" cy="646331"/>
          </a:xfrm>
          <a:prstGeom prst="rect">
            <a:avLst/>
          </a:prstGeom>
          <a:noFill/>
        </p:spPr>
        <p:txBody>
          <a:bodyPr wrap="square" rtlCol="0">
            <a:spAutoFit/>
          </a:bodyPr>
          <a:lstStyle/>
          <a:p>
            <a:r>
              <a:rPr lang="en-GB" sz="3600" dirty="0"/>
              <a:t>And many more…</a:t>
            </a:r>
          </a:p>
        </p:txBody>
      </p:sp>
    </p:spTree>
    <p:extLst>
      <p:ext uri="{BB962C8B-B14F-4D97-AF65-F5344CB8AC3E}">
        <p14:creationId xmlns:p14="http://schemas.microsoft.com/office/powerpoint/2010/main" val="27516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Contagious Commitment</a:t>
            </a:r>
          </a:p>
        </p:txBody>
      </p:sp>
      <p:sp>
        <p:nvSpPr>
          <p:cNvPr id="3" name="Content Placeholder 2"/>
          <p:cNvSpPr>
            <a:spLocks noGrp="1"/>
          </p:cNvSpPr>
          <p:nvPr>
            <p:ph idx="1"/>
          </p:nvPr>
        </p:nvSpPr>
        <p:spPr/>
        <p:txBody>
          <a:bodyPr/>
          <a:lstStyle/>
          <a:p>
            <a:r>
              <a:rPr lang="en-GB" dirty="0">
                <a:solidFill>
                  <a:srgbClr val="FF0066"/>
                </a:solidFill>
              </a:rPr>
              <a:t>Andrea Shapiro</a:t>
            </a:r>
          </a:p>
          <a:p>
            <a:r>
              <a:rPr lang="en-GB" dirty="0">
                <a:solidFill>
                  <a:srgbClr val="0000FF"/>
                </a:solidFill>
              </a:rPr>
              <a:t>Applying the </a:t>
            </a:r>
            <a:r>
              <a:rPr lang="en-GB" i="1" dirty="0">
                <a:solidFill>
                  <a:srgbClr val="0000FF"/>
                </a:solidFill>
              </a:rPr>
              <a:t>Tipping Point </a:t>
            </a:r>
            <a:r>
              <a:rPr lang="en-GB" dirty="0">
                <a:solidFill>
                  <a:srgbClr val="0000FF"/>
                </a:solidFill>
              </a:rPr>
              <a:t>to organisational change</a:t>
            </a:r>
          </a:p>
          <a:p>
            <a:endParaRPr lang="en-GB" dirty="0">
              <a:solidFill>
                <a:srgbClr val="0000FF"/>
              </a:solidFill>
            </a:endParaRPr>
          </a:p>
          <a:p>
            <a:pPr marL="0" indent="0">
              <a:buNone/>
            </a:pPr>
            <a:r>
              <a:rPr lang="en-GB" sz="2400" dirty="0">
                <a:solidFill>
                  <a:srgbClr val="002060"/>
                </a:solidFill>
              </a:rPr>
              <a:t>Shapiro, A. (2010) </a:t>
            </a:r>
            <a:r>
              <a:rPr lang="en-GB" sz="2400" i="1" dirty="0">
                <a:solidFill>
                  <a:srgbClr val="002060"/>
                </a:solidFill>
              </a:rPr>
              <a:t>Creating Contagious Commitment</a:t>
            </a:r>
            <a:r>
              <a:rPr lang="en-GB" sz="2400" dirty="0">
                <a:solidFill>
                  <a:srgbClr val="002060"/>
                </a:solidFill>
              </a:rPr>
              <a:t>. 2</a:t>
            </a:r>
            <a:r>
              <a:rPr lang="en-GB" sz="2400" baseline="30000" dirty="0">
                <a:solidFill>
                  <a:srgbClr val="002060"/>
                </a:solidFill>
              </a:rPr>
              <a:t>nd</a:t>
            </a:r>
            <a:r>
              <a:rPr lang="en-GB" sz="2400" dirty="0">
                <a:solidFill>
                  <a:srgbClr val="002060"/>
                </a:solidFill>
              </a:rPr>
              <a:t> Ed. Hillsborough, North Carolina: Strategy Perspective.</a:t>
            </a:r>
          </a:p>
          <a:p>
            <a:endParaRPr lang="en-GB" dirty="0">
              <a:solidFill>
                <a:srgbClr val="0000FF"/>
              </a:solidFill>
            </a:endParaRPr>
          </a:p>
          <a:p>
            <a:endParaRPr lang="en-GB" dirty="0">
              <a:solidFill>
                <a:srgbClr val="0000FF"/>
              </a:solidFill>
            </a:endParaRPr>
          </a:p>
        </p:txBody>
      </p:sp>
    </p:spTree>
    <p:extLst>
      <p:ext uri="{BB962C8B-B14F-4D97-AF65-F5344CB8AC3E}">
        <p14:creationId xmlns:p14="http://schemas.microsoft.com/office/powerpoint/2010/main" val="387928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rgbClr val="FF9900"/>
                </a:solidFill>
              </a:rPr>
              <a:t>Apathetics feel completely disconnected from the change or unaffected by it</a:t>
            </a:r>
          </a:p>
          <a:p>
            <a:r>
              <a:rPr lang="en-GB" dirty="0">
                <a:solidFill>
                  <a:srgbClr val="FF0066"/>
                </a:solidFill>
              </a:rPr>
              <a:t>Incubators are thinking about how it affects them or how it will work in their environment</a:t>
            </a:r>
          </a:p>
          <a:p>
            <a:r>
              <a:rPr lang="en-GB" dirty="0">
                <a:solidFill>
                  <a:srgbClr val="00CC00"/>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p:txBody>
          <a:bodyPr/>
          <a:lstStyle/>
          <a:p>
            <a:r>
              <a:rPr lang="en-GB" sz="2400" dirty="0">
                <a:solidFill>
                  <a:srgbClr val="00CC00"/>
                </a:solidFill>
              </a:rPr>
              <a:t>An infectious attitude of enthusiasm toward the change spreads when Advocates come into contact with Apathetics</a:t>
            </a:r>
          </a:p>
          <a:p>
            <a:r>
              <a:rPr lang="en-GB" sz="2400" dirty="0">
                <a:solidFill>
                  <a:srgbClr val="0000FF"/>
                </a:solidFill>
              </a:rPr>
              <a:t>Some Apathetics will begin to incubate the new idea</a:t>
            </a:r>
          </a:p>
          <a:p>
            <a:r>
              <a:rPr lang="en-GB" sz="2400" dirty="0">
                <a:solidFill>
                  <a:srgbClr val="CC0099"/>
                </a:solidFill>
              </a:rPr>
              <a:t>Some Incubators will go on to becomes Advocates themselves</a:t>
            </a:r>
          </a:p>
          <a:p>
            <a:r>
              <a:rPr lang="en-GB" sz="2400" dirty="0">
                <a:solidFill>
                  <a:srgbClr val="FF9900"/>
                </a:solidFill>
              </a:rPr>
              <a:t>Others will remain unconvinced and return to the Apathetics pool</a:t>
            </a:r>
          </a:p>
          <a:p>
            <a:r>
              <a:rPr lang="en-GB" sz="2400" dirty="0">
                <a:solidFill>
                  <a:srgbClr val="FF0000"/>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381610" y="1295762"/>
            <a:ext cx="2380780" cy="954107"/>
          </a:xfrm>
          <a:prstGeom prst="rect">
            <a:avLst/>
          </a:prstGeom>
          <a:noFill/>
        </p:spPr>
        <p:txBody>
          <a:bodyPr wrap="none" rtlCol="0">
            <a:spAutoFit/>
          </a:bodyPr>
          <a:lstStyle/>
          <a:p>
            <a:pPr algn="ctr"/>
            <a:r>
              <a:rPr lang="en-GB" sz="2800" b="1" dirty="0">
                <a:solidFill>
                  <a:srgbClr val="00CC00"/>
                </a:solidFill>
              </a:rPr>
              <a:t>Energised</a:t>
            </a:r>
          </a:p>
          <a:p>
            <a:pPr algn="ctr"/>
            <a:r>
              <a:rPr lang="en-GB" sz="2800" b="1" dirty="0">
                <a:solidFill>
                  <a:srgbClr val="00CC0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rgbClr val="FF0000"/>
                </a:solidFill>
              </a:rPr>
              <a:t>Compelling</a:t>
            </a:r>
          </a:p>
          <a:p>
            <a:pPr algn="ctr"/>
            <a:r>
              <a:rPr lang="en-GB" sz="2800" b="1" dirty="0">
                <a:solidFill>
                  <a:srgbClr val="FF0000"/>
                </a:solidFill>
              </a:rPr>
              <a:t> Content</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rgbClr val="FF0000"/>
                </a:solidFill>
              </a:rPr>
              <a:t>Compelling Content </a:t>
            </a:r>
            <a:r>
              <a:rPr lang="en-GB" sz="2800" dirty="0">
                <a:solidFill>
                  <a:srgbClr val="FF0000"/>
                </a:solidFill>
              </a:rPr>
              <a:t>– An important change addressing a real problem, for which a clear case has been made</a:t>
            </a:r>
          </a:p>
          <a:p>
            <a:r>
              <a:rPr lang="en-GB" sz="2800" b="1" dirty="0">
                <a:solidFill>
                  <a:srgbClr val="00CC00"/>
                </a:solidFill>
              </a:rPr>
              <a:t>Energised Environment </a:t>
            </a:r>
            <a:r>
              <a:rPr lang="en-GB" sz="2800" dirty="0">
                <a:solidFill>
                  <a:srgbClr val="00CC0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Support </a:t>
            </a:r>
            <a:br>
              <a:rPr lang="en-GB" dirty="0"/>
            </a:br>
            <a:r>
              <a:rPr lang="en-GB" dirty="0"/>
              <a:t>&amp; People Support</a:t>
            </a:r>
          </a:p>
        </p:txBody>
      </p:sp>
      <p:graphicFrame>
        <p:nvGraphicFramePr>
          <p:cNvPr id="4" name="Content Placeholder 3"/>
          <p:cNvGraphicFramePr>
            <a:graphicFrameLocks noGrp="1"/>
          </p:cNvGraphicFramePr>
          <p:nvPr>
            <p:ph idx="1"/>
          </p:nvPr>
        </p:nvGraphicFramePr>
        <p:xfrm>
          <a:off x="1187624" y="1628800"/>
          <a:ext cx="7067128" cy="384934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b="0" dirty="0">
                          <a:solidFill>
                            <a:schemeClr val="tx1"/>
                          </a:solidFill>
                        </a:rPr>
                        <a:t>ENVIRONMENTAL</a:t>
                      </a:r>
                      <a:r>
                        <a:rPr lang="en-GB" b="0" baseline="0" dirty="0">
                          <a:solidFill>
                            <a:schemeClr val="tx1"/>
                          </a:solidFill>
                        </a:rPr>
                        <a:t> SUPPORT</a:t>
                      </a:r>
                      <a:endParaRPr lang="en-GB" b="0" dirty="0">
                        <a:solidFill>
                          <a:schemeClr val="tx1"/>
                        </a:solidFill>
                      </a:endParaRP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FF9900"/>
                          </a:solidFill>
                        </a:rPr>
                        <a:t>Confusion slows acceptance</a:t>
                      </a:r>
                    </a:p>
                    <a:p>
                      <a:pPr algn="ctr"/>
                      <a:endParaRPr lang="en-GB" dirty="0">
                        <a:solidFill>
                          <a:srgbClr val="FF9900"/>
                        </a:solidFill>
                      </a:endParaRPr>
                    </a:p>
                    <a:p>
                      <a:pPr algn="ctr"/>
                      <a:r>
                        <a:rPr lang="en-GB" dirty="0">
                          <a:solidFill>
                            <a:srgbClr val="FF9900"/>
                          </a:solidFill>
                        </a:rPr>
                        <a:t>Wasted ££</a:t>
                      </a:r>
                    </a:p>
                  </a:txBody>
                  <a:tcPr>
                    <a:solidFill>
                      <a:schemeClr val="bg1">
                        <a:lumMod val="85000"/>
                      </a:schemeClr>
                    </a:solidFill>
                  </a:tcPr>
                </a:tc>
                <a:tc>
                  <a:txBody>
                    <a:bodyPr/>
                    <a:lstStyle/>
                    <a:p>
                      <a:pPr algn="ctr"/>
                      <a:r>
                        <a:rPr lang="en-GB" dirty="0">
                          <a:solidFill>
                            <a:srgbClr val="00CC00"/>
                          </a:solidFill>
                        </a:rPr>
                        <a:t>With support, the Advocates help ensure success</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FF0000"/>
                          </a:solidFill>
                        </a:rPr>
                        <a:t>Low</a:t>
                      </a:r>
                    </a:p>
                  </a:txBody>
                  <a:tcPr anchor="ctr">
                    <a:solidFill>
                      <a:schemeClr val="accent1">
                        <a:lumMod val="40000"/>
                        <a:lumOff val="60000"/>
                      </a:schemeClr>
                    </a:solidFill>
                  </a:tcPr>
                </a:tc>
                <a:tc>
                  <a:txBody>
                    <a:bodyPr/>
                    <a:lstStyle/>
                    <a:p>
                      <a:pPr algn="ctr"/>
                      <a:r>
                        <a:rPr lang="en-GB" dirty="0">
                          <a:solidFill>
                            <a:srgbClr val="FF0000"/>
                          </a:solidFill>
                        </a:rPr>
                        <a:t>Lack of support almost guarantees failure</a:t>
                      </a:r>
                    </a:p>
                    <a:p>
                      <a:pPr algn="ctr"/>
                      <a:endParaRPr lang="en-GB" dirty="0">
                        <a:solidFill>
                          <a:srgbClr val="FF0000"/>
                        </a:solidFill>
                      </a:endParaRPr>
                    </a:p>
                    <a:p>
                      <a:pPr algn="ctr"/>
                      <a:r>
                        <a:rPr lang="en-GB" dirty="0">
                          <a:solidFill>
                            <a:srgbClr val="FF0000"/>
                          </a:solidFill>
                        </a:rPr>
                        <a:t>Wasted £££££</a:t>
                      </a:r>
                    </a:p>
                  </a:txBody>
                  <a:tcPr>
                    <a:solidFill>
                      <a:schemeClr val="bg1">
                        <a:lumMod val="85000"/>
                      </a:schemeClr>
                    </a:solidFill>
                  </a:tcPr>
                </a:tc>
                <a:tc>
                  <a:txBody>
                    <a:bodyPr/>
                    <a:lstStyle/>
                    <a:p>
                      <a:pPr algn="ctr"/>
                      <a:r>
                        <a:rPr lang="en-GB" dirty="0">
                          <a:solidFill>
                            <a:srgbClr val="FF9900"/>
                          </a:solidFill>
                        </a:rPr>
                        <a:t>Cynicism slows acceptance</a:t>
                      </a:r>
                    </a:p>
                    <a:p>
                      <a:pPr algn="ctr"/>
                      <a:endParaRPr lang="en-GB" dirty="0">
                        <a:solidFill>
                          <a:srgbClr val="FF9900"/>
                        </a:solidFill>
                      </a:endParaRPr>
                    </a:p>
                    <a:p>
                      <a:pPr algn="ctr"/>
                      <a:r>
                        <a:rPr lang="en-GB" dirty="0">
                          <a:solidFill>
                            <a:srgbClr val="FF9900"/>
                          </a:solidFill>
                        </a:rPr>
                        <a:t>Wasted ££</a:t>
                      </a: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FF0000"/>
                          </a:solidFill>
                        </a:rPr>
                        <a:t>Low </a:t>
                      </a:r>
                    </a:p>
                  </a:txBody>
                  <a:tcPr anchor="ctr">
                    <a:solidFill>
                      <a:schemeClr val="accent1">
                        <a:lumMod val="40000"/>
                        <a:lumOff val="6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dirty="0"/>
                        <a:t>PEOPLE SUPPORT</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Tree>
    <p:extLst>
      <p:ext uri="{BB962C8B-B14F-4D97-AF65-F5344CB8AC3E}">
        <p14:creationId xmlns:p14="http://schemas.microsoft.com/office/powerpoint/2010/main" val="302427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CC00"/>
                </a:solidFill>
              </a:rPr>
              <a:t>Advocates</a:t>
            </a:r>
            <a:r>
              <a:rPr lang="en-GB" sz="2400" dirty="0">
                <a:solidFill>
                  <a:srgbClr val="00CC00"/>
                </a:solidFill>
              </a:rPr>
              <a:t> are people whose experience in the change leads them to believe that it will make a positive difference.  They are interested in sharing their own expertise and enthusiasm with others – in the hope of making implementation of change successful</a:t>
            </a:r>
          </a:p>
          <a:p>
            <a:r>
              <a:rPr lang="en-GB" sz="2400" b="1" i="1" dirty="0">
                <a:solidFill>
                  <a:srgbClr val="FF0066"/>
                </a:solidFill>
              </a:rPr>
              <a:t>Incubators</a:t>
            </a:r>
            <a:r>
              <a:rPr lang="en-GB" sz="2400" dirty="0">
                <a:solidFill>
                  <a:srgbClr val="FF0066"/>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rgbClr val="FF9900"/>
                </a:solidFill>
              </a:rPr>
              <a:t>Apathetics</a:t>
            </a:r>
            <a:r>
              <a:rPr lang="en-GB" sz="2400" dirty="0">
                <a:solidFill>
                  <a:srgbClr val="FF9900"/>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FF0000"/>
                </a:solidFill>
              </a:rPr>
              <a:t>Resisters</a:t>
            </a:r>
            <a:r>
              <a:rPr lang="en-GB" sz="2400" dirty="0">
                <a:solidFill>
                  <a:srgbClr val="FF000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a:t>
            </a:r>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rgbClr val="33CC33"/>
                </a:solidFill>
              </a:rPr>
              <a:t>Environmental-Support Levers</a:t>
            </a:r>
          </a:p>
          <a:p>
            <a:pPr lvl="1"/>
            <a:r>
              <a:rPr lang="en-GB" sz="2600" dirty="0">
                <a:solidFill>
                  <a:srgbClr val="33CC33"/>
                </a:solidFill>
              </a:rPr>
              <a:t>Infrastructure</a:t>
            </a:r>
          </a:p>
          <a:p>
            <a:pPr lvl="1"/>
            <a:r>
              <a:rPr lang="en-GB" sz="2600" dirty="0">
                <a:solidFill>
                  <a:srgbClr val="33CC33"/>
                </a:solidFill>
              </a:rPr>
              <a:t>Walk the Talk</a:t>
            </a:r>
          </a:p>
          <a:p>
            <a:pPr lvl="1"/>
            <a:r>
              <a:rPr lang="en-GB" sz="2600" dirty="0">
                <a:solidFill>
                  <a:srgbClr val="33CC33"/>
                </a:solidFill>
              </a:rPr>
              <a:t>Reward &amp; Recognition</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observations</a:t>
            </a:r>
          </a:p>
        </p:txBody>
      </p:sp>
      <p:sp>
        <p:nvSpPr>
          <p:cNvPr id="3" name="Content Placeholder 2"/>
          <p:cNvSpPr>
            <a:spLocks noGrp="1"/>
          </p:cNvSpPr>
          <p:nvPr>
            <p:ph idx="1"/>
          </p:nvPr>
        </p:nvSpPr>
        <p:spPr/>
        <p:txBody>
          <a:bodyPr/>
          <a:lstStyle/>
          <a:p>
            <a:r>
              <a:rPr lang="en-GB" dirty="0">
                <a:solidFill>
                  <a:srgbClr val="0000FF"/>
                </a:solidFill>
              </a:rPr>
              <a:t>Change is often challenging</a:t>
            </a:r>
          </a:p>
          <a:p>
            <a:r>
              <a:rPr lang="en-GB" dirty="0">
                <a:solidFill>
                  <a:srgbClr val="CC0099"/>
                </a:solidFill>
              </a:rPr>
              <a:t>“It is not necessary to change.  Survival is not mandatory.”         </a:t>
            </a:r>
            <a:r>
              <a:rPr lang="en-GB" sz="2400" dirty="0">
                <a:solidFill>
                  <a:srgbClr val="CC0099"/>
                </a:solidFill>
              </a:rPr>
              <a:t>W. Edwards Deming</a:t>
            </a:r>
          </a:p>
          <a:p>
            <a:r>
              <a:rPr lang="en-GB" dirty="0">
                <a:solidFill>
                  <a:srgbClr val="33CC33"/>
                </a:solidFill>
              </a:rPr>
              <a:t>It needs a ‘Systems approach!’</a:t>
            </a:r>
          </a:p>
          <a:p>
            <a:r>
              <a:rPr lang="en-GB" dirty="0">
                <a:solidFill>
                  <a:srgbClr val="FF0000"/>
                </a:solidFill>
              </a:rPr>
              <a:t>Culture is an obvious enabler or disabler</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6549</TotalTime>
  <Words>620</Words>
  <Application>Microsoft Office PowerPoint</Application>
  <PresentationFormat>On-screen Show (4:3)</PresentationFormat>
  <Paragraphs>95</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Corbel</vt:lpstr>
      <vt:lpstr>Myriad Pro</vt:lpstr>
      <vt:lpstr>Times New Roman</vt:lpstr>
      <vt:lpstr>SftWP July 15</vt:lpstr>
      <vt:lpstr>Leading and Implementing Workplace Change</vt:lpstr>
      <vt:lpstr>PowerPoint Presentation</vt:lpstr>
      <vt:lpstr>What type of people are there?</vt:lpstr>
      <vt:lpstr>Creating Contagious Commitment</vt:lpstr>
      <vt:lpstr>A Positive Epidemic</vt:lpstr>
      <vt:lpstr>A Positive Epidemic</vt:lpstr>
      <vt:lpstr>Which means…</vt:lpstr>
      <vt:lpstr>Good Leaders…</vt:lpstr>
      <vt:lpstr>Which means…</vt:lpstr>
      <vt:lpstr>Environmental Support  &amp; People Support</vt:lpstr>
      <vt:lpstr>Let’s look more closely…</vt:lpstr>
      <vt:lpstr>Looking at them…</vt:lpstr>
      <vt:lpstr>Looking at them…</vt:lpstr>
      <vt:lpstr>The Tipping Point’s Seven Levers of Change</vt:lpstr>
      <vt:lpstr>A final look…</vt:lpstr>
      <vt:lpstr>Some observations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Management Science Lecturer</dc:creator>
  <cp:lastModifiedBy>Maria Heffernan</cp:lastModifiedBy>
  <cp:revision>228</cp:revision>
  <cp:lastPrinted>2020-01-23T11:49:29Z</cp:lastPrinted>
  <dcterms:created xsi:type="dcterms:W3CDTF">2000-03-21T14:30:26Z</dcterms:created>
  <dcterms:modified xsi:type="dcterms:W3CDTF">2020-01-23T11:49:30Z</dcterms:modified>
</cp:coreProperties>
</file>