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Shape 58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588" name="Shape 58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 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457200">
              <a:buSzTx/>
              <a:buFontTx/>
              <a:buNone/>
              <a:defRPr b="1" sz="2400"/>
            </a:lvl2pPr>
            <a:lvl3pPr marL="0" indent="914400">
              <a:buSzTx/>
              <a:buFontTx/>
              <a:buNone/>
              <a:defRPr b="1" sz="2400"/>
            </a:lvl3pPr>
            <a:lvl4pPr marL="0" indent="1371600">
              <a:buSzTx/>
              <a:buFontTx/>
              <a:buNone/>
              <a:defRPr b="1" sz="2400"/>
            </a:lvl4pPr>
            <a:lvl5pPr marL="0" indent="182880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b="1" sz="2400"/>
            </a:pPr>
          </a:p>
        </p:txBody>
      </p:sp>
      <p:sp>
        <p:nvSpPr>
          <p:cNvPr id="5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2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3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92" name="Picture Placeholder 2"/>
          <p:cNvSpPr/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31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102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3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4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5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6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7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8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09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0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1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2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3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4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5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6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7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8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19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0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1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2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3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4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5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6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7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8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29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30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132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33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34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5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45720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91440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137160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182880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6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73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144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45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46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47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48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49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0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1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2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3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4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5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6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7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8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59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0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1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2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3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4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5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6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7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8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69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0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1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72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174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5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6" name="Title Text"/>
          <p:cNvSpPr txBox="1"/>
          <p:nvPr>
            <p:ph type="title"/>
          </p:nvPr>
        </p:nvSpPr>
        <p:spPr>
          <a:xfrm>
            <a:off x="457200" y="365125"/>
            <a:ext cx="10722933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7" name="Body Level One…"/>
          <p:cNvSpPr txBox="1"/>
          <p:nvPr>
            <p:ph type="body" idx="1"/>
          </p:nvPr>
        </p:nvSpPr>
        <p:spPr>
          <a:xfrm>
            <a:off x="457200" y="1825625"/>
            <a:ext cx="10722933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9" indent="-320039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8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15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186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09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0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1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2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3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14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216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7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8" name="Title Text"/>
          <p:cNvSpPr txBox="1"/>
          <p:nvPr>
            <p:ph type="title"/>
          </p:nvPr>
        </p:nvSpPr>
        <p:spPr>
          <a:xfrm>
            <a:off x="457200" y="1709738"/>
            <a:ext cx="10890250" cy="2852737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9" name="Body Level One…"/>
          <p:cNvSpPr txBox="1"/>
          <p:nvPr>
            <p:ph type="body" sz="quarter" idx="1"/>
          </p:nvPr>
        </p:nvSpPr>
        <p:spPr>
          <a:xfrm>
            <a:off x="457200" y="4589462"/>
            <a:ext cx="10890250" cy="15001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45720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91440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137160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182880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0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57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228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2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3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4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5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6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1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2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3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258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9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60" name="Title Text"/>
          <p:cNvSpPr txBox="1"/>
          <p:nvPr>
            <p:ph type="title"/>
          </p:nvPr>
        </p:nvSpPr>
        <p:spPr>
          <a:xfrm>
            <a:off x="457200" y="365125"/>
            <a:ext cx="10722933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61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9" indent="-320039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2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99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270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2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3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4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5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6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7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298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300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01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02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3" name="Body Level One…"/>
          <p:cNvSpPr txBox="1"/>
          <p:nvPr>
            <p:ph type="body" sz="quarter" idx="1"/>
          </p:nvPr>
        </p:nvSpPr>
        <p:spPr>
          <a:xfrm>
            <a:off x="839787" y="1820863"/>
            <a:ext cx="5157789" cy="1150938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45720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91440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137160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182880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4" name="Text Placeholder 4"/>
          <p:cNvSpPr/>
          <p:nvPr>
            <p:ph type="body" sz="quarter" idx="21"/>
          </p:nvPr>
        </p:nvSpPr>
        <p:spPr>
          <a:xfrm>
            <a:off x="6172200" y="1820863"/>
            <a:ext cx="5183188" cy="1150938"/>
          </a:xfrm>
          <a:prstGeom prst="rect">
            <a:avLst/>
          </a:prstGeom>
        </p:spPr>
        <p:txBody>
          <a:bodyPr anchor="b"/>
          <a:lstStyle/>
          <a:p>
            <a: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42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313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343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4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5" name="Title Text"/>
          <p:cNvSpPr txBox="1"/>
          <p:nvPr>
            <p:ph type="title"/>
          </p:nvPr>
        </p:nvSpPr>
        <p:spPr>
          <a:xfrm>
            <a:off x="457200" y="365125"/>
            <a:ext cx="10722933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6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83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354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55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384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5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6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23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394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424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5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6" name="Title Text"/>
          <p:cNvSpPr txBox="1"/>
          <p:nvPr>
            <p:ph type="title"/>
          </p:nvPr>
        </p:nvSpPr>
        <p:spPr>
          <a:xfrm>
            <a:off x="839787" y="685800"/>
            <a:ext cx="3932239" cy="19812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27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1" cy="5175251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1257" indent="-261257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04800" indent="-3048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65759" indent="-365759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65759" indent="-365759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28" name="Text Placeholder 3"/>
          <p:cNvSpPr/>
          <p:nvPr>
            <p:ph type="body" sz="quarter" idx="21"/>
          </p:nvPr>
        </p:nvSpPr>
        <p:spPr>
          <a:xfrm>
            <a:off x="839787" y="2971800"/>
            <a:ext cx="3932238" cy="2897189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9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Rectangle 114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66" name="Group 79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437" name="Straight Connector 80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81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82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83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84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85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86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88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89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90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91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92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93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94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95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96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97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98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99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100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101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102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103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104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105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106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107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108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109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467" name="Freeform: Shape 148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68" name="Freeform: Shape 76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69" name="Title Text"/>
          <p:cNvSpPr txBox="1"/>
          <p:nvPr>
            <p:ph type="title"/>
          </p:nvPr>
        </p:nvSpPr>
        <p:spPr>
          <a:xfrm>
            <a:off x="839787" y="685800"/>
            <a:ext cx="3932239" cy="22098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70" name="Picture Placeholder 2"/>
          <p:cNvSpPr/>
          <p:nvPr>
            <p:ph type="pic" sz="half" idx="21"/>
          </p:nvPr>
        </p:nvSpPr>
        <p:spPr>
          <a:xfrm>
            <a:off x="5183187" y="685801"/>
            <a:ext cx="6172201" cy="5175251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471" name="Body Level One…"/>
          <p:cNvSpPr txBox="1"/>
          <p:nvPr>
            <p:ph type="body" sz="quarter" idx="1"/>
          </p:nvPr>
        </p:nvSpPr>
        <p:spPr>
          <a:xfrm>
            <a:off x="839787" y="2971800"/>
            <a:ext cx="3932239" cy="2897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45720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91440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137160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182880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72" name="Slide Number"/>
          <p:cNvSpPr txBox="1"/>
          <p:nvPr>
            <p:ph type="sldNum" sz="quarter" idx="2"/>
          </p:nvPr>
        </p:nvSpPr>
        <p:spPr>
          <a:xfrm>
            <a:off x="11455657" y="6391592"/>
            <a:ext cx="269377" cy="231141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480" name="Freeform: Shape 27"/>
          <p:cNvSpPr/>
          <p:nvPr/>
        </p:nvSpPr>
        <p:spPr>
          <a:xfrm>
            <a:off x="-1" y="0"/>
            <a:ext cx="3496423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1" name="Title Text"/>
          <p:cNvSpPr txBox="1"/>
          <p:nvPr>
            <p:ph type="title"/>
          </p:nvPr>
        </p:nvSpPr>
        <p:spPr>
          <a:xfrm>
            <a:off x="4654294" y="1346268"/>
            <a:ext cx="7060136" cy="3285207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82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18" cy="1150201"/>
          </a:xfrm>
          <a:prstGeom prst="rect">
            <a:avLst/>
          </a:prstGeom>
        </p:spPr>
        <p:txBody>
          <a:bodyPr lIns="91439" tIns="91439" rIns="91439" bIns="91439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45720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91440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137160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182880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83" name="Freeform: Shape 3"/>
          <p:cNvSpPr/>
          <p:nvPr/>
        </p:nvSpPr>
        <p:spPr>
          <a:xfrm>
            <a:off x="1375409" y="0"/>
            <a:ext cx="2529723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4" name="Freeform: Shape 4"/>
          <p:cNvSpPr/>
          <p:nvPr/>
        </p:nvSpPr>
        <p:spPr>
          <a:xfrm>
            <a:off x="1155401" y="0"/>
            <a:ext cx="2536435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5" name="Freeform: Shape 5"/>
          <p:cNvSpPr/>
          <p:nvPr/>
        </p:nvSpPr>
        <p:spPr>
          <a:xfrm>
            <a:off x="924161" y="0"/>
            <a:ext cx="2261351" cy="68580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6" name="Slide Number"/>
          <p:cNvSpPr txBox="1"/>
          <p:nvPr>
            <p:ph type="sldNum" sz="quarter" idx="2"/>
          </p:nvPr>
        </p:nvSpPr>
        <p:spPr>
          <a:xfrm>
            <a:off x="11292828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494" name="Title Text"/>
          <p:cNvSpPr txBox="1"/>
          <p:nvPr>
            <p:ph type="title"/>
          </p:nvPr>
        </p:nvSpPr>
        <p:spPr>
          <a:xfrm>
            <a:off x="1920239" y="442220"/>
            <a:ext cx="8770572" cy="1345269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95" name="Body Level One…"/>
          <p:cNvSpPr txBox="1"/>
          <p:nvPr>
            <p:ph type="body" sz="half" idx="1"/>
          </p:nvPr>
        </p:nvSpPr>
        <p:spPr>
          <a:xfrm>
            <a:off x="1920239" y="2312275"/>
            <a:ext cx="8770572" cy="3651505"/>
          </a:xfrm>
          <a:prstGeom prst="rect">
            <a:avLst/>
          </a:prstGeom>
        </p:spPr>
        <p:txBody>
          <a:bodyPr lIns="91439" tIns="91439" rIns="91439" bIns="91439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6" name="Slide Number"/>
          <p:cNvSpPr txBox="1"/>
          <p:nvPr>
            <p:ph type="sldNum" sz="quarter" idx="2"/>
          </p:nvPr>
        </p:nvSpPr>
        <p:spPr>
          <a:xfrm>
            <a:off x="10853743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grpSp>
        <p:nvGrpSpPr>
          <p:cNvPr id="508" name="Group 6"/>
          <p:cNvGrpSpPr/>
          <p:nvPr/>
        </p:nvGrpSpPr>
        <p:grpSpPr>
          <a:xfrm>
            <a:off x="3124577" y="0"/>
            <a:ext cx="4389520" cy="2916938"/>
            <a:chOff x="0" y="0"/>
            <a:chExt cx="4389519" cy="2916937"/>
          </a:xfrm>
        </p:grpSpPr>
        <p:sp>
          <p:nvSpPr>
            <p:cNvPr id="504" name="Freeform: Shape 48"/>
            <p:cNvSpPr/>
            <p:nvPr/>
          </p:nvSpPr>
          <p:spPr>
            <a:xfrm>
              <a:off x="196059" y="0"/>
              <a:ext cx="4013332" cy="274213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583" y="0"/>
                  </a:moveTo>
                  <a:lnTo>
                    <a:pt x="20689" y="0"/>
                  </a:lnTo>
                  <a:lnTo>
                    <a:pt x="20950" y="1035"/>
                  </a:lnTo>
                  <a:cubicBezTo>
                    <a:pt x="21376" y="2984"/>
                    <a:pt x="21600" y="5142"/>
                    <a:pt x="21600" y="7414"/>
                  </a:cubicBezTo>
                  <a:cubicBezTo>
                    <a:pt x="21600" y="9227"/>
                    <a:pt x="21254" y="10683"/>
                    <a:pt x="20478" y="12133"/>
                  </a:cubicBezTo>
                  <a:cubicBezTo>
                    <a:pt x="19666" y="13650"/>
                    <a:pt x="18447" y="15048"/>
                    <a:pt x="17155" y="16527"/>
                  </a:cubicBezTo>
                  <a:cubicBezTo>
                    <a:pt x="16917" y="16799"/>
                    <a:pt x="16671" y="17082"/>
                    <a:pt x="16425" y="17367"/>
                  </a:cubicBezTo>
                  <a:cubicBezTo>
                    <a:pt x="14222" y="19924"/>
                    <a:pt x="12614" y="21600"/>
                    <a:pt x="10422" y="21600"/>
                  </a:cubicBezTo>
                  <a:cubicBezTo>
                    <a:pt x="7083" y="21600"/>
                    <a:pt x="4718" y="19542"/>
                    <a:pt x="2515" y="14720"/>
                  </a:cubicBezTo>
                  <a:cubicBezTo>
                    <a:pt x="2227" y="14089"/>
                    <a:pt x="1945" y="13515"/>
                    <a:pt x="1672" y="12960"/>
                  </a:cubicBezTo>
                  <a:cubicBezTo>
                    <a:pt x="543" y="10659"/>
                    <a:pt x="0" y="9463"/>
                    <a:pt x="0" y="7414"/>
                  </a:cubicBezTo>
                  <a:cubicBezTo>
                    <a:pt x="0" y="5380"/>
                    <a:pt x="340" y="3371"/>
                    <a:pt x="1010" y="1442"/>
                  </a:cubicBezTo>
                  <a:cubicBezTo>
                    <a:pt x="1174" y="970"/>
                    <a:pt x="1356" y="509"/>
                    <a:pt x="1555" y="58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05" name="Freeform: Shape 49"/>
            <p:cNvSpPr/>
            <p:nvPr/>
          </p:nvSpPr>
          <p:spPr>
            <a:xfrm>
              <a:off x="441741" y="0"/>
              <a:ext cx="3401416" cy="244048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14" y="0"/>
                  </a:moveTo>
                  <a:lnTo>
                    <a:pt x="20366" y="0"/>
                  </a:lnTo>
                  <a:lnTo>
                    <a:pt x="20592" y="663"/>
                  </a:lnTo>
                  <a:cubicBezTo>
                    <a:pt x="21251" y="2852"/>
                    <a:pt x="21600" y="5386"/>
                    <a:pt x="21600" y="8091"/>
                  </a:cubicBezTo>
                  <a:cubicBezTo>
                    <a:pt x="21600" y="9818"/>
                    <a:pt x="21254" y="11204"/>
                    <a:pt x="20478" y="12585"/>
                  </a:cubicBezTo>
                  <a:cubicBezTo>
                    <a:pt x="19666" y="14029"/>
                    <a:pt x="18447" y="15360"/>
                    <a:pt x="17155" y="16769"/>
                  </a:cubicBezTo>
                  <a:cubicBezTo>
                    <a:pt x="16917" y="17028"/>
                    <a:pt x="16671" y="17297"/>
                    <a:pt x="16425" y="17569"/>
                  </a:cubicBezTo>
                  <a:cubicBezTo>
                    <a:pt x="14222" y="20004"/>
                    <a:pt x="12614" y="21600"/>
                    <a:pt x="10422" y="21600"/>
                  </a:cubicBezTo>
                  <a:cubicBezTo>
                    <a:pt x="7083" y="21600"/>
                    <a:pt x="4718" y="19641"/>
                    <a:pt x="2515" y="15048"/>
                  </a:cubicBezTo>
                  <a:cubicBezTo>
                    <a:pt x="2227" y="14447"/>
                    <a:pt x="1945" y="13900"/>
                    <a:pt x="1672" y="13372"/>
                  </a:cubicBezTo>
                  <a:cubicBezTo>
                    <a:pt x="543" y="11181"/>
                    <a:pt x="0" y="10042"/>
                    <a:pt x="0" y="8091"/>
                  </a:cubicBezTo>
                  <a:cubicBezTo>
                    <a:pt x="0" y="6154"/>
                    <a:pt x="340" y="4241"/>
                    <a:pt x="1010" y="2404"/>
                  </a:cubicBezTo>
                  <a:cubicBezTo>
                    <a:pt x="1174" y="1955"/>
                    <a:pt x="1356" y="1515"/>
                    <a:pt x="1555" y="108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06" name="Freeform: Shape 50"/>
            <p:cNvSpPr/>
            <p:nvPr/>
          </p:nvSpPr>
          <p:spPr>
            <a:xfrm>
              <a:off x="107912" y="0"/>
              <a:ext cx="4164599" cy="281718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241" y="0"/>
                  </a:moveTo>
                  <a:lnTo>
                    <a:pt x="20904" y="0"/>
                  </a:lnTo>
                  <a:lnTo>
                    <a:pt x="20950" y="187"/>
                  </a:lnTo>
                  <a:cubicBezTo>
                    <a:pt x="21376" y="2217"/>
                    <a:pt x="21600" y="4463"/>
                    <a:pt x="21600" y="6829"/>
                  </a:cubicBezTo>
                  <a:cubicBezTo>
                    <a:pt x="21600" y="8717"/>
                    <a:pt x="21254" y="10232"/>
                    <a:pt x="20478" y="11743"/>
                  </a:cubicBezTo>
                  <a:cubicBezTo>
                    <a:pt x="19666" y="13322"/>
                    <a:pt x="18447" y="14777"/>
                    <a:pt x="17155" y="16318"/>
                  </a:cubicBezTo>
                  <a:cubicBezTo>
                    <a:pt x="16917" y="16601"/>
                    <a:pt x="16671" y="16895"/>
                    <a:pt x="16425" y="17193"/>
                  </a:cubicBezTo>
                  <a:cubicBezTo>
                    <a:pt x="14222" y="19855"/>
                    <a:pt x="12614" y="21600"/>
                    <a:pt x="10422" y="21600"/>
                  </a:cubicBezTo>
                  <a:cubicBezTo>
                    <a:pt x="7083" y="21600"/>
                    <a:pt x="4718" y="19458"/>
                    <a:pt x="2515" y="14436"/>
                  </a:cubicBezTo>
                  <a:cubicBezTo>
                    <a:pt x="2227" y="13779"/>
                    <a:pt x="1945" y="13181"/>
                    <a:pt x="1672" y="12603"/>
                  </a:cubicBezTo>
                  <a:cubicBezTo>
                    <a:pt x="543" y="10208"/>
                    <a:pt x="0" y="8962"/>
                    <a:pt x="0" y="6829"/>
                  </a:cubicBezTo>
                  <a:cubicBezTo>
                    <a:pt x="0" y="4711"/>
                    <a:pt x="340" y="2619"/>
                    <a:pt x="1010" y="61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07" name="Freeform: Shape 51"/>
            <p:cNvSpPr/>
            <p:nvPr/>
          </p:nvSpPr>
          <p:spPr>
            <a:xfrm>
              <a:off x="0" y="0"/>
              <a:ext cx="4389520" cy="29169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8" h="21349" fill="norm" stroke="1" extrusionOk="0">
                  <a:moveTo>
                    <a:pt x="1017" y="0"/>
                  </a:moveTo>
                  <a:lnTo>
                    <a:pt x="20914" y="0"/>
                  </a:lnTo>
                  <a:lnTo>
                    <a:pt x="21166" y="1522"/>
                  </a:lnTo>
                  <a:cubicBezTo>
                    <a:pt x="21425" y="3511"/>
                    <a:pt x="21495" y="5664"/>
                    <a:pt x="21365" y="7896"/>
                  </a:cubicBezTo>
                  <a:cubicBezTo>
                    <a:pt x="21254" y="9797"/>
                    <a:pt x="20823" y="11277"/>
                    <a:pt x="19967" y="12697"/>
                  </a:cubicBezTo>
                  <a:cubicBezTo>
                    <a:pt x="19072" y="14182"/>
                    <a:pt x="17782" y="15488"/>
                    <a:pt x="16415" y="16871"/>
                  </a:cubicBezTo>
                  <a:cubicBezTo>
                    <a:pt x="16163" y="17126"/>
                    <a:pt x="15903" y="17390"/>
                    <a:pt x="15642" y="17658"/>
                  </a:cubicBezTo>
                  <a:cubicBezTo>
                    <a:pt x="13309" y="20052"/>
                    <a:pt x="11617" y="21600"/>
                    <a:pt x="9452" y="21316"/>
                  </a:cubicBezTo>
                  <a:cubicBezTo>
                    <a:pt x="6152" y="20883"/>
                    <a:pt x="3941" y="18420"/>
                    <a:pt x="2059" y="13080"/>
                  </a:cubicBezTo>
                  <a:cubicBezTo>
                    <a:pt x="1812" y="12381"/>
                    <a:pt x="1569" y="11743"/>
                    <a:pt x="1334" y="11126"/>
                  </a:cubicBezTo>
                  <a:cubicBezTo>
                    <a:pt x="358" y="8568"/>
                    <a:pt x="-105" y="7244"/>
                    <a:pt x="20" y="5097"/>
                  </a:cubicBezTo>
                  <a:cubicBezTo>
                    <a:pt x="114" y="3498"/>
                    <a:pt x="395" y="1938"/>
                    <a:pt x="859" y="442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grpSp>
        <p:nvGrpSpPr>
          <p:cNvPr id="513" name="Group 7"/>
          <p:cNvGrpSpPr/>
          <p:nvPr/>
        </p:nvGrpSpPr>
        <p:grpSpPr>
          <a:xfrm>
            <a:off x="8122942" y="-1"/>
            <a:ext cx="4069059" cy="3547010"/>
            <a:chOff x="0" y="0"/>
            <a:chExt cx="4069057" cy="3547008"/>
          </a:xfrm>
        </p:grpSpPr>
        <p:sp>
          <p:nvSpPr>
            <p:cNvPr id="509" name="Freeform: Shape 53"/>
            <p:cNvSpPr/>
            <p:nvPr/>
          </p:nvSpPr>
          <p:spPr>
            <a:xfrm>
              <a:off x="0" y="-1"/>
              <a:ext cx="4069058" cy="354701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31" h="21371" fill="norm" stroke="1" extrusionOk="0">
                  <a:moveTo>
                    <a:pt x="1608" y="0"/>
                  </a:moveTo>
                  <a:lnTo>
                    <a:pt x="21431" y="0"/>
                  </a:lnTo>
                  <a:lnTo>
                    <a:pt x="21431" y="17266"/>
                  </a:lnTo>
                  <a:lnTo>
                    <a:pt x="21051" y="17759"/>
                  </a:lnTo>
                  <a:cubicBezTo>
                    <a:pt x="19250" y="19952"/>
                    <a:pt x="17130" y="21065"/>
                    <a:pt x="14393" y="21339"/>
                  </a:cubicBezTo>
                  <a:cubicBezTo>
                    <a:pt x="11780" y="21600"/>
                    <a:pt x="9746" y="20252"/>
                    <a:pt x="6940" y="18166"/>
                  </a:cubicBezTo>
                  <a:cubicBezTo>
                    <a:pt x="6626" y="17933"/>
                    <a:pt x="6313" y="17703"/>
                    <a:pt x="6010" y="17481"/>
                  </a:cubicBezTo>
                  <a:cubicBezTo>
                    <a:pt x="4366" y="16276"/>
                    <a:pt x="2814" y="15138"/>
                    <a:pt x="1740" y="13841"/>
                  </a:cubicBezTo>
                  <a:cubicBezTo>
                    <a:pt x="713" y="12601"/>
                    <a:pt x="198" y="11306"/>
                    <a:pt x="70" y="9640"/>
                  </a:cubicBezTo>
                  <a:cubicBezTo>
                    <a:pt x="-169" y="6509"/>
                    <a:pt x="210" y="3554"/>
                    <a:pt x="1146" y="107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0" name="Freeform: Shape 54"/>
            <p:cNvSpPr/>
            <p:nvPr/>
          </p:nvSpPr>
          <p:spPr>
            <a:xfrm flipH="1">
              <a:off x="197052" y="0"/>
              <a:ext cx="3872006" cy="332159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338" y="0"/>
                  </a:moveTo>
                  <a:lnTo>
                    <a:pt x="367" y="0"/>
                  </a:lnTo>
                  <a:lnTo>
                    <a:pt x="0" y="387"/>
                  </a:lnTo>
                  <a:lnTo>
                    <a:pt x="0" y="16377"/>
                  </a:lnTo>
                  <a:lnTo>
                    <a:pt x="447" y="17029"/>
                  </a:lnTo>
                  <a:cubicBezTo>
                    <a:pt x="2735" y="20215"/>
                    <a:pt x="5257" y="21600"/>
                    <a:pt x="8644" y="21600"/>
                  </a:cubicBezTo>
                  <a:cubicBezTo>
                    <a:pt x="11184" y="21600"/>
                    <a:pt x="13048" y="20127"/>
                    <a:pt x="15601" y="17879"/>
                  </a:cubicBezTo>
                  <a:cubicBezTo>
                    <a:pt x="15887" y="17628"/>
                    <a:pt x="16172" y="17380"/>
                    <a:pt x="16448" y="17141"/>
                  </a:cubicBezTo>
                  <a:cubicBezTo>
                    <a:pt x="17945" y="15840"/>
                    <a:pt x="19359" y="14612"/>
                    <a:pt x="20299" y="13278"/>
                  </a:cubicBezTo>
                  <a:cubicBezTo>
                    <a:pt x="21199" y="12003"/>
                    <a:pt x="21600" y="10724"/>
                    <a:pt x="21600" y="9130"/>
                  </a:cubicBezTo>
                  <a:cubicBezTo>
                    <a:pt x="21600" y="5635"/>
                    <a:pt x="20806" y="2448"/>
                    <a:pt x="19346" y="13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1" name="Freeform: Shape 55"/>
            <p:cNvSpPr/>
            <p:nvPr/>
          </p:nvSpPr>
          <p:spPr>
            <a:xfrm flipH="1">
              <a:off x="606297" y="9273"/>
              <a:ext cx="3462455" cy="301096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425" y="0"/>
                  </a:moveTo>
                  <a:lnTo>
                    <a:pt x="2980" y="0"/>
                  </a:lnTo>
                  <a:lnTo>
                    <a:pt x="2042" y="816"/>
                  </a:lnTo>
                  <a:cubicBezTo>
                    <a:pt x="1387" y="1439"/>
                    <a:pt x="802" y="2106"/>
                    <a:pt x="290" y="2811"/>
                  </a:cubicBezTo>
                  <a:lnTo>
                    <a:pt x="0" y="3253"/>
                  </a:lnTo>
                  <a:lnTo>
                    <a:pt x="0" y="14946"/>
                  </a:lnTo>
                  <a:lnTo>
                    <a:pt x="165" y="15199"/>
                  </a:lnTo>
                  <a:cubicBezTo>
                    <a:pt x="319" y="15438"/>
                    <a:pt x="476" y="15686"/>
                    <a:pt x="634" y="15945"/>
                  </a:cubicBezTo>
                  <a:cubicBezTo>
                    <a:pt x="3054" y="19909"/>
                    <a:pt x="5652" y="21600"/>
                    <a:pt x="9320" y="21600"/>
                  </a:cubicBezTo>
                  <a:cubicBezTo>
                    <a:pt x="11728" y="21600"/>
                    <a:pt x="13494" y="20222"/>
                    <a:pt x="15915" y="18121"/>
                  </a:cubicBezTo>
                  <a:cubicBezTo>
                    <a:pt x="16185" y="17887"/>
                    <a:pt x="16455" y="17655"/>
                    <a:pt x="16717" y="17431"/>
                  </a:cubicBezTo>
                  <a:cubicBezTo>
                    <a:pt x="18136" y="16215"/>
                    <a:pt x="19476" y="15066"/>
                    <a:pt x="20367" y="13819"/>
                  </a:cubicBezTo>
                  <a:cubicBezTo>
                    <a:pt x="21220" y="12627"/>
                    <a:pt x="21600" y="11432"/>
                    <a:pt x="21600" y="9941"/>
                  </a:cubicBezTo>
                  <a:cubicBezTo>
                    <a:pt x="21600" y="6206"/>
                    <a:pt x="20617" y="2848"/>
                    <a:pt x="18832" y="485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2" name="Freeform: Shape 56"/>
            <p:cNvSpPr/>
            <p:nvPr/>
          </p:nvSpPr>
          <p:spPr>
            <a:xfrm flipH="1">
              <a:off x="120305" y="9273"/>
              <a:ext cx="3948447" cy="34114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721" y="0"/>
                  </a:moveTo>
                  <a:lnTo>
                    <a:pt x="0" y="0"/>
                  </a:lnTo>
                  <a:lnTo>
                    <a:pt x="0" y="16842"/>
                  </a:lnTo>
                  <a:lnTo>
                    <a:pt x="10" y="16857"/>
                  </a:lnTo>
                  <a:cubicBezTo>
                    <a:pt x="2346" y="20163"/>
                    <a:pt x="4920" y="21600"/>
                    <a:pt x="8376" y="21600"/>
                  </a:cubicBezTo>
                  <a:cubicBezTo>
                    <a:pt x="10969" y="21600"/>
                    <a:pt x="12871" y="20071"/>
                    <a:pt x="15478" y="17740"/>
                  </a:cubicBezTo>
                  <a:cubicBezTo>
                    <a:pt x="15769" y="17479"/>
                    <a:pt x="16060" y="17222"/>
                    <a:pt x="16342" y="16973"/>
                  </a:cubicBezTo>
                  <a:cubicBezTo>
                    <a:pt x="17870" y="15624"/>
                    <a:pt x="19312" y="14349"/>
                    <a:pt x="20272" y="12966"/>
                  </a:cubicBezTo>
                  <a:cubicBezTo>
                    <a:pt x="21190" y="11643"/>
                    <a:pt x="21600" y="10316"/>
                    <a:pt x="21600" y="8662"/>
                  </a:cubicBezTo>
                  <a:cubicBezTo>
                    <a:pt x="21600" y="5553"/>
                    <a:pt x="21005" y="2680"/>
                    <a:pt x="19896" y="33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grpSp>
        <p:nvGrpSpPr>
          <p:cNvPr id="518" name="Group 8"/>
          <p:cNvGrpSpPr/>
          <p:nvPr/>
        </p:nvGrpSpPr>
        <p:grpSpPr>
          <a:xfrm>
            <a:off x="-2" y="1355238"/>
            <a:ext cx="4381341" cy="5510714"/>
            <a:chOff x="0" y="0"/>
            <a:chExt cx="4381339" cy="5510712"/>
          </a:xfrm>
        </p:grpSpPr>
        <p:sp>
          <p:nvSpPr>
            <p:cNvPr id="514" name="Freeform: Shape 58"/>
            <p:cNvSpPr/>
            <p:nvPr/>
          </p:nvSpPr>
          <p:spPr>
            <a:xfrm>
              <a:off x="-1" y="329258"/>
              <a:ext cx="4293362" cy="518145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273" h="21563" fill="norm" stroke="1" extrusionOk="0">
                  <a:moveTo>
                    <a:pt x="5333" y="4"/>
                  </a:moveTo>
                  <a:cubicBezTo>
                    <a:pt x="7224" y="53"/>
                    <a:pt x="9163" y="538"/>
                    <a:pt x="11067" y="1529"/>
                  </a:cubicBezTo>
                  <a:cubicBezTo>
                    <a:pt x="17876" y="5072"/>
                    <a:pt x="21600" y="13635"/>
                    <a:pt x="17674" y="19765"/>
                  </a:cubicBezTo>
                  <a:cubicBezTo>
                    <a:pt x="17306" y="20339"/>
                    <a:pt x="16893" y="20801"/>
                    <a:pt x="16444" y="21186"/>
                  </a:cubicBezTo>
                  <a:lnTo>
                    <a:pt x="15941" y="21563"/>
                  </a:lnTo>
                  <a:lnTo>
                    <a:pt x="0" y="21563"/>
                  </a:lnTo>
                  <a:lnTo>
                    <a:pt x="0" y="1047"/>
                  </a:lnTo>
                  <a:lnTo>
                    <a:pt x="727" y="760"/>
                  </a:lnTo>
                  <a:cubicBezTo>
                    <a:pt x="2196" y="229"/>
                    <a:pt x="3748" y="-37"/>
                    <a:pt x="5333" y="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5" name="Freeform: Shape 59"/>
            <p:cNvSpPr/>
            <p:nvPr/>
          </p:nvSpPr>
          <p:spPr>
            <a:xfrm>
              <a:off x="-1" y="0"/>
              <a:ext cx="4381341" cy="55107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37" h="21570" fill="norm" stroke="1" extrusionOk="0">
                  <a:moveTo>
                    <a:pt x="4263" y="6"/>
                  </a:moveTo>
                  <a:cubicBezTo>
                    <a:pt x="6268" y="66"/>
                    <a:pt x="8326" y="570"/>
                    <a:pt x="10351" y="1588"/>
                  </a:cubicBezTo>
                  <a:cubicBezTo>
                    <a:pt x="17594" y="5232"/>
                    <a:pt x="21600" y="13967"/>
                    <a:pt x="17480" y="20184"/>
                  </a:cubicBezTo>
                  <a:cubicBezTo>
                    <a:pt x="17191" y="20621"/>
                    <a:pt x="16874" y="20993"/>
                    <a:pt x="16534" y="21316"/>
                  </a:cubicBezTo>
                  <a:lnTo>
                    <a:pt x="16247" y="21570"/>
                  </a:lnTo>
                  <a:lnTo>
                    <a:pt x="0" y="21570"/>
                  </a:lnTo>
                  <a:lnTo>
                    <a:pt x="0" y="567"/>
                  </a:lnTo>
                  <a:lnTo>
                    <a:pt x="738" y="361"/>
                  </a:lnTo>
                  <a:cubicBezTo>
                    <a:pt x="1881" y="93"/>
                    <a:pt x="3062" y="-30"/>
                    <a:pt x="4263" y="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6" name="Freeform: Shape 60"/>
            <p:cNvSpPr/>
            <p:nvPr/>
          </p:nvSpPr>
          <p:spPr>
            <a:xfrm>
              <a:off x="-1" y="245519"/>
              <a:ext cx="4144175" cy="52651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81" h="21598" fill="norm" stroke="1" extrusionOk="0">
                  <a:moveTo>
                    <a:pt x="3870" y="3"/>
                  </a:moveTo>
                  <a:cubicBezTo>
                    <a:pt x="4104" y="-2"/>
                    <a:pt x="4339" y="-1"/>
                    <a:pt x="4575" y="6"/>
                  </a:cubicBezTo>
                  <a:cubicBezTo>
                    <a:pt x="6543" y="64"/>
                    <a:pt x="8565" y="553"/>
                    <a:pt x="10554" y="1543"/>
                  </a:cubicBezTo>
                  <a:cubicBezTo>
                    <a:pt x="17666" y="5081"/>
                    <a:pt x="21600" y="13564"/>
                    <a:pt x="17554" y="19602"/>
                  </a:cubicBezTo>
                  <a:cubicBezTo>
                    <a:pt x="16985" y="20451"/>
                    <a:pt x="16311" y="21048"/>
                    <a:pt x="15556" y="21518"/>
                  </a:cubicBezTo>
                  <a:lnTo>
                    <a:pt x="15411" y="21598"/>
                  </a:lnTo>
                  <a:lnTo>
                    <a:pt x="0" y="21598"/>
                  </a:lnTo>
                  <a:lnTo>
                    <a:pt x="0" y="668"/>
                  </a:lnTo>
                  <a:lnTo>
                    <a:pt x="278" y="571"/>
                  </a:lnTo>
                  <a:cubicBezTo>
                    <a:pt x="1436" y="226"/>
                    <a:pt x="2640" y="31"/>
                    <a:pt x="3870" y="3"/>
                  </a:cubicBezTo>
                  <a:close/>
                </a:path>
              </a:pathLst>
            </a:custGeom>
            <a:noFill/>
            <a:ln w="19050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517" name="Freeform: Shape 61"/>
            <p:cNvSpPr/>
            <p:nvPr/>
          </p:nvSpPr>
          <p:spPr>
            <a:xfrm>
              <a:off x="0" y="800046"/>
              <a:ext cx="3807668" cy="47106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315" h="21552" fill="norm" stroke="1" extrusionOk="0">
                  <a:moveTo>
                    <a:pt x="5518" y="6"/>
                  </a:moveTo>
                  <a:cubicBezTo>
                    <a:pt x="7377" y="62"/>
                    <a:pt x="9287" y="532"/>
                    <a:pt x="11165" y="1483"/>
                  </a:cubicBezTo>
                  <a:cubicBezTo>
                    <a:pt x="17883" y="4884"/>
                    <a:pt x="21600" y="13039"/>
                    <a:pt x="17778" y="18844"/>
                  </a:cubicBezTo>
                  <a:cubicBezTo>
                    <a:pt x="16883" y="20204"/>
                    <a:pt x="15710" y="20890"/>
                    <a:pt x="14369" y="21462"/>
                  </a:cubicBezTo>
                  <a:lnTo>
                    <a:pt x="14147" y="21552"/>
                  </a:lnTo>
                  <a:lnTo>
                    <a:pt x="0" y="21552"/>
                  </a:lnTo>
                  <a:lnTo>
                    <a:pt x="0" y="1096"/>
                  </a:lnTo>
                  <a:lnTo>
                    <a:pt x="380" y="929"/>
                  </a:lnTo>
                  <a:cubicBezTo>
                    <a:pt x="1999" y="279"/>
                    <a:pt x="3735" y="-48"/>
                    <a:pt x="5518" y="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sp>
        <p:nvSpPr>
          <p:cNvPr id="519" name="Title Text"/>
          <p:cNvSpPr txBox="1"/>
          <p:nvPr>
            <p:ph type="title"/>
          </p:nvPr>
        </p:nvSpPr>
        <p:spPr>
          <a:xfrm>
            <a:off x="4654296" y="3420733"/>
            <a:ext cx="6665977" cy="2129675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0" name="Body Level One…"/>
          <p:cNvSpPr txBox="1"/>
          <p:nvPr>
            <p:ph type="body" sz="quarter" idx="1"/>
          </p:nvPr>
        </p:nvSpPr>
        <p:spPr>
          <a:xfrm>
            <a:off x="4654294" y="5550408"/>
            <a:ext cx="6665977" cy="512065"/>
          </a:xfrm>
          <a:prstGeom prst="rect">
            <a:avLst/>
          </a:prstGeom>
        </p:spPr>
        <p:txBody>
          <a:bodyPr lIns="91439" tIns="91439" rIns="91439" bIns="91439"/>
          <a:lstStyle>
            <a:lvl1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45720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91440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137160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182880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21" name="Slide Number"/>
          <p:cNvSpPr txBox="1"/>
          <p:nvPr>
            <p:ph type="sldNum" sz="quarter" idx="2"/>
          </p:nvPr>
        </p:nvSpPr>
        <p:spPr>
          <a:xfrm>
            <a:off x="10853743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29" name="Title Text"/>
          <p:cNvSpPr txBox="1"/>
          <p:nvPr>
            <p:ph type="title"/>
          </p:nvPr>
        </p:nvSpPr>
        <p:spPr>
          <a:xfrm>
            <a:off x="1920239" y="442220"/>
            <a:ext cx="8770572" cy="1345269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30" name="Body Level One…"/>
          <p:cNvSpPr txBox="1"/>
          <p:nvPr>
            <p:ph type="body" sz="quarter" idx="1"/>
          </p:nvPr>
        </p:nvSpPr>
        <p:spPr>
          <a:xfrm>
            <a:off x="1920239" y="2438399"/>
            <a:ext cx="4160522" cy="3657602"/>
          </a:xfrm>
          <a:prstGeom prst="rect">
            <a:avLst/>
          </a:prstGeom>
        </p:spPr>
        <p:txBody>
          <a:bodyPr lIns="91439" tIns="91439" rIns="91439" bIns="91439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1" name="Slide Number"/>
          <p:cNvSpPr txBox="1"/>
          <p:nvPr>
            <p:ph type="sldNum" sz="quarter" idx="2"/>
          </p:nvPr>
        </p:nvSpPr>
        <p:spPr>
          <a:xfrm>
            <a:off x="10853743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39" name="Body Level One…"/>
          <p:cNvSpPr txBox="1"/>
          <p:nvPr>
            <p:ph type="body" sz="quarter" idx="1"/>
          </p:nvPr>
        </p:nvSpPr>
        <p:spPr>
          <a:xfrm>
            <a:off x="1920240" y="2456408"/>
            <a:ext cx="4160522" cy="823913"/>
          </a:xfrm>
          <a:prstGeom prst="rect">
            <a:avLst/>
          </a:prstGeom>
        </p:spPr>
        <p:txBody>
          <a:bodyPr lIns="91439" tIns="91439" rIns="91439" bIns="91439" anchor="b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45720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91440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137160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182880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40" name="Text Placeholder 4"/>
          <p:cNvSpPr/>
          <p:nvPr>
            <p:ph type="body" sz="quarter" idx="21"/>
          </p:nvPr>
        </p:nvSpPr>
        <p:spPr>
          <a:xfrm>
            <a:off x="6530289" y="2456408"/>
            <a:ext cx="4160521" cy="823913"/>
          </a:xfrm>
          <a:prstGeom prst="rect">
            <a:avLst/>
          </a:prstGeom>
        </p:spPr>
        <p:txBody>
          <a:bodyPr lIns="91439" tIns="91439" rIns="91439" bIns="91439" anchor="b"/>
          <a:lstStyle/>
          <a:p>
            <a: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0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1" name="Title Text"/>
          <p:cNvSpPr txBox="1"/>
          <p:nvPr>
            <p:ph type="title"/>
          </p:nvPr>
        </p:nvSpPr>
        <p:spPr>
          <a:xfrm>
            <a:off x="1920239" y="442220"/>
            <a:ext cx="8770572" cy="1345269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42" name="Slide Number"/>
          <p:cNvSpPr txBox="1"/>
          <p:nvPr>
            <p:ph type="sldNum" sz="quarter" idx="2"/>
          </p:nvPr>
        </p:nvSpPr>
        <p:spPr>
          <a:xfrm>
            <a:off x="10853743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50" name="Title Text"/>
          <p:cNvSpPr txBox="1"/>
          <p:nvPr>
            <p:ph type="title"/>
          </p:nvPr>
        </p:nvSpPr>
        <p:spPr>
          <a:xfrm>
            <a:off x="1920239" y="442220"/>
            <a:ext cx="8770572" cy="1345269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51" name="Slide Number"/>
          <p:cNvSpPr txBox="1"/>
          <p:nvPr>
            <p:ph type="sldNum" sz="quarter" idx="2"/>
          </p:nvPr>
        </p:nvSpPr>
        <p:spPr>
          <a:xfrm>
            <a:off x="10853743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59" name="Slide Number"/>
          <p:cNvSpPr txBox="1"/>
          <p:nvPr>
            <p:ph type="sldNum" sz="quarter" idx="2"/>
          </p:nvPr>
        </p:nvSpPr>
        <p:spPr>
          <a:xfrm>
            <a:off x="10853743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67" name="Title Text"/>
          <p:cNvSpPr txBox="1"/>
          <p:nvPr>
            <p:ph type="title"/>
          </p:nvPr>
        </p:nvSpPr>
        <p:spPr>
          <a:xfrm>
            <a:off x="8476488" y="640080"/>
            <a:ext cx="3227716" cy="2551752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68" name="Body Level One…"/>
          <p:cNvSpPr txBox="1"/>
          <p:nvPr>
            <p:ph type="body" idx="1"/>
          </p:nvPr>
        </p:nvSpPr>
        <p:spPr>
          <a:xfrm>
            <a:off x="1280160" y="640080"/>
            <a:ext cx="6949441" cy="5455919"/>
          </a:xfrm>
          <a:prstGeom prst="rect">
            <a:avLst/>
          </a:prstGeom>
        </p:spPr>
        <p:txBody>
          <a:bodyPr lIns="91439" tIns="91439" rIns="91439" bIns="91439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80009" indent="-40005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137159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137159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69" name="Text Placeholder 3"/>
          <p:cNvSpPr/>
          <p:nvPr>
            <p:ph type="body" sz="quarter" idx="21"/>
          </p:nvPr>
        </p:nvSpPr>
        <p:spPr>
          <a:xfrm>
            <a:off x="8476488" y="3223803"/>
            <a:ext cx="3227716" cy="2872197"/>
          </a:xfrm>
          <a:prstGeom prst="rect">
            <a:avLst/>
          </a:prstGeom>
        </p:spPr>
        <p:txBody>
          <a:bodyPr lIns="91439" tIns="91439" rIns="91439" bIns="91439"/>
          <a:lstStyle/>
          <a:p>
            <a: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0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70" name="Slide Number"/>
          <p:cNvSpPr txBox="1"/>
          <p:nvPr>
            <p:ph type="sldNum" sz="quarter" idx="2"/>
          </p:nvPr>
        </p:nvSpPr>
        <p:spPr>
          <a:xfrm>
            <a:off x="10853743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" name="Rule LineStraight Connector 8"/>
          <p:cNvSpPr/>
          <p:nvPr/>
        </p:nvSpPr>
        <p:spPr>
          <a:xfrm>
            <a:off x="1920239" y="2176009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78" name="Picture Placeholder 2"/>
          <p:cNvSpPr/>
          <p:nvPr>
            <p:ph type="pic" idx="21"/>
          </p:nvPr>
        </p:nvSpPr>
        <p:spPr>
          <a:xfrm>
            <a:off x="0" y="0"/>
            <a:ext cx="8102652" cy="68580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579" name="Title Text"/>
          <p:cNvSpPr txBox="1"/>
          <p:nvPr>
            <p:ph type="title"/>
          </p:nvPr>
        </p:nvSpPr>
        <p:spPr>
          <a:xfrm>
            <a:off x="8476488" y="1503910"/>
            <a:ext cx="3230626" cy="1687924"/>
          </a:xfrm>
          <a:prstGeom prst="rect">
            <a:avLst/>
          </a:prstGeom>
        </p:spPr>
        <p:txBody>
          <a:bodyPr lIns="91439" tIns="91439" rIns="91439" bIns="91439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80" name="Body Level One…"/>
          <p:cNvSpPr txBox="1"/>
          <p:nvPr>
            <p:ph type="body" sz="quarter" idx="1"/>
          </p:nvPr>
        </p:nvSpPr>
        <p:spPr>
          <a:xfrm>
            <a:off x="8476488" y="3223805"/>
            <a:ext cx="3227833" cy="2872195"/>
          </a:xfrm>
          <a:prstGeom prst="rect">
            <a:avLst/>
          </a:prstGeom>
        </p:spPr>
        <p:txBody>
          <a:bodyPr lIns="91439" tIns="91439" rIns="91439" bIns="91439"/>
          <a:lstStyle>
            <a:lvl1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45720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91440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137160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182880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1" name="Slide Number"/>
          <p:cNvSpPr txBox="1"/>
          <p:nvPr>
            <p:ph type="sldNum" sz="quarter" idx="2"/>
          </p:nvPr>
        </p:nvSpPr>
        <p:spPr>
          <a:xfrm>
            <a:off x="10853743" y="6203510"/>
            <a:ext cx="421602" cy="424181"/>
          </a:xfrm>
          <a:prstGeom prst="rect">
            <a:avLst/>
          </a:prstGeom>
        </p:spPr>
        <p:txBody>
          <a:bodyPr lIns="91439" tIns="91439" rIns="91439" bIns="91439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.tif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hyperlink" Target="https://hwb.gov.wales/curriculum-for-wales-2008" TargetMode="External"/><Relationship Id="rId6" Type="http://schemas.openxmlformats.org/officeDocument/2006/relationships/hyperlink" Target="https://hwb.gov.wales/curriculum-for-wales/mathematics-and-numeracy/" TargetMode="External"/><Relationship Id="rId7" Type="http://schemas.openxmlformats.org/officeDocument/2006/relationships/hyperlink" Target="https://hwb.gov.wales/api/storage/2f34d783-b4b3-4d47-8fe9-49fdb993dfce/numeracy-framework.pdf" TargetMode="External"/><Relationship Id="rId8" Type="http://schemas.openxmlformats.org/officeDocument/2006/relationships/image" Target="../media/image7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www.estyn.gov.wales/thematic-report/active-and-experiential-learning-effective-foundation-phase-practice-delivering" TargetMode="External"/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8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9.png"/><Relationship Id="rId3" Type="http://schemas.openxmlformats.org/officeDocument/2006/relationships/image" Target="../media/image2.tif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0.png"/><Relationship Id="rId3" Type="http://schemas.openxmlformats.org/officeDocument/2006/relationships/image" Target="../media/image3.tif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3.png"/><Relationship Id="rId3" Type="http://schemas.openxmlformats.org/officeDocument/2006/relationships/image" Target="../media/image24.png"/><Relationship Id="rId4" Type="http://schemas.openxmlformats.org/officeDocument/2006/relationships/image" Target="../media/image25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8.png"/><Relationship Id="rId3" Type="http://schemas.openxmlformats.org/officeDocument/2006/relationships/image" Target="../media/image29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30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Rectangle 42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20" name="Group 44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591" name="Straight Connector 45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2" name="Straight Connector 46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3" name="Straight Connector 47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4" name="Straight Connector 48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5" name="Straight Connector 49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50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7" name="Straight Connector 51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8" name="Straight Connector 52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599" name="Straight Connector 53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0" name="Straight Connector 54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55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56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57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58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59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60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61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62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63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64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65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66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67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68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69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6" name="Straight Connector 70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7" name="Straight Connector 71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8" name="Straight Connector 72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19" name="Straight Connector 73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621" name="Freeform: Shape 75"/>
          <p:cNvSpPr/>
          <p:nvPr/>
        </p:nvSpPr>
        <p:spPr>
          <a:xfrm>
            <a:off x="-6215" y="5014716"/>
            <a:ext cx="2800126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22" name="Freeform: Shape 77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23" name="Freeform: Shape 79"/>
          <p:cNvSpPr/>
          <p:nvPr/>
        </p:nvSpPr>
        <p:spPr>
          <a:xfrm>
            <a:off x="7979727" y="-1"/>
            <a:ext cx="4209225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53" name="Group 81"/>
          <p:cNvGrpSpPr/>
          <p:nvPr/>
        </p:nvGrpSpPr>
        <p:grpSpPr>
          <a:xfrm>
            <a:off x="-6214" y="-2"/>
            <a:ext cx="12214828" cy="6858001"/>
            <a:chOff x="0" y="0"/>
            <a:chExt cx="12214827" cy="6858000"/>
          </a:xfrm>
        </p:grpSpPr>
        <p:sp>
          <p:nvSpPr>
            <p:cNvPr id="624" name="Straight Connector 82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25" name="Straight Connector 83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26" name="Straight Connector 84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27" name="Straight Connector 85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28" name="Straight Connector 86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29" name="Straight Connector 87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0" name="Straight Connector 88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1" name="Straight Connector 89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2" name="Straight Connector 90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3" name="Straight Connector 91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4" name="Straight Connector 92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5" name="Straight Connector 93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6" name="Straight Connector 94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7" name="Straight Connector 95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8" name="Straight Connector 96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39" name="Straight Connector 97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0" name="Straight Connector 98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1" name="Straight Connector 99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2" name="Straight Connector 100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3" name="Straight Connector 101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4" name="Straight Connector 102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5" name="Straight Connector 103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6" name="Straight Connector 104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7" name="Straight Connector 105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8" name="Straight Connector 106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49" name="Straight Connector 107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50" name="Straight Connector 108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51" name="Straight Connector 109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52" name="Straight Connector 110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654" name="Rectangle 112"/>
          <p:cNvSpPr/>
          <p:nvPr/>
        </p:nvSpPr>
        <p:spPr>
          <a:xfrm>
            <a:off x="-1" y="0"/>
            <a:ext cx="12188954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55" name="Rectangle 114"/>
          <p:cNvSpPr/>
          <p:nvPr/>
        </p:nvSpPr>
        <p:spPr>
          <a:xfrm>
            <a:off x="-604269" y="-1"/>
            <a:ext cx="12188953" cy="6858001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56" name="Right Triangle 116"/>
          <p:cNvSpPr/>
          <p:nvPr/>
        </p:nvSpPr>
        <p:spPr>
          <a:xfrm rot="13500000">
            <a:off x="-284146" y="1559143"/>
            <a:ext cx="568290" cy="5682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86" name="Group 118"/>
          <p:cNvGrpSpPr/>
          <p:nvPr/>
        </p:nvGrpSpPr>
        <p:grpSpPr>
          <a:xfrm>
            <a:off x="0" y="0"/>
            <a:ext cx="12214828" cy="6858000"/>
            <a:chOff x="0" y="0"/>
            <a:chExt cx="12214827" cy="6858000"/>
          </a:xfrm>
        </p:grpSpPr>
        <p:sp>
          <p:nvSpPr>
            <p:cNvPr id="657" name="Straight Connector 119"/>
            <p:cNvSpPr/>
            <p:nvPr/>
          </p:nvSpPr>
          <p:spPr>
            <a:xfrm>
              <a:off x="0" y="6686284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58" name="Straight Connector 120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59" name="Straight Connector 121"/>
            <p:cNvSpPr/>
            <p:nvPr/>
          </p:nvSpPr>
          <p:spPr>
            <a:xfrm flipH="1">
              <a:off x="1199947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0" name="Straight Connector 122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1" name="Straight Connector 123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2" name="Straight Connector 124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3" name="Straight Connector 125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4" name="Straight Connector 126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5" name="Straight Connector 127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6" name="Straight Connector 128"/>
            <p:cNvSpPr/>
            <p:nvPr/>
          </p:nvSpPr>
          <p:spPr>
            <a:xfrm flipH="1">
              <a:off x="619537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7" name="Straight Connector 129"/>
            <p:cNvSpPr/>
            <p:nvPr/>
          </p:nvSpPr>
          <p:spPr>
            <a:xfrm flipH="1">
              <a:off x="7194808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8" name="Straight Connector 130"/>
            <p:cNvSpPr/>
            <p:nvPr/>
          </p:nvSpPr>
          <p:spPr>
            <a:xfrm flipH="1">
              <a:off x="819424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69" name="Straight Connector 131"/>
            <p:cNvSpPr/>
            <p:nvPr/>
          </p:nvSpPr>
          <p:spPr>
            <a:xfrm flipH="1">
              <a:off x="919368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0" name="Straight Connector 132"/>
            <p:cNvSpPr/>
            <p:nvPr/>
          </p:nvSpPr>
          <p:spPr>
            <a:xfrm flipH="1">
              <a:off x="1019312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1" name="Straight Connector 133"/>
            <p:cNvSpPr/>
            <p:nvPr/>
          </p:nvSpPr>
          <p:spPr>
            <a:xfrm flipH="1">
              <a:off x="1119256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2" name="Straight Connector 134"/>
            <p:cNvSpPr/>
            <p:nvPr/>
          </p:nvSpPr>
          <p:spPr>
            <a:xfrm flipH="1">
              <a:off x="1219199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3" name="Straight Connector 135"/>
            <p:cNvSpPr/>
            <p:nvPr/>
          </p:nvSpPr>
          <p:spPr>
            <a:xfrm>
              <a:off x="6214" y="1717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4" name="Straight Connector 136"/>
            <p:cNvSpPr/>
            <p:nvPr/>
          </p:nvSpPr>
          <p:spPr>
            <a:xfrm>
              <a:off x="6214" y="72890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5" name="Straight Connector 137"/>
            <p:cNvSpPr/>
            <p:nvPr/>
          </p:nvSpPr>
          <p:spPr>
            <a:xfrm>
              <a:off x="6214" y="128609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6" name="Straight Connector 138"/>
            <p:cNvSpPr/>
            <p:nvPr/>
          </p:nvSpPr>
          <p:spPr>
            <a:xfrm>
              <a:off x="6214" y="184328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7" name="Straight Connector 139"/>
            <p:cNvSpPr/>
            <p:nvPr/>
          </p:nvSpPr>
          <p:spPr>
            <a:xfrm>
              <a:off x="6214" y="240047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8" name="Straight Connector 140"/>
            <p:cNvSpPr/>
            <p:nvPr/>
          </p:nvSpPr>
          <p:spPr>
            <a:xfrm>
              <a:off x="6214" y="295766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79" name="Straight Connector 141"/>
            <p:cNvSpPr/>
            <p:nvPr/>
          </p:nvSpPr>
          <p:spPr>
            <a:xfrm>
              <a:off x="6214" y="351485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80" name="Straight Connector 142"/>
            <p:cNvSpPr/>
            <p:nvPr/>
          </p:nvSpPr>
          <p:spPr>
            <a:xfrm>
              <a:off x="6214" y="407204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81" name="Straight Connector 143"/>
            <p:cNvSpPr/>
            <p:nvPr/>
          </p:nvSpPr>
          <p:spPr>
            <a:xfrm>
              <a:off x="6214" y="4629237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82" name="Straight Connector 144"/>
            <p:cNvSpPr/>
            <p:nvPr/>
          </p:nvSpPr>
          <p:spPr>
            <a:xfrm>
              <a:off x="6214" y="518642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83" name="Straight Connector 145"/>
            <p:cNvSpPr/>
            <p:nvPr/>
          </p:nvSpPr>
          <p:spPr>
            <a:xfrm>
              <a:off x="6214" y="5743616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84" name="Straight Connector 146"/>
            <p:cNvSpPr/>
            <p:nvPr/>
          </p:nvSpPr>
          <p:spPr>
            <a:xfrm>
              <a:off x="6214" y="6858000"/>
              <a:ext cx="12192001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  <p:sp>
          <p:nvSpPr>
            <p:cNvPr id="685" name="Straight Connector 147"/>
            <p:cNvSpPr/>
            <p:nvPr/>
          </p:nvSpPr>
          <p:spPr>
            <a:xfrm>
              <a:off x="22827" y="6248401"/>
              <a:ext cx="12192001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/>
            </a:p>
          </p:txBody>
        </p:sp>
      </p:grpSp>
      <p:sp>
        <p:nvSpPr>
          <p:cNvPr id="687" name="Title 1"/>
          <p:cNvSpPr txBox="1"/>
          <p:nvPr>
            <p:ph type="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688" name="Subtitle 2"/>
          <p:cNvSpPr txBox="1"/>
          <p:nvPr>
            <p:ph type="body" sz="quarter" idx="1"/>
          </p:nvPr>
        </p:nvSpPr>
        <p:spPr>
          <a:xfrm>
            <a:off x="457200" y="3264832"/>
            <a:ext cx="4952999" cy="3009495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88000"/>
              </a:lnSpc>
              <a:defRPr b="1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ECAD6008C </a:t>
            </a:r>
            <a:endParaRPr sz="2800"/>
          </a:p>
          <a:p>
            <a:pPr>
              <a:lnSpc>
                <a:spcPct val="88000"/>
              </a:lnSpc>
              <a:defRPr b="1" sz="2500">
                <a:latin typeface="Comic Sans MS"/>
                <a:ea typeface="Comic Sans MS"/>
                <a:cs typeface="Comic Sans MS"/>
                <a:sym typeface="Comic Sans MS"/>
              </a:defRPr>
            </a:pPr>
            <a:endParaRPr sz="2200"/>
          </a:p>
          <a:p>
            <a:pPr>
              <a:lnSpc>
                <a:spcPct val="88000"/>
              </a:lnSpc>
              <a:defRPr b="1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2200"/>
              <a:t>PCK</a:t>
            </a:r>
            <a:endParaRPr sz="2800"/>
          </a:p>
          <a:p>
            <a:pPr>
              <a:lnSpc>
                <a:spcPct val="88000"/>
              </a:lnSpc>
              <a:defRPr b="1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800"/>
          </a:p>
          <a:p>
            <a:pPr>
              <a:lnSpc>
                <a:spcPct val="88000"/>
              </a:lnSpc>
              <a:defRPr b="1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68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7" t="0" r="23115" b="0"/>
          <a:stretch>
            <a:fillRect/>
          </a:stretch>
        </p:blipFill>
        <p:spPr>
          <a:xfrm>
            <a:off x="6075730" y="-3440"/>
            <a:ext cx="6129240" cy="68613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/>
            <a:r>
              <a:t>Today we will look at:</a:t>
            </a:r>
          </a:p>
        </p:txBody>
      </p:sp>
      <p:sp>
        <p:nvSpPr>
          <p:cNvPr id="692" name="Content Placeholder 2"/>
          <p:cNvSpPr txBox="1"/>
          <p:nvPr>
            <p:ph type="body" sz="half" idx="1"/>
          </p:nvPr>
        </p:nvSpPr>
        <p:spPr>
          <a:xfrm>
            <a:off x="1085164" y="1399082"/>
            <a:ext cx="4982773" cy="4059836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99000"/>
              </a:lnSpc>
              <a:buSzTx/>
              <a:buNone/>
              <a:defRPr sz="2500"/>
            </a:pPr>
          </a:p>
          <a:p>
            <a:pPr marL="342900" indent="-342900">
              <a:lnSpc>
                <a:spcPct val="99000"/>
              </a:lnSpc>
              <a:buChar char="❖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381000" indent="-381000">
              <a:lnSpc>
                <a:spcPct val="99000"/>
              </a:lnSpc>
              <a:buChar char="❖"/>
              <a:defRPr sz="1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2000"/>
              <a:t>The Numeracy Framework</a:t>
            </a:r>
            <a:endParaRPr sz="2000"/>
          </a:p>
          <a:p>
            <a:pPr marL="381000" indent="-381000">
              <a:lnSpc>
                <a:spcPct val="99000"/>
              </a:lnSpc>
              <a:buChar char="❖"/>
              <a:defRPr sz="1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2000"/>
              <a:t>Teaching Maths Cross-Curricular </a:t>
            </a:r>
            <a:endParaRPr sz="2000"/>
          </a:p>
          <a:p>
            <a:pPr marL="381000" indent="-381000">
              <a:lnSpc>
                <a:spcPct val="99000"/>
              </a:lnSpc>
              <a:buChar char="❖"/>
              <a:defRPr sz="1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2000"/>
              <a:t>Problem Solving</a:t>
            </a:r>
            <a:endParaRPr sz="2000"/>
          </a:p>
          <a:p>
            <a:pPr marL="381000" indent="-381000">
              <a:lnSpc>
                <a:spcPct val="99000"/>
              </a:lnSpc>
              <a:buChar char="❖"/>
              <a:defRPr sz="1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 sz="2000"/>
              <a:t>Good practice across Wales in Numeracy</a:t>
            </a:r>
          </a:p>
        </p:txBody>
      </p:sp>
      <p:pic>
        <p:nvPicPr>
          <p:cNvPr id="69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239847" y="4472601"/>
            <a:ext cx="2597428" cy="1452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94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55735" y="429528"/>
            <a:ext cx="3702745" cy="14170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" name="Agree or disagree?…"/>
          <p:cNvSpPr txBox="1"/>
          <p:nvPr>
            <p:ph type="title"/>
          </p:nvPr>
        </p:nvSpPr>
        <p:spPr>
          <a:xfrm>
            <a:off x="848641" y="1003878"/>
            <a:ext cx="9144001" cy="2387601"/>
          </a:xfrm>
          <a:prstGeom prst="rect">
            <a:avLst/>
          </a:prstGeom>
        </p:spPr>
        <p:txBody>
          <a:bodyPr/>
          <a:lstStyle/>
          <a:p>
            <a:pPr marL="116586" indent="-116586" algn="l" defTabSz="466344">
              <a:spcBef>
                <a:spcPts val="500"/>
              </a:spcBef>
              <a:buSzPct val="100000"/>
              <a:buFont typeface="Arial"/>
              <a:buChar char="•"/>
              <a:defRPr sz="2805">
                <a:solidFill>
                  <a:srgbClr val="000000"/>
                </a:solidFill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Agree or disagree?</a:t>
            </a:r>
          </a:p>
          <a:p>
            <a:pPr marL="116586" indent="-116586" algn="l" defTabSz="466344">
              <a:spcBef>
                <a:spcPts val="500"/>
              </a:spcBef>
              <a:buSzPct val="100000"/>
              <a:buFont typeface="Arial"/>
              <a:defRPr sz="2295">
                <a:solidFill>
                  <a:srgbClr val="00000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Boys are better than girls at mathematics</a:t>
            </a:r>
          </a:p>
          <a:p>
            <a:pPr marL="116586" indent="-116586" algn="l" defTabSz="466344">
              <a:spcBef>
                <a:spcPts val="500"/>
              </a:spcBef>
              <a:buSzPct val="100000"/>
              <a:buFont typeface="Arial"/>
              <a:defRPr sz="2295">
                <a:solidFill>
                  <a:srgbClr val="00000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Mathematics is all about rules and memory and getting answers as quickly as possible</a:t>
            </a:r>
          </a:p>
          <a:p>
            <a:pPr marL="116586" indent="-116586" algn="l" defTabSz="466344">
              <a:spcBef>
                <a:spcPts val="500"/>
              </a:spcBef>
              <a:buSzPct val="100000"/>
              <a:buFont typeface="Arial"/>
              <a:defRPr sz="2295">
                <a:solidFill>
                  <a:srgbClr val="00000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Mathematics is about getting one correct answer </a:t>
            </a:r>
          </a:p>
          <a:p>
            <a:pPr marL="116586" indent="-116586" algn="l" defTabSz="466344">
              <a:spcBef>
                <a:spcPts val="500"/>
              </a:spcBef>
              <a:buSzPct val="100000"/>
              <a:buFont typeface="Arial"/>
              <a:defRPr sz="2295">
                <a:solidFill>
                  <a:srgbClr val="00000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Some people can do mathematics and some people can’t </a:t>
            </a:r>
          </a:p>
        </p:txBody>
      </p:sp>
      <p:pic>
        <p:nvPicPr>
          <p:cNvPr id="697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727167" y="2970039"/>
            <a:ext cx="2714346" cy="271434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" name="Title 1"/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>
            <a:lvl1pPr>
              <a:lnSpc>
                <a:spcPct val="90000"/>
              </a:lnSpc>
              <a:defRPr sz="44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Cwestiwn…                     Question…</a:t>
            </a:r>
          </a:p>
        </p:txBody>
      </p:sp>
      <p:sp>
        <p:nvSpPr>
          <p:cNvPr id="700" name="Content Placeholder 2"/>
          <p:cNvSpPr txBox="1"/>
          <p:nvPr/>
        </p:nvSpPr>
        <p:spPr>
          <a:xfrm>
            <a:off x="577535" y="1873018"/>
            <a:ext cx="5181601" cy="4351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Cewch eich talu £9/awr ac rydych yn cael codiad cyflog o 5%. Beth yw eich cyfradd gyflog newydd?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</a:p>
          <a:p>
            <a:pPr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Segoe UI Web (West European)"/>
                <a:ea typeface="Segoe UI Web (West European)"/>
                <a:cs typeface="Segoe UI Web (West European)"/>
                <a:sym typeface="Segoe UI Web (West European)"/>
              </a:defRPr>
            </a:pPr>
            <a:r>
              <a:t>Sut gwnaethoch chi weithio hyn allan? </a:t>
            </a:r>
          </a:p>
        </p:txBody>
      </p:sp>
      <p:sp>
        <p:nvSpPr>
          <p:cNvPr id="701" name="Content Placeholder 3"/>
          <p:cNvSpPr txBox="1"/>
          <p:nvPr/>
        </p:nvSpPr>
        <p:spPr>
          <a:xfrm>
            <a:off x="6582998" y="1873018"/>
            <a:ext cx="5090161" cy="4351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  <a:r>
              <a:t>You are paid £9/hour and receive a 5% pay rise. What is your new rate of pay?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  <a:r>
              <a:t>How did you work this out?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3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81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04" name="Graphic 13"/>
          <p:cNvSpPr/>
          <p:nvPr/>
        </p:nvSpPr>
        <p:spPr>
          <a:xfrm>
            <a:off x="3474358" y="583345"/>
            <a:ext cx="139040" cy="13904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0134" y="9334"/>
                </a:moveTo>
                <a:lnTo>
                  <a:pt x="12266" y="9334"/>
                </a:lnTo>
                <a:lnTo>
                  <a:pt x="12266" y="1466"/>
                </a:lnTo>
                <a:cubicBezTo>
                  <a:pt x="12266" y="656"/>
                  <a:pt x="11610" y="0"/>
                  <a:pt x="10800" y="0"/>
                </a:cubicBezTo>
                <a:cubicBezTo>
                  <a:pt x="9990" y="0"/>
                  <a:pt x="9334" y="656"/>
                  <a:pt x="9334" y="1466"/>
                </a:cubicBezTo>
                <a:lnTo>
                  <a:pt x="9334" y="9334"/>
                </a:lnTo>
                <a:lnTo>
                  <a:pt x="1466" y="9334"/>
                </a:lnTo>
                <a:cubicBezTo>
                  <a:pt x="656" y="9334"/>
                  <a:pt x="0" y="9990"/>
                  <a:pt x="0" y="10800"/>
                </a:cubicBezTo>
                <a:cubicBezTo>
                  <a:pt x="0" y="11610"/>
                  <a:pt x="656" y="12266"/>
                  <a:pt x="1466" y="12266"/>
                </a:cubicBezTo>
                <a:lnTo>
                  <a:pt x="9334" y="12266"/>
                </a:lnTo>
                <a:lnTo>
                  <a:pt x="9334" y="20134"/>
                </a:lnTo>
                <a:cubicBezTo>
                  <a:pt x="9334" y="20944"/>
                  <a:pt x="9990" y="21600"/>
                  <a:pt x="10800" y="21600"/>
                </a:cubicBezTo>
                <a:cubicBezTo>
                  <a:pt x="11610" y="21600"/>
                  <a:pt x="12266" y="20944"/>
                  <a:pt x="12266" y="20134"/>
                </a:cubicBezTo>
                <a:lnTo>
                  <a:pt x="12266" y="12266"/>
                </a:lnTo>
                <a:lnTo>
                  <a:pt x="20134" y="12266"/>
                </a:lnTo>
                <a:cubicBezTo>
                  <a:pt x="20944" y="12266"/>
                  <a:pt x="21600" y="11610"/>
                  <a:pt x="21600" y="10800"/>
                </a:cubicBezTo>
                <a:cubicBezTo>
                  <a:pt x="21600" y="9990"/>
                  <a:pt x="20944" y="9334"/>
                  <a:pt x="20134" y="933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05" name="Graphic 12"/>
          <p:cNvSpPr/>
          <p:nvPr/>
        </p:nvSpPr>
        <p:spPr>
          <a:xfrm>
            <a:off x="3833138" y="812639"/>
            <a:ext cx="91139" cy="91139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06" name="Graphic 15"/>
          <p:cNvSpPr/>
          <p:nvPr/>
        </p:nvSpPr>
        <p:spPr>
          <a:xfrm>
            <a:off x="3458819" y="1037065"/>
            <a:ext cx="127715" cy="12771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3192"/>
                </a:moveTo>
                <a:cubicBezTo>
                  <a:pt x="15002" y="3192"/>
                  <a:pt x="18408" y="6598"/>
                  <a:pt x="18408" y="10800"/>
                </a:cubicBezTo>
                <a:cubicBezTo>
                  <a:pt x="18408" y="15002"/>
                  <a:pt x="15002" y="18408"/>
                  <a:pt x="10800" y="18408"/>
                </a:cubicBezTo>
                <a:cubicBezTo>
                  <a:pt x="6598" y="18408"/>
                  <a:pt x="3192" y="15002"/>
                  <a:pt x="3192" y="10800"/>
                </a:cubicBezTo>
                <a:cubicBezTo>
                  <a:pt x="3196" y="6600"/>
                  <a:pt x="6600" y="3196"/>
                  <a:pt x="10800" y="319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07" name="Straight Connector 15"/>
          <p:cNvSpPr/>
          <p:nvPr/>
        </p:nvSpPr>
        <p:spPr>
          <a:xfrm flipH="1">
            <a:off x="856113" y="3503032"/>
            <a:ext cx="1" cy="3346091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txBody>
          <a:bodyPr lIns="45719" rIns="45719"/>
          <a:lstStyle/>
          <a:p>
            <a:pPr/>
          </a:p>
        </p:txBody>
      </p:sp>
      <p:sp>
        <p:nvSpPr>
          <p:cNvPr id="708" name="Graphic 22"/>
          <p:cNvSpPr/>
          <p:nvPr/>
        </p:nvSpPr>
        <p:spPr>
          <a:xfrm>
            <a:off x="10836425" y="5636679"/>
            <a:ext cx="151537" cy="1515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0134" y="9334"/>
                </a:moveTo>
                <a:lnTo>
                  <a:pt x="12266" y="9334"/>
                </a:lnTo>
                <a:lnTo>
                  <a:pt x="12266" y="1466"/>
                </a:lnTo>
                <a:cubicBezTo>
                  <a:pt x="12266" y="656"/>
                  <a:pt x="11610" y="0"/>
                  <a:pt x="10800" y="0"/>
                </a:cubicBezTo>
                <a:cubicBezTo>
                  <a:pt x="9990" y="0"/>
                  <a:pt x="9334" y="656"/>
                  <a:pt x="9334" y="1466"/>
                </a:cubicBezTo>
                <a:lnTo>
                  <a:pt x="9334" y="9334"/>
                </a:lnTo>
                <a:lnTo>
                  <a:pt x="1466" y="9334"/>
                </a:lnTo>
                <a:cubicBezTo>
                  <a:pt x="656" y="9334"/>
                  <a:pt x="0" y="9990"/>
                  <a:pt x="0" y="10800"/>
                </a:cubicBezTo>
                <a:cubicBezTo>
                  <a:pt x="0" y="11610"/>
                  <a:pt x="656" y="12266"/>
                  <a:pt x="1466" y="12266"/>
                </a:cubicBezTo>
                <a:lnTo>
                  <a:pt x="9334" y="12266"/>
                </a:lnTo>
                <a:lnTo>
                  <a:pt x="9334" y="20134"/>
                </a:lnTo>
                <a:cubicBezTo>
                  <a:pt x="9334" y="20944"/>
                  <a:pt x="9990" y="21600"/>
                  <a:pt x="10800" y="21600"/>
                </a:cubicBezTo>
                <a:cubicBezTo>
                  <a:pt x="11610" y="21600"/>
                  <a:pt x="12266" y="20944"/>
                  <a:pt x="12266" y="20134"/>
                </a:cubicBezTo>
                <a:lnTo>
                  <a:pt x="12266" y="12266"/>
                </a:lnTo>
                <a:lnTo>
                  <a:pt x="20134" y="12266"/>
                </a:lnTo>
                <a:cubicBezTo>
                  <a:pt x="20944" y="12266"/>
                  <a:pt x="21600" y="11610"/>
                  <a:pt x="21600" y="10800"/>
                </a:cubicBezTo>
                <a:cubicBezTo>
                  <a:pt x="21600" y="9990"/>
                  <a:pt x="20944" y="9334"/>
                  <a:pt x="20134" y="933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09" name="Graphic 23"/>
          <p:cNvSpPr/>
          <p:nvPr/>
        </p:nvSpPr>
        <p:spPr>
          <a:xfrm>
            <a:off x="11245174" y="6096758"/>
            <a:ext cx="108626" cy="10862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3192"/>
                </a:moveTo>
                <a:cubicBezTo>
                  <a:pt x="15002" y="3192"/>
                  <a:pt x="18408" y="6598"/>
                  <a:pt x="18408" y="10800"/>
                </a:cubicBezTo>
                <a:cubicBezTo>
                  <a:pt x="18408" y="15002"/>
                  <a:pt x="15002" y="18408"/>
                  <a:pt x="10800" y="18408"/>
                </a:cubicBezTo>
                <a:cubicBezTo>
                  <a:pt x="6598" y="18408"/>
                  <a:pt x="3192" y="15002"/>
                  <a:pt x="3192" y="10800"/>
                </a:cubicBezTo>
                <a:cubicBezTo>
                  <a:pt x="3196" y="6600"/>
                  <a:pt x="6600" y="3196"/>
                  <a:pt x="10800" y="319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10" name="Graphic 21"/>
          <p:cNvSpPr/>
          <p:nvPr/>
        </p:nvSpPr>
        <p:spPr>
          <a:xfrm>
            <a:off x="10554288" y="6238028"/>
            <a:ext cx="95760" cy="95760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711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690" y="65726"/>
            <a:ext cx="11915954" cy="672654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BDD7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3" name="Title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71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34877" y="699189"/>
            <a:ext cx="3182003" cy="3781497"/>
          </a:xfrm>
          <a:prstGeom prst="rect">
            <a:avLst/>
          </a:prstGeom>
          <a:ln w="12700">
            <a:miter lim="400000"/>
          </a:ln>
        </p:spPr>
      </p:pic>
      <p:pic>
        <p:nvPicPr>
          <p:cNvPr id="715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69567" y="911889"/>
            <a:ext cx="2743201" cy="1806582"/>
          </a:xfrm>
          <a:prstGeom prst="rect">
            <a:avLst/>
          </a:prstGeom>
          <a:ln w="12700">
            <a:miter lim="400000"/>
          </a:ln>
        </p:spPr>
      </p:pic>
      <p:pic>
        <p:nvPicPr>
          <p:cNvPr id="716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795670" y="1431856"/>
            <a:ext cx="2743201" cy="1741417"/>
          </a:xfrm>
          <a:prstGeom prst="rect">
            <a:avLst/>
          </a:prstGeom>
          <a:ln w="12700">
            <a:miter lim="400000"/>
          </a:ln>
        </p:spPr>
      </p:pic>
      <p:sp>
        <p:nvSpPr>
          <p:cNvPr id="717" name="TextBox 6"/>
          <p:cNvSpPr txBox="1"/>
          <p:nvPr/>
        </p:nvSpPr>
        <p:spPr>
          <a:xfrm>
            <a:off x="314970" y="3540012"/>
            <a:ext cx="3329094" cy="22380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400"/>
            </a:pPr>
            <a:r>
              <a:t>Link to Curriculum for Wales 2008</a:t>
            </a:r>
          </a:p>
          <a:p>
            <a:pPr/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5" invalidUrl="" action="" tgtFrame="" tooltip="" history="1" highlightClick="0" endSnd="0"/>
              </a:rPr>
              <a:t>https://hwb.gov.wales/curriculum-for-wales-2008</a:t>
            </a:r>
          </a:p>
          <a:p>
            <a:pPr/>
          </a:p>
          <a:p>
            <a:pPr/>
          </a:p>
        </p:txBody>
      </p:sp>
      <p:sp>
        <p:nvSpPr>
          <p:cNvPr id="718" name="TextBox 8"/>
          <p:cNvSpPr txBox="1"/>
          <p:nvPr/>
        </p:nvSpPr>
        <p:spPr>
          <a:xfrm>
            <a:off x="8957806" y="5433391"/>
            <a:ext cx="2651761" cy="6251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6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6" invalidUrl="" action="" tgtFrame="" tooltip="" history="1" highlightClick="0" endSnd="0"/>
              </a:rPr>
              <a:t>  Mathematics and Numeracy </a:t>
            </a:r>
          </a:p>
        </p:txBody>
      </p:sp>
      <p:sp>
        <p:nvSpPr>
          <p:cNvPr id="719" name="TextBox 9"/>
          <p:cNvSpPr txBox="1"/>
          <p:nvPr/>
        </p:nvSpPr>
        <p:spPr>
          <a:xfrm>
            <a:off x="3630434" y="5188225"/>
            <a:ext cx="2651761" cy="3330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7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7" invalidUrl="" action="" tgtFrame="" tooltip="" history="1" highlightClick="0" endSnd="0"/>
              </a:rPr>
              <a:t>  Numeracy Framework </a:t>
            </a:r>
          </a:p>
        </p:txBody>
      </p:sp>
      <p:pic>
        <p:nvPicPr>
          <p:cNvPr id="720" name="Picture 11" descr="Picture 11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3345122" y="5657055"/>
            <a:ext cx="4475238" cy="1008727"/>
          </a:xfrm>
          <a:prstGeom prst="rect">
            <a:avLst/>
          </a:prstGeom>
          <a:ln w="12700">
            <a:miter lim="400000"/>
          </a:ln>
        </p:spPr>
      </p:pic>
      <p:sp>
        <p:nvSpPr>
          <p:cNvPr id="721" name="TextBox 11"/>
          <p:cNvSpPr txBox="1"/>
          <p:nvPr/>
        </p:nvSpPr>
        <p:spPr>
          <a:xfrm>
            <a:off x="8957806" y="4671390"/>
            <a:ext cx="2651761" cy="7607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/>
            </a:lvl1pPr>
          </a:lstStyle>
          <a:p>
            <a:pPr/>
            <a:r>
              <a:t>Curriculum for Wales 2022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97267" y="328374"/>
            <a:ext cx="5294716" cy="3762307"/>
          </a:xfrm>
          <a:prstGeom prst="rect">
            <a:avLst/>
          </a:prstGeom>
          <a:ln w="12700">
            <a:miter lim="400000"/>
          </a:ln>
        </p:spPr>
      </p:pic>
      <p:pic>
        <p:nvPicPr>
          <p:cNvPr id="724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537565" y="2991762"/>
            <a:ext cx="5294717" cy="34263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6" name="https://www.estyn.gov.wales/thematic-report/active-and-experiential-learning-effective-foundation-phase-practice-delivering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b="1" u="sng">
                <a:solidFill>
                  <a:srgbClr val="000000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>
              <a:defRPr u="none">
                <a:uFillTx/>
              </a:defRPr>
            </a:pPr>
            <a:r>
              <a:rPr u="sng"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727" name="Screenshot 2022-02-03 at 08.16.25.png" descr="Screenshot 2022-02-03 at 08.16.2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528969" y="1869130"/>
            <a:ext cx="3134063" cy="2460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728" name="Screenshot 2022-02-03 at 08.17.24.png" descr="Screenshot 2022-02-03 at 08.17.2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76772" y="249232"/>
            <a:ext cx="3217595" cy="2587899"/>
          </a:xfrm>
          <a:prstGeom prst="rect">
            <a:avLst/>
          </a:prstGeom>
          <a:ln w="12700">
            <a:miter lim="400000"/>
          </a:ln>
        </p:spPr>
      </p:pic>
      <p:pic>
        <p:nvPicPr>
          <p:cNvPr id="729" name="Picture 5" descr="Picture 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8916710" y="266420"/>
            <a:ext cx="2975072" cy="16631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1" name="Screenshot 2022-02-03 at 08.24.23.png" descr="Screenshot 2022-02-03 at 08.24.2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41860" y="1066590"/>
            <a:ext cx="3832817" cy="2758196"/>
          </a:xfrm>
          <a:prstGeom prst="rect">
            <a:avLst/>
          </a:prstGeom>
          <a:ln w="12700">
            <a:miter lim="400000"/>
          </a:ln>
        </p:spPr>
      </p:pic>
      <p:pic>
        <p:nvPicPr>
          <p:cNvPr id="732" name="Screenshot 2022-02-03 at 16.17.47.png" descr="Screenshot 2022-02-03 at 16.17.4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3900" y="82550"/>
            <a:ext cx="7277101" cy="66929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4" name="Screenshot 2022-02-03 at 08.25.54.png" descr="Screenshot 2022-02-03 at 08.25.5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5715" y="115435"/>
            <a:ext cx="5445099" cy="6627130"/>
          </a:xfrm>
          <a:prstGeom prst="rect">
            <a:avLst/>
          </a:prstGeom>
          <a:ln w="12700">
            <a:miter lim="400000"/>
          </a:ln>
        </p:spPr>
      </p:pic>
      <p:pic>
        <p:nvPicPr>
          <p:cNvPr id="735" name="Screenshot 2022-02-03 at 08.27.07.png" descr="Screenshot 2022-02-03 at 08.27.0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500710" y="282482"/>
            <a:ext cx="3374241" cy="60086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" name="Screenshot 2022-02-03 at 08.44.53.png" descr="Screenshot 2022-02-03 at 08.4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03152" y="1655179"/>
            <a:ext cx="5846448" cy="1948817"/>
          </a:xfrm>
          <a:prstGeom prst="rect">
            <a:avLst/>
          </a:prstGeom>
          <a:ln w="12700">
            <a:miter lim="400000"/>
          </a:ln>
        </p:spPr>
      </p:pic>
      <p:pic>
        <p:nvPicPr>
          <p:cNvPr id="738" name="Screenshot 2022-02-03 at 08.45.34.png" descr="Screenshot 2022-02-03 at 08.45.3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19589" y="267422"/>
            <a:ext cx="5525391" cy="59984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Double-click to edit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741" name="Screenshot 2022-02-03 at 08.48.53.png" descr="Screenshot 2022-02-03 at 08.48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523" y="575411"/>
            <a:ext cx="8223014" cy="41490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3" name="Screenshot 2022-02-03 at 08.51.59.png" descr="Screenshot 2022-02-03 at 08.51.5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37867" y="249870"/>
            <a:ext cx="5282827" cy="6358260"/>
          </a:xfrm>
          <a:prstGeom prst="rect">
            <a:avLst/>
          </a:prstGeom>
          <a:ln w="12700">
            <a:miter lim="400000"/>
          </a:ln>
        </p:spPr>
      </p:pic>
      <p:pic>
        <p:nvPicPr>
          <p:cNvPr id="744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835092" y="1056299"/>
            <a:ext cx="3822701" cy="21209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6" name="Screenshot 2022-02-03 at 08.50.31.png" descr="Screenshot 2022-02-03 at 08.50.3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31749" y="243401"/>
            <a:ext cx="5488735" cy="6371198"/>
          </a:xfrm>
          <a:prstGeom prst="rect">
            <a:avLst/>
          </a:prstGeom>
          <a:ln w="12700">
            <a:miter lim="400000"/>
          </a:ln>
        </p:spPr>
      </p:pic>
      <p:pic>
        <p:nvPicPr>
          <p:cNvPr id="747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856120" y="3369876"/>
            <a:ext cx="2800125" cy="28001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9" name="Real Life Problems - Solving Problems"/>
          <p:cNvSpPr txBox="1"/>
          <p:nvPr>
            <p:ph type="title"/>
          </p:nvPr>
        </p:nvSpPr>
        <p:spPr>
          <a:xfrm>
            <a:off x="-623319" y="-368526"/>
            <a:ext cx="9144001" cy="2387601"/>
          </a:xfrm>
          <a:prstGeom prst="rect">
            <a:avLst/>
          </a:prstGeom>
        </p:spPr>
        <p:txBody>
          <a:bodyPr/>
          <a:lstStyle/>
          <a:p>
            <a:pPr/>
            <a:r>
              <a:t>Real Life Problems - Solving Problems</a:t>
            </a:r>
          </a:p>
        </p:txBody>
      </p:sp>
      <p:pic>
        <p:nvPicPr>
          <p:cNvPr id="750" name="Screenshot 2022-02-04 at 08.50.16.png" descr="Screenshot 2022-02-04 at 08.50.1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65176" y="2349524"/>
            <a:ext cx="5007257" cy="2387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751" name="Screenshot 2022-02-04 at 08.51.23.png" descr="Screenshot 2022-02-04 at 08.51.2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136512" y="3824185"/>
            <a:ext cx="5526022" cy="246606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3" name="Screenshot 2022-02-04 at 08.52.01.png" descr="Screenshot 2022-02-04 at 08.52.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49351" y="3673961"/>
            <a:ext cx="5134230" cy="2171769"/>
          </a:xfrm>
          <a:prstGeom prst="rect">
            <a:avLst/>
          </a:prstGeom>
          <a:ln w="12700">
            <a:miter lim="400000"/>
          </a:ln>
        </p:spPr>
      </p:pic>
      <p:pic>
        <p:nvPicPr>
          <p:cNvPr id="754" name="Screenshot 2022-02-04 at 08.52.16.png" descr="Screenshot 2022-02-04 at 08.52.1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38873" y="503076"/>
            <a:ext cx="4523074" cy="2305699"/>
          </a:xfrm>
          <a:prstGeom prst="rect">
            <a:avLst/>
          </a:prstGeom>
          <a:ln w="12700">
            <a:miter lim="400000"/>
          </a:ln>
        </p:spPr>
      </p:pic>
      <p:pic>
        <p:nvPicPr>
          <p:cNvPr id="755" name="Screenshot 2022-02-04 at 08.53.04.png" descr="Screenshot 2022-02-04 at 08.53.0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232266" y="3457681"/>
            <a:ext cx="3939617" cy="26043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" name="Screenshot 2022-02-03 at 19.44.33.png" descr="Screenshot 2022-02-03 at 19.44.3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1103" y="656498"/>
            <a:ext cx="3876049" cy="5260805"/>
          </a:xfrm>
          <a:prstGeom prst="rect">
            <a:avLst/>
          </a:prstGeom>
          <a:ln w="12700">
            <a:miter lim="400000"/>
          </a:ln>
        </p:spPr>
      </p:pic>
      <p:pic>
        <p:nvPicPr>
          <p:cNvPr id="758" name="Screenshot 2022-02-03 at 19.45.23.png" descr="Screenshot 2022-02-03 at 19.45.2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07445" y="648453"/>
            <a:ext cx="4209225" cy="556109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0" name="Screenshot 2022-02-03 at 19.46.12.png" descr="Screenshot 2022-02-03 at 19.46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5902" y="422059"/>
            <a:ext cx="4827722" cy="5824308"/>
          </a:xfrm>
          <a:prstGeom prst="rect">
            <a:avLst/>
          </a:prstGeom>
          <a:ln w="12700">
            <a:miter lim="400000"/>
          </a:ln>
        </p:spPr>
      </p:pic>
      <p:pic>
        <p:nvPicPr>
          <p:cNvPr id="761" name="Screenshot 2022-02-03 at 19.46.40.png" descr="Screenshot 2022-02-03 at 19.46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823573" y="395413"/>
            <a:ext cx="5956420" cy="56169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3" name="Rectangle 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76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24079" r="9089" b="18203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  <a:ln w="12700">
            <a:miter lim="400000"/>
          </a:ln>
        </p:spPr>
      </p:pic>
      <p:sp>
        <p:nvSpPr>
          <p:cNvPr id="765" name="Rectangle 19"/>
          <p:cNvSpPr/>
          <p:nvPr/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33000">
                <a:srgbClr val="000000">
                  <a:alpha val="64000"/>
                </a:srgbClr>
              </a:gs>
              <a:gs pos="58000">
                <a:srgbClr val="000000"/>
              </a:gs>
              <a:gs pos="100000">
                <a:srgbClr val="000000"/>
              </a:gs>
            </a:gsLst>
            <a:lin ang="108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66" name="Title 1"/>
          <p:cNvSpPr txBox="1"/>
          <p:nvPr>
            <p:ph type="title"/>
          </p:nvPr>
        </p:nvSpPr>
        <p:spPr>
          <a:xfrm>
            <a:off x="477980" y="1122362"/>
            <a:ext cx="4023361" cy="3204136"/>
          </a:xfrm>
          <a:prstGeom prst="rect">
            <a:avLst/>
          </a:prstGeom>
        </p:spPr>
        <p:txBody>
          <a:bodyPr anchor="b"/>
          <a:lstStyle/>
          <a:p>
            <a:pPr/>
            <a:r>
              <a:t>Dysgu trwy thema – Learning through a theme</a:t>
            </a:r>
          </a:p>
        </p:txBody>
      </p:sp>
      <p:sp>
        <p:nvSpPr>
          <p:cNvPr id="767" name="Rectangle 21"/>
          <p:cNvSpPr/>
          <p:nvPr/>
        </p:nvSpPr>
        <p:spPr>
          <a:xfrm rot="5400000">
            <a:off x="759921" y="346790"/>
            <a:ext cx="146305" cy="704089"/>
          </a:xfrm>
          <a:prstGeom prst="rect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68" name="Rectangle 23"/>
          <p:cNvSpPr/>
          <p:nvPr/>
        </p:nvSpPr>
        <p:spPr>
          <a:xfrm>
            <a:off x="481028" y="4546920"/>
            <a:ext cx="3977642" cy="18289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