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1"/>
  </p:sldMasterIdLst>
  <p:sldIdLst>
    <p:sldId id="256" r:id="rId2"/>
  </p:sldIdLst>
  <p:sldSz cx="12801600" cy="9601200" type="A3"/>
  <p:notesSz cx="9144000" cy="6858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napVertSplitter="1" vertBarState="minimized" horzBarState="maximized">
    <p:restoredLeft sz="4853" autoAdjust="0"/>
    <p:restoredTop sz="94660"/>
  </p:normalViewPr>
  <p:slideViewPr>
    <p:cSldViewPr snapToGrid="0">
      <p:cViewPr varScale="1">
        <p:scale>
          <a:sx n="63" d="100"/>
          <a:sy n="63" d="100"/>
        </p:scale>
        <p:origin x="1829"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60120" y="1571308"/>
            <a:ext cx="10881360" cy="3342640"/>
          </a:xfrm>
        </p:spPr>
        <p:txBody>
          <a:bodyPr anchor="b"/>
          <a:lstStyle>
            <a:lvl1pPr algn="ctr">
              <a:defRPr sz="8400"/>
            </a:lvl1pPr>
          </a:lstStyle>
          <a:p>
            <a:r>
              <a:rPr lang="en-US" smtClean="0"/>
              <a:t>Click to edit Master title style</a:t>
            </a:r>
            <a:endParaRPr lang="en-US" dirty="0"/>
          </a:p>
        </p:txBody>
      </p:sp>
      <p:sp>
        <p:nvSpPr>
          <p:cNvPr id="3" name="Subtitle 2"/>
          <p:cNvSpPr>
            <a:spLocks noGrp="1"/>
          </p:cNvSpPr>
          <p:nvPr>
            <p:ph type="subTitle" idx="1"/>
          </p:nvPr>
        </p:nvSpPr>
        <p:spPr>
          <a:xfrm>
            <a:off x="1600200" y="5042853"/>
            <a:ext cx="9601200" cy="2318067"/>
          </a:xfrm>
        </p:spPr>
        <p:txBody>
          <a:bodyPr/>
          <a:lstStyle>
            <a:lvl1pPr marL="0" indent="0" algn="ctr">
              <a:buNone/>
              <a:defRPr sz="3360"/>
            </a:lvl1pPr>
            <a:lvl2pPr marL="640080" indent="0" algn="ctr">
              <a:buNone/>
              <a:defRPr sz="2800"/>
            </a:lvl2pPr>
            <a:lvl3pPr marL="1280160" indent="0" algn="ctr">
              <a:buNone/>
              <a:defRPr sz="2520"/>
            </a:lvl3pPr>
            <a:lvl4pPr marL="1920240" indent="0" algn="ctr">
              <a:buNone/>
              <a:defRPr sz="2240"/>
            </a:lvl4pPr>
            <a:lvl5pPr marL="2560320" indent="0" algn="ctr">
              <a:buNone/>
              <a:defRPr sz="2240"/>
            </a:lvl5pPr>
            <a:lvl6pPr marL="3200400" indent="0" algn="ctr">
              <a:buNone/>
              <a:defRPr sz="2240"/>
            </a:lvl6pPr>
            <a:lvl7pPr marL="3840480" indent="0" algn="ctr">
              <a:buNone/>
              <a:defRPr sz="2240"/>
            </a:lvl7pPr>
            <a:lvl8pPr marL="4480560" indent="0" algn="ctr">
              <a:buNone/>
              <a:defRPr sz="2240"/>
            </a:lvl8pPr>
            <a:lvl9pPr marL="5120640" indent="0" algn="ctr">
              <a:buNone/>
              <a:defRPr sz="224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2CE45E40-B336-4CCF-AD51-F1DE2EE0137C}" type="datetimeFigureOut">
              <a:rPr lang="en-GB" smtClean="0"/>
              <a:t>05/07/2026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576110-103F-44F3-BD79-876901036041}" type="slidenum">
              <a:rPr lang="en-GB" smtClean="0"/>
              <a:t>‹#›</a:t>
            </a:fld>
            <a:endParaRPr lang="en-GB"/>
          </a:p>
        </p:txBody>
      </p:sp>
    </p:spTree>
    <p:extLst>
      <p:ext uri="{BB962C8B-B14F-4D97-AF65-F5344CB8AC3E}">
        <p14:creationId xmlns:p14="http://schemas.microsoft.com/office/powerpoint/2010/main" val="35157937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CE45E40-B336-4CCF-AD51-F1DE2EE0137C}" type="datetimeFigureOut">
              <a:rPr lang="en-GB" smtClean="0"/>
              <a:t>05/07/2026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576110-103F-44F3-BD79-876901036041}" type="slidenum">
              <a:rPr lang="en-GB" smtClean="0"/>
              <a:t>‹#›</a:t>
            </a:fld>
            <a:endParaRPr lang="en-GB"/>
          </a:p>
        </p:txBody>
      </p:sp>
    </p:spTree>
    <p:extLst>
      <p:ext uri="{BB962C8B-B14F-4D97-AF65-F5344CB8AC3E}">
        <p14:creationId xmlns:p14="http://schemas.microsoft.com/office/powerpoint/2010/main" val="40768885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73443" y="2393635"/>
            <a:ext cx="11041380" cy="3993832"/>
          </a:xfrm>
        </p:spPr>
        <p:txBody>
          <a:bodyPr anchor="b"/>
          <a:lstStyle>
            <a:lvl1pPr>
              <a:defRPr sz="8400"/>
            </a:lvl1pPr>
          </a:lstStyle>
          <a:p>
            <a:r>
              <a:rPr lang="en-US" smtClean="0"/>
              <a:t>Click to edit Master title style</a:t>
            </a:r>
            <a:endParaRPr lang="en-US" dirty="0"/>
          </a:p>
        </p:txBody>
      </p:sp>
      <p:sp>
        <p:nvSpPr>
          <p:cNvPr id="3" name="Text Placeholder 2"/>
          <p:cNvSpPr>
            <a:spLocks noGrp="1"/>
          </p:cNvSpPr>
          <p:nvPr>
            <p:ph type="body" idx="1"/>
          </p:nvPr>
        </p:nvSpPr>
        <p:spPr>
          <a:xfrm>
            <a:off x="873443" y="6425250"/>
            <a:ext cx="11041380" cy="2100262"/>
          </a:xfrm>
        </p:spPr>
        <p:txBody>
          <a:bodyPr/>
          <a:lstStyle>
            <a:lvl1pPr marL="0" indent="0">
              <a:buNone/>
              <a:defRPr sz="3360">
                <a:solidFill>
                  <a:schemeClr val="tx1"/>
                </a:solidFill>
              </a:defRPr>
            </a:lvl1pPr>
            <a:lvl2pPr marL="640080" indent="0">
              <a:buNone/>
              <a:defRPr sz="2800">
                <a:solidFill>
                  <a:schemeClr val="tx1">
                    <a:tint val="75000"/>
                  </a:schemeClr>
                </a:solidFill>
              </a:defRPr>
            </a:lvl2pPr>
            <a:lvl3pPr marL="1280160" indent="0">
              <a:buNone/>
              <a:defRPr sz="2520">
                <a:solidFill>
                  <a:schemeClr val="tx1">
                    <a:tint val="75000"/>
                  </a:schemeClr>
                </a:solidFill>
              </a:defRPr>
            </a:lvl3pPr>
            <a:lvl4pPr marL="1920240" indent="0">
              <a:buNone/>
              <a:defRPr sz="2240">
                <a:solidFill>
                  <a:schemeClr val="tx1">
                    <a:tint val="75000"/>
                  </a:schemeClr>
                </a:solidFill>
              </a:defRPr>
            </a:lvl4pPr>
            <a:lvl5pPr marL="2560320" indent="0">
              <a:buNone/>
              <a:defRPr sz="2240">
                <a:solidFill>
                  <a:schemeClr val="tx1">
                    <a:tint val="75000"/>
                  </a:schemeClr>
                </a:solidFill>
              </a:defRPr>
            </a:lvl5pPr>
            <a:lvl6pPr marL="3200400" indent="0">
              <a:buNone/>
              <a:defRPr sz="2240">
                <a:solidFill>
                  <a:schemeClr val="tx1">
                    <a:tint val="75000"/>
                  </a:schemeClr>
                </a:solidFill>
              </a:defRPr>
            </a:lvl6pPr>
            <a:lvl7pPr marL="3840480" indent="0">
              <a:buNone/>
              <a:defRPr sz="2240">
                <a:solidFill>
                  <a:schemeClr val="tx1">
                    <a:tint val="75000"/>
                  </a:schemeClr>
                </a:solidFill>
              </a:defRPr>
            </a:lvl7pPr>
            <a:lvl8pPr marL="4480560" indent="0">
              <a:buNone/>
              <a:defRPr sz="2240">
                <a:solidFill>
                  <a:schemeClr val="tx1">
                    <a:tint val="75000"/>
                  </a:schemeClr>
                </a:solidFill>
              </a:defRPr>
            </a:lvl8pPr>
            <a:lvl9pPr marL="5120640" indent="0">
              <a:buNone/>
              <a:defRPr sz="224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2CE45E40-B336-4CCF-AD51-F1DE2EE0137C}" type="datetimeFigureOut">
              <a:rPr lang="en-GB" smtClean="0"/>
              <a:t>05/07/2026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576110-103F-44F3-BD79-876901036041}" type="slidenum">
              <a:rPr lang="en-GB" smtClean="0"/>
              <a:t>‹#›</a:t>
            </a:fld>
            <a:endParaRPr lang="en-GB"/>
          </a:p>
        </p:txBody>
      </p:sp>
    </p:spTree>
    <p:extLst>
      <p:ext uri="{BB962C8B-B14F-4D97-AF65-F5344CB8AC3E}">
        <p14:creationId xmlns:p14="http://schemas.microsoft.com/office/powerpoint/2010/main" val="32026803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880110" y="2555875"/>
            <a:ext cx="5440680" cy="6091873"/>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480810" y="2555875"/>
            <a:ext cx="5440680" cy="6091873"/>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2CE45E40-B336-4CCF-AD51-F1DE2EE0137C}" type="datetimeFigureOut">
              <a:rPr lang="en-GB" smtClean="0"/>
              <a:t>05/07/2026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6576110-103F-44F3-BD79-876901036041}" type="slidenum">
              <a:rPr lang="en-GB" smtClean="0"/>
              <a:t>‹#›</a:t>
            </a:fld>
            <a:endParaRPr lang="en-GB"/>
          </a:p>
        </p:txBody>
      </p:sp>
    </p:spTree>
    <p:extLst>
      <p:ext uri="{BB962C8B-B14F-4D97-AF65-F5344CB8AC3E}">
        <p14:creationId xmlns:p14="http://schemas.microsoft.com/office/powerpoint/2010/main" val="16458597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81777" y="511177"/>
            <a:ext cx="11041380" cy="1855788"/>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881779" y="2353628"/>
            <a:ext cx="5415676" cy="1153477"/>
          </a:xfrm>
        </p:spPr>
        <p:txBody>
          <a:bodyPr anchor="b"/>
          <a:lstStyle>
            <a:lvl1pPr marL="0" indent="0">
              <a:buNone/>
              <a:defRPr sz="3360" b="1"/>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US" smtClean="0"/>
              <a:t>Edit Master text styles</a:t>
            </a:r>
          </a:p>
        </p:txBody>
      </p:sp>
      <p:sp>
        <p:nvSpPr>
          <p:cNvPr id="4" name="Content Placeholder 3"/>
          <p:cNvSpPr>
            <a:spLocks noGrp="1"/>
          </p:cNvSpPr>
          <p:nvPr>
            <p:ph sz="half" idx="2"/>
          </p:nvPr>
        </p:nvSpPr>
        <p:spPr>
          <a:xfrm>
            <a:off x="881779" y="3507105"/>
            <a:ext cx="5415676" cy="5158423"/>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480811" y="2353628"/>
            <a:ext cx="5442347" cy="1153477"/>
          </a:xfrm>
        </p:spPr>
        <p:txBody>
          <a:bodyPr anchor="b"/>
          <a:lstStyle>
            <a:lvl1pPr marL="0" indent="0">
              <a:buNone/>
              <a:defRPr sz="3360" b="1"/>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US" smtClean="0"/>
              <a:t>Edit Master text styles</a:t>
            </a:r>
          </a:p>
        </p:txBody>
      </p:sp>
      <p:sp>
        <p:nvSpPr>
          <p:cNvPr id="6" name="Content Placeholder 5"/>
          <p:cNvSpPr>
            <a:spLocks noGrp="1"/>
          </p:cNvSpPr>
          <p:nvPr>
            <p:ph sz="quarter" idx="4"/>
          </p:nvPr>
        </p:nvSpPr>
        <p:spPr>
          <a:xfrm>
            <a:off x="6480811" y="3507105"/>
            <a:ext cx="5442347" cy="5158423"/>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2CE45E40-B336-4CCF-AD51-F1DE2EE0137C}" type="datetimeFigureOut">
              <a:rPr lang="en-GB" smtClean="0"/>
              <a:t>05/07/2026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6576110-103F-44F3-BD79-876901036041}" type="slidenum">
              <a:rPr lang="en-GB" smtClean="0"/>
              <a:t>‹#›</a:t>
            </a:fld>
            <a:endParaRPr lang="en-GB"/>
          </a:p>
        </p:txBody>
      </p:sp>
    </p:spTree>
    <p:extLst>
      <p:ext uri="{BB962C8B-B14F-4D97-AF65-F5344CB8AC3E}">
        <p14:creationId xmlns:p14="http://schemas.microsoft.com/office/powerpoint/2010/main" val="1879924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2CE45E40-B336-4CCF-AD51-F1DE2EE0137C}" type="datetimeFigureOut">
              <a:rPr lang="en-GB" smtClean="0"/>
              <a:t>05/07/2026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6576110-103F-44F3-BD79-876901036041}" type="slidenum">
              <a:rPr lang="en-GB" smtClean="0"/>
              <a:t>‹#›</a:t>
            </a:fld>
            <a:endParaRPr lang="en-GB"/>
          </a:p>
        </p:txBody>
      </p:sp>
    </p:spTree>
    <p:extLst>
      <p:ext uri="{BB962C8B-B14F-4D97-AF65-F5344CB8AC3E}">
        <p14:creationId xmlns:p14="http://schemas.microsoft.com/office/powerpoint/2010/main" val="7798861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CE45E40-B336-4CCF-AD51-F1DE2EE0137C}" type="datetimeFigureOut">
              <a:rPr lang="en-GB" smtClean="0"/>
              <a:t>05/07/2026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6576110-103F-44F3-BD79-876901036041}" type="slidenum">
              <a:rPr lang="en-GB" smtClean="0"/>
              <a:t>‹#›</a:t>
            </a:fld>
            <a:endParaRPr lang="en-GB"/>
          </a:p>
        </p:txBody>
      </p:sp>
    </p:spTree>
    <p:extLst>
      <p:ext uri="{BB962C8B-B14F-4D97-AF65-F5344CB8AC3E}">
        <p14:creationId xmlns:p14="http://schemas.microsoft.com/office/powerpoint/2010/main" val="12890276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1778" y="640080"/>
            <a:ext cx="4128849" cy="2240280"/>
          </a:xfrm>
        </p:spPr>
        <p:txBody>
          <a:bodyPr anchor="b"/>
          <a:lstStyle>
            <a:lvl1pPr>
              <a:defRPr sz="4480"/>
            </a:lvl1pPr>
          </a:lstStyle>
          <a:p>
            <a:r>
              <a:rPr lang="en-US" smtClean="0"/>
              <a:t>Click to edit Master title style</a:t>
            </a:r>
            <a:endParaRPr lang="en-US" dirty="0"/>
          </a:p>
        </p:txBody>
      </p:sp>
      <p:sp>
        <p:nvSpPr>
          <p:cNvPr id="3" name="Content Placeholder 2"/>
          <p:cNvSpPr>
            <a:spLocks noGrp="1"/>
          </p:cNvSpPr>
          <p:nvPr>
            <p:ph idx="1"/>
          </p:nvPr>
        </p:nvSpPr>
        <p:spPr>
          <a:xfrm>
            <a:off x="5442347" y="1382397"/>
            <a:ext cx="6480810" cy="6823075"/>
          </a:xfrm>
        </p:spPr>
        <p:txBody>
          <a:bodyPr/>
          <a:lstStyle>
            <a:lvl1pPr>
              <a:defRPr sz="4480"/>
            </a:lvl1pPr>
            <a:lvl2pPr>
              <a:defRPr sz="3920"/>
            </a:lvl2pPr>
            <a:lvl3pPr>
              <a:defRPr sz="3360"/>
            </a:lvl3pPr>
            <a:lvl4pPr>
              <a:defRPr sz="2800"/>
            </a:lvl4pPr>
            <a:lvl5pPr>
              <a:defRPr sz="2800"/>
            </a:lvl5pPr>
            <a:lvl6pPr>
              <a:defRPr sz="2800"/>
            </a:lvl6pPr>
            <a:lvl7pPr>
              <a:defRPr sz="2800"/>
            </a:lvl7pPr>
            <a:lvl8pPr>
              <a:defRPr sz="2800"/>
            </a:lvl8pPr>
            <a:lvl9pPr>
              <a:defRPr sz="28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881778" y="2880360"/>
            <a:ext cx="4128849" cy="5336223"/>
          </a:xfrm>
        </p:spPr>
        <p:txBody>
          <a:bodyPr/>
          <a:lstStyle>
            <a:lvl1pPr marL="0" indent="0">
              <a:buNone/>
              <a:defRPr sz="2240"/>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en-US" smtClean="0"/>
              <a:t>Edit Master text styles</a:t>
            </a:r>
          </a:p>
        </p:txBody>
      </p:sp>
      <p:sp>
        <p:nvSpPr>
          <p:cNvPr id="5" name="Date Placeholder 4"/>
          <p:cNvSpPr>
            <a:spLocks noGrp="1"/>
          </p:cNvSpPr>
          <p:nvPr>
            <p:ph type="dt" sz="half" idx="10"/>
          </p:nvPr>
        </p:nvSpPr>
        <p:spPr/>
        <p:txBody>
          <a:bodyPr/>
          <a:lstStyle/>
          <a:p>
            <a:fld id="{2CE45E40-B336-4CCF-AD51-F1DE2EE0137C}" type="datetimeFigureOut">
              <a:rPr lang="en-GB" smtClean="0"/>
              <a:t>05/07/2026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6576110-103F-44F3-BD79-876901036041}" type="slidenum">
              <a:rPr lang="en-GB" smtClean="0"/>
              <a:t>‹#›</a:t>
            </a:fld>
            <a:endParaRPr lang="en-GB"/>
          </a:p>
        </p:txBody>
      </p:sp>
    </p:spTree>
    <p:extLst>
      <p:ext uri="{BB962C8B-B14F-4D97-AF65-F5344CB8AC3E}">
        <p14:creationId xmlns:p14="http://schemas.microsoft.com/office/powerpoint/2010/main" val="31129269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1778" y="640080"/>
            <a:ext cx="4128849" cy="2240280"/>
          </a:xfrm>
        </p:spPr>
        <p:txBody>
          <a:bodyPr anchor="b"/>
          <a:lstStyle>
            <a:lvl1pPr>
              <a:defRPr sz="448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5442347" y="1382397"/>
            <a:ext cx="6480810" cy="6823075"/>
          </a:xfrm>
        </p:spPr>
        <p:txBody>
          <a:bodyPr anchor="t"/>
          <a:lstStyle>
            <a:lvl1pPr marL="0" indent="0">
              <a:buNone/>
              <a:defRPr sz="4480"/>
            </a:lvl1pPr>
            <a:lvl2pPr marL="640080" indent="0">
              <a:buNone/>
              <a:defRPr sz="3920"/>
            </a:lvl2pPr>
            <a:lvl3pPr marL="1280160" indent="0">
              <a:buNone/>
              <a:defRPr sz="3360"/>
            </a:lvl3pPr>
            <a:lvl4pPr marL="1920240" indent="0">
              <a:buNone/>
              <a:defRPr sz="2800"/>
            </a:lvl4pPr>
            <a:lvl5pPr marL="2560320" indent="0">
              <a:buNone/>
              <a:defRPr sz="2800"/>
            </a:lvl5pPr>
            <a:lvl6pPr marL="3200400" indent="0">
              <a:buNone/>
              <a:defRPr sz="2800"/>
            </a:lvl6pPr>
            <a:lvl7pPr marL="3840480" indent="0">
              <a:buNone/>
              <a:defRPr sz="2800"/>
            </a:lvl7pPr>
            <a:lvl8pPr marL="4480560" indent="0">
              <a:buNone/>
              <a:defRPr sz="2800"/>
            </a:lvl8pPr>
            <a:lvl9pPr marL="5120640" indent="0">
              <a:buNone/>
              <a:defRPr sz="2800"/>
            </a:lvl9pPr>
          </a:lstStyle>
          <a:p>
            <a:r>
              <a:rPr lang="en-US" smtClean="0"/>
              <a:t>Click icon to add picture</a:t>
            </a:r>
            <a:endParaRPr lang="en-US" dirty="0"/>
          </a:p>
        </p:txBody>
      </p:sp>
      <p:sp>
        <p:nvSpPr>
          <p:cNvPr id="4" name="Text Placeholder 3"/>
          <p:cNvSpPr>
            <a:spLocks noGrp="1"/>
          </p:cNvSpPr>
          <p:nvPr>
            <p:ph type="body" sz="half" idx="2"/>
          </p:nvPr>
        </p:nvSpPr>
        <p:spPr>
          <a:xfrm>
            <a:off x="881778" y="2880360"/>
            <a:ext cx="4128849" cy="5336223"/>
          </a:xfrm>
        </p:spPr>
        <p:txBody>
          <a:bodyPr/>
          <a:lstStyle>
            <a:lvl1pPr marL="0" indent="0">
              <a:buNone/>
              <a:defRPr sz="2240"/>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en-US" smtClean="0"/>
              <a:t>Edit Master text styles</a:t>
            </a:r>
          </a:p>
        </p:txBody>
      </p:sp>
      <p:sp>
        <p:nvSpPr>
          <p:cNvPr id="5" name="Date Placeholder 4"/>
          <p:cNvSpPr>
            <a:spLocks noGrp="1"/>
          </p:cNvSpPr>
          <p:nvPr>
            <p:ph type="dt" sz="half" idx="10"/>
          </p:nvPr>
        </p:nvSpPr>
        <p:spPr/>
        <p:txBody>
          <a:bodyPr/>
          <a:lstStyle/>
          <a:p>
            <a:fld id="{2CE45E40-B336-4CCF-AD51-F1DE2EE0137C}" type="datetimeFigureOut">
              <a:rPr lang="en-GB" smtClean="0"/>
              <a:t>05/07/2026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6576110-103F-44F3-BD79-876901036041}" type="slidenum">
              <a:rPr lang="en-GB" smtClean="0"/>
              <a:t>‹#›</a:t>
            </a:fld>
            <a:endParaRPr lang="en-GB"/>
          </a:p>
        </p:txBody>
      </p:sp>
    </p:spTree>
    <p:extLst>
      <p:ext uri="{BB962C8B-B14F-4D97-AF65-F5344CB8AC3E}">
        <p14:creationId xmlns:p14="http://schemas.microsoft.com/office/powerpoint/2010/main" val="24624329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CE45E40-B336-4CCF-AD51-F1DE2EE0137C}" type="datetimeFigureOut">
              <a:rPr lang="en-GB" smtClean="0"/>
              <a:t>05/07/2026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576110-103F-44F3-BD79-876901036041}" type="slidenum">
              <a:rPr lang="en-GB" smtClean="0"/>
              <a:t>‹#›</a:t>
            </a:fld>
            <a:endParaRPr lang="en-GB"/>
          </a:p>
        </p:txBody>
      </p:sp>
    </p:spTree>
    <p:extLst>
      <p:ext uri="{BB962C8B-B14F-4D97-AF65-F5344CB8AC3E}">
        <p14:creationId xmlns:p14="http://schemas.microsoft.com/office/powerpoint/2010/main" val="14964751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61146" y="511175"/>
            <a:ext cx="2760345" cy="8136573"/>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80111" y="511175"/>
            <a:ext cx="8121015" cy="8136573"/>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CE45E40-B336-4CCF-AD51-F1DE2EE0137C}" type="datetimeFigureOut">
              <a:rPr lang="en-GB" smtClean="0"/>
              <a:t>05/07/2026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576110-103F-44F3-BD79-876901036041}" type="slidenum">
              <a:rPr lang="en-GB" smtClean="0"/>
              <a:t>‹#›</a:t>
            </a:fld>
            <a:endParaRPr lang="en-GB"/>
          </a:p>
        </p:txBody>
      </p:sp>
    </p:spTree>
    <p:extLst>
      <p:ext uri="{BB962C8B-B14F-4D97-AF65-F5344CB8AC3E}">
        <p14:creationId xmlns:p14="http://schemas.microsoft.com/office/powerpoint/2010/main" val="9603104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80110" y="511177"/>
            <a:ext cx="11041380" cy="1855788"/>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880110" y="2555875"/>
            <a:ext cx="11041380" cy="6091873"/>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80110" y="8898892"/>
            <a:ext cx="2880360" cy="511175"/>
          </a:xfrm>
          <a:prstGeom prst="rect">
            <a:avLst/>
          </a:prstGeom>
        </p:spPr>
        <p:txBody>
          <a:bodyPr vert="horz" lIns="91440" tIns="45720" rIns="91440" bIns="45720" rtlCol="0" anchor="ctr"/>
          <a:lstStyle>
            <a:lvl1pPr algn="l">
              <a:defRPr sz="1680">
                <a:solidFill>
                  <a:schemeClr val="tx1">
                    <a:tint val="75000"/>
                  </a:schemeClr>
                </a:solidFill>
              </a:defRPr>
            </a:lvl1pPr>
          </a:lstStyle>
          <a:p>
            <a:fld id="{2CE45E40-B336-4CCF-AD51-F1DE2EE0137C}" type="datetimeFigureOut">
              <a:rPr lang="en-GB" smtClean="0"/>
              <a:t>05/07/2026</a:t>
            </a:fld>
            <a:endParaRPr lang="en-GB"/>
          </a:p>
        </p:txBody>
      </p:sp>
      <p:sp>
        <p:nvSpPr>
          <p:cNvPr id="5" name="Footer Placeholder 4"/>
          <p:cNvSpPr>
            <a:spLocks noGrp="1"/>
          </p:cNvSpPr>
          <p:nvPr>
            <p:ph type="ftr" sz="quarter" idx="3"/>
          </p:nvPr>
        </p:nvSpPr>
        <p:spPr>
          <a:xfrm>
            <a:off x="4240530" y="8898892"/>
            <a:ext cx="4320540" cy="511175"/>
          </a:xfrm>
          <a:prstGeom prst="rect">
            <a:avLst/>
          </a:prstGeom>
        </p:spPr>
        <p:txBody>
          <a:bodyPr vert="horz" lIns="91440" tIns="45720" rIns="91440" bIns="45720" rtlCol="0" anchor="ctr"/>
          <a:lstStyle>
            <a:lvl1pPr algn="ctr">
              <a:defRPr sz="168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9041130" y="8898892"/>
            <a:ext cx="2880360" cy="511175"/>
          </a:xfrm>
          <a:prstGeom prst="rect">
            <a:avLst/>
          </a:prstGeom>
        </p:spPr>
        <p:txBody>
          <a:bodyPr vert="horz" lIns="91440" tIns="45720" rIns="91440" bIns="45720" rtlCol="0" anchor="ctr"/>
          <a:lstStyle>
            <a:lvl1pPr algn="r">
              <a:defRPr sz="1680">
                <a:solidFill>
                  <a:schemeClr val="tx1">
                    <a:tint val="75000"/>
                  </a:schemeClr>
                </a:solidFill>
              </a:defRPr>
            </a:lvl1pPr>
          </a:lstStyle>
          <a:p>
            <a:fld id="{76576110-103F-44F3-BD79-876901036041}" type="slidenum">
              <a:rPr lang="en-GB" smtClean="0"/>
              <a:t>‹#›</a:t>
            </a:fld>
            <a:endParaRPr lang="en-GB"/>
          </a:p>
        </p:txBody>
      </p:sp>
    </p:spTree>
    <p:extLst>
      <p:ext uri="{BB962C8B-B14F-4D97-AF65-F5344CB8AC3E}">
        <p14:creationId xmlns:p14="http://schemas.microsoft.com/office/powerpoint/2010/main" val="432927819"/>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xStyles>
    <p:titleStyle>
      <a:lvl1pPr algn="l" defTabSz="1280160" rtl="0" eaLnBrk="1" latinLnBrk="0" hangingPunct="1">
        <a:lnSpc>
          <a:spcPct val="90000"/>
        </a:lnSpc>
        <a:spcBef>
          <a:spcPct val="0"/>
        </a:spcBef>
        <a:buNone/>
        <a:defRPr sz="6160" kern="1200">
          <a:solidFill>
            <a:schemeClr val="tx1"/>
          </a:solidFill>
          <a:latin typeface="+mj-lt"/>
          <a:ea typeface="+mj-ea"/>
          <a:cs typeface="+mj-cs"/>
        </a:defRPr>
      </a:lvl1pPr>
    </p:titleStyle>
    <p:bodyStyle>
      <a:lvl1pPr marL="320040" indent="-320040" algn="l" defTabSz="1280160" rtl="0" eaLnBrk="1" latinLnBrk="0" hangingPunct="1">
        <a:lnSpc>
          <a:spcPct val="90000"/>
        </a:lnSpc>
        <a:spcBef>
          <a:spcPts val="1400"/>
        </a:spcBef>
        <a:buFont typeface="Arial" panose="020B0604020202020204" pitchFamily="34" charset="0"/>
        <a:buChar char="•"/>
        <a:defRPr sz="3920" kern="1200">
          <a:solidFill>
            <a:schemeClr val="tx1"/>
          </a:solidFill>
          <a:latin typeface="+mn-lt"/>
          <a:ea typeface="+mn-ea"/>
          <a:cs typeface="+mn-cs"/>
        </a:defRPr>
      </a:lvl1pPr>
      <a:lvl2pPr marL="960120" indent="-320040" algn="l" defTabSz="1280160" rtl="0" eaLnBrk="1" latinLnBrk="0" hangingPunct="1">
        <a:lnSpc>
          <a:spcPct val="90000"/>
        </a:lnSpc>
        <a:spcBef>
          <a:spcPts val="700"/>
        </a:spcBef>
        <a:buFont typeface="Arial" panose="020B0604020202020204" pitchFamily="34" charset="0"/>
        <a:buChar char="•"/>
        <a:defRPr sz="3360" kern="1200">
          <a:solidFill>
            <a:schemeClr val="tx1"/>
          </a:solidFill>
          <a:latin typeface="+mn-lt"/>
          <a:ea typeface="+mn-ea"/>
          <a:cs typeface="+mn-cs"/>
        </a:defRPr>
      </a:lvl2pPr>
      <a:lvl3pPr marL="1600200" indent="-320040" algn="l" defTabSz="1280160" rtl="0" eaLnBrk="1" latinLnBrk="0" hangingPunct="1">
        <a:lnSpc>
          <a:spcPct val="90000"/>
        </a:lnSpc>
        <a:spcBef>
          <a:spcPts val="700"/>
        </a:spcBef>
        <a:buFont typeface="Arial" panose="020B0604020202020204" pitchFamily="34" charset="0"/>
        <a:buChar char="•"/>
        <a:defRPr sz="2800" kern="1200">
          <a:solidFill>
            <a:schemeClr val="tx1"/>
          </a:solidFill>
          <a:latin typeface="+mn-lt"/>
          <a:ea typeface="+mn-ea"/>
          <a:cs typeface="+mn-cs"/>
        </a:defRPr>
      </a:lvl3pPr>
      <a:lvl4pPr marL="224028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4pPr>
      <a:lvl5pPr marL="288036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5pPr>
      <a:lvl6pPr marL="352044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6pPr>
      <a:lvl7pPr marL="416052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7pPr>
      <a:lvl8pPr marL="480060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8pPr>
      <a:lvl9pPr marL="544068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9pPr>
    </p:bodyStyle>
    <p:otherStyle>
      <a:defPPr>
        <a:defRPr lang="en-US"/>
      </a:defPPr>
      <a:lvl1pPr marL="0" algn="l" defTabSz="1280160" rtl="0" eaLnBrk="1" latinLnBrk="0" hangingPunct="1">
        <a:defRPr sz="2520" kern="1200">
          <a:solidFill>
            <a:schemeClr val="tx1"/>
          </a:solidFill>
          <a:latin typeface="+mn-lt"/>
          <a:ea typeface="+mn-ea"/>
          <a:cs typeface="+mn-cs"/>
        </a:defRPr>
      </a:lvl1pPr>
      <a:lvl2pPr marL="640080" algn="l" defTabSz="1280160" rtl="0" eaLnBrk="1" latinLnBrk="0" hangingPunct="1">
        <a:defRPr sz="2520" kern="1200">
          <a:solidFill>
            <a:schemeClr val="tx1"/>
          </a:solidFill>
          <a:latin typeface="+mn-lt"/>
          <a:ea typeface="+mn-ea"/>
          <a:cs typeface="+mn-cs"/>
        </a:defRPr>
      </a:lvl2pPr>
      <a:lvl3pPr marL="1280160" algn="l" defTabSz="1280160" rtl="0" eaLnBrk="1" latinLnBrk="0" hangingPunct="1">
        <a:defRPr sz="2520" kern="1200">
          <a:solidFill>
            <a:schemeClr val="tx1"/>
          </a:solidFill>
          <a:latin typeface="+mn-lt"/>
          <a:ea typeface="+mn-ea"/>
          <a:cs typeface="+mn-cs"/>
        </a:defRPr>
      </a:lvl3pPr>
      <a:lvl4pPr marL="1920240" algn="l" defTabSz="1280160" rtl="0" eaLnBrk="1" latinLnBrk="0" hangingPunct="1">
        <a:defRPr sz="2520" kern="1200">
          <a:solidFill>
            <a:schemeClr val="tx1"/>
          </a:solidFill>
          <a:latin typeface="+mn-lt"/>
          <a:ea typeface="+mn-ea"/>
          <a:cs typeface="+mn-cs"/>
        </a:defRPr>
      </a:lvl4pPr>
      <a:lvl5pPr marL="2560320" algn="l" defTabSz="1280160" rtl="0" eaLnBrk="1" latinLnBrk="0" hangingPunct="1">
        <a:defRPr sz="2520" kern="1200">
          <a:solidFill>
            <a:schemeClr val="tx1"/>
          </a:solidFill>
          <a:latin typeface="+mn-lt"/>
          <a:ea typeface="+mn-ea"/>
          <a:cs typeface="+mn-cs"/>
        </a:defRPr>
      </a:lvl5pPr>
      <a:lvl6pPr marL="3200400" algn="l" defTabSz="1280160" rtl="0" eaLnBrk="1" latinLnBrk="0" hangingPunct="1">
        <a:defRPr sz="2520" kern="1200">
          <a:solidFill>
            <a:schemeClr val="tx1"/>
          </a:solidFill>
          <a:latin typeface="+mn-lt"/>
          <a:ea typeface="+mn-ea"/>
          <a:cs typeface="+mn-cs"/>
        </a:defRPr>
      </a:lvl6pPr>
      <a:lvl7pPr marL="3840480" algn="l" defTabSz="1280160" rtl="0" eaLnBrk="1" latinLnBrk="0" hangingPunct="1">
        <a:defRPr sz="2520" kern="1200">
          <a:solidFill>
            <a:schemeClr val="tx1"/>
          </a:solidFill>
          <a:latin typeface="+mn-lt"/>
          <a:ea typeface="+mn-ea"/>
          <a:cs typeface="+mn-cs"/>
        </a:defRPr>
      </a:lvl7pPr>
      <a:lvl8pPr marL="4480560" algn="l" defTabSz="1280160" rtl="0" eaLnBrk="1" latinLnBrk="0" hangingPunct="1">
        <a:defRPr sz="2520" kern="1200">
          <a:solidFill>
            <a:schemeClr val="tx1"/>
          </a:solidFill>
          <a:latin typeface="+mn-lt"/>
          <a:ea typeface="+mn-ea"/>
          <a:cs typeface="+mn-cs"/>
        </a:defRPr>
      </a:lvl8pPr>
      <a:lvl9pPr marL="5120640" algn="l" defTabSz="1280160" rtl="0" eaLnBrk="1" latinLnBrk="0" hangingPunct="1">
        <a:defRPr sz="252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pmc.ncbi.nlm.nih.gov/articles/PMC12448370/" TargetMode="External"/><Relationship Id="rId13" Type="http://schemas.openxmlformats.org/officeDocument/2006/relationships/hyperlink" Target="https://doi.org/10.1007/s00787-024-02520-9" TargetMode="External"/><Relationship Id="rId18" Type="http://schemas.openxmlformats.org/officeDocument/2006/relationships/image" Target="../media/image4.png"/><Relationship Id="rId3" Type="http://schemas.openxmlformats.org/officeDocument/2006/relationships/image" Target="../media/image2.png"/><Relationship Id="rId7" Type="http://schemas.openxmlformats.org/officeDocument/2006/relationships/hyperlink" Target="https://doi.org/10.1007/s00787-025-02952-x" TargetMode="External"/><Relationship Id="rId12" Type="http://schemas.openxmlformats.org/officeDocument/2006/relationships/hyperlink" Target="https://doi.org/10.1111/eip.13555" TargetMode="External"/><Relationship Id="rId17" Type="http://schemas.openxmlformats.org/officeDocument/2006/relationships/hyperlink" Target="https://www.who.int/news/item/02-09-2025-over-a-billion-people-living-with-mental-health-conditions-services-require-urgent-scale-up" TargetMode="External"/><Relationship Id="rId2" Type="http://schemas.openxmlformats.org/officeDocument/2006/relationships/image" Target="../media/image1.jpeg"/><Relationship Id="rId16" Type="http://schemas.openxmlformats.org/officeDocument/2006/relationships/hyperlink" Target="https://doi.org/10.1016/j.mhp.2026.200497" TargetMode="External"/><Relationship Id="rId1" Type="http://schemas.openxmlformats.org/officeDocument/2006/relationships/slideLayout" Target="../slideLayouts/slideLayout1.xml"/><Relationship Id="rId6" Type="http://schemas.openxmlformats.org/officeDocument/2006/relationships/hyperlink" Target="https://www.bma.org.uk/advice-and-support/nhs-delivery-and-workforce/pressures/mental-health-pressures-data-analysis" TargetMode="External"/><Relationship Id="rId11" Type="http://schemas.openxmlformats.org/officeDocument/2006/relationships/hyperlink" Target="https://connectwithcare.org/wp-content/uploads/2025/05/MentalHealthcareDisparitiesinLow-IncomeU.S.Populations-BarriersPolicyChallengesandInterventionStrategies-1.pdf" TargetMode="External"/><Relationship Id="rId5" Type="http://schemas.openxmlformats.org/officeDocument/2006/relationships/hyperlink" Target="https://doi.org/10.18502/ijph.v52i7.13236" TargetMode="External"/><Relationship Id="rId15" Type="http://schemas.openxmlformats.org/officeDocument/2006/relationships/hyperlink" Target="https://www.statista.com/statistics/1035200/increased-risk-of-suicide-for-mental-health-disorders-worldwide/?srsltid=AfmBOooonvVhX_q9o6jb8TnI9RUHqXbgvJgzChSxOjDBHTohqLvgIFfH" TargetMode="External"/><Relationship Id="rId10" Type="http://schemas.openxmlformats.org/officeDocument/2006/relationships/hyperlink" Target="https://doi.org/10.1155/mij/5522798" TargetMode="External"/><Relationship Id="rId4" Type="http://schemas.openxmlformats.org/officeDocument/2006/relationships/image" Target="../media/image3.png"/><Relationship Id="rId9" Type="http://schemas.openxmlformats.org/officeDocument/2006/relationships/hyperlink" Target="https://doi.org/10.21037/mhealth-24-75" TargetMode="External"/><Relationship Id="rId14" Type="http://schemas.openxmlformats.org/officeDocument/2006/relationships/hyperlink" Target="https://www.statista.com/topics/6735/stress-in-the-uk/?srsltid=AfmBOoq8rhqkr8NhYgR1t-gA_SWQhlI58PYPe_zPCxdlE_Dx1DNz-6XR#topicOverview"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45000">
              <a:schemeClr val="accent6">
                <a:lumMod val="20000"/>
                <a:lumOff val="80000"/>
              </a:schemeClr>
            </a:gs>
            <a:gs pos="71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pic>
        <p:nvPicPr>
          <p:cNvPr id="1036" name="Picture 12" descr="Creative Poster Background Page Border And Printable Background in Word -  Slidesdoc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39353" y="-168571"/>
            <a:ext cx="15055700" cy="9851923"/>
          </a:xfrm>
          <a:prstGeom prst="rect">
            <a:avLst/>
          </a:prstGeom>
          <a:solidFill>
            <a:schemeClr val="accent6">
              <a:lumMod val="60000"/>
              <a:lumOff val="40000"/>
            </a:schemeClr>
          </a:solidFill>
          <a:extLst/>
        </p:spPr>
      </p:pic>
      <p:sp>
        <p:nvSpPr>
          <p:cNvPr id="4" name="Rectangle 3"/>
          <p:cNvSpPr/>
          <p:nvPr/>
        </p:nvSpPr>
        <p:spPr>
          <a:xfrm>
            <a:off x="-1003605" y="-153469"/>
            <a:ext cx="14984204" cy="923330"/>
          </a:xfrm>
          <a:prstGeom prst="rect">
            <a:avLst/>
          </a:prstGeom>
          <a:solidFill>
            <a:srgbClr val="00B0F0"/>
          </a:solidFill>
        </p:spPr>
        <p:txBody>
          <a:bodyPr wrap="square">
            <a:spAutoFit/>
          </a:bodyPr>
          <a:lstStyle/>
          <a:p>
            <a:pPr algn="ctr"/>
            <a:r>
              <a:rPr lang="en-US" sz="1800" b="1" i="0" u="none" strike="noStrike" dirty="0" smtClean="0">
                <a:solidFill>
                  <a:schemeClr val="bg1"/>
                </a:solidFill>
                <a:effectLst/>
                <a:latin typeface="Times New Roman" panose="02020603050405020304" pitchFamily="18" charset="0"/>
                <a:cs typeface="Times New Roman" panose="02020603050405020304" pitchFamily="18" charset="0"/>
              </a:rPr>
              <a:t>Barriers to Accessing Mental Health Services Among Young Adults in the United </a:t>
            </a:r>
            <a:r>
              <a:rPr lang="en-US" sz="1800" b="1" i="0" u="none" strike="noStrike" dirty="0" smtClean="0">
                <a:solidFill>
                  <a:schemeClr val="bg1"/>
                </a:solidFill>
                <a:effectLst/>
                <a:latin typeface="Times New Roman" panose="02020603050405020304" pitchFamily="18" charset="0"/>
                <a:cs typeface="Times New Roman" panose="02020603050405020304" pitchFamily="18" charset="0"/>
              </a:rPr>
              <a:t>Kingdom</a:t>
            </a:r>
          </a:p>
          <a:p>
            <a:pPr algn="ctr"/>
            <a:r>
              <a:rPr lang="en-US" b="1" dirty="0" smtClean="0">
                <a:solidFill>
                  <a:schemeClr val="bg1"/>
                </a:solidFill>
                <a:latin typeface="Times New Roman" panose="02020603050405020304" pitchFamily="18" charset="0"/>
                <a:cs typeface="Times New Roman" panose="02020603050405020304" pitchFamily="18" charset="0"/>
              </a:rPr>
              <a:t>Qualitative Systematic Review</a:t>
            </a:r>
            <a:endParaRPr lang="en-US" sz="1800" b="1" i="0" u="none" strike="noStrike" dirty="0" smtClean="0">
              <a:solidFill>
                <a:schemeClr val="bg1"/>
              </a:solidFill>
              <a:effectLst/>
              <a:latin typeface="Times New Roman" panose="02020603050405020304" pitchFamily="18" charset="0"/>
              <a:cs typeface="Times New Roman" panose="02020603050405020304" pitchFamily="18" charset="0"/>
            </a:endParaRPr>
          </a:p>
          <a:p>
            <a:pPr algn="ctr"/>
            <a:r>
              <a:rPr lang="en-US" b="1" dirty="0" smtClean="0">
                <a:solidFill>
                  <a:schemeClr val="bg1"/>
                </a:solidFill>
                <a:latin typeface="Times New Roman" panose="02020603050405020304" pitchFamily="18" charset="0"/>
                <a:cs typeface="Times New Roman" panose="02020603050405020304" pitchFamily="18" charset="0"/>
              </a:rPr>
              <a:t>Student name: </a:t>
            </a:r>
            <a:r>
              <a:rPr lang="en-GB" b="1" dirty="0" err="1">
                <a:solidFill>
                  <a:schemeClr val="bg1"/>
                </a:solidFill>
                <a:latin typeface="Times New Roman" panose="02020603050405020304" pitchFamily="18" charset="0"/>
                <a:cs typeface="Times New Roman" panose="02020603050405020304" pitchFamily="18" charset="0"/>
              </a:rPr>
              <a:t>Joli</a:t>
            </a:r>
            <a:r>
              <a:rPr lang="en-GB" b="1" dirty="0">
                <a:solidFill>
                  <a:schemeClr val="bg1"/>
                </a:solidFill>
                <a:latin typeface="Times New Roman" panose="02020603050405020304" pitchFamily="18" charset="0"/>
                <a:cs typeface="Times New Roman" panose="02020603050405020304" pitchFamily="18" charset="0"/>
              </a:rPr>
              <a:t> </a:t>
            </a:r>
            <a:r>
              <a:rPr lang="en-GB" b="1" dirty="0" err="1">
                <a:solidFill>
                  <a:schemeClr val="bg1"/>
                </a:solidFill>
                <a:latin typeface="Times New Roman" panose="02020603050405020304" pitchFamily="18" charset="0"/>
                <a:cs typeface="Times New Roman" panose="02020603050405020304" pitchFamily="18" charset="0"/>
              </a:rPr>
              <a:t>Jayantilal</a:t>
            </a:r>
            <a:r>
              <a:rPr lang="en-GB" b="1" dirty="0">
                <a:solidFill>
                  <a:schemeClr val="bg1"/>
                </a:solidFill>
                <a:latin typeface="Times New Roman" panose="02020603050405020304" pitchFamily="18" charset="0"/>
                <a:cs typeface="Times New Roman" panose="02020603050405020304" pitchFamily="18" charset="0"/>
              </a:rPr>
              <a:t> </a:t>
            </a:r>
            <a:r>
              <a:rPr lang="en-GB" b="1" dirty="0" err="1" smtClean="0">
                <a:solidFill>
                  <a:schemeClr val="bg1"/>
                </a:solidFill>
                <a:latin typeface="Times New Roman" panose="02020603050405020304" pitchFamily="18" charset="0"/>
                <a:cs typeface="Times New Roman" panose="02020603050405020304" pitchFamily="18" charset="0"/>
              </a:rPr>
              <a:t>Parmar</a:t>
            </a:r>
            <a:r>
              <a:rPr lang="en-GB" b="1" dirty="0">
                <a:solidFill>
                  <a:schemeClr val="bg1"/>
                </a:solidFill>
                <a:latin typeface="Times New Roman" panose="02020603050405020304" pitchFamily="18" charset="0"/>
                <a:cs typeface="Times New Roman" panose="02020603050405020304" pitchFamily="18" charset="0"/>
              </a:rPr>
              <a:t> </a:t>
            </a:r>
            <a:r>
              <a:rPr lang="en-GB" b="1" dirty="0" smtClean="0">
                <a:solidFill>
                  <a:schemeClr val="bg1"/>
                </a:solidFill>
                <a:latin typeface="Times New Roman" panose="02020603050405020304" pitchFamily="18" charset="0"/>
                <a:cs typeface="Times New Roman" panose="02020603050405020304" pitchFamily="18" charset="0"/>
              </a:rPr>
              <a:t>Student ID: 2518476  </a:t>
            </a:r>
            <a:r>
              <a:rPr lang="en-GB" b="1" dirty="0">
                <a:solidFill>
                  <a:schemeClr val="bg1"/>
                </a:solidFill>
                <a:latin typeface="Times New Roman" panose="02020603050405020304" pitchFamily="18" charset="0"/>
                <a:cs typeface="Times New Roman" panose="02020603050405020304" pitchFamily="18" charset="0"/>
              </a:rPr>
              <a:t>Supervisor name: Caroline Salami</a:t>
            </a:r>
            <a:endParaRPr lang="en-US" sz="1800" b="1" dirty="0" smtClean="0">
              <a:solidFill>
                <a:schemeClr val="bg1"/>
              </a:solidFill>
              <a:effectLst/>
              <a:latin typeface="Times New Roman" panose="02020603050405020304" pitchFamily="18" charset="0"/>
              <a:cs typeface="Times New Roman" panose="02020603050405020304" pitchFamily="18" charset="0"/>
            </a:endParaRPr>
          </a:p>
        </p:txBody>
      </p:sp>
      <p:sp>
        <p:nvSpPr>
          <p:cNvPr id="5" name="Rectangle 4"/>
          <p:cNvSpPr/>
          <p:nvPr/>
        </p:nvSpPr>
        <p:spPr>
          <a:xfrm>
            <a:off x="-1039353" y="852013"/>
            <a:ext cx="4000500" cy="338554"/>
          </a:xfrm>
          <a:prstGeom prst="rect">
            <a:avLst/>
          </a:prstGeom>
          <a:solidFill>
            <a:schemeClr val="bg1">
              <a:lumMod val="85000"/>
            </a:schemeClr>
          </a:solidFill>
        </p:spPr>
        <p:txBody>
          <a:bodyPr wrap="square">
            <a:spAutoFit/>
          </a:bodyPr>
          <a:lstStyle/>
          <a:p>
            <a:pPr algn="ctr"/>
            <a:r>
              <a:rPr lang="en-GB" sz="1600" b="1" i="0" u="none" strike="noStrike" dirty="0" smtClean="0">
                <a:solidFill>
                  <a:srgbClr val="000000"/>
                </a:solidFill>
                <a:effectLst/>
                <a:latin typeface="Times New Roman" panose="02020603050405020304" pitchFamily="18" charset="0"/>
              </a:rPr>
              <a:t>Prevalence </a:t>
            </a:r>
            <a:endParaRPr lang="en-GB" sz="1600" dirty="0"/>
          </a:p>
        </p:txBody>
      </p:sp>
      <p:sp>
        <p:nvSpPr>
          <p:cNvPr id="6" name="Rectangle 5"/>
          <p:cNvSpPr/>
          <p:nvPr/>
        </p:nvSpPr>
        <p:spPr>
          <a:xfrm>
            <a:off x="-1039353" y="1221997"/>
            <a:ext cx="4000500" cy="2563138"/>
          </a:xfrm>
          <a:prstGeom prst="rect">
            <a:avLst/>
          </a:prstGeom>
          <a:solidFill>
            <a:schemeClr val="accent6">
              <a:lumMod val="40000"/>
              <a:lumOff val="60000"/>
            </a:schemeClr>
          </a:solidFill>
        </p:spPr>
        <p:txBody>
          <a:bodyPr wrap="square">
            <a:spAutoFit/>
          </a:bodyPr>
          <a:lstStyle/>
          <a:p>
            <a:pPr algn="just">
              <a:lnSpc>
                <a:spcPct val="150000"/>
              </a:lnSpc>
            </a:pPr>
            <a:r>
              <a:rPr lang="en-US" sz="900" b="0" i="0" u="none" strike="noStrike" dirty="0" smtClean="0">
                <a:solidFill>
                  <a:srgbClr val="000000"/>
                </a:solidFill>
                <a:effectLst/>
                <a:latin typeface="Times New Roman" panose="02020603050405020304" pitchFamily="18" charset="0"/>
              </a:rPr>
              <a:t>UK mental health issues among young adults have escalated to a leading public health concern like </a:t>
            </a:r>
            <a:r>
              <a:rPr lang="en-US" sz="900" dirty="0" smtClean="0">
                <a:latin typeface="Times New Roman" panose="02020603050405020304" pitchFamily="18" charset="0"/>
                <a:cs typeface="Times New Roman" panose="02020603050405020304" pitchFamily="18" charset="0"/>
              </a:rPr>
              <a:t>1 </a:t>
            </a:r>
            <a:r>
              <a:rPr lang="en-US" sz="900" dirty="0">
                <a:latin typeface="Times New Roman" panose="02020603050405020304" pitchFamily="18" charset="0"/>
                <a:cs typeface="Times New Roman" panose="02020603050405020304" pitchFamily="18" charset="0"/>
              </a:rPr>
              <a:t>in 4 adults aged 17 to 19 are now facing mental health disorders</a:t>
            </a:r>
            <a:r>
              <a:rPr lang="en-US" sz="900" b="0" i="0" u="none" strike="noStrike" dirty="0" smtClean="0">
                <a:solidFill>
                  <a:srgbClr val="000000"/>
                </a:solidFill>
                <a:effectLst/>
                <a:latin typeface="Times New Roman" panose="02020603050405020304" pitchFamily="18" charset="0"/>
              </a:rPr>
              <a:t> (</a:t>
            </a:r>
            <a:r>
              <a:rPr lang="en-US" sz="900" b="0" i="0" u="none" strike="noStrike" dirty="0" err="1" smtClean="0">
                <a:solidFill>
                  <a:srgbClr val="000000"/>
                </a:solidFill>
                <a:effectLst/>
                <a:latin typeface="Times New Roman" panose="02020603050405020304" pitchFamily="18" charset="0"/>
              </a:rPr>
              <a:t>Udu</a:t>
            </a:r>
            <a:r>
              <a:rPr lang="en-US" sz="900" b="0" i="0" u="none" strike="noStrike" dirty="0" smtClean="0">
                <a:solidFill>
                  <a:srgbClr val="000000"/>
                </a:solidFill>
                <a:effectLst/>
                <a:latin typeface="Times New Roman" panose="02020603050405020304" pitchFamily="18" charset="0"/>
              </a:rPr>
              <a:t>, et al., 2026)</a:t>
            </a:r>
          </a:p>
          <a:p>
            <a:pPr algn="just" fontAlgn="base">
              <a:lnSpc>
                <a:spcPct val="150000"/>
              </a:lnSpc>
            </a:pPr>
            <a:r>
              <a:rPr lang="en-GB" sz="900" b="1" i="0" u="none" strike="noStrike" dirty="0" smtClean="0">
                <a:solidFill>
                  <a:srgbClr val="000000"/>
                </a:solidFill>
                <a:effectLst/>
                <a:latin typeface="Times New Roman" panose="02020603050405020304" pitchFamily="18" charset="0"/>
              </a:rPr>
              <a:t>Five mental health services barriers are including: </a:t>
            </a:r>
          </a:p>
          <a:p>
            <a:pPr marL="342900" indent="-342900" algn="just" fontAlgn="base">
              <a:lnSpc>
                <a:spcPct val="150000"/>
              </a:lnSpc>
              <a:buFont typeface="Wingdings" panose="05000000000000000000" pitchFamily="2" charset="2"/>
              <a:buChar char="q"/>
            </a:pPr>
            <a:r>
              <a:rPr lang="en-GB" sz="900" b="0" i="0" u="none" strike="noStrike" dirty="0" smtClean="0">
                <a:solidFill>
                  <a:srgbClr val="000000"/>
                </a:solidFill>
                <a:effectLst/>
                <a:latin typeface="Times New Roman" panose="02020603050405020304" pitchFamily="18" charset="0"/>
              </a:rPr>
              <a:t>Limited mental health literacy (Sheikh et al., 2025).</a:t>
            </a:r>
          </a:p>
          <a:p>
            <a:pPr marL="342900" indent="-342900" algn="just" fontAlgn="base">
              <a:lnSpc>
                <a:spcPct val="150000"/>
              </a:lnSpc>
              <a:buFont typeface="Wingdings" panose="05000000000000000000" pitchFamily="2" charset="2"/>
              <a:buChar char="q"/>
            </a:pPr>
            <a:r>
              <a:rPr lang="en-GB" sz="900" b="0" i="0" u="none" strike="noStrike" dirty="0" smtClean="0">
                <a:solidFill>
                  <a:srgbClr val="000000"/>
                </a:solidFill>
                <a:effectLst/>
                <a:latin typeface="Times New Roman" panose="02020603050405020304" pitchFamily="18" charset="0"/>
              </a:rPr>
              <a:t>Lack of culturally competent care (Reed et al., 2025)</a:t>
            </a:r>
          </a:p>
          <a:p>
            <a:pPr marL="342900" indent="-342900" algn="just" fontAlgn="base">
              <a:lnSpc>
                <a:spcPct val="150000"/>
              </a:lnSpc>
              <a:buFont typeface="Wingdings" panose="05000000000000000000" pitchFamily="2" charset="2"/>
              <a:buChar char="q"/>
            </a:pPr>
            <a:r>
              <a:rPr lang="en-GB" sz="900" b="0" i="0" u="none" strike="noStrike" dirty="0" smtClean="0">
                <a:solidFill>
                  <a:srgbClr val="000000"/>
                </a:solidFill>
                <a:effectLst/>
                <a:latin typeface="Times New Roman" panose="02020603050405020304" pitchFamily="18" charset="0"/>
              </a:rPr>
              <a:t>Stigma and fear of judgement (</a:t>
            </a:r>
            <a:r>
              <a:rPr lang="en-GB" sz="900" b="0" i="0" u="none" strike="noStrike" dirty="0" err="1" smtClean="0">
                <a:solidFill>
                  <a:srgbClr val="000000"/>
                </a:solidFill>
                <a:effectLst/>
                <a:latin typeface="Times New Roman" panose="02020603050405020304" pitchFamily="18" charset="0"/>
              </a:rPr>
              <a:t>Nwedu</a:t>
            </a:r>
            <a:r>
              <a:rPr lang="en-GB" sz="900" b="0" i="0" u="none" strike="noStrike" dirty="0" smtClean="0">
                <a:solidFill>
                  <a:srgbClr val="000000"/>
                </a:solidFill>
                <a:effectLst/>
                <a:latin typeface="Times New Roman" panose="02020603050405020304" pitchFamily="18" charset="0"/>
              </a:rPr>
              <a:t> and </a:t>
            </a:r>
            <a:r>
              <a:rPr lang="en-GB" sz="900" b="0" i="0" u="none" strike="noStrike" dirty="0" err="1" smtClean="0">
                <a:solidFill>
                  <a:srgbClr val="000000"/>
                </a:solidFill>
                <a:effectLst/>
                <a:latin typeface="Times New Roman" panose="02020603050405020304" pitchFamily="18" charset="0"/>
              </a:rPr>
              <a:t>Ominyi</a:t>
            </a:r>
            <a:r>
              <a:rPr lang="en-GB" sz="900" b="0" i="0" u="none" strike="noStrike" dirty="0" smtClean="0">
                <a:solidFill>
                  <a:srgbClr val="000000"/>
                </a:solidFill>
                <a:effectLst/>
                <a:latin typeface="Times New Roman" panose="02020603050405020304" pitchFamily="18" charset="0"/>
              </a:rPr>
              <a:t>, 2025)</a:t>
            </a:r>
          </a:p>
          <a:p>
            <a:pPr marL="342900" indent="-342900" algn="just" fontAlgn="base">
              <a:lnSpc>
                <a:spcPct val="150000"/>
              </a:lnSpc>
              <a:buFont typeface="Wingdings" panose="05000000000000000000" pitchFamily="2" charset="2"/>
              <a:buChar char="q"/>
            </a:pPr>
            <a:r>
              <a:rPr lang="en-GB" sz="900" b="0" i="0" u="none" strike="noStrike" dirty="0" smtClean="0">
                <a:solidFill>
                  <a:srgbClr val="000000"/>
                </a:solidFill>
                <a:effectLst/>
                <a:latin typeface="Times New Roman" panose="02020603050405020304" pitchFamily="18" charset="0"/>
              </a:rPr>
              <a:t>Economic deprivation (</a:t>
            </a:r>
            <a:r>
              <a:rPr lang="en-GB" sz="900" b="0" i="0" u="none" strike="noStrike" dirty="0" err="1" smtClean="0">
                <a:solidFill>
                  <a:srgbClr val="000000"/>
                </a:solidFill>
                <a:effectLst/>
                <a:latin typeface="Times New Roman" panose="02020603050405020304" pitchFamily="18" charset="0"/>
              </a:rPr>
              <a:t>Kapilashrami</a:t>
            </a:r>
            <a:r>
              <a:rPr lang="en-GB" sz="900" b="0" i="0" u="none" strike="noStrike" dirty="0" smtClean="0">
                <a:solidFill>
                  <a:srgbClr val="000000"/>
                </a:solidFill>
                <a:effectLst/>
                <a:latin typeface="Times New Roman" panose="02020603050405020304" pitchFamily="18" charset="0"/>
              </a:rPr>
              <a:t> et al., 2025). </a:t>
            </a:r>
          </a:p>
          <a:p>
            <a:pPr marL="342900" indent="-342900" algn="just" fontAlgn="base">
              <a:lnSpc>
                <a:spcPct val="150000"/>
              </a:lnSpc>
              <a:buFont typeface="Wingdings" panose="05000000000000000000" pitchFamily="2" charset="2"/>
              <a:buChar char="q"/>
            </a:pPr>
            <a:r>
              <a:rPr lang="en-GB" sz="900" b="0" i="0" u="none" strike="noStrike" dirty="0" smtClean="0">
                <a:solidFill>
                  <a:srgbClr val="000000"/>
                </a:solidFill>
                <a:effectLst/>
                <a:latin typeface="Times New Roman" panose="02020603050405020304" pitchFamily="18" charset="0"/>
              </a:rPr>
              <a:t>Long waiting time (Han et al., 2026). </a:t>
            </a:r>
          </a:p>
          <a:p>
            <a:pPr algn="just" fontAlgn="base">
              <a:lnSpc>
                <a:spcPct val="150000"/>
              </a:lnSpc>
            </a:pPr>
            <a:r>
              <a:rPr lang="en-US" sz="900" dirty="0" smtClean="0">
                <a:latin typeface="Times New Roman" panose="02020603050405020304" pitchFamily="18" charset="0"/>
                <a:cs typeface="Times New Roman" panose="02020603050405020304" pitchFamily="18" charset="0"/>
              </a:rPr>
              <a:t>86</a:t>
            </a:r>
            <a:r>
              <a:rPr lang="en-US" sz="900" dirty="0">
                <a:latin typeface="Times New Roman" panose="02020603050405020304" pitchFamily="18" charset="0"/>
                <a:cs typeface="Times New Roman" panose="02020603050405020304" pitchFamily="18" charset="0"/>
              </a:rPr>
              <a:t>% of young adults aged between 18 and 24 years stated that they feel stressed and unable to clearly communicate their issues due to fear of judgement (Barriers to Accessing Mental Health Services) (Statista, 2026)</a:t>
            </a:r>
            <a:r>
              <a:rPr lang="en-US" sz="900" dirty="0"/>
              <a:t>. </a:t>
            </a:r>
          </a:p>
        </p:txBody>
      </p:sp>
      <p:pic>
        <p:nvPicPr>
          <p:cNvPr id="9" name="Picture 8"/>
          <p:cNvPicPr>
            <a:picLocks noChangeAspect="1"/>
          </p:cNvPicPr>
          <p:nvPr/>
        </p:nvPicPr>
        <p:blipFill>
          <a:blip r:embed="rId3"/>
          <a:stretch>
            <a:fillRect/>
          </a:stretch>
        </p:blipFill>
        <p:spPr>
          <a:xfrm>
            <a:off x="-1039353" y="3840907"/>
            <a:ext cx="4000499" cy="2233427"/>
          </a:xfrm>
          <a:prstGeom prst="rect">
            <a:avLst/>
          </a:prstGeom>
        </p:spPr>
      </p:pic>
      <p:sp>
        <p:nvSpPr>
          <p:cNvPr id="10" name="Rectangle 9"/>
          <p:cNvSpPr/>
          <p:nvPr/>
        </p:nvSpPr>
        <p:spPr>
          <a:xfrm>
            <a:off x="-1039353" y="6071944"/>
            <a:ext cx="3853543" cy="461665"/>
          </a:xfrm>
          <a:prstGeom prst="rect">
            <a:avLst/>
          </a:prstGeom>
          <a:noFill/>
        </p:spPr>
        <p:txBody>
          <a:bodyPr wrap="square">
            <a:spAutoFit/>
          </a:bodyPr>
          <a:lstStyle/>
          <a:p>
            <a:pPr algn="ctr"/>
            <a:r>
              <a:rPr lang="en-US" sz="1200" b="1" i="0" u="none" strike="noStrike" dirty="0" smtClean="0">
                <a:solidFill>
                  <a:schemeClr val="bg2">
                    <a:lumMod val="10000"/>
                  </a:schemeClr>
                </a:solidFill>
                <a:effectLst/>
                <a:latin typeface="Times New Roman" panose="02020603050405020304" pitchFamily="18" charset="0"/>
              </a:rPr>
              <a:t>Increasing suicidal rates due to mental disorders </a:t>
            </a:r>
            <a:endParaRPr lang="en-US" sz="1200" b="0" dirty="0" smtClean="0">
              <a:solidFill>
                <a:schemeClr val="bg2">
                  <a:lumMod val="10000"/>
                </a:schemeClr>
              </a:solidFill>
              <a:effectLst/>
            </a:endParaRPr>
          </a:p>
          <a:p>
            <a:pPr algn="ctr"/>
            <a:r>
              <a:rPr lang="en-US" sz="1200" b="0" i="0" u="none" strike="noStrike" dirty="0" smtClean="0">
                <a:solidFill>
                  <a:srgbClr val="000000"/>
                </a:solidFill>
                <a:effectLst/>
                <a:latin typeface="Times New Roman" panose="02020603050405020304" pitchFamily="18" charset="0"/>
              </a:rPr>
              <a:t>(Source: Stewart, 2025)</a:t>
            </a:r>
            <a:endParaRPr lang="en-US" sz="1200" b="0" dirty="0" smtClean="0">
              <a:effectLst/>
            </a:endParaRPr>
          </a:p>
        </p:txBody>
      </p:sp>
      <p:sp>
        <p:nvSpPr>
          <p:cNvPr id="11" name="Rectangle 10"/>
          <p:cNvSpPr/>
          <p:nvPr/>
        </p:nvSpPr>
        <p:spPr>
          <a:xfrm>
            <a:off x="-950220" y="8296173"/>
            <a:ext cx="3976914" cy="1323439"/>
          </a:xfrm>
          <a:prstGeom prst="rect">
            <a:avLst/>
          </a:prstGeom>
          <a:solidFill>
            <a:schemeClr val="accent3">
              <a:lumMod val="40000"/>
              <a:lumOff val="60000"/>
            </a:schemeClr>
          </a:solidFill>
        </p:spPr>
        <p:txBody>
          <a:bodyPr wrap="square">
            <a:spAutoFit/>
          </a:bodyPr>
          <a:lstStyle/>
          <a:p>
            <a:pPr marL="171450" indent="-171450" algn="just" fontAlgn="base">
              <a:buFont typeface="Arial" panose="020B0604020202020204" pitchFamily="34" charset="0"/>
              <a:buChar char="•"/>
            </a:pPr>
            <a:r>
              <a:rPr lang="en-US" sz="1000" b="0" i="0" u="none" strike="noStrike" dirty="0" smtClean="0">
                <a:solidFill>
                  <a:srgbClr val="000000"/>
                </a:solidFill>
                <a:effectLst/>
                <a:latin typeface="Times New Roman" panose="02020603050405020304" pitchFamily="18" charset="0"/>
              </a:rPr>
              <a:t>1 billion people across the world are facing at least one mental health issue such as depression and anxiety, which are highly prevalent (WHO, 2026).  </a:t>
            </a:r>
          </a:p>
          <a:p>
            <a:pPr marL="171450" indent="-171450" algn="just" fontAlgn="base">
              <a:buFont typeface="Arial" panose="020B0604020202020204" pitchFamily="34" charset="0"/>
              <a:buChar char="•"/>
            </a:pPr>
            <a:r>
              <a:rPr lang="en-US" sz="1000" b="0" i="0" u="none" strike="noStrike" dirty="0" smtClean="0">
                <a:solidFill>
                  <a:srgbClr val="000000"/>
                </a:solidFill>
                <a:effectLst/>
                <a:latin typeface="Times New Roman" panose="02020603050405020304" pitchFamily="18" charset="0"/>
              </a:rPr>
              <a:t>As a consequence, 19.9% of people are facing major depressive disorder, and it contributes to schizophrenia, alcohol dependence, anorexia nervosa, and opioid dependence (Stewart, 2025).</a:t>
            </a:r>
          </a:p>
          <a:p>
            <a:pPr marL="171450" indent="-171450" algn="just" fontAlgn="base">
              <a:buFont typeface="Arial" panose="020B0604020202020204" pitchFamily="34" charset="0"/>
              <a:buChar char="•"/>
            </a:pPr>
            <a:r>
              <a:rPr lang="en-US" sz="1000" b="0" i="0" u="none" strike="noStrike" dirty="0" smtClean="0">
                <a:solidFill>
                  <a:srgbClr val="000000"/>
                </a:solidFill>
                <a:effectLst/>
                <a:latin typeface="Times New Roman" panose="02020603050405020304" pitchFamily="18" charset="0"/>
              </a:rPr>
              <a:t>In a nutshell, due to increasing barriers to accessing Mental Health Services in the UK, its prevalence rate is increasing day by day. </a:t>
            </a:r>
            <a:endParaRPr lang="en-US" sz="1000" b="0" i="0" u="none" strike="noStrike" dirty="0">
              <a:solidFill>
                <a:srgbClr val="000000"/>
              </a:solidFill>
              <a:effectLst/>
              <a:latin typeface="Times New Roman" panose="02020603050405020304" pitchFamily="18" charset="0"/>
            </a:endParaRPr>
          </a:p>
        </p:txBody>
      </p:sp>
      <p:sp>
        <p:nvSpPr>
          <p:cNvPr id="13" name="Rectangle 12"/>
          <p:cNvSpPr/>
          <p:nvPr/>
        </p:nvSpPr>
        <p:spPr>
          <a:xfrm>
            <a:off x="3506729" y="1221997"/>
            <a:ext cx="4376057" cy="2400657"/>
          </a:xfrm>
          <a:prstGeom prst="rect">
            <a:avLst/>
          </a:prstGeom>
          <a:solidFill>
            <a:schemeClr val="accent2">
              <a:lumMod val="40000"/>
              <a:lumOff val="60000"/>
            </a:schemeClr>
          </a:solidFill>
        </p:spPr>
        <p:txBody>
          <a:bodyPr wrap="square">
            <a:spAutoFit/>
          </a:bodyPr>
          <a:lstStyle/>
          <a:p>
            <a:pPr marL="171450" indent="-171450" algn="just" fontAlgn="base">
              <a:lnSpc>
                <a:spcPct val="150000"/>
              </a:lnSpc>
              <a:buFont typeface="Wingdings" panose="05000000000000000000" pitchFamily="2" charset="2"/>
              <a:buChar char="Ø"/>
            </a:pPr>
            <a:r>
              <a:rPr lang="en-US" sz="1000" dirty="0">
                <a:solidFill>
                  <a:srgbClr val="000000"/>
                </a:solidFill>
                <a:latin typeface="Times New Roman" panose="02020603050405020304" pitchFamily="18" charset="0"/>
              </a:rPr>
              <a:t>Existing research often identified structural mental health access barriers, but overlooked interactions between behavioural responses and psychological distress (Zhao et al., 2025). </a:t>
            </a:r>
          </a:p>
          <a:p>
            <a:pPr marL="171450" indent="-171450" algn="just" fontAlgn="base">
              <a:lnSpc>
                <a:spcPct val="150000"/>
              </a:lnSpc>
              <a:buFont typeface="Wingdings" panose="05000000000000000000" pitchFamily="2" charset="2"/>
              <a:buChar char="Ø"/>
            </a:pPr>
            <a:r>
              <a:rPr lang="en-US" sz="1000" dirty="0" smtClean="0">
                <a:solidFill>
                  <a:srgbClr val="000000"/>
                </a:solidFill>
                <a:latin typeface="Times New Roman" panose="02020603050405020304" pitchFamily="18" charset="0"/>
              </a:rPr>
              <a:t>Thus, this research is conducted to identify psychological, behavioural, and structural barriers that restrict young adults from accessing timely mental health services in the UK. </a:t>
            </a:r>
          </a:p>
          <a:p>
            <a:pPr marL="171450" indent="-171450" algn="just" fontAlgn="base">
              <a:lnSpc>
                <a:spcPct val="150000"/>
              </a:lnSpc>
              <a:buFont typeface="Wingdings" panose="05000000000000000000" pitchFamily="2" charset="2"/>
              <a:buChar char="Ø"/>
            </a:pPr>
            <a:r>
              <a:rPr lang="en-US" sz="1000" b="0" i="0" u="none" strike="noStrike" dirty="0" smtClean="0">
                <a:solidFill>
                  <a:srgbClr val="000000"/>
                </a:solidFill>
                <a:effectLst/>
                <a:latin typeface="Times New Roman" panose="02020603050405020304" pitchFamily="18" charset="0"/>
              </a:rPr>
              <a:t>The Cognitive Behavioural Model (CBT</a:t>
            </a:r>
            <a:r>
              <a:rPr lang="en-US" sz="1000" dirty="0">
                <a:solidFill>
                  <a:srgbClr val="000000"/>
                </a:solidFill>
                <a:latin typeface="Times New Roman" panose="02020603050405020304" pitchFamily="18" charset="0"/>
              </a:rPr>
              <a:t>) and Andersen's Behavioral theory explains </a:t>
            </a:r>
            <a:r>
              <a:rPr lang="en-US" sz="1000" b="0" i="0" u="none" strike="noStrike" dirty="0" smtClean="0">
                <a:solidFill>
                  <a:srgbClr val="000000"/>
                </a:solidFill>
                <a:effectLst/>
                <a:latin typeface="Times New Roman" panose="02020603050405020304" pitchFamily="18" charset="0"/>
              </a:rPr>
              <a:t>how perceived stigma, negative beliefs and avoidance behaviours discourage young adults from seeking professional mental health support (Wright et al., 2025) (Alkhawaldeh et al., 2023). </a:t>
            </a:r>
            <a:endParaRPr lang="en-US" sz="1000" b="0" i="0" u="none" strike="noStrike" dirty="0">
              <a:solidFill>
                <a:srgbClr val="000000"/>
              </a:solidFill>
              <a:effectLst/>
              <a:latin typeface="Times New Roman" panose="02020603050405020304" pitchFamily="18" charset="0"/>
            </a:endParaRPr>
          </a:p>
        </p:txBody>
      </p:sp>
      <p:pic>
        <p:nvPicPr>
          <p:cNvPr id="14" name="Picture 13"/>
          <p:cNvPicPr>
            <a:picLocks noChangeAspect="1"/>
          </p:cNvPicPr>
          <p:nvPr/>
        </p:nvPicPr>
        <p:blipFill>
          <a:blip r:embed="rId4"/>
          <a:stretch>
            <a:fillRect/>
          </a:stretch>
        </p:blipFill>
        <p:spPr>
          <a:xfrm>
            <a:off x="3506729" y="3677171"/>
            <a:ext cx="4376057" cy="1713196"/>
          </a:xfrm>
          <a:prstGeom prst="rect">
            <a:avLst/>
          </a:prstGeom>
        </p:spPr>
      </p:pic>
      <p:sp>
        <p:nvSpPr>
          <p:cNvPr id="15" name="Rectangle 14"/>
          <p:cNvSpPr/>
          <p:nvPr/>
        </p:nvSpPr>
        <p:spPr>
          <a:xfrm>
            <a:off x="3508008" y="5541069"/>
            <a:ext cx="4430614" cy="1323439"/>
          </a:xfrm>
          <a:prstGeom prst="rect">
            <a:avLst/>
          </a:prstGeom>
          <a:solidFill>
            <a:schemeClr val="tx2">
              <a:lumMod val="20000"/>
              <a:lumOff val="80000"/>
            </a:schemeClr>
          </a:solidFill>
        </p:spPr>
        <p:txBody>
          <a:bodyPr wrap="square">
            <a:spAutoFit/>
          </a:bodyPr>
          <a:lstStyle/>
          <a:p>
            <a:pPr marL="171450" indent="-171450" algn="just" fontAlgn="base">
              <a:buFont typeface="Wingdings" panose="05000000000000000000" pitchFamily="2" charset="2"/>
              <a:buChar char="Ø"/>
            </a:pPr>
            <a:r>
              <a:rPr lang="en-US" sz="1000" b="0" i="0" u="none" strike="noStrike" dirty="0" smtClean="0">
                <a:solidFill>
                  <a:schemeClr val="bg2">
                    <a:lumMod val="10000"/>
                  </a:schemeClr>
                </a:solidFill>
                <a:effectLst/>
                <a:latin typeface="Times New Roman" panose="02020603050405020304" pitchFamily="18" charset="0"/>
              </a:rPr>
              <a:t>Currently, young adults in the UK are still negatively impacted by mental health issues due to increasing barriers to accessing mental health support (BMA, 2026).</a:t>
            </a:r>
          </a:p>
          <a:p>
            <a:pPr marL="171450" indent="-171450" algn="just" fontAlgn="base">
              <a:buFont typeface="Wingdings" panose="05000000000000000000" pitchFamily="2" charset="2"/>
              <a:buChar char="Ø"/>
            </a:pPr>
            <a:r>
              <a:rPr lang="en-US" sz="1000" b="0" i="0" u="none" strike="noStrike" dirty="0" smtClean="0">
                <a:solidFill>
                  <a:schemeClr val="bg2">
                    <a:lumMod val="10000"/>
                  </a:schemeClr>
                </a:solidFill>
                <a:effectLst/>
                <a:latin typeface="Times New Roman" panose="02020603050405020304" pitchFamily="18" charset="0"/>
              </a:rPr>
              <a:t>Moreover, these findings will support healthcare providers, policymakers and universities in developing targeted evidence-based interventions to improve equitable mental health care service access for UK young adults. </a:t>
            </a:r>
          </a:p>
          <a:p>
            <a:pPr marL="171450" indent="-171450" algn="just" fontAlgn="base">
              <a:buFont typeface="Wingdings" panose="05000000000000000000" pitchFamily="2" charset="2"/>
              <a:buChar char="Ø"/>
            </a:pPr>
            <a:r>
              <a:rPr lang="en-US" sz="1000" b="0" i="0" u="none" strike="noStrike" dirty="0" smtClean="0">
                <a:solidFill>
                  <a:schemeClr val="bg2">
                    <a:lumMod val="10000"/>
                  </a:schemeClr>
                </a:solidFill>
                <a:effectLst/>
                <a:latin typeface="Times New Roman" panose="02020603050405020304" pitchFamily="18" charset="0"/>
              </a:rPr>
              <a:t>Originality will be maintained through incorporating credible sources, avoiding plagiarism, and ensuring freedom from duplication. </a:t>
            </a:r>
            <a:endParaRPr lang="en-US" sz="1000" b="0" i="0" u="none" strike="noStrike" dirty="0">
              <a:solidFill>
                <a:schemeClr val="bg2">
                  <a:lumMod val="10000"/>
                </a:schemeClr>
              </a:solidFill>
              <a:effectLst/>
              <a:latin typeface="Times New Roman" panose="02020603050405020304" pitchFamily="18" charset="0"/>
            </a:endParaRPr>
          </a:p>
        </p:txBody>
      </p:sp>
      <p:sp>
        <p:nvSpPr>
          <p:cNvPr id="16" name="Rectangle 15"/>
          <p:cNvSpPr/>
          <p:nvPr/>
        </p:nvSpPr>
        <p:spPr>
          <a:xfrm>
            <a:off x="3509288" y="6933725"/>
            <a:ext cx="4428055" cy="338554"/>
          </a:xfrm>
          <a:prstGeom prst="rect">
            <a:avLst/>
          </a:prstGeom>
          <a:solidFill>
            <a:schemeClr val="accent6">
              <a:lumMod val="60000"/>
              <a:lumOff val="40000"/>
            </a:schemeClr>
          </a:solidFill>
        </p:spPr>
        <p:txBody>
          <a:bodyPr wrap="square">
            <a:spAutoFit/>
          </a:bodyPr>
          <a:lstStyle/>
          <a:p>
            <a:pPr algn="ctr">
              <a:spcBef>
                <a:spcPts val="2000"/>
              </a:spcBef>
              <a:spcAft>
                <a:spcPts val="600"/>
              </a:spcAft>
            </a:pPr>
            <a:r>
              <a:rPr lang="en-US" sz="1600" b="1" i="0" u="none" strike="noStrike" dirty="0" smtClean="0">
                <a:solidFill>
                  <a:srgbClr val="000000"/>
                </a:solidFill>
                <a:effectLst/>
                <a:latin typeface="Times New Roman" panose="02020603050405020304" pitchFamily="18" charset="0"/>
              </a:rPr>
              <a:t>Research question, aims and objectives</a:t>
            </a:r>
            <a:endParaRPr lang="en-US" sz="1600" b="1" dirty="0">
              <a:effectLst/>
            </a:endParaRPr>
          </a:p>
        </p:txBody>
      </p:sp>
      <p:sp>
        <p:nvSpPr>
          <p:cNvPr id="17" name="Rectangle 16"/>
          <p:cNvSpPr/>
          <p:nvPr/>
        </p:nvSpPr>
        <p:spPr>
          <a:xfrm>
            <a:off x="3506729" y="7354431"/>
            <a:ext cx="4436835" cy="2092881"/>
          </a:xfrm>
          <a:prstGeom prst="rect">
            <a:avLst/>
          </a:prstGeom>
          <a:solidFill>
            <a:schemeClr val="accent2">
              <a:lumMod val="40000"/>
              <a:lumOff val="60000"/>
            </a:schemeClr>
          </a:solidFill>
        </p:spPr>
        <p:txBody>
          <a:bodyPr wrap="square">
            <a:spAutoFit/>
          </a:bodyPr>
          <a:lstStyle/>
          <a:p>
            <a:pPr algn="just"/>
            <a:r>
              <a:rPr lang="en-US" sz="1000" b="1" i="0" u="none" strike="noStrike" dirty="0" smtClean="0">
                <a:solidFill>
                  <a:srgbClr val="000000"/>
                </a:solidFill>
                <a:effectLst/>
                <a:latin typeface="Times New Roman" panose="02020603050405020304" pitchFamily="18" charset="0"/>
              </a:rPr>
              <a:t>Research question </a:t>
            </a:r>
            <a:endParaRPr lang="en-US" sz="1000" b="0" dirty="0" smtClean="0">
              <a:effectLst/>
            </a:endParaRPr>
          </a:p>
          <a:p>
            <a:pPr marL="171450" indent="-171450" algn="just">
              <a:buFont typeface="Courier New" panose="02070309020205020404" pitchFamily="49" charset="0"/>
              <a:buChar char="o"/>
            </a:pPr>
            <a:r>
              <a:rPr lang="en-US" sz="1000" b="0" i="0" u="none" strike="noStrike" dirty="0" smtClean="0">
                <a:solidFill>
                  <a:srgbClr val="000000"/>
                </a:solidFill>
                <a:effectLst/>
                <a:latin typeface="Times New Roman" panose="02020603050405020304" pitchFamily="18" charset="0"/>
              </a:rPr>
              <a:t>What are the main barriers that </a:t>
            </a:r>
            <a:r>
              <a:rPr lang="en-US" sz="1000" dirty="0" smtClean="0">
                <a:solidFill>
                  <a:srgbClr val="000000"/>
                </a:solidFill>
                <a:latin typeface="Times New Roman" panose="02020603050405020304" pitchFamily="18" charset="0"/>
              </a:rPr>
              <a:t>prevent</a:t>
            </a:r>
            <a:r>
              <a:rPr lang="en-US" sz="1000" b="0" i="0" u="none" strike="noStrike" dirty="0" smtClean="0">
                <a:solidFill>
                  <a:srgbClr val="000000"/>
                </a:solidFill>
                <a:effectLst/>
                <a:latin typeface="Times New Roman" panose="02020603050405020304" pitchFamily="18" charset="0"/>
              </a:rPr>
              <a:t> </a:t>
            </a:r>
            <a:r>
              <a:rPr lang="en-US" sz="1000" b="0" i="0" u="none" strike="noStrike" dirty="0" smtClean="0">
                <a:solidFill>
                  <a:srgbClr val="000000"/>
                </a:solidFill>
                <a:effectLst/>
                <a:latin typeface="Times New Roman" panose="02020603050405020304" pitchFamily="18" charset="0"/>
              </a:rPr>
              <a:t>young adults in the United Kingdom from accessing mental health services?</a:t>
            </a:r>
            <a:endParaRPr lang="en-US" sz="1000" b="0" dirty="0" smtClean="0">
              <a:effectLst/>
            </a:endParaRPr>
          </a:p>
          <a:p>
            <a:pPr algn="just"/>
            <a:r>
              <a:rPr lang="en-US" sz="1000" b="1" i="0" u="none" strike="noStrike" dirty="0" smtClean="0">
                <a:solidFill>
                  <a:srgbClr val="000000"/>
                </a:solidFill>
                <a:effectLst/>
                <a:latin typeface="Times New Roman" panose="02020603050405020304" pitchFamily="18" charset="0"/>
              </a:rPr>
              <a:t>Research aim</a:t>
            </a:r>
            <a:endParaRPr lang="en-US" sz="1000" b="0" dirty="0" smtClean="0">
              <a:effectLst/>
            </a:endParaRPr>
          </a:p>
          <a:p>
            <a:pPr marL="171450" indent="-171450" algn="just">
              <a:buFont typeface="Courier New" panose="02070309020205020404" pitchFamily="49" charset="0"/>
              <a:buChar char="o"/>
            </a:pPr>
            <a:r>
              <a:rPr lang="en-US" sz="1000" b="0" i="0" u="none" strike="noStrike" dirty="0" smtClean="0">
                <a:solidFill>
                  <a:srgbClr val="000000"/>
                </a:solidFill>
                <a:effectLst/>
                <a:latin typeface="Times New Roman" panose="02020603050405020304" pitchFamily="18" charset="0"/>
              </a:rPr>
              <a:t>To review and understand the barriers </a:t>
            </a:r>
            <a:r>
              <a:rPr lang="en-US" sz="1000" b="0" i="0" u="none" strike="noStrike" dirty="0" smtClean="0">
                <a:solidFill>
                  <a:srgbClr val="000000"/>
                </a:solidFill>
                <a:effectLst/>
                <a:latin typeface="Times New Roman" panose="02020603050405020304" pitchFamily="18" charset="0"/>
              </a:rPr>
              <a:t>that affect access to </a:t>
            </a:r>
            <a:r>
              <a:rPr lang="en-US" sz="1000" b="0" i="0" u="none" strike="noStrike" dirty="0" smtClean="0">
                <a:solidFill>
                  <a:srgbClr val="000000"/>
                </a:solidFill>
                <a:effectLst/>
                <a:latin typeface="Times New Roman" panose="02020603050405020304" pitchFamily="18" charset="0"/>
              </a:rPr>
              <a:t>mental health services among young adults in the United Kingdom. </a:t>
            </a:r>
            <a:endParaRPr lang="en-US" sz="1000" b="0" dirty="0" smtClean="0">
              <a:effectLst/>
            </a:endParaRPr>
          </a:p>
          <a:p>
            <a:pPr algn="just"/>
            <a:r>
              <a:rPr lang="en-US" sz="1000" b="1" i="0" u="none" strike="noStrike" dirty="0" smtClean="0">
                <a:solidFill>
                  <a:srgbClr val="000000"/>
                </a:solidFill>
                <a:effectLst/>
                <a:latin typeface="Times New Roman" panose="02020603050405020304" pitchFamily="18" charset="0"/>
              </a:rPr>
              <a:t>Research Objectives </a:t>
            </a:r>
            <a:endParaRPr lang="en-US" sz="1000" b="0" dirty="0" smtClean="0">
              <a:effectLst/>
            </a:endParaRPr>
          </a:p>
          <a:p>
            <a:pPr marL="171450" indent="-171450" algn="just" fontAlgn="base">
              <a:buFont typeface="Courier New" panose="02070309020205020404" pitchFamily="49" charset="0"/>
              <a:buChar char="o"/>
            </a:pPr>
            <a:r>
              <a:rPr lang="en-US" sz="1000" b="0" i="0" u="none" strike="noStrike" dirty="0" smtClean="0">
                <a:solidFill>
                  <a:srgbClr val="000000"/>
                </a:solidFill>
                <a:effectLst/>
                <a:latin typeface="Times New Roman" panose="02020603050405020304" pitchFamily="18" charset="0"/>
              </a:rPr>
              <a:t>To identify the </a:t>
            </a:r>
            <a:r>
              <a:rPr lang="en-US" sz="1000" b="0" i="0" u="none" strike="noStrike" dirty="0" smtClean="0">
                <a:solidFill>
                  <a:srgbClr val="000000"/>
                </a:solidFill>
                <a:effectLst/>
                <a:latin typeface="Times New Roman" panose="02020603050405020304" pitchFamily="18" charset="0"/>
              </a:rPr>
              <a:t>main barriers to accessing mental health services among young adults.</a:t>
            </a:r>
          </a:p>
          <a:p>
            <a:pPr marL="171450" indent="-171450" algn="just" fontAlgn="base">
              <a:buFont typeface="Courier New" panose="02070309020205020404" pitchFamily="49" charset="0"/>
              <a:buChar char="o"/>
            </a:pPr>
            <a:r>
              <a:rPr lang="en-US" sz="1000" b="0" i="0" u="none" strike="noStrike" dirty="0" smtClean="0">
                <a:solidFill>
                  <a:srgbClr val="000000"/>
                </a:solidFill>
                <a:effectLst/>
                <a:latin typeface="Times New Roman" panose="02020603050405020304" pitchFamily="18" charset="0"/>
              </a:rPr>
              <a:t>To </a:t>
            </a:r>
            <a:r>
              <a:rPr lang="en-US" sz="1000" dirty="0" smtClean="0">
                <a:solidFill>
                  <a:srgbClr val="000000"/>
                </a:solidFill>
                <a:latin typeface="Times New Roman" panose="02020603050405020304" pitchFamily="18" charset="0"/>
              </a:rPr>
              <a:t>explore how</a:t>
            </a:r>
            <a:r>
              <a:rPr lang="en-US" sz="1000" b="0" i="0" u="none" strike="noStrike" dirty="0" smtClean="0">
                <a:solidFill>
                  <a:srgbClr val="000000"/>
                </a:solidFill>
                <a:effectLst/>
                <a:latin typeface="Times New Roman" panose="02020603050405020304" pitchFamily="18" charset="0"/>
              </a:rPr>
              <a:t> </a:t>
            </a:r>
            <a:r>
              <a:rPr lang="en-US" sz="1000" b="0" i="0" u="none" strike="noStrike" dirty="0" smtClean="0">
                <a:solidFill>
                  <a:srgbClr val="000000"/>
                </a:solidFill>
                <a:effectLst/>
                <a:latin typeface="Times New Roman" panose="02020603050405020304" pitchFamily="18" charset="0"/>
              </a:rPr>
              <a:t>social, economic, and cultural factors to access to mental health services. </a:t>
            </a:r>
          </a:p>
          <a:p>
            <a:pPr marL="171450" indent="-171450" algn="just" fontAlgn="base">
              <a:buFont typeface="Courier New" panose="02070309020205020404" pitchFamily="49" charset="0"/>
              <a:buChar char="o"/>
            </a:pPr>
            <a:r>
              <a:rPr lang="en-US" sz="1000" b="0" i="0" u="none" strike="noStrike" dirty="0" smtClean="0">
                <a:solidFill>
                  <a:srgbClr val="000000"/>
                </a:solidFill>
                <a:effectLst/>
                <a:latin typeface="Times New Roman" panose="02020603050405020304" pitchFamily="18" charset="0"/>
              </a:rPr>
              <a:t>To examine </a:t>
            </a:r>
            <a:r>
              <a:rPr lang="en-US" sz="1000" b="0" i="0" u="none" strike="noStrike" dirty="0" smtClean="0">
                <a:solidFill>
                  <a:srgbClr val="000000"/>
                </a:solidFill>
                <a:effectLst/>
                <a:latin typeface="Times New Roman" panose="02020603050405020304" pitchFamily="18" charset="0"/>
              </a:rPr>
              <a:t>how these </a:t>
            </a:r>
            <a:r>
              <a:rPr lang="en-US" sz="1000" b="0" i="0" u="none" strike="noStrike" dirty="0" smtClean="0">
                <a:solidFill>
                  <a:srgbClr val="000000"/>
                </a:solidFill>
                <a:effectLst/>
                <a:latin typeface="Times New Roman" panose="02020603050405020304" pitchFamily="18" charset="0"/>
              </a:rPr>
              <a:t>barriers influence the use of mental health services. </a:t>
            </a:r>
          </a:p>
          <a:p>
            <a:pPr marL="171450" indent="-171450" algn="just" fontAlgn="base">
              <a:buFont typeface="Courier New" panose="02070309020205020404" pitchFamily="49" charset="0"/>
              <a:buChar char="o"/>
            </a:pPr>
            <a:r>
              <a:rPr lang="en-US" sz="1000" b="0" i="0" u="none" strike="noStrike" dirty="0" smtClean="0">
                <a:solidFill>
                  <a:srgbClr val="000000"/>
                </a:solidFill>
                <a:effectLst/>
                <a:latin typeface="Times New Roman" panose="02020603050405020304" pitchFamily="18" charset="0"/>
              </a:rPr>
              <a:t>To </a:t>
            </a:r>
            <a:r>
              <a:rPr lang="en-US" sz="1000" b="0" i="0" u="none" strike="noStrike" dirty="0" smtClean="0">
                <a:solidFill>
                  <a:srgbClr val="000000"/>
                </a:solidFill>
                <a:effectLst/>
                <a:latin typeface="Times New Roman" panose="02020603050405020304" pitchFamily="18" charset="0"/>
              </a:rPr>
              <a:t>suggest ways to improve access to mental health services for young adults. </a:t>
            </a:r>
            <a:endParaRPr lang="en-US" sz="1000" b="0" i="0" u="none" strike="noStrike" dirty="0">
              <a:solidFill>
                <a:srgbClr val="000000"/>
              </a:solidFill>
              <a:effectLst/>
              <a:latin typeface="Times New Roman" panose="02020603050405020304" pitchFamily="18" charset="0"/>
            </a:endParaRPr>
          </a:p>
        </p:txBody>
      </p:sp>
      <p:sp>
        <p:nvSpPr>
          <p:cNvPr id="18" name="Rectangle 17"/>
          <p:cNvSpPr/>
          <p:nvPr/>
        </p:nvSpPr>
        <p:spPr>
          <a:xfrm>
            <a:off x="8279167" y="764576"/>
            <a:ext cx="5665684" cy="338554"/>
          </a:xfrm>
          <a:prstGeom prst="rect">
            <a:avLst/>
          </a:prstGeom>
          <a:solidFill>
            <a:schemeClr val="accent2">
              <a:lumMod val="60000"/>
              <a:lumOff val="40000"/>
            </a:schemeClr>
          </a:solidFill>
        </p:spPr>
        <p:txBody>
          <a:bodyPr wrap="square">
            <a:spAutoFit/>
          </a:bodyPr>
          <a:lstStyle/>
          <a:p>
            <a:pPr algn="ctr"/>
            <a:r>
              <a:rPr lang="en-GB" sz="1600" b="1" i="0" u="none" strike="noStrike" dirty="0" smtClean="0">
                <a:solidFill>
                  <a:srgbClr val="000000"/>
                </a:solidFill>
                <a:effectLst/>
                <a:latin typeface="Times New Roman" panose="02020603050405020304" pitchFamily="18" charset="0"/>
              </a:rPr>
              <a:t>Research impact </a:t>
            </a:r>
            <a:endParaRPr lang="en-GB" sz="1600" dirty="0"/>
          </a:p>
        </p:txBody>
      </p:sp>
      <p:sp>
        <p:nvSpPr>
          <p:cNvPr id="19" name="Rectangle 18"/>
          <p:cNvSpPr/>
          <p:nvPr/>
        </p:nvSpPr>
        <p:spPr>
          <a:xfrm>
            <a:off x="8279166" y="1175972"/>
            <a:ext cx="5665686" cy="2373022"/>
          </a:xfrm>
          <a:prstGeom prst="rect">
            <a:avLst/>
          </a:prstGeom>
          <a:solidFill>
            <a:schemeClr val="bg2">
              <a:lumMod val="90000"/>
            </a:schemeClr>
          </a:solidFill>
        </p:spPr>
        <p:txBody>
          <a:bodyPr wrap="square">
            <a:spAutoFit/>
          </a:bodyPr>
          <a:lstStyle/>
          <a:p>
            <a:pPr marL="342900" indent="-342900" algn="just" fontAlgn="base">
              <a:lnSpc>
                <a:spcPct val="150000"/>
              </a:lnSpc>
              <a:buFont typeface="Wingdings" panose="05000000000000000000" pitchFamily="2" charset="2"/>
              <a:buChar char="v"/>
            </a:pPr>
            <a:r>
              <a:rPr lang="en-US" sz="1000" b="0" i="0" u="none" strike="noStrike" dirty="0" smtClean="0">
                <a:solidFill>
                  <a:schemeClr val="bg2">
                    <a:lumMod val="10000"/>
                  </a:schemeClr>
                </a:solidFill>
                <a:effectLst/>
                <a:latin typeface="Times New Roman" panose="02020603050405020304" pitchFamily="18" charset="0"/>
              </a:rPr>
              <a:t>Through this research improve understanding of barriers that restrict young adults from accessing timely mental health services across the UK. </a:t>
            </a:r>
          </a:p>
          <a:p>
            <a:pPr marL="342900" indent="-342900" algn="just" fontAlgn="base">
              <a:lnSpc>
                <a:spcPct val="150000"/>
              </a:lnSpc>
              <a:buFont typeface="Wingdings" panose="05000000000000000000" pitchFamily="2" charset="2"/>
              <a:buChar char="v"/>
            </a:pPr>
            <a:r>
              <a:rPr lang="en-US" sz="1000" b="0" i="0" u="none" strike="noStrike" dirty="0" smtClean="0">
                <a:solidFill>
                  <a:schemeClr val="bg2">
                    <a:lumMod val="10000"/>
                  </a:schemeClr>
                </a:solidFill>
                <a:effectLst/>
                <a:latin typeface="Times New Roman" panose="02020603050405020304" pitchFamily="18" charset="0"/>
              </a:rPr>
              <a:t>The findings will support policymakers in developing more evidence-based policies that reduce inequalities and improve mental health service accessibility (</a:t>
            </a:r>
            <a:r>
              <a:rPr lang="en-US" sz="1000" b="0" i="0" u="none" strike="noStrike" dirty="0" err="1" smtClean="0">
                <a:solidFill>
                  <a:schemeClr val="bg2">
                    <a:lumMod val="10000"/>
                  </a:schemeClr>
                </a:solidFill>
                <a:effectLst/>
                <a:latin typeface="Times New Roman" panose="02020603050405020304" pitchFamily="18" charset="0"/>
              </a:rPr>
              <a:t>Omiyefa</a:t>
            </a:r>
            <a:r>
              <a:rPr lang="en-US" sz="1000" b="0" i="0" u="none" strike="noStrike" dirty="0" smtClean="0">
                <a:solidFill>
                  <a:schemeClr val="bg2">
                    <a:lumMod val="10000"/>
                  </a:schemeClr>
                </a:solidFill>
                <a:effectLst/>
                <a:latin typeface="Times New Roman" panose="02020603050405020304" pitchFamily="18" charset="0"/>
              </a:rPr>
              <a:t>, 2025). </a:t>
            </a:r>
          </a:p>
          <a:p>
            <a:pPr marL="342900" indent="-342900" algn="just" fontAlgn="base">
              <a:lnSpc>
                <a:spcPct val="150000"/>
              </a:lnSpc>
              <a:buFont typeface="Wingdings" panose="05000000000000000000" pitchFamily="2" charset="2"/>
              <a:buChar char="v"/>
            </a:pPr>
            <a:r>
              <a:rPr lang="en-US" sz="1000" b="0" i="0" u="none" strike="noStrike" dirty="0" smtClean="0">
                <a:solidFill>
                  <a:schemeClr val="bg2">
                    <a:lumMod val="10000"/>
                  </a:schemeClr>
                </a:solidFill>
                <a:effectLst/>
                <a:latin typeface="Times New Roman" panose="02020603050405020304" pitchFamily="18" charset="0"/>
              </a:rPr>
              <a:t>This research will help healthcare professionals to design person-</a:t>
            </a:r>
            <a:r>
              <a:rPr lang="en-US" sz="1000" b="0" i="0" u="none" strike="noStrike" dirty="0" err="1" smtClean="0">
                <a:solidFill>
                  <a:schemeClr val="bg2">
                    <a:lumMod val="10000"/>
                  </a:schemeClr>
                </a:solidFill>
                <a:effectLst/>
                <a:latin typeface="Times New Roman" panose="02020603050405020304" pitchFamily="18" charset="0"/>
              </a:rPr>
              <a:t>centred</a:t>
            </a:r>
            <a:r>
              <a:rPr lang="en-US" sz="1000" b="0" i="0" u="none" strike="noStrike" dirty="0" smtClean="0">
                <a:solidFill>
                  <a:schemeClr val="bg2">
                    <a:lumMod val="10000"/>
                  </a:schemeClr>
                </a:solidFill>
                <a:effectLst/>
                <a:latin typeface="Times New Roman" panose="02020603050405020304" pitchFamily="18" charset="0"/>
              </a:rPr>
              <a:t> interventions to reduce mental health service issues in the UK. </a:t>
            </a:r>
          </a:p>
          <a:p>
            <a:pPr marL="342900" indent="-342900" algn="just" fontAlgn="base">
              <a:lnSpc>
                <a:spcPct val="150000"/>
              </a:lnSpc>
              <a:buFont typeface="Wingdings" panose="05000000000000000000" pitchFamily="2" charset="2"/>
              <a:buChar char="v"/>
            </a:pPr>
            <a:r>
              <a:rPr lang="en-US" sz="1000" b="0" i="0" u="none" strike="noStrike" dirty="0" smtClean="0">
                <a:solidFill>
                  <a:schemeClr val="bg2">
                    <a:lumMod val="10000"/>
                  </a:schemeClr>
                </a:solidFill>
                <a:effectLst/>
                <a:latin typeface="Times New Roman" panose="02020603050405020304" pitchFamily="18" charset="0"/>
              </a:rPr>
              <a:t>Telehealth expansion in rural areas can address mental health issues because in the UK, low-income group increase usage of telehealth services (Mathew et al., 2025)</a:t>
            </a:r>
          </a:p>
          <a:p>
            <a:pPr marL="342900" indent="-342900" algn="just" fontAlgn="base">
              <a:lnSpc>
                <a:spcPct val="150000"/>
              </a:lnSpc>
              <a:buFont typeface="Wingdings" panose="05000000000000000000" pitchFamily="2" charset="2"/>
              <a:buChar char="v"/>
            </a:pPr>
            <a:r>
              <a:rPr lang="en-US" sz="1000" b="0" i="0" u="none" strike="noStrike" dirty="0" smtClean="0">
                <a:solidFill>
                  <a:schemeClr val="bg2">
                    <a:lumMod val="10000"/>
                  </a:schemeClr>
                </a:solidFill>
                <a:effectLst/>
                <a:latin typeface="Times New Roman" panose="02020603050405020304" pitchFamily="18" charset="0"/>
              </a:rPr>
              <a:t>Hence, this research informs public health programmes to promote early help-seeking, reduce stigma, and increase mental health awareness among young adults.</a:t>
            </a:r>
          </a:p>
        </p:txBody>
      </p:sp>
      <p:sp>
        <p:nvSpPr>
          <p:cNvPr id="21" name="Rectangle 20"/>
          <p:cNvSpPr/>
          <p:nvPr/>
        </p:nvSpPr>
        <p:spPr>
          <a:xfrm>
            <a:off x="3506730" y="819938"/>
            <a:ext cx="4376055" cy="338554"/>
          </a:xfrm>
          <a:prstGeom prst="rect">
            <a:avLst/>
          </a:prstGeom>
          <a:solidFill>
            <a:schemeClr val="accent2"/>
          </a:solidFill>
        </p:spPr>
        <p:txBody>
          <a:bodyPr wrap="square">
            <a:spAutoFit/>
          </a:bodyPr>
          <a:lstStyle/>
          <a:p>
            <a:pPr algn="ctr">
              <a:spcBef>
                <a:spcPts val="2000"/>
              </a:spcBef>
              <a:spcAft>
                <a:spcPts val="600"/>
              </a:spcAft>
            </a:pPr>
            <a:r>
              <a:rPr lang="en-GB" sz="1600" b="1" i="0" u="none" strike="noStrike" dirty="0" smtClean="0">
                <a:solidFill>
                  <a:srgbClr val="000000"/>
                </a:solidFill>
                <a:effectLst/>
                <a:latin typeface="Times New Roman" panose="02020603050405020304" pitchFamily="18" charset="0"/>
              </a:rPr>
              <a:t>Rationale of your research</a:t>
            </a:r>
            <a:endParaRPr lang="en-GB" sz="1600" b="1" dirty="0">
              <a:effectLst/>
            </a:endParaRPr>
          </a:p>
        </p:txBody>
      </p:sp>
      <p:sp>
        <p:nvSpPr>
          <p:cNvPr id="27" name="Rectangle 26"/>
          <p:cNvSpPr/>
          <p:nvPr/>
        </p:nvSpPr>
        <p:spPr>
          <a:xfrm>
            <a:off x="8279166" y="3816856"/>
            <a:ext cx="5665685" cy="338554"/>
          </a:xfrm>
          <a:prstGeom prst="rect">
            <a:avLst/>
          </a:prstGeom>
          <a:solidFill>
            <a:schemeClr val="accent6">
              <a:lumMod val="75000"/>
            </a:schemeClr>
          </a:solidFill>
        </p:spPr>
        <p:txBody>
          <a:bodyPr wrap="square">
            <a:spAutoFit/>
          </a:bodyPr>
          <a:lstStyle/>
          <a:p>
            <a:pPr algn="ctr"/>
            <a:r>
              <a:rPr lang="en-GB" sz="1600" b="1" dirty="0" smtClean="0">
                <a:solidFill>
                  <a:srgbClr val="000000"/>
                </a:solidFill>
                <a:latin typeface="Times New Roman" panose="02020603050405020304" pitchFamily="18" charset="0"/>
              </a:rPr>
              <a:t>References </a:t>
            </a:r>
            <a:endParaRPr lang="en-GB" sz="1600" dirty="0"/>
          </a:p>
        </p:txBody>
      </p:sp>
      <p:sp>
        <p:nvSpPr>
          <p:cNvPr id="22" name="Rectangle 21"/>
          <p:cNvSpPr/>
          <p:nvPr/>
        </p:nvSpPr>
        <p:spPr>
          <a:xfrm>
            <a:off x="8309811" y="4283241"/>
            <a:ext cx="5542112" cy="4741939"/>
          </a:xfrm>
          <a:prstGeom prst="rect">
            <a:avLst/>
          </a:prstGeom>
          <a:solidFill>
            <a:schemeClr val="accent5">
              <a:lumMod val="40000"/>
              <a:lumOff val="60000"/>
            </a:schemeClr>
          </a:solidFill>
        </p:spPr>
        <p:txBody>
          <a:bodyPr wrap="square">
            <a:spAutoFit/>
          </a:bodyPr>
          <a:lstStyle/>
          <a:p>
            <a:pPr>
              <a:lnSpc>
                <a:spcPct val="107000"/>
              </a:lnSpc>
              <a:spcAft>
                <a:spcPts val="800"/>
              </a:spcAft>
            </a:pPr>
            <a:r>
              <a:rPr lang="en-GB" sz="700" dirty="0" smtClean="0">
                <a:effectLst/>
                <a:latin typeface="Calibri" panose="020F0502020204030204" pitchFamily="34" charset="0"/>
                <a:ea typeface="Calibri" panose="020F0502020204030204" pitchFamily="34" charset="0"/>
                <a:cs typeface="Times New Roman" panose="02020603050405020304" pitchFamily="18" charset="0"/>
              </a:rPr>
              <a:t> </a:t>
            </a:r>
            <a:r>
              <a:rPr lang="en-GB" sz="700" dirty="0" err="1" smtClean="0">
                <a:solidFill>
                  <a:srgbClr val="000000"/>
                </a:solidFill>
                <a:effectLst/>
                <a:latin typeface="Times New Roman" panose="02020603050405020304" pitchFamily="18" charset="0"/>
                <a:ea typeface="Times New Roman" panose="02020603050405020304" pitchFamily="18" charset="0"/>
              </a:rPr>
              <a:t>Alkhawaldeh</a:t>
            </a:r>
            <a:r>
              <a:rPr lang="en-GB" sz="700" dirty="0" smtClean="0">
                <a:solidFill>
                  <a:srgbClr val="000000"/>
                </a:solidFill>
                <a:effectLst/>
                <a:latin typeface="Times New Roman" panose="02020603050405020304" pitchFamily="18" charset="0"/>
                <a:ea typeface="Times New Roman" panose="02020603050405020304" pitchFamily="18" charset="0"/>
              </a:rPr>
              <a:t>, A., </a:t>
            </a:r>
            <a:r>
              <a:rPr lang="en-GB" sz="700" dirty="0" err="1" smtClean="0">
                <a:solidFill>
                  <a:srgbClr val="000000"/>
                </a:solidFill>
                <a:effectLst/>
                <a:latin typeface="Times New Roman" panose="02020603050405020304" pitchFamily="18" charset="0"/>
                <a:ea typeface="Times New Roman" panose="02020603050405020304" pitchFamily="18" charset="0"/>
              </a:rPr>
              <a:t>ALBashtawy</a:t>
            </a:r>
            <a:r>
              <a:rPr lang="en-GB" sz="700" dirty="0" smtClean="0">
                <a:solidFill>
                  <a:srgbClr val="000000"/>
                </a:solidFill>
                <a:effectLst/>
                <a:latin typeface="Times New Roman" panose="02020603050405020304" pitchFamily="18" charset="0"/>
                <a:ea typeface="Times New Roman" panose="02020603050405020304" pitchFamily="18" charset="0"/>
              </a:rPr>
              <a:t>, M., Rayan, A., </a:t>
            </a:r>
            <a:r>
              <a:rPr lang="en-GB" sz="700" dirty="0" err="1" smtClean="0">
                <a:solidFill>
                  <a:srgbClr val="000000"/>
                </a:solidFill>
                <a:effectLst/>
                <a:latin typeface="Times New Roman" panose="02020603050405020304" pitchFamily="18" charset="0"/>
                <a:ea typeface="Times New Roman" panose="02020603050405020304" pitchFamily="18" charset="0"/>
              </a:rPr>
              <a:t>Abdalrahim</a:t>
            </a:r>
            <a:r>
              <a:rPr lang="en-GB" sz="700" dirty="0" smtClean="0">
                <a:solidFill>
                  <a:srgbClr val="000000"/>
                </a:solidFill>
                <a:effectLst/>
                <a:latin typeface="Times New Roman" panose="02020603050405020304" pitchFamily="18" charset="0"/>
                <a:ea typeface="Times New Roman" panose="02020603050405020304" pitchFamily="18" charset="0"/>
              </a:rPr>
              <a:t>, A., Musa, A., </a:t>
            </a:r>
            <a:r>
              <a:rPr lang="en-GB" sz="700" dirty="0" err="1" smtClean="0">
                <a:solidFill>
                  <a:srgbClr val="000000"/>
                </a:solidFill>
                <a:effectLst/>
                <a:latin typeface="Times New Roman" panose="02020603050405020304" pitchFamily="18" charset="0"/>
                <a:ea typeface="Times New Roman" panose="02020603050405020304" pitchFamily="18" charset="0"/>
              </a:rPr>
              <a:t>Eshah</a:t>
            </a:r>
            <a:r>
              <a:rPr lang="en-GB" sz="700" dirty="0" smtClean="0">
                <a:solidFill>
                  <a:srgbClr val="000000"/>
                </a:solidFill>
                <a:effectLst/>
                <a:latin typeface="Times New Roman" panose="02020603050405020304" pitchFamily="18" charset="0"/>
                <a:ea typeface="Times New Roman" panose="02020603050405020304" pitchFamily="18" charset="0"/>
              </a:rPr>
              <a:t>, N., </a:t>
            </a:r>
            <a:r>
              <a:rPr lang="en-GB" sz="700" dirty="0" err="1" smtClean="0">
                <a:solidFill>
                  <a:srgbClr val="000000"/>
                </a:solidFill>
                <a:effectLst/>
                <a:latin typeface="Times New Roman" panose="02020603050405020304" pitchFamily="18" charset="0"/>
                <a:ea typeface="Times New Roman" panose="02020603050405020304" pitchFamily="18" charset="0"/>
              </a:rPr>
              <a:t>Khait</a:t>
            </a:r>
            <a:r>
              <a:rPr lang="en-GB" sz="700" dirty="0" smtClean="0">
                <a:solidFill>
                  <a:srgbClr val="000000"/>
                </a:solidFill>
                <a:effectLst/>
                <a:latin typeface="Times New Roman" panose="02020603050405020304" pitchFamily="18" charset="0"/>
                <a:ea typeface="Times New Roman" panose="02020603050405020304" pitchFamily="18" charset="0"/>
              </a:rPr>
              <a:t>, A.A., </a:t>
            </a:r>
            <a:r>
              <a:rPr lang="en-GB" sz="700" dirty="0" err="1" smtClean="0">
                <a:solidFill>
                  <a:srgbClr val="000000"/>
                </a:solidFill>
                <a:effectLst/>
                <a:latin typeface="Times New Roman" panose="02020603050405020304" pitchFamily="18" charset="0"/>
                <a:ea typeface="Times New Roman" panose="02020603050405020304" pitchFamily="18" charset="0"/>
              </a:rPr>
              <a:t>Qaddumi</a:t>
            </a:r>
            <a:r>
              <a:rPr lang="en-GB" sz="700" dirty="0" smtClean="0">
                <a:solidFill>
                  <a:srgbClr val="000000"/>
                </a:solidFill>
                <a:effectLst/>
                <a:latin typeface="Times New Roman" panose="02020603050405020304" pitchFamily="18" charset="0"/>
                <a:ea typeface="Times New Roman" panose="02020603050405020304" pitchFamily="18" charset="0"/>
              </a:rPr>
              <a:t>, J., </a:t>
            </a:r>
            <a:r>
              <a:rPr lang="en-GB" sz="700" dirty="0" err="1" smtClean="0">
                <a:solidFill>
                  <a:srgbClr val="000000"/>
                </a:solidFill>
                <a:effectLst/>
                <a:latin typeface="Times New Roman" panose="02020603050405020304" pitchFamily="18" charset="0"/>
                <a:ea typeface="Times New Roman" panose="02020603050405020304" pitchFamily="18" charset="0"/>
              </a:rPr>
              <a:t>Khraisat</a:t>
            </a:r>
            <a:r>
              <a:rPr lang="en-GB" sz="700" dirty="0" smtClean="0">
                <a:solidFill>
                  <a:srgbClr val="000000"/>
                </a:solidFill>
                <a:effectLst/>
                <a:latin typeface="Times New Roman" panose="02020603050405020304" pitchFamily="18" charset="0"/>
                <a:ea typeface="Times New Roman" panose="02020603050405020304" pitchFamily="18" charset="0"/>
              </a:rPr>
              <a:t>, O. and </a:t>
            </a:r>
            <a:r>
              <a:rPr lang="en-GB" sz="700" dirty="0" err="1" smtClean="0">
                <a:solidFill>
                  <a:srgbClr val="000000"/>
                </a:solidFill>
                <a:effectLst/>
                <a:latin typeface="Times New Roman" panose="02020603050405020304" pitchFamily="18" charset="0"/>
                <a:ea typeface="Times New Roman" panose="02020603050405020304" pitchFamily="18" charset="0"/>
              </a:rPr>
              <a:t>ALBashtawy</a:t>
            </a:r>
            <a:r>
              <a:rPr lang="en-GB" sz="700" dirty="0" smtClean="0">
                <a:solidFill>
                  <a:srgbClr val="000000"/>
                </a:solidFill>
                <a:effectLst/>
                <a:latin typeface="Times New Roman" panose="02020603050405020304" pitchFamily="18" charset="0"/>
                <a:ea typeface="Times New Roman" panose="02020603050405020304" pitchFamily="18" charset="0"/>
              </a:rPr>
              <a:t>, S.D., 2023. Application and use of Andersen’s </a:t>
            </a:r>
            <a:r>
              <a:rPr lang="en-GB" sz="700" dirty="0" err="1" smtClean="0">
                <a:solidFill>
                  <a:srgbClr val="000000"/>
                </a:solidFill>
                <a:effectLst/>
                <a:latin typeface="Times New Roman" panose="02020603050405020304" pitchFamily="18" charset="0"/>
                <a:ea typeface="Times New Roman" panose="02020603050405020304" pitchFamily="18" charset="0"/>
              </a:rPr>
              <a:t>behavioral</a:t>
            </a:r>
            <a:r>
              <a:rPr lang="en-GB" sz="700" dirty="0" smtClean="0">
                <a:solidFill>
                  <a:srgbClr val="000000"/>
                </a:solidFill>
                <a:effectLst/>
                <a:latin typeface="Times New Roman" panose="02020603050405020304" pitchFamily="18" charset="0"/>
                <a:ea typeface="Times New Roman" panose="02020603050405020304" pitchFamily="18" charset="0"/>
              </a:rPr>
              <a:t> model as theoretical framework: a systematic literature review from 2012–2021.</a:t>
            </a:r>
            <a:r>
              <a:rPr lang="en-GB" sz="700" i="1" dirty="0" smtClean="0">
                <a:effectLst/>
                <a:latin typeface="Times New Roman" panose="02020603050405020304" pitchFamily="18" charset="0"/>
                <a:ea typeface="Times New Roman" panose="02020603050405020304" pitchFamily="18" charset="0"/>
              </a:rPr>
              <a:t> Iranian journal of public health,</a:t>
            </a:r>
            <a:r>
              <a:rPr lang="en-GB" sz="700" dirty="0" smtClean="0">
                <a:effectLst/>
                <a:latin typeface="Times New Roman" panose="02020603050405020304" pitchFamily="18" charset="0"/>
                <a:ea typeface="Times New Roman" panose="02020603050405020304" pitchFamily="18" charset="0"/>
              </a:rPr>
              <a:t> [E-journal] 52(7), p.1346.  Available at: </a:t>
            </a:r>
            <a:r>
              <a:rPr lang="en-GB" sz="700" u="sng" dirty="0" smtClean="0">
                <a:solidFill>
                  <a:srgbClr val="1155CC"/>
                </a:solidFill>
                <a:effectLst/>
                <a:latin typeface="Times New Roman" panose="02020603050405020304" pitchFamily="18" charset="0"/>
                <a:ea typeface="Times New Roman" panose="02020603050405020304" pitchFamily="18" charset="0"/>
                <a:hlinkClick r:id="rId5"/>
              </a:rPr>
              <a:t>https://doi.org/10.18502/ijph.v52i7.13236</a:t>
            </a:r>
            <a:r>
              <a:rPr lang="en-GB" sz="700" dirty="0" smtClean="0">
                <a:solidFill>
                  <a:srgbClr val="000000"/>
                </a:solidFill>
                <a:effectLst/>
                <a:latin typeface="Times New Roman" panose="02020603050405020304" pitchFamily="18" charset="0"/>
                <a:ea typeface="Times New Roman" panose="02020603050405020304" pitchFamily="18" charset="0"/>
              </a:rPr>
              <a:t> Accessed 1st July 2026. </a:t>
            </a:r>
            <a:endParaRPr lang="en-GB" sz="700" dirty="0" smtClean="0">
              <a:effectLst/>
              <a:latin typeface="Times New Roman" panose="02020603050405020304" pitchFamily="18" charset="0"/>
              <a:ea typeface="Times New Roman" panose="02020603050405020304" pitchFamily="18" charset="0"/>
            </a:endParaRPr>
          </a:p>
          <a:p>
            <a:pPr algn="just">
              <a:spcAft>
                <a:spcPts val="0"/>
              </a:spcAft>
            </a:pPr>
            <a:r>
              <a:rPr lang="en-GB" sz="700" dirty="0" smtClean="0">
                <a:solidFill>
                  <a:srgbClr val="000000"/>
                </a:solidFill>
                <a:effectLst/>
                <a:latin typeface="Times New Roman" panose="02020603050405020304" pitchFamily="18" charset="0"/>
                <a:ea typeface="Times New Roman" panose="02020603050405020304" pitchFamily="18" charset="0"/>
              </a:rPr>
              <a:t>BMA, 2026. </a:t>
            </a:r>
            <a:r>
              <a:rPr lang="en-GB" sz="700" i="1" dirty="0" smtClean="0">
                <a:effectLst/>
                <a:latin typeface="Times New Roman" panose="02020603050405020304" pitchFamily="18" charset="0"/>
                <a:ea typeface="Times New Roman" panose="02020603050405020304" pitchFamily="18" charset="0"/>
              </a:rPr>
              <a:t>Mental health pressures in England. </a:t>
            </a:r>
            <a:r>
              <a:rPr lang="en-GB" sz="700" dirty="0" smtClean="0">
                <a:effectLst/>
                <a:latin typeface="Times New Roman" panose="02020603050405020304" pitchFamily="18" charset="0"/>
                <a:ea typeface="Times New Roman" panose="02020603050405020304" pitchFamily="18" charset="0"/>
              </a:rPr>
              <a:t>[Online]. Available at: </a:t>
            </a:r>
            <a:r>
              <a:rPr lang="en-GB" sz="700" u="sng" dirty="0" smtClean="0">
                <a:solidFill>
                  <a:srgbClr val="1155CC"/>
                </a:solidFill>
                <a:effectLst/>
                <a:latin typeface="Times New Roman" panose="02020603050405020304" pitchFamily="18" charset="0"/>
                <a:ea typeface="Times New Roman" panose="02020603050405020304" pitchFamily="18" charset="0"/>
                <a:hlinkClick r:id="rId6"/>
              </a:rPr>
              <a:t>https://www.bma.org.uk/advice-and-support/nhs-delivery-and-workforce/pressures/mental-health-pressures-data-analysis</a:t>
            </a:r>
            <a:r>
              <a:rPr lang="en-GB" sz="700" dirty="0" smtClean="0">
                <a:solidFill>
                  <a:srgbClr val="000000"/>
                </a:solidFill>
                <a:effectLst/>
                <a:latin typeface="Times New Roman" panose="02020603050405020304" pitchFamily="18" charset="0"/>
                <a:ea typeface="Times New Roman" panose="02020603050405020304" pitchFamily="18" charset="0"/>
              </a:rPr>
              <a:t> Accessed 1st July 2026. </a:t>
            </a:r>
            <a:endParaRPr lang="en-GB" sz="700" dirty="0" smtClean="0">
              <a:effectLst/>
              <a:latin typeface="Times New Roman" panose="02020603050405020304" pitchFamily="18" charset="0"/>
              <a:ea typeface="Times New Roman" panose="02020603050405020304" pitchFamily="18" charset="0"/>
            </a:endParaRPr>
          </a:p>
          <a:p>
            <a:pPr algn="just">
              <a:spcAft>
                <a:spcPts val="0"/>
              </a:spcAft>
            </a:pPr>
            <a:r>
              <a:rPr lang="en-GB" sz="700" dirty="0" smtClean="0">
                <a:solidFill>
                  <a:srgbClr val="000000"/>
                </a:solidFill>
                <a:effectLst/>
                <a:latin typeface="Times New Roman" panose="02020603050405020304" pitchFamily="18" charset="0"/>
                <a:ea typeface="Times New Roman" panose="02020603050405020304" pitchFamily="18" charset="0"/>
              </a:rPr>
              <a:t>Han, E., Burton, A., Bradbury, A., Hayes, D., Wright, J., </a:t>
            </a:r>
            <a:r>
              <a:rPr lang="en-GB" sz="700" dirty="0" err="1" smtClean="0">
                <a:solidFill>
                  <a:srgbClr val="000000"/>
                </a:solidFill>
                <a:effectLst/>
                <a:latin typeface="Times New Roman" panose="02020603050405020304" pitchFamily="18" charset="0"/>
                <a:ea typeface="Times New Roman" panose="02020603050405020304" pitchFamily="18" charset="0"/>
              </a:rPr>
              <a:t>Sticpewich</a:t>
            </a:r>
            <a:r>
              <a:rPr lang="en-GB" sz="700" dirty="0" smtClean="0">
                <a:solidFill>
                  <a:srgbClr val="000000"/>
                </a:solidFill>
                <a:effectLst/>
                <a:latin typeface="Times New Roman" panose="02020603050405020304" pitchFamily="18" charset="0"/>
                <a:ea typeface="Times New Roman" panose="02020603050405020304" pitchFamily="18" charset="0"/>
              </a:rPr>
              <a:t>, L., Page, J. and </a:t>
            </a:r>
            <a:r>
              <a:rPr lang="en-GB" sz="700" dirty="0" err="1" smtClean="0">
                <a:solidFill>
                  <a:srgbClr val="000000"/>
                </a:solidFill>
                <a:effectLst/>
                <a:latin typeface="Times New Roman" panose="02020603050405020304" pitchFamily="18" charset="0"/>
                <a:ea typeface="Times New Roman" panose="02020603050405020304" pitchFamily="18" charset="0"/>
              </a:rPr>
              <a:t>Fancourt</a:t>
            </a:r>
            <a:r>
              <a:rPr lang="en-GB" sz="700" dirty="0" smtClean="0">
                <a:solidFill>
                  <a:srgbClr val="000000"/>
                </a:solidFill>
                <a:effectLst/>
                <a:latin typeface="Times New Roman" panose="02020603050405020304" pitchFamily="18" charset="0"/>
                <a:ea typeface="Times New Roman" panose="02020603050405020304" pitchFamily="18" charset="0"/>
              </a:rPr>
              <a:t>, D., 2026. Experiences of youth and caregivers waiting for mental health services in the UK: a qualitative study to inform policy and practice. </a:t>
            </a:r>
            <a:r>
              <a:rPr lang="en-GB" sz="700" i="1" dirty="0" smtClean="0">
                <a:effectLst/>
                <a:latin typeface="Times New Roman" panose="02020603050405020304" pitchFamily="18" charset="0"/>
                <a:ea typeface="Times New Roman" panose="02020603050405020304" pitchFamily="18" charset="0"/>
              </a:rPr>
              <a:t>European Child &amp; Adolescent Psychiatry, </a:t>
            </a:r>
            <a:r>
              <a:rPr lang="en-GB" sz="700" dirty="0" smtClean="0">
                <a:effectLst/>
                <a:latin typeface="Times New Roman" panose="02020603050405020304" pitchFamily="18" charset="0"/>
                <a:ea typeface="Times New Roman" panose="02020603050405020304" pitchFamily="18" charset="0"/>
              </a:rPr>
              <a:t>[E-journal] pp.1-11.  Available at: </a:t>
            </a:r>
            <a:r>
              <a:rPr lang="en-GB" sz="700" u="sng" dirty="0" smtClean="0">
                <a:solidFill>
                  <a:srgbClr val="1155CC"/>
                </a:solidFill>
                <a:effectLst/>
                <a:latin typeface="Times New Roman" panose="02020603050405020304" pitchFamily="18" charset="0"/>
                <a:ea typeface="Times New Roman" panose="02020603050405020304" pitchFamily="18" charset="0"/>
                <a:hlinkClick r:id="rId7"/>
              </a:rPr>
              <a:t>https://doi.org/10.1007/s00787-025-02952-x</a:t>
            </a:r>
            <a:r>
              <a:rPr lang="en-GB" sz="700" dirty="0" smtClean="0">
                <a:solidFill>
                  <a:srgbClr val="000000"/>
                </a:solidFill>
                <a:effectLst/>
                <a:latin typeface="Times New Roman" panose="02020603050405020304" pitchFamily="18" charset="0"/>
                <a:ea typeface="Times New Roman" panose="02020603050405020304" pitchFamily="18" charset="0"/>
              </a:rPr>
              <a:t> Accessed 1st July 2026. </a:t>
            </a:r>
            <a:endParaRPr lang="en-GB" sz="700" dirty="0" smtClean="0">
              <a:effectLst/>
              <a:latin typeface="Times New Roman" panose="02020603050405020304" pitchFamily="18" charset="0"/>
              <a:ea typeface="Times New Roman" panose="02020603050405020304" pitchFamily="18" charset="0"/>
            </a:endParaRPr>
          </a:p>
          <a:p>
            <a:pPr algn="just">
              <a:spcAft>
                <a:spcPts val="0"/>
              </a:spcAft>
            </a:pPr>
            <a:r>
              <a:rPr lang="en-GB" sz="700" dirty="0" err="1" smtClean="0">
                <a:solidFill>
                  <a:srgbClr val="000000"/>
                </a:solidFill>
                <a:effectLst/>
                <a:latin typeface="Times New Roman" panose="02020603050405020304" pitchFamily="18" charset="0"/>
                <a:ea typeface="Times New Roman" panose="02020603050405020304" pitchFamily="18" charset="0"/>
              </a:rPr>
              <a:t>Kapilashrami</a:t>
            </a:r>
            <a:r>
              <a:rPr lang="en-GB" sz="700" dirty="0" smtClean="0">
                <a:solidFill>
                  <a:srgbClr val="000000"/>
                </a:solidFill>
                <a:effectLst/>
                <a:latin typeface="Times New Roman" panose="02020603050405020304" pitchFamily="18" charset="0"/>
                <a:ea typeface="Times New Roman" panose="02020603050405020304" pitchFamily="18" charset="0"/>
              </a:rPr>
              <a:t>, A., </a:t>
            </a:r>
            <a:r>
              <a:rPr lang="en-GB" sz="700" dirty="0" err="1" smtClean="0">
                <a:solidFill>
                  <a:srgbClr val="000000"/>
                </a:solidFill>
                <a:effectLst/>
                <a:latin typeface="Times New Roman" panose="02020603050405020304" pitchFamily="18" charset="0"/>
                <a:ea typeface="Times New Roman" panose="02020603050405020304" pitchFamily="18" charset="0"/>
              </a:rPr>
              <a:t>Kokkinidis</a:t>
            </a:r>
            <a:r>
              <a:rPr lang="en-GB" sz="700" dirty="0" smtClean="0">
                <a:solidFill>
                  <a:srgbClr val="000000"/>
                </a:solidFill>
                <a:effectLst/>
                <a:latin typeface="Times New Roman" panose="02020603050405020304" pitchFamily="18" charset="0"/>
                <a:ea typeface="Times New Roman" panose="02020603050405020304" pitchFamily="18" charset="0"/>
              </a:rPr>
              <a:t>, G., </a:t>
            </a:r>
            <a:r>
              <a:rPr lang="en-GB" sz="700" dirty="0" err="1" smtClean="0">
                <a:solidFill>
                  <a:srgbClr val="000000"/>
                </a:solidFill>
                <a:effectLst/>
                <a:latin typeface="Times New Roman" panose="02020603050405020304" pitchFamily="18" charset="0"/>
                <a:ea typeface="Times New Roman" panose="02020603050405020304" pitchFamily="18" charset="0"/>
              </a:rPr>
              <a:t>Checchi</a:t>
            </a:r>
            <a:r>
              <a:rPr lang="en-GB" sz="700" dirty="0" smtClean="0">
                <a:solidFill>
                  <a:srgbClr val="000000"/>
                </a:solidFill>
                <a:effectLst/>
                <a:latin typeface="Times New Roman" panose="02020603050405020304" pitchFamily="18" charset="0"/>
                <a:ea typeface="Times New Roman" panose="02020603050405020304" pitchFamily="18" charset="0"/>
              </a:rPr>
              <a:t>, M. and INNOVATE Consortium, 2025. Rethinking mental healthcare: operationalising intersectionality through a community-driven social clinic model. </a:t>
            </a:r>
            <a:r>
              <a:rPr lang="en-GB" sz="700" i="1" dirty="0" smtClean="0">
                <a:effectLst/>
                <a:latin typeface="Times New Roman" panose="02020603050405020304" pitchFamily="18" charset="0"/>
                <a:ea typeface="Times New Roman" panose="02020603050405020304" pitchFamily="18" charset="0"/>
              </a:rPr>
              <a:t>Journal of global health,</a:t>
            </a:r>
            <a:r>
              <a:rPr lang="en-GB" sz="700" dirty="0" smtClean="0">
                <a:effectLst/>
                <a:latin typeface="Times New Roman" panose="02020603050405020304" pitchFamily="18" charset="0"/>
                <a:ea typeface="Times New Roman" panose="02020603050405020304" pitchFamily="18" charset="0"/>
              </a:rPr>
              <a:t> [E-journal]. 15, p.03034. Available at: </a:t>
            </a:r>
            <a:r>
              <a:rPr lang="en-GB" sz="700" u="sng" dirty="0" smtClean="0">
                <a:solidFill>
                  <a:srgbClr val="1155CC"/>
                </a:solidFill>
                <a:effectLst/>
                <a:latin typeface="Times New Roman" panose="02020603050405020304" pitchFamily="18" charset="0"/>
                <a:ea typeface="Times New Roman" panose="02020603050405020304" pitchFamily="18" charset="0"/>
                <a:hlinkClick r:id="rId8"/>
              </a:rPr>
              <a:t>https://pmc.ncbi.nlm.nih.gov/articles/PMC12448370/</a:t>
            </a:r>
            <a:r>
              <a:rPr lang="en-GB" sz="700" dirty="0" smtClean="0">
                <a:solidFill>
                  <a:srgbClr val="000000"/>
                </a:solidFill>
                <a:effectLst/>
                <a:latin typeface="Times New Roman" panose="02020603050405020304" pitchFamily="18" charset="0"/>
                <a:ea typeface="Times New Roman" panose="02020603050405020304" pitchFamily="18" charset="0"/>
              </a:rPr>
              <a:t> Accessed 1st July 2026. </a:t>
            </a:r>
            <a:endParaRPr lang="en-GB" sz="700" dirty="0" smtClean="0">
              <a:effectLst/>
              <a:latin typeface="Times New Roman" panose="02020603050405020304" pitchFamily="18" charset="0"/>
              <a:ea typeface="Times New Roman" panose="02020603050405020304" pitchFamily="18" charset="0"/>
            </a:endParaRPr>
          </a:p>
          <a:p>
            <a:pPr algn="just">
              <a:spcAft>
                <a:spcPts val="0"/>
              </a:spcAft>
            </a:pPr>
            <a:r>
              <a:rPr lang="en-GB" sz="700" dirty="0" smtClean="0">
                <a:solidFill>
                  <a:srgbClr val="000000"/>
                </a:solidFill>
                <a:effectLst/>
                <a:latin typeface="Times New Roman" panose="02020603050405020304" pitchFamily="18" charset="0"/>
                <a:ea typeface="Times New Roman" panose="02020603050405020304" pitchFamily="18" charset="0"/>
              </a:rPr>
              <a:t>Mathew, S., Green, D., Newton, N., Powell, R., </a:t>
            </a:r>
            <a:r>
              <a:rPr lang="en-GB" sz="700" dirty="0" err="1" smtClean="0">
                <a:solidFill>
                  <a:srgbClr val="000000"/>
                </a:solidFill>
                <a:effectLst/>
                <a:latin typeface="Times New Roman" panose="02020603050405020304" pitchFamily="18" charset="0"/>
                <a:ea typeface="Times New Roman" panose="02020603050405020304" pitchFamily="18" charset="0"/>
              </a:rPr>
              <a:t>Wakerman</a:t>
            </a:r>
            <a:r>
              <a:rPr lang="en-GB" sz="700" dirty="0" smtClean="0">
                <a:solidFill>
                  <a:srgbClr val="000000"/>
                </a:solidFill>
                <a:effectLst/>
                <a:latin typeface="Times New Roman" panose="02020603050405020304" pitchFamily="18" charset="0"/>
                <a:ea typeface="Times New Roman" panose="02020603050405020304" pitchFamily="18" charset="0"/>
              </a:rPr>
              <a:t>, J. and Russell, D.J., 2025. Telehealth for primary healthcare delivery in rural and remote contexts in high-income countries—a scoping review. </a:t>
            </a:r>
            <a:r>
              <a:rPr lang="en-GB" sz="700" i="1" dirty="0" err="1" smtClean="0">
                <a:effectLst/>
                <a:latin typeface="Times New Roman" panose="02020603050405020304" pitchFamily="18" charset="0"/>
                <a:ea typeface="Times New Roman" panose="02020603050405020304" pitchFamily="18" charset="0"/>
              </a:rPr>
              <a:t>Mhealth</a:t>
            </a:r>
            <a:r>
              <a:rPr lang="en-GB" sz="700" i="1" dirty="0" smtClean="0">
                <a:effectLst/>
                <a:latin typeface="Times New Roman" panose="02020603050405020304" pitchFamily="18" charset="0"/>
                <a:ea typeface="Times New Roman" panose="02020603050405020304" pitchFamily="18" charset="0"/>
              </a:rPr>
              <a:t>,</a:t>
            </a:r>
            <a:r>
              <a:rPr lang="en-GB" sz="700" dirty="0" smtClean="0">
                <a:effectLst/>
                <a:latin typeface="Times New Roman" panose="02020603050405020304" pitchFamily="18" charset="0"/>
                <a:ea typeface="Times New Roman" panose="02020603050405020304" pitchFamily="18" charset="0"/>
              </a:rPr>
              <a:t> [E-journal]  11, p.34. Available at: </a:t>
            </a:r>
            <a:r>
              <a:rPr lang="en-GB" sz="700" u="sng" dirty="0" smtClean="0">
                <a:solidFill>
                  <a:srgbClr val="1155CC"/>
                </a:solidFill>
                <a:effectLst/>
                <a:latin typeface="Times New Roman" panose="02020603050405020304" pitchFamily="18" charset="0"/>
                <a:ea typeface="Times New Roman" panose="02020603050405020304" pitchFamily="18" charset="0"/>
                <a:hlinkClick r:id="rId9"/>
              </a:rPr>
              <a:t>https://doi.org/10.21037/mhealth-24-75</a:t>
            </a:r>
            <a:r>
              <a:rPr lang="en-GB" sz="700" dirty="0" smtClean="0">
                <a:solidFill>
                  <a:srgbClr val="000000"/>
                </a:solidFill>
                <a:effectLst/>
                <a:latin typeface="Times New Roman" panose="02020603050405020304" pitchFamily="18" charset="0"/>
                <a:ea typeface="Times New Roman" panose="02020603050405020304" pitchFamily="18" charset="0"/>
              </a:rPr>
              <a:t> Accessed 1st July 2026. </a:t>
            </a:r>
            <a:endParaRPr lang="en-GB" sz="700" dirty="0" smtClean="0">
              <a:effectLst/>
              <a:latin typeface="Times New Roman" panose="02020603050405020304" pitchFamily="18" charset="0"/>
              <a:ea typeface="Times New Roman" panose="02020603050405020304" pitchFamily="18" charset="0"/>
            </a:endParaRPr>
          </a:p>
          <a:p>
            <a:pPr algn="just">
              <a:spcAft>
                <a:spcPts val="0"/>
              </a:spcAft>
            </a:pPr>
            <a:r>
              <a:rPr lang="en-GB" sz="700" dirty="0" err="1" smtClean="0">
                <a:solidFill>
                  <a:srgbClr val="000000"/>
                </a:solidFill>
                <a:effectLst/>
                <a:latin typeface="Times New Roman" panose="02020603050405020304" pitchFamily="18" charset="0"/>
                <a:ea typeface="Times New Roman" panose="02020603050405020304" pitchFamily="18" charset="0"/>
              </a:rPr>
              <a:t>Nwedu</a:t>
            </a:r>
            <a:r>
              <a:rPr lang="en-GB" sz="700" dirty="0" smtClean="0">
                <a:solidFill>
                  <a:srgbClr val="000000"/>
                </a:solidFill>
                <a:effectLst/>
                <a:latin typeface="Times New Roman" panose="02020603050405020304" pitchFamily="18" charset="0"/>
                <a:ea typeface="Times New Roman" panose="02020603050405020304" pitchFamily="18" charset="0"/>
              </a:rPr>
              <a:t>, A. and </a:t>
            </a:r>
            <a:r>
              <a:rPr lang="en-GB" sz="700" dirty="0" err="1" smtClean="0">
                <a:solidFill>
                  <a:srgbClr val="000000"/>
                </a:solidFill>
                <a:effectLst/>
                <a:latin typeface="Times New Roman" panose="02020603050405020304" pitchFamily="18" charset="0"/>
                <a:ea typeface="Times New Roman" panose="02020603050405020304" pitchFamily="18" charset="0"/>
              </a:rPr>
              <a:t>Ominyi</a:t>
            </a:r>
            <a:r>
              <a:rPr lang="en-GB" sz="700" dirty="0" smtClean="0">
                <a:solidFill>
                  <a:srgbClr val="000000"/>
                </a:solidFill>
                <a:effectLst/>
                <a:latin typeface="Times New Roman" panose="02020603050405020304" pitchFamily="18" charset="0"/>
                <a:ea typeface="Times New Roman" panose="02020603050405020304" pitchFamily="18" charset="0"/>
              </a:rPr>
              <a:t>, J., 2025. Adapting to Stigma, Resilience and Systemic Barriers: Lived Experiences of Adolescents and Young Adults With Mental Illness. </a:t>
            </a:r>
            <a:r>
              <a:rPr lang="en-GB" sz="700" i="1" dirty="0" smtClean="0">
                <a:effectLst/>
                <a:latin typeface="Times New Roman" panose="02020603050405020304" pitchFamily="18" charset="0"/>
                <a:ea typeface="Times New Roman" panose="02020603050405020304" pitchFamily="18" charset="0"/>
              </a:rPr>
              <a:t>Mental Illness, </a:t>
            </a:r>
            <a:r>
              <a:rPr lang="en-GB" sz="700" dirty="0" smtClean="0">
                <a:effectLst/>
                <a:latin typeface="Times New Roman" panose="02020603050405020304" pitchFamily="18" charset="0"/>
                <a:ea typeface="Times New Roman" panose="02020603050405020304" pitchFamily="18" charset="0"/>
              </a:rPr>
              <a:t>[E-journal]. 2025(1), p.5522798. Available at: </a:t>
            </a:r>
            <a:r>
              <a:rPr lang="en-GB" sz="700" u="sng" dirty="0" smtClean="0">
                <a:solidFill>
                  <a:srgbClr val="1155CC"/>
                </a:solidFill>
                <a:effectLst/>
                <a:latin typeface="Times New Roman" panose="02020603050405020304" pitchFamily="18" charset="0"/>
                <a:ea typeface="Times New Roman" panose="02020603050405020304" pitchFamily="18" charset="0"/>
                <a:hlinkClick r:id="rId10"/>
              </a:rPr>
              <a:t>https://doi.org/10.1155/mij/5522798</a:t>
            </a:r>
            <a:r>
              <a:rPr lang="en-GB" sz="700" dirty="0" smtClean="0">
                <a:solidFill>
                  <a:srgbClr val="000000"/>
                </a:solidFill>
                <a:effectLst/>
                <a:latin typeface="Times New Roman" panose="02020603050405020304" pitchFamily="18" charset="0"/>
                <a:ea typeface="Times New Roman" panose="02020603050405020304" pitchFamily="18" charset="0"/>
              </a:rPr>
              <a:t> Accessed 1st July 2026. </a:t>
            </a:r>
            <a:endParaRPr lang="en-GB" sz="700" dirty="0" smtClean="0">
              <a:effectLst/>
              <a:latin typeface="Times New Roman" panose="02020603050405020304" pitchFamily="18" charset="0"/>
              <a:ea typeface="Times New Roman" panose="02020603050405020304" pitchFamily="18" charset="0"/>
            </a:endParaRPr>
          </a:p>
          <a:p>
            <a:pPr algn="just">
              <a:spcAft>
                <a:spcPts val="0"/>
              </a:spcAft>
            </a:pPr>
            <a:r>
              <a:rPr lang="en-GB" sz="700" dirty="0" err="1" smtClean="0">
                <a:solidFill>
                  <a:srgbClr val="000000"/>
                </a:solidFill>
                <a:effectLst/>
                <a:latin typeface="Times New Roman" panose="02020603050405020304" pitchFamily="18" charset="0"/>
                <a:ea typeface="Times New Roman" panose="02020603050405020304" pitchFamily="18" charset="0"/>
              </a:rPr>
              <a:t>Omiyefa</a:t>
            </a:r>
            <a:r>
              <a:rPr lang="en-GB" sz="700" dirty="0" smtClean="0">
                <a:solidFill>
                  <a:srgbClr val="000000"/>
                </a:solidFill>
                <a:effectLst/>
                <a:latin typeface="Times New Roman" panose="02020603050405020304" pitchFamily="18" charset="0"/>
                <a:ea typeface="Times New Roman" panose="02020603050405020304" pitchFamily="18" charset="0"/>
              </a:rPr>
              <a:t>, S., 2025. Mental healthcare disparities in low-income US populations: Barriers, policy challenges, and intervention strategies. </a:t>
            </a:r>
            <a:r>
              <a:rPr lang="en-GB" sz="700" i="1" dirty="0" smtClean="0">
                <a:effectLst/>
                <a:latin typeface="Times New Roman" panose="02020603050405020304" pitchFamily="18" charset="0"/>
                <a:ea typeface="Times New Roman" panose="02020603050405020304" pitchFamily="18" charset="0"/>
              </a:rPr>
              <a:t>International Journal of Research Publication and Reviews,</a:t>
            </a:r>
            <a:r>
              <a:rPr lang="en-GB" sz="700" dirty="0" smtClean="0">
                <a:effectLst/>
                <a:latin typeface="Times New Roman" panose="02020603050405020304" pitchFamily="18" charset="0"/>
                <a:ea typeface="Times New Roman" panose="02020603050405020304" pitchFamily="18" charset="0"/>
              </a:rPr>
              <a:t> [E-journal] 6(3), pp.2277-2290. Available at: </a:t>
            </a:r>
            <a:r>
              <a:rPr lang="en-GB" sz="700" u="sng" dirty="0" smtClean="0">
                <a:solidFill>
                  <a:srgbClr val="1155CC"/>
                </a:solidFill>
                <a:effectLst/>
                <a:latin typeface="Times New Roman" panose="02020603050405020304" pitchFamily="18" charset="0"/>
                <a:ea typeface="Times New Roman" panose="02020603050405020304" pitchFamily="18" charset="0"/>
                <a:hlinkClick r:id="rId11"/>
              </a:rPr>
              <a:t>https://connectwithcare.org/wp-content/uploads/2025/05/MentalHealthcareDisparitiesinLow-IncomeU.S.Populations-BarriersPolicyChallengesandInterventionStrategies-1.pdf</a:t>
            </a:r>
            <a:r>
              <a:rPr lang="en-GB" sz="700" dirty="0" smtClean="0">
                <a:solidFill>
                  <a:srgbClr val="000000"/>
                </a:solidFill>
                <a:effectLst/>
                <a:latin typeface="Times New Roman" panose="02020603050405020304" pitchFamily="18" charset="0"/>
                <a:ea typeface="Times New Roman" panose="02020603050405020304" pitchFamily="18" charset="0"/>
              </a:rPr>
              <a:t> Accessed 1st July 2026. </a:t>
            </a:r>
            <a:endParaRPr lang="en-GB" sz="700" dirty="0" smtClean="0">
              <a:effectLst/>
              <a:latin typeface="Times New Roman" panose="02020603050405020304" pitchFamily="18" charset="0"/>
              <a:ea typeface="Times New Roman" panose="02020603050405020304" pitchFamily="18" charset="0"/>
            </a:endParaRPr>
          </a:p>
          <a:p>
            <a:pPr algn="just">
              <a:spcAft>
                <a:spcPts val="0"/>
              </a:spcAft>
            </a:pPr>
            <a:r>
              <a:rPr lang="en-GB" sz="700" dirty="0" smtClean="0">
                <a:solidFill>
                  <a:srgbClr val="000000"/>
                </a:solidFill>
                <a:effectLst/>
                <a:latin typeface="Times New Roman" panose="02020603050405020304" pitchFamily="18" charset="0"/>
                <a:ea typeface="Times New Roman" panose="02020603050405020304" pitchFamily="18" charset="0"/>
              </a:rPr>
              <a:t>Reed, J., </a:t>
            </a:r>
            <a:r>
              <a:rPr lang="en-GB" sz="700" dirty="0" err="1" smtClean="0">
                <a:solidFill>
                  <a:srgbClr val="000000"/>
                </a:solidFill>
                <a:effectLst/>
                <a:latin typeface="Times New Roman" panose="02020603050405020304" pitchFamily="18" charset="0"/>
                <a:ea typeface="Times New Roman" panose="02020603050405020304" pitchFamily="18" charset="0"/>
              </a:rPr>
              <a:t>Hunn</a:t>
            </a:r>
            <a:r>
              <a:rPr lang="en-GB" sz="700" dirty="0" smtClean="0">
                <a:solidFill>
                  <a:srgbClr val="000000"/>
                </a:solidFill>
                <a:effectLst/>
                <a:latin typeface="Times New Roman" panose="02020603050405020304" pitchFamily="18" charset="0"/>
                <a:ea typeface="Times New Roman" panose="02020603050405020304" pitchFamily="18" charset="0"/>
              </a:rPr>
              <a:t>, L., Smith, T., Bosworth, R., Gee, B., Berry, C. and Clarke, T., 2025. Barriers and facilitators in the implementation of youth and young adult models of mental health care.</a:t>
            </a:r>
            <a:r>
              <a:rPr lang="en-GB" sz="700" i="1" dirty="0" smtClean="0">
                <a:effectLst/>
                <a:latin typeface="Times New Roman" panose="02020603050405020304" pitchFamily="18" charset="0"/>
                <a:ea typeface="Times New Roman" panose="02020603050405020304" pitchFamily="18" charset="0"/>
              </a:rPr>
              <a:t> Early Intervention in Psychiatry</a:t>
            </a:r>
            <a:r>
              <a:rPr lang="en-GB" sz="700" dirty="0" smtClean="0">
                <a:effectLst/>
                <a:latin typeface="Times New Roman" panose="02020603050405020304" pitchFamily="18" charset="0"/>
                <a:ea typeface="Times New Roman" panose="02020603050405020304" pitchFamily="18" charset="0"/>
              </a:rPr>
              <a:t>, </a:t>
            </a:r>
            <a:r>
              <a:rPr lang="en-GB" sz="700" i="1" dirty="0" smtClean="0">
                <a:effectLst/>
                <a:latin typeface="Times New Roman" panose="02020603050405020304" pitchFamily="18" charset="0"/>
                <a:ea typeface="Times New Roman" panose="02020603050405020304" pitchFamily="18" charset="0"/>
              </a:rPr>
              <a:t> </a:t>
            </a:r>
            <a:r>
              <a:rPr lang="en-GB" sz="700" dirty="0" smtClean="0">
                <a:effectLst/>
                <a:latin typeface="Times New Roman" panose="02020603050405020304" pitchFamily="18" charset="0"/>
                <a:ea typeface="Times New Roman" panose="02020603050405020304" pitchFamily="18" charset="0"/>
              </a:rPr>
              <a:t>[E-journal]. 19(1), p.e13555. Available at: </a:t>
            </a:r>
            <a:r>
              <a:rPr lang="en-GB" sz="700" u="sng" dirty="0" smtClean="0">
                <a:solidFill>
                  <a:srgbClr val="1155CC"/>
                </a:solidFill>
                <a:effectLst/>
                <a:latin typeface="Times New Roman" panose="02020603050405020304" pitchFamily="18" charset="0"/>
                <a:ea typeface="Times New Roman" panose="02020603050405020304" pitchFamily="18" charset="0"/>
                <a:hlinkClick r:id="rId12"/>
              </a:rPr>
              <a:t>https://doi.org/10.1111/eip.13555</a:t>
            </a:r>
            <a:r>
              <a:rPr lang="en-GB" sz="700" dirty="0" smtClean="0">
                <a:solidFill>
                  <a:srgbClr val="000000"/>
                </a:solidFill>
                <a:effectLst/>
                <a:latin typeface="Times New Roman" panose="02020603050405020304" pitchFamily="18" charset="0"/>
                <a:ea typeface="Times New Roman" panose="02020603050405020304" pitchFamily="18" charset="0"/>
              </a:rPr>
              <a:t> Accessed 1st July 2026. </a:t>
            </a:r>
            <a:endParaRPr lang="en-GB" sz="700" dirty="0" smtClean="0">
              <a:effectLst/>
              <a:latin typeface="Times New Roman" panose="02020603050405020304" pitchFamily="18" charset="0"/>
              <a:ea typeface="Times New Roman" panose="02020603050405020304" pitchFamily="18" charset="0"/>
            </a:endParaRPr>
          </a:p>
          <a:p>
            <a:pPr algn="just">
              <a:spcAft>
                <a:spcPts val="0"/>
              </a:spcAft>
            </a:pPr>
            <a:r>
              <a:rPr lang="en-GB" sz="700" dirty="0" smtClean="0">
                <a:solidFill>
                  <a:srgbClr val="000000"/>
                </a:solidFill>
                <a:effectLst/>
                <a:latin typeface="Times New Roman" panose="02020603050405020304" pitchFamily="18" charset="0"/>
                <a:ea typeface="Times New Roman" panose="02020603050405020304" pitchFamily="18" charset="0"/>
              </a:rPr>
              <a:t>Sheikh, A., Payne-Cook, C., </a:t>
            </a:r>
            <a:r>
              <a:rPr lang="en-GB" sz="700" dirty="0" err="1" smtClean="0">
                <a:solidFill>
                  <a:srgbClr val="000000"/>
                </a:solidFill>
                <a:effectLst/>
                <a:latin typeface="Times New Roman" panose="02020603050405020304" pitchFamily="18" charset="0"/>
                <a:ea typeface="Times New Roman" panose="02020603050405020304" pitchFamily="18" charset="0"/>
              </a:rPr>
              <a:t>Lisk</a:t>
            </a:r>
            <a:r>
              <a:rPr lang="en-GB" sz="700" dirty="0" smtClean="0">
                <a:solidFill>
                  <a:srgbClr val="000000"/>
                </a:solidFill>
                <a:effectLst/>
                <a:latin typeface="Times New Roman" panose="02020603050405020304" pitchFamily="18" charset="0"/>
                <a:ea typeface="Times New Roman" panose="02020603050405020304" pitchFamily="18" charset="0"/>
              </a:rPr>
              <a:t>, S., Carter, B. and Brown, J.S., 2025. Why do young men not seek help for affective mental health issues? A systematic review of perceived barriers and facilitators among adolescent boys and young men. </a:t>
            </a:r>
            <a:r>
              <a:rPr lang="en-GB" sz="700" i="1" dirty="0" smtClean="0">
                <a:effectLst/>
                <a:latin typeface="Times New Roman" panose="02020603050405020304" pitchFamily="18" charset="0"/>
                <a:ea typeface="Times New Roman" panose="02020603050405020304" pitchFamily="18" charset="0"/>
              </a:rPr>
              <a:t>European child &amp; adolescent psychiatry, </a:t>
            </a:r>
            <a:r>
              <a:rPr lang="en-GB" sz="700" dirty="0" smtClean="0">
                <a:effectLst/>
                <a:latin typeface="Times New Roman" panose="02020603050405020304" pitchFamily="18" charset="0"/>
                <a:ea typeface="Times New Roman" panose="02020603050405020304" pitchFamily="18" charset="0"/>
              </a:rPr>
              <a:t>[E-journal]. 34(2), pp.565-583. Available at: </a:t>
            </a:r>
            <a:r>
              <a:rPr lang="en-GB" sz="700" u="sng" dirty="0" smtClean="0">
                <a:solidFill>
                  <a:srgbClr val="1155CC"/>
                </a:solidFill>
                <a:effectLst/>
                <a:latin typeface="Times New Roman" panose="02020603050405020304" pitchFamily="18" charset="0"/>
                <a:ea typeface="Times New Roman" panose="02020603050405020304" pitchFamily="18" charset="0"/>
                <a:hlinkClick r:id="rId13"/>
              </a:rPr>
              <a:t>https://doi.org/10.1007/s00787-024-02520-9</a:t>
            </a:r>
            <a:r>
              <a:rPr lang="en-GB" sz="700" dirty="0" smtClean="0">
                <a:solidFill>
                  <a:srgbClr val="000000"/>
                </a:solidFill>
                <a:effectLst/>
                <a:latin typeface="Times New Roman" panose="02020603050405020304" pitchFamily="18" charset="0"/>
                <a:ea typeface="Times New Roman" panose="02020603050405020304" pitchFamily="18" charset="0"/>
              </a:rPr>
              <a:t> Accessed 1st July 2026. </a:t>
            </a:r>
            <a:endParaRPr lang="en-GB" sz="700" dirty="0" smtClean="0">
              <a:effectLst/>
              <a:latin typeface="Times New Roman" panose="02020603050405020304" pitchFamily="18" charset="0"/>
              <a:ea typeface="Times New Roman" panose="02020603050405020304" pitchFamily="18" charset="0"/>
            </a:endParaRPr>
          </a:p>
          <a:p>
            <a:pPr algn="just">
              <a:spcAft>
                <a:spcPts val="0"/>
              </a:spcAft>
            </a:pPr>
            <a:r>
              <a:rPr lang="en-GB" sz="700" dirty="0" smtClean="0">
                <a:solidFill>
                  <a:srgbClr val="000000"/>
                </a:solidFill>
                <a:effectLst/>
                <a:latin typeface="Times New Roman" panose="02020603050405020304" pitchFamily="18" charset="0"/>
                <a:ea typeface="Times New Roman" panose="02020603050405020304" pitchFamily="18" charset="0"/>
              </a:rPr>
              <a:t>Statista, 2025. </a:t>
            </a:r>
            <a:r>
              <a:rPr lang="en-GB" sz="700" i="1" dirty="0" smtClean="0">
                <a:effectLst/>
                <a:latin typeface="Times New Roman" panose="02020603050405020304" pitchFamily="18" charset="0"/>
                <a:ea typeface="Times New Roman" panose="02020603050405020304" pitchFamily="18" charset="0"/>
              </a:rPr>
              <a:t>Stress in the UK - statistics &amp; facts. </a:t>
            </a:r>
            <a:r>
              <a:rPr lang="en-GB" sz="700" dirty="0" smtClean="0">
                <a:effectLst/>
                <a:latin typeface="Times New Roman" panose="02020603050405020304" pitchFamily="18" charset="0"/>
                <a:ea typeface="Times New Roman" panose="02020603050405020304" pitchFamily="18" charset="0"/>
              </a:rPr>
              <a:t>[Online]. Available at: </a:t>
            </a:r>
            <a:r>
              <a:rPr lang="en-GB" sz="700" u="sng" dirty="0" smtClean="0">
                <a:solidFill>
                  <a:srgbClr val="1155CC"/>
                </a:solidFill>
                <a:effectLst/>
                <a:latin typeface="Times New Roman" panose="02020603050405020304" pitchFamily="18" charset="0"/>
                <a:ea typeface="Times New Roman" panose="02020603050405020304" pitchFamily="18" charset="0"/>
                <a:hlinkClick r:id="rId14"/>
              </a:rPr>
              <a:t>https://www.statista.com/topics/6735/stress-in-the-uk/?srsltid=AfmBOoq8rhqkr8NhYgR1t-gA_SWQhlI58PYPe_zPCxdlE_Dx1DNz-6XR#topicOverview</a:t>
            </a:r>
            <a:r>
              <a:rPr lang="en-GB" sz="700" dirty="0" smtClean="0">
                <a:solidFill>
                  <a:srgbClr val="000000"/>
                </a:solidFill>
                <a:effectLst/>
                <a:latin typeface="Times New Roman" panose="02020603050405020304" pitchFamily="18" charset="0"/>
                <a:ea typeface="Times New Roman" panose="02020603050405020304" pitchFamily="18" charset="0"/>
              </a:rPr>
              <a:t> Accessed 1st July 2026. </a:t>
            </a:r>
            <a:endParaRPr lang="en-GB" sz="700" dirty="0" smtClean="0">
              <a:effectLst/>
              <a:latin typeface="Times New Roman" panose="02020603050405020304" pitchFamily="18" charset="0"/>
              <a:ea typeface="Times New Roman" panose="02020603050405020304" pitchFamily="18" charset="0"/>
            </a:endParaRPr>
          </a:p>
          <a:p>
            <a:pPr algn="just">
              <a:spcAft>
                <a:spcPts val="0"/>
              </a:spcAft>
            </a:pPr>
            <a:r>
              <a:rPr lang="en-GB" sz="700" dirty="0" smtClean="0">
                <a:solidFill>
                  <a:srgbClr val="000000"/>
                </a:solidFill>
                <a:effectLst/>
                <a:latin typeface="Times New Roman" panose="02020603050405020304" pitchFamily="18" charset="0"/>
                <a:ea typeface="Times New Roman" panose="02020603050405020304" pitchFamily="18" charset="0"/>
              </a:rPr>
              <a:t>Stewart, C., 2025. </a:t>
            </a:r>
            <a:r>
              <a:rPr lang="en-GB" sz="700" i="1" dirty="0" smtClean="0">
                <a:effectLst/>
                <a:latin typeface="Times New Roman" panose="02020603050405020304" pitchFamily="18" charset="0"/>
                <a:ea typeface="Times New Roman" panose="02020603050405020304" pitchFamily="18" charset="0"/>
              </a:rPr>
              <a:t>Increased risk of suicide for select mental health disorders worldwide as of 2015. Statista. </a:t>
            </a:r>
            <a:r>
              <a:rPr lang="en-GB" sz="700" dirty="0" smtClean="0">
                <a:effectLst/>
                <a:latin typeface="Times New Roman" panose="02020603050405020304" pitchFamily="18" charset="0"/>
                <a:ea typeface="Times New Roman" panose="02020603050405020304" pitchFamily="18" charset="0"/>
              </a:rPr>
              <a:t>[Online]. Available at: </a:t>
            </a:r>
            <a:r>
              <a:rPr lang="en-GB" sz="700" u="sng" dirty="0" smtClean="0">
                <a:solidFill>
                  <a:srgbClr val="1155CC"/>
                </a:solidFill>
                <a:effectLst/>
                <a:latin typeface="Times New Roman" panose="02020603050405020304" pitchFamily="18" charset="0"/>
                <a:ea typeface="Times New Roman" panose="02020603050405020304" pitchFamily="18" charset="0"/>
                <a:hlinkClick r:id="rId15"/>
              </a:rPr>
              <a:t>https://www.statista.com/statistics/1035200/increased-risk-of-suicide-for-mental-health-disorders-worldwide/?srsltid=AfmBOooonvVhX_q9o6jb8TnI9RUHqXbgvJgzChSxOjDBHTohqLvgIFfH</a:t>
            </a:r>
            <a:r>
              <a:rPr lang="en-GB" sz="700" dirty="0" smtClean="0">
                <a:solidFill>
                  <a:srgbClr val="000000"/>
                </a:solidFill>
                <a:effectLst/>
                <a:latin typeface="Times New Roman" panose="02020603050405020304" pitchFamily="18" charset="0"/>
                <a:ea typeface="Times New Roman" panose="02020603050405020304" pitchFamily="18" charset="0"/>
              </a:rPr>
              <a:t> Accessed 1st July 2026. </a:t>
            </a:r>
            <a:endParaRPr lang="en-GB" sz="700" dirty="0" smtClean="0">
              <a:effectLst/>
              <a:latin typeface="Times New Roman" panose="02020603050405020304" pitchFamily="18" charset="0"/>
              <a:ea typeface="Times New Roman" panose="02020603050405020304" pitchFamily="18" charset="0"/>
            </a:endParaRPr>
          </a:p>
          <a:p>
            <a:pPr algn="just">
              <a:spcAft>
                <a:spcPts val="0"/>
              </a:spcAft>
            </a:pPr>
            <a:r>
              <a:rPr lang="en-GB" sz="700" dirty="0" err="1" smtClean="0">
                <a:solidFill>
                  <a:srgbClr val="000000"/>
                </a:solidFill>
                <a:effectLst/>
                <a:latin typeface="Times New Roman" panose="02020603050405020304" pitchFamily="18" charset="0"/>
                <a:ea typeface="Times New Roman" panose="02020603050405020304" pitchFamily="18" charset="0"/>
              </a:rPr>
              <a:t>Udu</a:t>
            </a:r>
            <a:r>
              <a:rPr lang="en-GB" sz="700" dirty="0" smtClean="0">
                <a:solidFill>
                  <a:srgbClr val="000000"/>
                </a:solidFill>
                <a:effectLst/>
                <a:latin typeface="Times New Roman" panose="02020603050405020304" pitchFamily="18" charset="0"/>
                <a:ea typeface="Times New Roman" panose="02020603050405020304" pitchFamily="18" charset="0"/>
              </a:rPr>
              <a:t>, S.K., </a:t>
            </a:r>
            <a:r>
              <a:rPr lang="en-GB" sz="700" dirty="0" err="1" smtClean="0">
                <a:solidFill>
                  <a:srgbClr val="000000"/>
                </a:solidFill>
                <a:effectLst/>
                <a:latin typeface="Times New Roman" panose="02020603050405020304" pitchFamily="18" charset="0"/>
                <a:ea typeface="Times New Roman" panose="02020603050405020304" pitchFamily="18" charset="0"/>
              </a:rPr>
              <a:t>Chukwu</a:t>
            </a:r>
            <a:r>
              <a:rPr lang="en-GB" sz="700" dirty="0" smtClean="0">
                <a:solidFill>
                  <a:srgbClr val="000000"/>
                </a:solidFill>
                <a:effectLst/>
                <a:latin typeface="Times New Roman" panose="02020603050405020304" pitchFamily="18" charset="0"/>
                <a:ea typeface="Times New Roman" panose="02020603050405020304" pitchFamily="18" charset="0"/>
              </a:rPr>
              <a:t>, J.O., Muhammad, R. and </a:t>
            </a:r>
            <a:r>
              <a:rPr lang="en-GB" sz="700" dirty="0" err="1" smtClean="0">
                <a:solidFill>
                  <a:srgbClr val="000000"/>
                </a:solidFill>
                <a:effectLst/>
                <a:latin typeface="Times New Roman" panose="02020603050405020304" pitchFamily="18" charset="0"/>
                <a:ea typeface="Times New Roman" panose="02020603050405020304" pitchFamily="18" charset="0"/>
              </a:rPr>
              <a:t>Isiyaku</a:t>
            </a:r>
            <a:r>
              <a:rPr lang="en-GB" sz="700" dirty="0" smtClean="0">
                <a:solidFill>
                  <a:srgbClr val="000000"/>
                </a:solidFill>
                <a:effectLst/>
                <a:latin typeface="Times New Roman" panose="02020603050405020304" pitchFamily="18" charset="0"/>
                <a:ea typeface="Times New Roman" panose="02020603050405020304" pitchFamily="18" charset="0"/>
              </a:rPr>
              <a:t>, S., 2026. Barriers and Disparities in Adolescent Mental Health Service Access in the UK: A Systematic Review. </a:t>
            </a:r>
            <a:r>
              <a:rPr lang="en-GB" sz="700" i="1" dirty="0" smtClean="0">
                <a:effectLst/>
                <a:latin typeface="Times New Roman" panose="02020603050405020304" pitchFamily="18" charset="0"/>
                <a:ea typeface="Times New Roman" panose="02020603050405020304" pitchFamily="18" charset="0"/>
              </a:rPr>
              <a:t>Mental Health &amp; Prevention,</a:t>
            </a:r>
            <a:r>
              <a:rPr lang="en-GB" sz="700" dirty="0" smtClean="0">
                <a:effectLst/>
                <a:latin typeface="Times New Roman" panose="02020603050405020304" pitchFamily="18" charset="0"/>
                <a:ea typeface="Times New Roman" panose="02020603050405020304" pitchFamily="18" charset="0"/>
              </a:rPr>
              <a:t> [E-journal]. p.200497.  Available at: </a:t>
            </a:r>
            <a:r>
              <a:rPr lang="en-GB" sz="700" u="sng" dirty="0" smtClean="0">
                <a:solidFill>
                  <a:srgbClr val="1155CC"/>
                </a:solidFill>
                <a:effectLst/>
                <a:latin typeface="Times New Roman" panose="02020603050405020304" pitchFamily="18" charset="0"/>
                <a:ea typeface="Times New Roman" panose="02020603050405020304" pitchFamily="18" charset="0"/>
                <a:hlinkClick r:id="rId16"/>
              </a:rPr>
              <a:t>https://doi.org/10.1016/j.mhp.2026.200497</a:t>
            </a:r>
            <a:r>
              <a:rPr lang="en-GB" sz="700" dirty="0" smtClean="0">
                <a:solidFill>
                  <a:srgbClr val="000000"/>
                </a:solidFill>
                <a:effectLst/>
                <a:latin typeface="Times New Roman" panose="02020603050405020304" pitchFamily="18" charset="0"/>
                <a:ea typeface="Times New Roman" panose="02020603050405020304" pitchFamily="18" charset="0"/>
              </a:rPr>
              <a:t> Accessed 1st July 2026. </a:t>
            </a:r>
            <a:endParaRPr lang="en-GB" sz="700" dirty="0" smtClean="0">
              <a:effectLst/>
              <a:latin typeface="Times New Roman" panose="02020603050405020304" pitchFamily="18" charset="0"/>
              <a:ea typeface="Times New Roman" panose="02020603050405020304" pitchFamily="18" charset="0"/>
            </a:endParaRPr>
          </a:p>
          <a:p>
            <a:pPr algn="just">
              <a:spcAft>
                <a:spcPts val="0"/>
              </a:spcAft>
            </a:pPr>
            <a:r>
              <a:rPr lang="en-GB" sz="700" dirty="0" smtClean="0">
                <a:solidFill>
                  <a:srgbClr val="000000"/>
                </a:solidFill>
                <a:effectLst/>
                <a:latin typeface="Times New Roman" panose="02020603050405020304" pitchFamily="18" charset="0"/>
                <a:ea typeface="Times New Roman" panose="02020603050405020304" pitchFamily="18" charset="0"/>
              </a:rPr>
              <a:t>WHO, 2025. </a:t>
            </a:r>
            <a:r>
              <a:rPr lang="en-GB" sz="700" i="1" dirty="0" smtClean="0">
                <a:effectLst/>
                <a:latin typeface="Times New Roman" panose="02020603050405020304" pitchFamily="18" charset="0"/>
                <a:ea typeface="Times New Roman" panose="02020603050405020304" pitchFamily="18" charset="0"/>
              </a:rPr>
              <a:t>Over a billion people living with mental health conditions – services require urgent scale-up. </a:t>
            </a:r>
            <a:r>
              <a:rPr lang="en-GB" sz="700" dirty="0" smtClean="0">
                <a:effectLst/>
                <a:latin typeface="Times New Roman" panose="02020603050405020304" pitchFamily="18" charset="0"/>
                <a:ea typeface="Times New Roman" panose="02020603050405020304" pitchFamily="18" charset="0"/>
              </a:rPr>
              <a:t> [Online]. Available at: </a:t>
            </a:r>
            <a:r>
              <a:rPr lang="en-GB" sz="700" u="sng" dirty="0" smtClean="0">
                <a:solidFill>
                  <a:srgbClr val="1155CC"/>
                </a:solidFill>
                <a:effectLst/>
                <a:latin typeface="Times New Roman" panose="02020603050405020304" pitchFamily="18" charset="0"/>
                <a:ea typeface="Times New Roman" panose="02020603050405020304" pitchFamily="18" charset="0"/>
                <a:hlinkClick r:id="rId17"/>
              </a:rPr>
              <a:t>https://www.who.int/news/item/02-09-2025-over-a-billion-people-living-with-mental-health-conditions-services-require-urgent-scale-up</a:t>
            </a:r>
            <a:r>
              <a:rPr lang="en-GB" sz="700" dirty="0" smtClean="0">
                <a:solidFill>
                  <a:srgbClr val="000000"/>
                </a:solidFill>
                <a:effectLst/>
                <a:latin typeface="Times New Roman" panose="02020603050405020304" pitchFamily="18" charset="0"/>
                <a:ea typeface="Times New Roman" panose="02020603050405020304" pitchFamily="18" charset="0"/>
              </a:rPr>
              <a:t> Accessed 1st July 2026. </a:t>
            </a:r>
            <a:endParaRPr lang="en-GB" sz="700" dirty="0" smtClean="0">
              <a:effectLst/>
              <a:latin typeface="Times New Roman" panose="02020603050405020304" pitchFamily="18" charset="0"/>
              <a:ea typeface="Times New Roman" panose="02020603050405020304" pitchFamily="18" charset="0"/>
            </a:endParaRPr>
          </a:p>
          <a:p>
            <a:pPr algn="just">
              <a:spcAft>
                <a:spcPts val="0"/>
              </a:spcAft>
            </a:pPr>
            <a:r>
              <a:rPr lang="en-GB" sz="700" dirty="0" smtClean="0">
                <a:solidFill>
                  <a:srgbClr val="000000"/>
                </a:solidFill>
                <a:effectLst/>
                <a:latin typeface="Times New Roman" panose="02020603050405020304" pitchFamily="18" charset="0"/>
                <a:ea typeface="Times New Roman" panose="02020603050405020304" pitchFamily="18" charset="0"/>
              </a:rPr>
              <a:t>Wright, J.H., Turkington, D., </a:t>
            </a:r>
            <a:r>
              <a:rPr lang="en-GB" sz="700" dirty="0" err="1" smtClean="0">
                <a:solidFill>
                  <a:srgbClr val="000000"/>
                </a:solidFill>
                <a:effectLst/>
                <a:latin typeface="Times New Roman" panose="02020603050405020304" pitchFamily="18" charset="0"/>
                <a:ea typeface="Times New Roman" panose="02020603050405020304" pitchFamily="18" charset="0"/>
              </a:rPr>
              <a:t>Kingdon</a:t>
            </a:r>
            <a:r>
              <a:rPr lang="en-GB" sz="700" dirty="0" smtClean="0">
                <a:solidFill>
                  <a:srgbClr val="000000"/>
                </a:solidFill>
                <a:effectLst/>
                <a:latin typeface="Times New Roman" panose="02020603050405020304" pitchFamily="18" charset="0"/>
                <a:ea typeface="Times New Roman" panose="02020603050405020304" pitchFamily="18" charset="0"/>
              </a:rPr>
              <a:t>, D.G. and </a:t>
            </a:r>
            <a:r>
              <a:rPr lang="en-GB" sz="700" dirty="0" err="1" smtClean="0">
                <a:solidFill>
                  <a:srgbClr val="000000"/>
                </a:solidFill>
                <a:effectLst/>
                <a:latin typeface="Times New Roman" panose="02020603050405020304" pitchFamily="18" charset="0"/>
                <a:ea typeface="Times New Roman" panose="02020603050405020304" pitchFamily="18" charset="0"/>
              </a:rPr>
              <a:t>Basco</a:t>
            </a:r>
            <a:r>
              <a:rPr lang="en-GB" sz="700" dirty="0" smtClean="0">
                <a:solidFill>
                  <a:srgbClr val="000000"/>
                </a:solidFill>
                <a:effectLst/>
                <a:latin typeface="Times New Roman" panose="02020603050405020304" pitchFamily="18" charset="0"/>
                <a:ea typeface="Times New Roman" panose="02020603050405020304" pitchFamily="18" charset="0"/>
              </a:rPr>
              <a:t>, M.R., 2025. </a:t>
            </a:r>
            <a:r>
              <a:rPr lang="en-GB" sz="700" i="1" dirty="0" smtClean="0">
                <a:effectLst/>
                <a:latin typeface="Times New Roman" panose="02020603050405020304" pitchFamily="18" charset="0"/>
                <a:ea typeface="Times New Roman" panose="02020603050405020304" pitchFamily="18" charset="0"/>
              </a:rPr>
              <a:t>Cognitive-</a:t>
            </a:r>
            <a:r>
              <a:rPr lang="en-GB" sz="700" i="1" dirty="0" err="1" smtClean="0">
                <a:effectLst/>
                <a:latin typeface="Times New Roman" panose="02020603050405020304" pitchFamily="18" charset="0"/>
                <a:ea typeface="Times New Roman" panose="02020603050405020304" pitchFamily="18" charset="0"/>
              </a:rPr>
              <a:t>behavior</a:t>
            </a:r>
            <a:r>
              <a:rPr lang="en-GB" sz="700" i="1" dirty="0" smtClean="0">
                <a:effectLst/>
                <a:latin typeface="Times New Roman" panose="02020603050405020304" pitchFamily="18" charset="0"/>
                <a:ea typeface="Times New Roman" panose="02020603050405020304" pitchFamily="18" charset="0"/>
              </a:rPr>
              <a:t> therapy for severe mental illness: An illustrated guide. </a:t>
            </a:r>
            <a:r>
              <a:rPr lang="en-GB" sz="700" dirty="0" smtClean="0">
                <a:effectLst/>
                <a:latin typeface="Times New Roman" panose="02020603050405020304" pitchFamily="18" charset="0"/>
                <a:ea typeface="Times New Roman" panose="02020603050405020304" pitchFamily="18" charset="0"/>
              </a:rPr>
              <a:t>American Psychiatric Pub. </a:t>
            </a:r>
          </a:p>
          <a:p>
            <a:pPr algn="just">
              <a:spcAft>
                <a:spcPts val="0"/>
              </a:spcAft>
            </a:pPr>
            <a:r>
              <a:rPr lang="en-GB" sz="700" dirty="0" smtClean="0">
                <a:solidFill>
                  <a:srgbClr val="000000"/>
                </a:solidFill>
                <a:effectLst/>
                <a:latin typeface="Times New Roman" panose="02020603050405020304" pitchFamily="18" charset="0"/>
                <a:ea typeface="Times New Roman" panose="02020603050405020304" pitchFamily="18" charset="0"/>
              </a:rPr>
              <a:t>Zhao, R., </a:t>
            </a:r>
            <a:r>
              <a:rPr lang="en-GB" sz="700" dirty="0" err="1" smtClean="0">
                <a:solidFill>
                  <a:srgbClr val="000000"/>
                </a:solidFill>
                <a:effectLst/>
                <a:latin typeface="Times New Roman" panose="02020603050405020304" pitchFamily="18" charset="0"/>
                <a:ea typeface="Times New Roman" panose="02020603050405020304" pitchFamily="18" charset="0"/>
              </a:rPr>
              <a:t>Lacuo</a:t>
            </a:r>
            <a:r>
              <a:rPr lang="en-GB" sz="700" dirty="0" smtClean="0">
                <a:solidFill>
                  <a:srgbClr val="000000"/>
                </a:solidFill>
                <a:effectLst/>
                <a:latin typeface="Times New Roman" panose="02020603050405020304" pitchFamily="18" charset="0"/>
                <a:ea typeface="Times New Roman" panose="02020603050405020304" pitchFamily="18" charset="0"/>
              </a:rPr>
              <a:t>, Y., Li, Z., </a:t>
            </a:r>
            <a:r>
              <a:rPr lang="en-GB" sz="700" dirty="0" err="1" smtClean="0">
                <a:solidFill>
                  <a:srgbClr val="000000"/>
                </a:solidFill>
                <a:effectLst/>
                <a:latin typeface="Times New Roman" panose="02020603050405020304" pitchFamily="18" charset="0"/>
                <a:ea typeface="Times New Roman" panose="02020603050405020304" pitchFamily="18" charset="0"/>
              </a:rPr>
              <a:t>Dawa</a:t>
            </a:r>
            <a:r>
              <a:rPr lang="en-GB" sz="700" dirty="0" smtClean="0">
                <a:solidFill>
                  <a:srgbClr val="000000"/>
                </a:solidFill>
                <a:effectLst/>
                <a:latin typeface="Times New Roman" panose="02020603050405020304" pitchFamily="18" charset="0"/>
                <a:ea typeface="Times New Roman" panose="02020603050405020304" pitchFamily="18" charset="0"/>
              </a:rPr>
              <a:t>, Z. and Wang, W., 2025. Determinants of depression help-seeking intentions in Xizang, China: leveraging the Andersen model for mental health services utilization improvement. </a:t>
            </a:r>
            <a:r>
              <a:rPr lang="en-GB" sz="700" i="1" dirty="0" smtClean="0">
                <a:effectLst/>
                <a:latin typeface="Times New Roman" panose="02020603050405020304" pitchFamily="18" charset="0"/>
                <a:ea typeface="Times New Roman" panose="02020603050405020304" pitchFamily="18" charset="0"/>
              </a:rPr>
              <a:t>International Journal for Equity in Health, </a:t>
            </a:r>
            <a:r>
              <a:rPr lang="en-GB" sz="700" dirty="0" smtClean="0">
                <a:effectLst/>
                <a:latin typeface="Times New Roman" panose="02020603050405020304" pitchFamily="18" charset="0"/>
                <a:ea typeface="Times New Roman" panose="02020603050405020304" pitchFamily="18" charset="0"/>
              </a:rPr>
              <a:t>[E-journal] 24(1), p.331. Available at: </a:t>
            </a:r>
            <a:r>
              <a:rPr lang="en-GB" sz="700" u="sng" dirty="0" smtClean="0">
                <a:solidFill>
                  <a:srgbClr val="1155CC"/>
                </a:solidFill>
                <a:effectLst/>
                <a:latin typeface="Times New Roman" panose="02020603050405020304" pitchFamily="18" charset="0"/>
                <a:ea typeface="Times New Roman" panose="02020603050405020304" pitchFamily="18" charset="0"/>
                <a:hlinkClick r:id="rId5"/>
              </a:rPr>
              <a:t>https://doi.org/10.18502/ijph.v52i7.13236</a:t>
            </a:r>
            <a:r>
              <a:rPr lang="en-GB" sz="700" dirty="0" smtClean="0">
                <a:solidFill>
                  <a:srgbClr val="000000"/>
                </a:solidFill>
                <a:effectLst/>
                <a:latin typeface="Times New Roman" panose="02020603050405020304" pitchFamily="18" charset="0"/>
                <a:ea typeface="Times New Roman" panose="02020603050405020304" pitchFamily="18" charset="0"/>
              </a:rPr>
              <a:t> Accessed 1st July 2026. </a:t>
            </a:r>
            <a:endParaRPr lang="en-GB" sz="700" dirty="0">
              <a:effectLst/>
              <a:latin typeface="Times New Roman" panose="02020603050405020304" pitchFamily="18" charset="0"/>
              <a:ea typeface="Times New Roman" panose="02020603050405020304" pitchFamily="18" charset="0"/>
            </a:endParaRPr>
          </a:p>
        </p:txBody>
      </p:sp>
      <p:pic>
        <p:nvPicPr>
          <p:cNvPr id="2" name="Picture 1"/>
          <p:cNvPicPr>
            <a:picLocks noChangeAspect="1"/>
          </p:cNvPicPr>
          <p:nvPr/>
        </p:nvPicPr>
        <p:blipFill>
          <a:blip r:embed="rId18"/>
          <a:stretch>
            <a:fillRect/>
          </a:stretch>
        </p:blipFill>
        <p:spPr>
          <a:xfrm>
            <a:off x="-950221" y="6599841"/>
            <a:ext cx="3911367" cy="1546541"/>
          </a:xfrm>
          <a:prstGeom prst="rect">
            <a:avLst/>
          </a:prstGeom>
        </p:spPr>
      </p:pic>
    </p:spTree>
    <p:extLst>
      <p:ext uri="{BB962C8B-B14F-4D97-AF65-F5344CB8AC3E}">
        <p14:creationId xmlns:p14="http://schemas.microsoft.com/office/powerpoint/2010/main" val="368437618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AE6F2518-B084-4896-AF52-66CC2144AA26}"/>
    </a:ext>
  </a:extLst>
</a:theme>
</file>

<file path=docProps/app.xml><?xml version="1.0" encoding="utf-8"?>
<Properties xmlns="http://schemas.openxmlformats.org/officeDocument/2006/extended-properties" xmlns:vt="http://schemas.openxmlformats.org/officeDocument/2006/docPropsVTypes">
  <Template>Office Theme</Template>
  <TotalTime>165</TotalTime>
  <Words>235</Words>
  <PresentationFormat>A3 Paper (297x420 mm)</PresentationFormat>
  <Paragraphs>56</Paragraphs>
  <Slides>1</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vt:i4>
      </vt:variant>
    </vt:vector>
  </HeadingPairs>
  <TitlesOfParts>
    <vt:vector size="8" baseType="lpstr">
      <vt:lpstr>Arial</vt:lpstr>
      <vt:lpstr>Calibri</vt:lpstr>
      <vt:lpstr>Calibri Light</vt:lpstr>
      <vt:lpstr>Courier New</vt:lpstr>
      <vt:lpstr>Times New Roman</vt:lpstr>
      <vt:lpstr>Wingdings</vt:lpstr>
      <vt:lpstr>Office Theme</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2026-07-02T08:22:06Z</dcterms:created>
  <dcterms:modified xsi:type="dcterms:W3CDTF">2026-07-05T08:19:45Z</dcterms:modified>
</cp:coreProperties>
</file>