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60" r:id="rId3"/>
    <p:sldId id="348" r:id="rId4"/>
    <p:sldId id="349" r:id="rId5"/>
    <p:sldId id="352" r:id="rId6"/>
    <p:sldId id="355" r:id="rId7"/>
    <p:sldId id="329" r:id="rId8"/>
    <p:sldId id="328" r:id="rId9"/>
    <p:sldId id="373" r:id="rId10"/>
    <p:sldId id="366" r:id="rId11"/>
    <p:sldId id="259" r:id="rId12"/>
    <p:sldId id="354" r:id="rId13"/>
    <p:sldId id="353" r:id="rId14"/>
    <p:sldId id="356" r:id="rId15"/>
    <p:sldId id="365" r:id="rId16"/>
    <p:sldId id="360" r:id="rId17"/>
    <p:sldId id="361" r:id="rId18"/>
    <p:sldId id="358" r:id="rId19"/>
    <p:sldId id="359" r:id="rId20"/>
    <p:sldId id="335" r:id="rId21"/>
    <p:sldId id="367" r:id="rId22"/>
    <p:sldId id="368" r:id="rId23"/>
    <p:sldId id="371" r:id="rId24"/>
    <p:sldId id="369" r:id="rId25"/>
    <p:sldId id="341" r:id="rId26"/>
    <p:sldId id="370" r:id="rId27"/>
    <p:sldId id="372" r:id="rId28"/>
    <p:sldId id="374" r:id="rId29"/>
    <p:sldId id="350" r:id="rId30"/>
    <p:sldId id="35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4601" autoAdjust="0"/>
  </p:normalViewPr>
  <p:slideViewPr>
    <p:cSldViewPr snapToGrid="0">
      <p:cViewPr varScale="1">
        <p:scale>
          <a:sx n="61" d="100"/>
          <a:sy n="61" d="100"/>
        </p:scale>
        <p:origin x="109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ED6972-B4EE-4602-BBE4-597D98BF420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E663F76-7886-45AA-B936-FCD91A918D56}">
      <dgm:prSet/>
      <dgm:spPr/>
      <dgm:t>
        <a:bodyPr/>
        <a:lstStyle/>
        <a:p>
          <a:r>
            <a:rPr lang="en-GB"/>
            <a:t>IOPC has acknowledged that a small number of deaths and serious injuries in the UK have been associated with Taser’s</a:t>
          </a:r>
          <a:endParaRPr lang="en-US"/>
        </a:p>
      </dgm:t>
    </dgm:pt>
    <dgm:pt modelId="{B7EDC518-52DB-467F-BF93-BFE2FCA26BAF}" type="parTrans" cxnId="{8752D1D0-7944-4A79-A787-0BFA87FC9170}">
      <dgm:prSet/>
      <dgm:spPr/>
      <dgm:t>
        <a:bodyPr/>
        <a:lstStyle/>
        <a:p>
          <a:endParaRPr lang="en-US"/>
        </a:p>
      </dgm:t>
    </dgm:pt>
    <dgm:pt modelId="{89854D3E-E796-4AED-B1E7-861B698E655C}" type="sibTrans" cxnId="{8752D1D0-7944-4A79-A787-0BFA87FC9170}">
      <dgm:prSet/>
      <dgm:spPr/>
      <dgm:t>
        <a:bodyPr/>
        <a:lstStyle/>
        <a:p>
          <a:endParaRPr lang="en-US"/>
        </a:p>
      </dgm:t>
    </dgm:pt>
    <dgm:pt modelId="{E4C8FA5D-6543-45E1-8B3B-4C1FB30B6C97}">
      <dgm:prSet/>
      <dgm:spPr/>
      <dgm:t>
        <a:bodyPr/>
        <a:lstStyle/>
        <a:p>
          <a:r>
            <a:rPr lang="en-GB"/>
            <a:t>Under the Police Reform Act 2002, forces in England and Wales have a statutory duty to refer a death during or following police contact to the Independent Office for Police Conduct (IOPC)</a:t>
          </a:r>
          <a:endParaRPr lang="en-US"/>
        </a:p>
      </dgm:t>
    </dgm:pt>
    <dgm:pt modelId="{B0CFEA1B-8927-477B-8471-E4142F565C5C}" type="parTrans" cxnId="{19069E90-7A1E-4A4C-BFEB-12D536B31E13}">
      <dgm:prSet/>
      <dgm:spPr/>
      <dgm:t>
        <a:bodyPr/>
        <a:lstStyle/>
        <a:p>
          <a:endParaRPr lang="en-US"/>
        </a:p>
      </dgm:t>
    </dgm:pt>
    <dgm:pt modelId="{C542EDA6-600C-40FC-8F38-777A5E4C4D64}" type="sibTrans" cxnId="{19069E90-7A1E-4A4C-BFEB-12D536B31E13}">
      <dgm:prSet/>
      <dgm:spPr/>
      <dgm:t>
        <a:bodyPr/>
        <a:lstStyle/>
        <a:p>
          <a:endParaRPr lang="en-US"/>
        </a:p>
      </dgm:t>
    </dgm:pt>
    <dgm:pt modelId="{7DB101E1-D2DC-4382-9051-AF12E1F234BD}" type="pres">
      <dgm:prSet presAssocID="{3CED6972-B4EE-4602-BBE4-597D98BF420B}" presName="vert0" presStyleCnt="0">
        <dgm:presLayoutVars>
          <dgm:dir/>
          <dgm:animOne val="branch"/>
          <dgm:animLvl val="lvl"/>
        </dgm:presLayoutVars>
      </dgm:prSet>
      <dgm:spPr/>
    </dgm:pt>
    <dgm:pt modelId="{EF4844CC-E095-410F-BB44-E611B07A19F5}" type="pres">
      <dgm:prSet presAssocID="{EE663F76-7886-45AA-B936-FCD91A918D56}" presName="thickLine" presStyleLbl="alignNode1" presStyleIdx="0" presStyleCnt="2"/>
      <dgm:spPr/>
    </dgm:pt>
    <dgm:pt modelId="{41F855AD-3740-44F8-8103-D3013B0A407A}" type="pres">
      <dgm:prSet presAssocID="{EE663F76-7886-45AA-B936-FCD91A918D56}" presName="horz1" presStyleCnt="0"/>
      <dgm:spPr/>
    </dgm:pt>
    <dgm:pt modelId="{C888C28F-0B3D-4E57-950B-2C3C801980F8}" type="pres">
      <dgm:prSet presAssocID="{EE663F76-7886-45AA-B936-FCD91A918D56}" presName="tx1" presStyleLbl="revTx" presStyleIdx="0" presStyleCnt="2"/>
      <dgm:spPr/>
    </dgm:pt>
    <dgm:pt modelId="{2A11C74B-AD11-4815-810A-B3BA82305343}" type="pres">
      <dgm:prSet presAssocID="{EE663F76-7886-45AA-B936-FCD91A918D56}" presName="vert1" presStyleCnt="0"/>
      <dgm:spPr/>
    </dgm:pt>
    <dgm:pt modelId="{C632F10F-63FD-4EC0-ADC6-77A92EE405C6}" type="pres">
      <dgm:prSet presAssocID="{E4C8FA5D-6543-45E1-8B3B-4C1FB30B6C97}" presName="thickLine" presStyleLbl="alignNode1" presStyleIdx="1" presStyleCnt="2"/>
      <dgm:spPr/>
    </dgm:pt>
    <dgm:pt modelId="{3AFA9B6C-0A42-46CC-8648-C5FC7D4AA41B}" type="pres">
      <dgm:prSet presAssocID="{E4C8FA5D-6543-45E1-8B3B-4C1FB30B6C97}" presName="horz1" presStyleCnt="0"/>
      <dgm:spPr/>
    </dgm:pt>
    <dgm:pt modelId="{0452F82B-BB96-4C7C-AA92-3B8667B18872}" type="pres">
      <dgm:prSet presAssocID="{E4C8FA5D-6543-45E1-8B3B-4C1FB30B6C97}" presName="tx1" presStyleLbl="revTx" presStyleIdx="1" presStyleCnt="2"/>
      <dgm:spPr/>
    </dgm:pt>
    <dgm:pt modelId="{C0ADE8D8-CF28-471A-B199-CC02AFA4FF28}" type="pres">
      <dgm:prSet presAssocID="{E4C8FA5D-6543-45E1-8B3B-4C1FB30B6C97}" presName="vert1" presStyleCnt="0"/>
      <dgm:spPr/>
    </dgm:pt>
  </dgm:ptLst>
  <dgm:cxnLst>
    <dgm:cxn modelId="{9B43C542-1014-4F56-9470-AF868527DFD2}" type="presOf" srcId="{EE663F76-7886-45AA-B936-FCD91A918D56}" destId="{C888C28F-0B3D-4E57-950B-2C3C801980F8}" srcOrd="0" destOrd="0" presId="urn:microsoft.com/office/officeart/2008/layout/LinedList"/>
    <dgm:cxn modelId="{19069E90-7A1E-4A4C-BFEB-12D536B31E13}" srcId="{3CED6972-B4EE-4602-BBE4-597D98BF420B}" destId="{E4C8FA5D-6543-45E1-8B3B-4C1FB30B6C97}" srcOrd="1" destOrd="0" parTransId="{B0CFEA1B-8927-477B-8471-E4142F565C5C}" sibTransId="{C542EDA6-600C-40FC-8F38-777A5E4C4D64}"/>
    <dgm:cxn modelId="{74537C98-440E-4A2E-8D24-06CFF81D97CF}" type="presOf" srcId="{3CED6972-B4EE-4602-BBE4-597D98BF420B}" destId="{7DB101E1-D2DC-4382-9051-AF12E1F234BD}" srcOrd="0" destOrd="0" presId="urn:microsoft.com/office/officeart/2008/layout/LinedList"/>
    <dgm:cxn modelId="{728F7BC8-39CD-458D-AA44-D57B9A76DC75}" type="presOf" srcId="{E4C8FA5D-6543-45E1-8B3B-4C1FB30B6C97}" destId="{0452F82B-BB96-4C7C-AA92-3B8667B18872}" srcOrd="0" destOrd="0" presId="urn:microsoft.com/office/officeart/2008/layout/LinedList"/>
    <dgm:cxn modelId="{8752D1D0-7944-4A79-A787-0BFA87FC9170}" srcId="{3CED6972-B4EE-4602-BBE4-597D98BF420B}" destId="{EE663F76-7886-45AA-B936-FCD91A918D56}" srcOrd="0" destOrd="0" parTransId="{B7EDC518-52DB-467F-BF93-BFE2FCA26BAF}" sibTransId="{89854D3E-E796-4AED-B1E7-861B698E655C}"/>
    <dgm:cxn modelId="{180CD160-C36A-47C4-88FD-50E5185ABA0D}" type="presParOf" srcId="{7DB101E1-D2DC-4382-9051-AF12E1F234BD}" destId="{EF4844CC-E095-410F-BB44-E611B07A19F5}" srcOrd="0" destOrd="0" presId="urn:microsoft.com/office/officeart/2008/layout/LinedList"/>
    <dgm:cxn modelId="{90479994-ADF3-4F32-B2D6-215D46CAADCC}" type="presParOf" srcId="{7DB101E1-D2DC-4382-9051-AF12E1F234BD}" destId="{41F855AD-3740-44F8-8103-D3013B0A407A}" srcOrd="1" destOrd="0" presId="urn:microsoft.com/office/officeart/2008/layout/LinedList"/>
    <dgm:cxn modelId="{E20FC33B-2B9B-4E33-9431-51D66912A406}" type="presParOf" srcId="{41F855AD-3740-44F8-8103-D3013B0A407A}" destId="{C888C28F-0B3D-4E57-950B-2C3C801980F8}" srcOrd="0" destOrd="0" presId="urn:microsoft.com/office/officeart/2008/layout/LinedList"/>
    <dgm:cxn modelId="{86507649-CA4F-410E-A6C7-2F1013B9DAD4}" type="presParOf" srcId="{41F855AD-3740-44F8-8103-D3013B0A407A}" destId="{2A11C74B-AD11-4815-810A-B3BA82305343}" srcOrd="1" destOrd="0" presId="urn:microsoft.com/office/officeart/2008/layout/LinedList"/>
    <dgm:cxn modelId="{70100F37-77E9-429A-809E-1A8F32F90250}" type="presParOf" srcId="{7DB101E1-D2DC-4382-9051-AF12E1F234BD}" destId="{C632F10F-63FD-4EC0-ADC6-77A92EE405C6}" srcOrd="2" destOrd="0" presId="urn:microsoft.com/office/officeart/2008/layout/LinedList"/>
    <dgm:cxn modelId="{D3B3D63E-1807-4D20-BB83-186F5305BE89}" type="presParOf" srcId="{7DB101E1-D2DC-4382-9051-AF12E1F234BD}" destId="{3AFA9B6C-0A42-46CC-8648-C5FC7D4AA41B}" srcOrd="3" destOrd="0" presId="urn:microsoft.com/office/officeart/2008/layout/LinedList"/>
    <dgm:cxn modelId="{B35608EC-6F9B-440A-A243-54713FB6A703}" type="presParOf" srcId="{3AFA9B6C-0A42-46CC-8648-C5FC7D4AA41B}" destId="{0452F82B-BB96-4C7C-AA92-3B8667B18872}" srcOrd="0" destOrd="0" presId="urn:microsoft.com/office/officeart/2008/layout/LinedList"/>
    <dgm:cxn modelId="{2F6F1D17-8447-402D-9DDB-EB1102A6D5B8}" type="presParOf" srcId="{3AFA9B6C-0A42-46CC-8648-C5FC7D4AA41B}" destId="{C0ADE8D8-CF28-471A-B199-CC02AFA4FF2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7E4ED0-77B3-41B1-90C8-DB8CEE231C8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94E0039-35E8-4955-93E2-057596534076}">
      <dgm:prSet/>
      <dgm:spPr/>
      <dgm:t>
        <a:bodyPr/>
        <a:lstStyle/>
        <a:p>
          <a:r>
            <a:rPr lang="en-GB"/>
            <a:t>Balance the pro’s and con’s of Taser use, the dangers, the controversy and the uncertainty from members of the public… is this leading to routine arming of the police service? </a:t>
          </a:r>
          <a:endParaRPr lang="en-US"/>
        </a:p>
      </dgm:t>
    </dgm:pt>
    <dgm:pt modelId="{526796D2-6FC5-4802-BF36-390AD09E21EA}" type="parTrans" cxnId="{1BC9184E-A972-4996-81F9-C29635EC49B9}">
      <dgm:prSet/>
      <dgm:spPr/>
      <dgm:t>
        <a:bodyPr/>
        <a:lstStyle/>
        <a:p>
          <a:endParaRPr lang="en-US"/>
        </a:p>
      </dgm:t>
    </dgm:pt>
    <dgm:pt modelId="{9A0CAE92-1941-4EFB-B6AF-0C4DABBBCC78}" type="sibTrans" cxnId="{1BC9184E-A972-4996-81F9-C29635EC49B9}">
      <dgm:prSet/>
      <dgm:spPr/>
      <dgm:t>
        <a:bodyPr/>
        <a:lstStyle/>
        <a:p>
          <a:endParaRPr lang="en-US"/>
        </a:p>
      </dgm:t>
    </dgm:pt>
    <dgm:pt modelId="{EB9C4860-1822-45A9-BAA8-59F545DF817A}">
      <dgm:prSet/>
      <dgm:spPr/>
      <dgm:t>
        <a:bodyPr/>
        <a:lstStyle/>
        <a:p>
          <a:r>
            <a:rPr lang="en-GB"/>
            <a:t>Does the controversial use of Taser undermine the legitimacy of the police service, and should safety of officers be put ahead of public concern and safety?</a:t>
          </a:r>
          <a:endParaRPr lang="en-US"/>
        </a:p>
      </dgm:t>
    </dgm:pt>
    <dgm:pt modelId="{3A0595E9-46C4-47AF-AAC5-A9DBB5F587E5}" type="parTrans" cxnId="{907F9A8D-0F04-4787-97D0-4205BD494A45}">
      <dgm:prSet/>
      <dgm:spPr/>
      <dgm:t>
        <a:bodyPr/>
        <a:lstStyle/>
        <a:p>
          <a:endParaRPr lang="en-US"/>
        </a:p>
      </dgm:t>
    </dgm:pt>
    <dgm:pt modelId="{DE94853A-3719-4AD9-9E43-0A3685A0C763}" type="sibTrans" cxnId="{907F9A8D-0F04-4787-97D0-4205BD494A45}">
      <dgm:prSet/>
      <dgm:spPr/>
      <dgm:t>
        <a:bodyPr/>
        <a:lstStyle/>
        <a:p>
          <a:endParaRPr lang="en-US"/>
        </a:p>
      </dgm:t>
    </dgm:pt>
    <dgm:pt modelId="{B633CD54-5455-4B97-86D6-74DB167238B8}" type="pres">
      <dgm:prSet presAssocID="{3C7E4ED0-77B3-41B1-90C8-DB8CEE231C84}" presName="vert0" presStyleCnt="0">
        <dgm:presLayoutVars>
          <dgm:dir/>
          <dgm:animOne val="branch"/>
          <dgm:animLvl val="lvl"/>
        </dgm:presLayoutVars>
      </dgm:prSet>
      <dgm:spPr/>
    </dgm:pt>
    <dgm:pt modelId="{BA08D015-C0BB-4A85-B253-366B67E9E6B4}" type="pres">
      <dgm:prSet presAssocID="{894E0039-35E8-4955-93E2-057596534076}" presName="thickLine" presStyleLbl="alignNode1" presStyleIdx="0" presStyleCnt="2"/>
      <dgm:spPr/>
    </dgm:pt>
    <dgm:pt modelId="{D88968AB-F2A5-466A-AA05-4CC3FEFA8934}" type="pres">
      <dgm:prSet presAssocID="{894E0039-35E8-4955-93E2-057596534076}" presName="horz1" presStyleCnt="0"/>
      <dgm:spPr/>
    </dgm:pt>
    <dgm:pt modelId="{4657A875-C545-4C9A-A746-61763EA062F1}" type="pres">
      <dgm:prSet presAssocID="{894E0039-35E8-4955-93E2-057596534076}" presName="tx1" presStyleLbl="revTx" presStyleIdx="0" presStyleCnt="2"/>
      <dgm:spPr/>
    </dgm:pt>
    <dgm:pt modelId="{B03FC560-DD07-426C-986A-34BD8B4A8C94}" type="pres">
      <dgm:prSet presAssocID="{894E0039-35E8-4955-93E2-057596534076}" presName="vert1" presStyleCnt="0"/>
      <dgm:spPr/>
    </dgm:pt>
    <dgm:pt modelId="{ECFAC5B7-2696-4EFD-A261-693A16A565EA}" type="pres">
      <dgm:prSet presAssocID="{EB9C4860-1822-45A9-BAA8-59F545DF817A}" presName="thickLine" presStyleLbl="alignNode1" presStyleIdx="1" presStyleCnt="2"/>
      <dgm:spPr/>
    </dgm:pt>
    <dgm:pt modelId="{CD99C24B-BCB9-4997-AF9F-06C0A646CE8F}" type="pres">
      <dgm:prSet presAssocID="{EB9C4860-1822-45A9-BAA8-59F545DF817A}" presName="horz1" presStyleCnt="0"/>
      <dgm:spPr/>
    </dgm:pt>
    <dgm:pt modelId="{8DD06857-FA18-44A8-BE40-F233C4F07E3B}" type="pres">
      <dgm:prSet presAssocID="{EB9C4860-1822-45A9-BAA8-59F545DF817A}" presName="tx1" presStyleLbl="revTx" presStyleIdx="1" presStyleCnt="2"/>
      <dgm:spPr/>
    </dgm:pt>
    <dgm:pt modelId="{9F717017-24AA-40C1-BE24-B0C5DE225AD8}" type="pres">
      <dgm:prSet presAssocID="{EB9C4860-1822-45A9-BAA8-59F545DF817A}" presName="vert1" presStyleCnt="0"/>
      <dgm:spPr/>
    </dgm:pt>
  </dgm:ptLst>
  <dgm:cxnLst>
    <dgm:cxn modelId="{1BC9184E-A972-4996-81F9-C29635EC49B9}" srcId="{3C7E4ED0-77B3-41B1-90C8-DB8CEE231C84}" destId="{894E0039-35E8-4955-93E2-057596534076}" srcOrd="0" destOrd="0" parTransId="{526796D2-6FC5-4802-BF36-390AD09E21EA}" sibTransId="{9A0CAE92-1941-4EFB-B6AF-0C4DABBBCC78}"/>
    <dgm:cxn modelId="{071DE385-04FD-463D-B6B4-36720093FE7E}" type="presOf" srcId="{894E0039-35E8-4955-93E2-057596534076}" destId="{4657A875-C545-4C9A-A746-61763EA062F1}" srcOrd="0" destOrd="0" presId="urn:microsoft.com/office/officeart/2008/layout/LinedList"/>
    <dgm:cxn modelId="{907F9A8D-0F04-4787-97D0-4205BD494A45}" srcId="{3C7E4ED0-77B3-41B1-90C8-DB8CEE231C84}" destId="{EB9C4860-1822-45A9-BAA8-59F545DF817A}" srcOrd="1" destOrd="0" parTransId="{3A0595E9-46C4-47AF-AAC5-A9DBB5F587E5}" sibTransId="{DE94853A-3719-4AD9-9E43-0A3685A0C763}"/>
    <dgm:cxn modelId="{636158D8-1E25-4857-BE0B-73A9F79F9D6D}" type="presOf" srcId="{3C7E4ED0-77B3-41B1-90C8-DB8CEE231C84}" destId="{B633CD54-5455-4B97-86D6-74DB167238B8}" srcOrd="0" destOrd="0" presId="urn:microsoft.com/office/officeart/2008/layout/LinedList"/>
    <dgm:cxn modelId="{211933E3-3B2C-423C-9290-5926408B1C73}" type="presOf" srcId="{EB9C4860-1822-45A9-BAA8-59F545DF817A}" destId="{8DD06857-FA18-44A8-BE40-F233C4F07E3B}" srcOrd="0" destOrd="0" presId="urn:microsoft.com/office/officeart/2008/layout/LinedList"/>
    <dgm:cxn modelId="{FA303258-BE4B-42F0-8081-73A63585CEC7}" type="presParOf" srcId="{B633CD54-5455-4B97-86D6-74DB167238B8}" destId="{BA08D015-C0BB-4A85-B253-366B67E9E6B4}" srcOrd="0" destOrd="0" presId="urn:microsoft.com/office/officeart/2008/layout/LinedList"/>
    <dgm:cxn modelId="{F7299949-81B7-445E-A8FC-6B4259E2BE5B}" type="presParOf" srcId="{B633CD54-5455-4B97-86D6-74DB167238B8}" destId="{D88968AB-F2A5-466A-AA05-4CC3FEFA8934}" srcOrd="1" destOrd="0" presId="urn:microsoft.com/office/officeart/2008/layout/LinedList"/>
    <dgm:cxn modelId="{B5C20BC6-4129-4075-A527-F5697D10D80E}" type="presParOf" srcId="{D88968AB-F2A5-466A-AA05-4CC3FEFA8934}" destId="{4657A875-C545-4C9A-A746-61763EA062F1}" srcOrd="0" destOrd="0" presId="urn:microsoft.com/office/officeart/2008/layout/LinedList"/>
    <dgm:cxn modelId="{6F33B920-7272-436F-95F4-BCDE6B27FD3B}" type="presParOf" srcId="{D88968AB-F2A5-466A-AA05-4CC3FEFA8934}" destId="{B03FC560-DD07-426C-986A-34BD8B4A8C94}" srcOrd="1" destOrd="0" presId="urn:microsoft.com/office/officeart/2008/layout/LinedList"/>
    <dgm:cxn modelId="{EF23F915-07A8-4FA2-86EC-01755F1B6131}" type="presParOf" srcId="{B633CD54-5455-4B97-86D6-74DB167238B8}" destId="{ECFAC5B7-2696-4EFD-A261-693A16A565EA}" srcOrd="2" destOrd="0" presId="urn:microsoft.com/office/officeart/2008/layout/LinedList"/>
    <dgm:cxn modelId="{5A86E8B5-6A35-45FC-A6AA-868A24417921}" type="presParOf" srcId="{B633CD54-5455-4B97-86D6-74DB167238B8}" destId="{CD99C24B-BCB9-4997-AF9F-06C0A646CE8F}" srcOrd="3" destOrd="0" presId="urn:microsoft.com/office/officeart/2008/layout/LinedList"/>
    <dgm:cxn modelId="{0580445D-03C7-4010-8E2F-D101CF9E20CA}" type="presParOf" srcId="{CD99C24B-BCB9-4997-AF9F-06C0A646CE8F}" destId="{8DD06857-FA18-44A8-BE40-F233C4F07E3B}" srcOrd="0" destOrd="0" presId="urn:microsoft.com/office/officeart/2008/layout/LinedList"/>
    <dgm:cxn modelId="{7E8D0A57-6858-474F-BE80-11C6C2D2BD83}" type="presParOf" srcId="{CD99C24B-BCB9-4997-AF9F-06C0A646CE8F}" destId="{9F717017-24AA-40C1-BE24-B0C5DE225AD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844CC-E095-410F-BB44-E611B07A19F5}">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88C28F-0B3D-4E57-950B-2C3C801980F8}">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IOPC has acknowledged that a small number of deaths and serious injuries in the UK have been associated with Taser’s</a:t>
          </a:r>
          <a:endParaRPr lang="en-US" sz="2900" kern="1200"/>
        </a:p>
      </dsp:txBody>
      <dsp:txXfrm>
        <a:off x="0" y="0"/>
        <a:ext cx="6492875" cy="2552700"/>
      </dsp:txXfrm>
    </dsp:sp>
    <dsp:sp modelId="{C632F10F-63FD-4EC0-ADC6-77A92EE405C6}">
      <dsp:nvSpPr>
        <dsp:cNvPr id="0" name=""/>
        <dsp:cNvSpPr/>
      </dsp:nvSpPr>
      <dsp:spPr>
        <a:xfrm>
          <a:off x="0" y="255270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52F82B-BB96-4C7C-AA92-3B8667B18872}">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Under the Police Reform Act 2002, forces in England and Wales have a statutory duty to refer a death during or following police contact to the Independent Office for Police Conduct (IOPC)</a:t>
          </a:r>
          <a:endParaRPr lang="en-US" sz="2900" kern="1200"/>
        </a:p>
      </dsp:txBody>
      <dsp:txXfrm>
        <a:off x="0" y="2552700"/>
        <a:ext cx="6492875" cy="25527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08D015-C0BB-4A85-B253-366B67E9E6B4}">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57A875-C545-4C9A-A746-61763EA062F1}">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Balance the pro’s and con’s of Taser use, the dangers, the controversy and the uncertainty from members of the public… is this leading to routine arming of the police service? </a:t>
          </a:r>
          <a:endParaRPr lang="en-US" sz="3200" kern="1200"/>
        </a:p>
      </dsp:txBody>
      <dsp:txXfrm>
        <a:off x="0" y="0"/>
        <a:ext cx="6492875" cy="2552700"/>
      </dsp:txXfrm>
    </dsp:sp>
    <dsp:sp modelId="{ECFAC5B7-2696-4EFD-A261-693A16A565EA}">
      <dsp:nvSpPr>
        <dsp:cNvPr id="0" name=""/>
        <dsp:cNvSpPr/>
      </dsp:nvSpPr>
      <dsp:spPr>
        <a:xfrm>
          <a:off x="0" y="255270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D06857-FA18-44A8-BE40-F233C4F07E3B}">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Does the controversial use of Taser undermine the legitimacy of the police service, and should safety of officers be put ahead of public concern and safety?</a:t>
          </a:r>
          <a:endParaRPr lang="en-US" sz="3200" kern="1200"/>
        </a:p>
      </dsp:txBody>
      <dsp:txXfrm>
        <a:off x="0" y="2552700"/>
        <a:ext cx="6492875" cy="25527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CF1EBF-93A7-465D-9B3D-67CE586845BB}" type="datetimeFigureOut">
              <a:rPr lang="en-GB" smtClean="0"/>
              <a:t>23/03/2022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750FA8-8EF9-4C52-BAB5-3965EAEF626C}" type="slidenum">
              <a:rPr lang="en-GB" smtClean="0"/>
              <a:t>‹#›</a:t>
            </a:fld>
            <a:endParaRPr lang="en-GB"/>
          </a:p>
        </p:txBody>
      </p:sp>
    </p:spTree>
    <p:extLst>
      <p:ext uri="{BB962C8B-B14F-4D97-AF65-F5344CB8AC3E}">
        <p14:creationId xmlns:p14="http://schemas.microsoft.com/office/powerpoint/2010/main" val="525883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a:solidFill>
                  <a:schemeClr val="tx1"/>
                </a:solidFill>
                <a:effectLst/>
                <a:latin typeface="+mn-lt"/>
                <a:ea typeface="+mn-ea"/>
                <a:cs typeface="+mn-cs"/>
              </a:rPr>
              <a:t>Conductive Energy Devices (CEDs) are otherwise known by their trade name 'Tasers'. In 2004, following a trial in five forces, it was agreed to allow the chief officers of all police forces in England and Wales to make CEDs available to authorised firearms officers for use in authorised firearms operations.</a:t>
            </a:r>
          </a:p>
          <a:p>
            <a:r>
              <a:rPr lang="en-GB" dirty="0"/>
              <a:t>https://www.theguardian.com/world/2015/feb/09/police-federation-votes-tasers-uniformed-officers</a:t>
            </a:r>
          </a:p>
          <a:p>
            <a:r>
              <a:rPr lang="en-GB" dirty="0"/>
              <a:t>https://www.theguardian.com/uk-news/2019/sep/27/police-in-england-and-wales-to-be-given-more-tasers-in-10m-rollout</a:t>
            </a:r>
          </a:p>
          <a:p>
            <a:endParaRPr lang="en-GB" dirty="0"/>
          </a:p>
          <a:p>
            <a:r>
              <a:rPr lang="en-GB" dirty="0"/>
              <a:t>https://researchbriefings.files.parliament.uk/documents/CBP-7701/CBP-7701.pdf</a:t>
            </a:r>
          </a:p>
        </p:txBody>
      </p:sp>
      <p:sp>
        <p:nvSpPr>
          <p:cNvPr id="4" name="Slide Number Placeholder 3"/>
          <p:cNvSpPr>
            <a:spLocks noGrp="1"/>
          </p:cNvSpPr>
          <p:nvPr>
            <p:ph type="sldNum" sz="quarter" idx="5"/>
          </p:nvPr>
        </p:nvSpPr>
        <p:spPr/>
        <p:txBody>
          <a:bodyPr/>
          <a:lstStyle/>
          <a:p>
            <a:fld id="{B0B5EF69-6282-41D6-98DF-E801433ABD80}" type="slidenum">
              <a:rPr lang="en-GB" smtClean="0"/>
              <a:t>6</a:t>
            </a:fld>
            <a:endParaRPr lang="en-GB"/>
          </a:p>
        </p:txBody>
      </p:sp>
    </p:spTree>
    <p:extLst>
      <p:ext uri="{BB962C8B-B14F-4D97-AF65-F5344CB8AC3E}">
        <p14:creationId xmlns:p14="http://schemas.microsoft.com/office/powerpoint/2010/main" val="2833823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https://emj.bmj.com/content/emermed/21/2/136.full.pdf</a:t>
            </a:r>
          </a:p>
          <a:p>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8</a:t>
            </a:fld>
            <a:endParaRPr lang="en-GB"/>
          </a:p>
        </p:txBody>
      </p:sp>
    </p:spTree>
    <p:extLst>
      <p:ext uri="{BB962C8B-B14F-4D97-AF65-F5344CB8AC3E}">
        <p14:creationId xmlns:p14="http://schemas.microsoft.com/office/powerpoint/2010/main" val="2720153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45 mins before death. </a:t>
            </a:r>
          </a:p>
          <a:p>
            <a:r>
              <a:rPr lang="en-GB" dirty="0"/>
              <a:t>Taken by USA tourist. </a:t>
            </a:r>
          </a:p>
          <a:p>
            <a:r>
              <a:rPr lang="en-GB" dirty="0"/>
              <a:t>2017</a:t>
            </a:r>
          </a:p>
          <a:p>
            <a:endParaRPr lang="en-GB" dirty="0"/>
          </a:p>
          <a:p>
            <a:r>
              <a:rPr lang="en-GB" dirty="0"/>
              <a:t>https://www.bbc.co.uk/news/uk-45522294</a:t>
            </a:r>
          </a:p>
        </p:txBody>
      </p:sp>
      <p:sp>
        <p:nvSpPr>
          <p:cNvPr id="4" name="Slide Number Placeholder 3"/>
          <p:cNvSpPr>
            <a:spLocks noGrp="1"/>
          </p:cNvSpPr>
          <p:nvPr>
            <p:ph type="sldNum" sz="quarter" idx="5"/>
          </p:nvPr>
        </p:nvSpPr>
        <p:spPr/>
        <p:txBody>
          <a:bodyPr/>
          <a:lstStyle/>
          <a:p>
            <a:fld id="{4918FF28-3CE9-4DD6-BA9D-BA14EFC4AAE5}" type="slidenum">
              <a:rPr lang="en-GB" smtClean="0"/>
              <a:t>11</a:t>
            </a:fld>
            <a:endParaRPr lang="en-GB"/>
          </a:p>
        </p:txBody>
      </p:sp>
    </p:spTree>
    <p:extLst>
      <p:ext uri="{BB962C8B-B14F-4D97-AF65-F5344CB8AC3E}">
        <p14:creationId xmlns:p14="http://schemas.microsoft.com/office/powerpoint/2010/main" val="3092402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https://eu.usatoday.com/in-depth/news/investigations/2021/04/23/police-use-tasers-ends-hundreds-deaths-like-daunte-wright/7221153002/</a:t>
            </a:r>
          </a:p>
          <a:p>
            <a:r>
              <a:rPr lang="en-GB" dirty="0"/>
              <a:t>https://www.reuters.com/article/us-axon-taser-toll-idUSKCN1B21AH</a:t>
            </a:r>
          </a:p>
        </p:txBody>
      </p:sp>
      <p:sp>
        <p:nvSpPr>
          <p:cNvPr id="4" name="Slide Number Placeholder 3"/>
          <p:cNvSpPr>
            <a:spLocks noGrp="1"/>
          </p:cNvSpPr>
          <p:nvPr>
            <p:ph type="sldNum" sz="quarter" idx="5"/>
          </p:nvPr>
        </p:nvSpPr>
        <p:spPr/>
        <p:txBody>
          <a:bodyPr/>
          <a:lstStyle/>
          <a:p>
            <a:fld id="{6C750FA8-8EF9-4C52-BAB5-3965EAEF626C}" type="slidenum">
              <a:rPr lang="en-GB" smtClean="0"/>
              <a:t>12</a:t>
            </a:fld>
            <a:endParaRPr lang="en-GB"/>
          </a:p>
        </p:txBody>
      </p:sp>
    </p:spTree>
    <p:extLst>
      <p:ext uri="{BB962C8B-B14F-4D97-AF65-F5344CB8AC3E}">
        <p14:creationId xmlns:p14="http://schemas.microsoft.com/office/powerpoint/2010/main" val="38954116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https://www.theguardian.com/world/2016/aug/16/timeline-of-taser-controversies-in-the-uk</a:t>
            </a:r>
          </a:p>
        </p:txBody>
      </p:sp>
      <p:sp>
        <p:nvSpPr>
          <p:cNvPr id="4" name="Slide Number Placeholder 3"/>
          <p:cNvSpPr>
            <a:spLocks noGrp="1"/>
          </p:cNvSpPr>
          <p:nvPr>
            <p:ph type="sldNum" sz="quarter" idx="5"/>
          </p:nvPr>
        </p:nvSpPr>
        <p:spPr/>
        <p:txBody>
          <a:bodyPr/>
          <a:lstStyle/>
          <a:p>
            <a:fld id="{6C750FA8-8EF9-4C52-BAB5-3965EAEF626C}" type="slidenum">
              <a:rPr lang="en-GB" smtClean="0"/>
              <a:t>13</a:t>
            </a:fld>
            <a:endParaRPr lang="en-GB"/>
          </a:p>
        </p:txBody>
      </p:sp>
    </p:spTree>
    <p:extLst>
      <p:ext uri="{BB962C8B-B14F-4D97-AF65-F5344CB8AC3E}">
        <p14:creationId xmlns:p14="http://schemas.microsoft.com/office/powerpoint/2010/main" val="17867141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https://www.policeconduct.gov.uk/sites/default/files/Documents/research-learning/IOPC_Taser_review_2021.pdf</a:t>
            </a:r>
          </a:p>
        </p:txBody>
      </p:sp>
      <p:sp>
        <p:nvSpPr>
          <p:cNvPr id="4" name="Slide Number Placeholder 3"/>
          <p:cNvSpPr>
            <a:spLocks noGrp="1"/>
          </p:cNvSpPr>
          <p:nvPr>
            <p:ph type="sldNum" sz="quarter" idx="5"/>
          </p:nvPr>
        </p:nvSpPr>
        <p:spPr/>
        <p:txBody>
          <a:bodyPr/>
          <a:lstStyle/>
          <a:p>
            <a:fld id="{6C750FA8-8EF9-4C52-BAB5-3965EAEF626C}" type="slidenum">
              <a:rPr lang="en-GB" smtClean="0"/>
              <a:t>14</a:t>
            </a:fld>
            <a:endParaRPr lang="en-GB"/>
          </a:p>
        </p:txBody>
      </p:sp>
    </p:spTree>
    <p:extLst>
      <p:ext uri="{BB962C8B-B14F-4D97-AF65-F5344CB8AC3E}">
        <p14:creationId xmlns:p14="http://schemas.microsoft.com/office/powerpoint/2010/main" val="40581499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https://assets.publishing.service.gov.uk/government/uploads/system/uploads/attachment_data/file/608032/police-use-of-conducted-energy-devices-2016-user-guide.pdf</a:t>
            </a:r>
          </a:p>
        </p:txBody>
      </p:sp>
      <p:sp>
        <p:nvSpPr>
          <p:cNvPr id="4" name="Slide Number Placeholder 3"/>
          <p:cNvSpPr>
            <a:spLocks noGrp="1"/>
          </p:cNvSpPr>
          <p:nvPr>
            <p:ph type="sldNum" sz="quarter" idx="5"/>
          </p:nvPr>
        </p:nvSpPr>
        <p:spPr/>
        <p:txBody>
          <a:bodyPr/>
          <a:lstStyle/>
          <a:p>
            <a:fld id="{6C750FA8-8EF9-4C52-BAB5-3965EAEF626C}" type="slidenum">
              <a:rPr lang="en-GB" smtClean="0"/>
              <a:t>15</a:t>
            </a:fld>
            <a:endParaRPr lang="en-GB"/>
          </a:p>
        </p:txBody>
      </p:sp>
    </p:spTree>
    <p:extLst>
      <p:ext uri="{BB962C8B-B14F-4D97-AF65-F5344CB8AC3E}">
        <p14:creationId xmlns:p14="http://schemas.microsoft.com/office/powerpoint/2010/main" val="9347625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https://www.gov.uk/government/statistics/police-use-of-force-statistics-england-and-wales-april-2020-to-march-2021/police-use-of-force-statistics-england-and-wales-april-2020-to-march-2021</a:t>
            </a:r>
          </a:p>
        </p:txBody>
      </p:sp>
      <p:sp>
        <p:nvSpPr>
          <p:cNvPr id="4" name="Slide Number Placeholder 3"/>
          <p:cNvSpPr>
            <a:spLocks noGrp="1"/>
          </p:cNvSpPr>
          <p:nvPr>
            <p:ph type="sldNum" sz="quarter" idx="5"/>
          </p:nvPr>
        </p:nvSpPr>
        <p:spPr/>
        <p:txBody>
          <a:bodyPr/>
          <a:lstStyle/>
          <a:p>
            <a:fld id="{6C750FA8-8EF9-4C52-BAB5-3965EAEF626C}" type="slidenum">
              <a:rPr lang="en-GB" smtClean="0"/>
              <a:t>16</a:t>
            </a:fld>
            <a:endParaRPr lang="en-GB"/>
          </a:p>
        </p:txBody>
      </p:sp>
    </p:spTree>
    <p:extLst>
      <p:ext uri="{BB962C8B-B14F-4D97-AF65-F5344CB8AC3E}">
        <p14:creationId xmlns:p14="http://schemas.microsoft.com/office/powerpoint/2010/main" val="33555904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https://www.gov.uk/government/statistics/police-use-of-force-statistics-england-and-wales-april-2020-to-march-2021/police-use-of-force-statistics-england-and-wales-april-2020-to-march-2021</a:t>
            </a:r>
          </a:p>
        </p:txBody>
      </p:sp>
      <p:sp>
        <p:nvSpPr>
          <p:cNvPr id="4" name="Slide Number Placeholder 3"/>
          <p:cNvSpPr>
            <a:spLocks noGrp="1"/>
          </p:cNvSpPr>
          <p:nvPr>
            <p:ph type="sldNum" sz="quarter" idx="5"/>
          </p:nvPr>
        </p:nvSpPr>
        <p:spPr/>
        <p:txBody>
          <a:bodyPr/>
          <a:lstStyle/>
          <a:p>
            <a:fld id="{6C750FA8-8EF9-4C52-BAB5-3965EAEF626C}" type="slidenum">
              <a:rPr lang="en-GB" smtClean="0"/>
              <a:t>17</a:t>
            </a:fld>
            <a:endParaRPr lang="en-GB"/>
          </a:p>
        </p:txBody>
      </p:sp>
    </p:spTree>
    <p:extLst>
      <p:ext uri="{BB962C8B-B14F-4D97-AF65-F5344CB8AC3E}">
        <p14:creationId xmlns:p14="http://schemas.microsoft.com/office/powerpoint/2010/main" val="9007873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https://novaramedia.com/2021/05/26/a-brief-history-of-the-taser-the-less-lethal-police-weapon-that-keeps-killing-people/</a:t>
            </a:r>
          </a:p>
          <a:p>
            <a:r>
              <a:rPr lang="en-GB" dirty="0"/>
              <a:t>https://www.bbc.co.uk/news/uk-england-shropshire-56979521</a:t>
            </a:r>
          </a:p>
        </p:txBody>
      </p:sp>
      <p:sp>
        <p:nvSpPr>
          <p:cNvPr id="4" name="Slide Number Placeholder 3"/>
          <p:cNvSpPr>
            <a:spLocks noGrp="1"/>
          </p:cNvSpPr>
          <p:nvPr>
            <p:ph type="sldNum" sz="quarter" idx="5"/>
          </p:nvPr>
        </p:nvSpPr>
        <p:spPr/>
        <p:txBody>
          <a:bodyPr/>
          <a:lstStyle/>
          <a:p>
            <a:fld id="{6C750FA8-8EF9-4C52-BAB5-3965EAEF626C}" type="slidenum">
              <a:rPr lang="en-GB" smtClean="0"/>
              <a:t>18</a:t>
            </a:fld>
            <a:endParaRPr lang="en-GB"/>
          </a:p>
        </p:txBody>
      </p:sp>
    </p:spTree>
    <p:extLst>
      <p:ext uri="{BB962C8B-B14F-4D97-AF65-F5344CB8AC3E}">
        <p14:creationId xmlns:p14="http://schemas.microsoft.com/office/powerpoint/2010/main" val="25398801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https://www.policeconduct.gov.uk/sites/default/files/Documents/research-learning/IOPC_Taser_review_2021.pdf</a:t>
            </a:r>
          </a:p>
        </p:txBody>
      </p:sp>
      <p:sp>
        <p:nvSpPr>
          <p:cNvPr id="4" name="Slide Number Placeholder 3"/>
          <p:cNvSpPr>
            <a:spLocks noGrp="1"/>
          </p:cNvSpPr>
          <p:nvPr>
            <p:ph type="sldNum" sz="quarter" idx="5"/>
          </p:nvPr>
        </p:nvSpPr>
        <p:spPr/>
        <p:txBody>
          <a:bodyPr/>
          <a:lstStyle/>
          <a:p>
            <a:fld id="{6C750FA8-8EF9-4C52-BAB5-3965EAEF626C}" type="slidenum">
              <a:rPr lang="en-GB" smtClean="0"/>
              <a:t>19</a:t>
            </a:fld>
            <a:endParaRPr lang="en-GB"/>
          </a:p>
        </p:txBody>
      </p:sp>
    </p:spTree>
    <p:extLst>
      <p:ext uri="{BB962C8B-B14F-4D97-AF65-F5344CB8AC3E}">
        <p14:creationId xmlns:p14="http://schemas.microsoft.com/office/powerpoint/2010/main" val="40115723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file:///C:/Users/j.thomas/Documents/police-use-of-force-apr2018-mar2019-hosb3319.pdf</a:t>
            </a:r>
          </a:p>
        </p:txBody>
      </p:sp>
      <p:sp>
        <p:nvSpPr>
          <p:cNvPr id="4" name="Slide Number Placeholder 3"/>
          <p:cNvSpPr>
            <a:spLocks noGrp="1"/>
          </p:cNvSpPr>
          <p:nvPr>
            <p:ph type="sldNum" sz="quarter" idx="5"/>
          </p:nvPr>
        </p:nvSpPr>
        <p:spPr/>
        <p:txBody>
          <a:bodyPr/>
          <a:lstStyle/>
          <a:p>
            <a:fld id="{B0B5EF69-6282-41D6-98DF-E801433ABD80}" type="slidenum">
              <a:rPr lang="en-GB" smtClean="0"/>
              <a:t>20</a:t>
            </a:fld>
            <a:endParaRPr lang="en-GB"/>
          </a:p>
        </p:txBody>
      </p:sp>
    </p:spTree>
    <p:extLst>
      <p:ext uri="{BB962C8B-B14F-4D97-AF65-F5344CB8AC3E}">
        <p14:creationId xmlns:p14="http://schemas.microsoft.com/office/powerpoint/2010/main" val="7389267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https://profdev.college.police.uk/professional-profile/authorised-firearms-officer-afo/</a:t>
            </a:r>
          </a:p>
        </p:txBody>
      </p:sp>
      <p:sp>
        <p:nvSpPr>
          <p:cNvPr id="4" name="Slide Number Placeholder 3"/>
          <p:cNvSpPr>
            <a:spLocks noGrp="1"/>
          </p:cNvSpPr>
          <p:nvPr>
            <p:ph type="sldNum" sz="quarter" idx="5"/>
          </p:nvPr>
        </p:nvSpPr>
        <p:spPr/>
        <p:txBody>
          <a:bodyPr/>
          <a:lstStyle/>
          <a:p>
            <a:fld id="{6C750FA8-8EF9-4C52-BAB5-3965EAEF626C}" type="slidenum">
              <a:rPr lang="en-GB" smtClean="0"/>
              <a:t>21</a:t>
            </a:fld>
            <a:endParaRPr lang="en-GB"/>
          </a:p>
        </p:txBody>
      </p:sp>
    </p:spTree>
    <p:extLst>
      <p:ext uri="{BB962C8B-B14F-4D97-AF65-F5344CB8AC3E}">
        <p14:creationId xmlns:p14="http://schemas.microsoft.com/office/powerpoint/2010/main" val="36031774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https://www.politics.co.uk/reference/police-arms-and-weaponry/</a:t>
            </a:r>
          </a:p>
        </p:txBody>
      </p:sp>
      <p:sp>
        <p:nvSpPr>
          <p:cNvPr id="4" name="Slide Number Placeholder 3"/>
          <p:cNvSpPr>
            <a:spLocks noGrp="1"/>
          </p:cNvSpPr>
          <p:nvPr>
            <p:ph type="sldNum" sz="quarter" idx="5"/>
          </p:nvPr>
        </p:nvSpPr>
        <p:spPr/>
        <p:txBody>
          <a:bodyPr/>
          <a:lstStyle/>
          <a:p>
            <a:fld id="{6C750FA8-8EF9-4C52-BAB5-3965EAEF626C}" type="slidenum">
              <a:rPr lang="en-GB" smtClean="0"/>
              <a:t>22</a:t>
            </a:fld>
            <a:endParaRPr lang="en-GB"/>
          </a:p>
        </p:txBody>
      </p:sp>
    </p:spTree>
    <p:extLst>
      <p:ext uri="{BB962C8B-B14F-4D97-AF65-F5344CB8AC3E}">
        <p14:creationId xmlns:p14="http://schemas.microsoft.com/office/powerpoint/2010/main" val="19691243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https://www.theguardian.com/uk-news/2016/mar/30/jean-charles-de-menezes-your-questions-answered</a:t>
            </a:r>
          </a:p>
        </p:txBody>
      </p:sp>
      <p:sp>
        <p:nvSpPr>
          <p:cNvPr id="4" name="Slide Number Placeholder 3"/>
          <p:cNvSpPr>
            <a:spLocks noGrp="1"/>
          </p:cNvSpPr>
          <p:nvPr>
            <p:ph type="sldNum" sz="quarter" idx="5"/>
          </p:nvPr>
        </p:nvSpPr>
        <p:spPr/>
        <p:txBody>
          <a:bodyPr/>
          <a:lstStyle/>
          <a:p>
            <a:fld id="{6C750FA8-8EF9-4C52-BAB5-3965EAEF626C}" type="slidenum">
              <a:rPr lang="en-GB" smtClean="0"/>
              <a:t>23</a:t>
            </a:fld>
            <a:endParaRPr lang="en-GB"/>
          </a:p>
        </p:txBody>
      </p:sp>
    </p:spTree>
    <p:extLst>
      <p:ext uri="{BB962C8B-B14F-4D97-AF65-F5344CB8AC3E}">
        <p14:creationId xmlns:p14="http://schemas.microsoft.com/office/powerpoint/2010/main" val="4208487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https://link.springer.com/article/10.1007/s11292-019-09408-8</a:t>
            </a:r>
          </a:p>
        </p:txBody>
      </p:sp>
      <p:sp>
        <p:nvSpPr>
          <p:cNvPr id="4" name="Slide Number Placeholder 3"/>
          <p:cNvSpPr>
            <a:spLocks noGrp="1"/>
          </p:cNvSpPr>
          <p:nvPr>
            <p:ph type="sldNum" sz="quarter" idx="5"/>
          </p:nvPr>
        </p:nvSpPr>
        <p:spPr/>
        <p:txBody>
          <a:bodyPr/>
          <a:lstStyle/>
          <a:p>
            <a:fld id="{6C750FA8-8EF9-4C52-BAB5-3965EAEF626C}" type="slidenum">
              <a:rPr lang="en-GB" smtClean="0"/>
              <a:t>24</a:t>
            </a:fld>
            <a:endParaRPr lang="en-GB"/>
          </a:p>
        </p:txBody>
      </p:sp>
    </p:spTree>
    <p:extLst>
      <p:ext uri="{BB962C8B-B14F-4D97-AF65-F5344CB8AC3E}">
        <p14:creationId xmlns:p14="http://schemas.microsoft.com/office/powerpoint/2010/main" val="25595469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https://www.cam.ac.uk/research/news/carrying-tasers-increases-police-use-of-force-study-finds</a:t>
            </a:r>
          </a:p>
        </p:txBody>
      </p:sp>
      <p:sp>
        <p:nvSpPr>
          <p:cNvPr id="4" name="Slide Number Placeholder 3"/>
          <p:cNvSpPr>
            <a:spLocks noGrp="1"/>
          </p:cNvSpPr>
          <p:nvPr>
            <p:ph type="sldNum" sz="quarter" idx="5"/>
          </p:nvPr>
        </p:nvSpPr>
        <p:spPr/>
        <p:txBody>
          <a:bodyPr/>
          <a:lstStyle/>
          <a:p>
            <a:fld id="{B0B5EF69-6282-41D6-98DF-E801433ABD80}" type="slidenum">
              <a:rPr lang="en-GB" smtClean="0"/>
              <a:t>25</a:t>
            </a:fld>
            <a:endParaRPr lang="en-GB"/>
          </a:p>
        </p:txBody>
      </p:sp>
    </p:spTree>
    <p:extLst>
      <p:ext uri="{BB962C8B-B14F-4D97-AF65-F5344CB8AC3E}">
        <p14:creationId xmlns:p14="http://schemas.microsoft.com/office/powerpoint/2010/main" val="40677219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https://www.theweek.co.uk/98194/armed-police-pros-and-cons</a:t>
            </a:r>
          </a:p>
        </p:txBody>
      </p:sp>
      <p:sp>
        <p:nvSpPr>
          <p:cNvPr id="4" name="Slide Number Placeholder 3"/>
          <p:cNvSpPr>
            <a:spLocks noGrp="1"/>
          </p:cNvSpPr>
          <p:nvPr>
            <p:ph type="sldNum" sz="quarter" idx="5"/>
          </p:nvPr>
        </p:nvSpPr>
        <p:spPr/>
        <p:txBody>
          <a:bodyPr/>
          <a:lstStyle/>
          <a:p>
            <a:fld id="{6C750FA8-8EF9-4C52-BAB5-3965EAEF626C}" type="slidenum">
              <a:rPr lang="en-GB" smtClean="0"/>
              <a:t>26</a:t>
            </a:fld>
            <a:endParaRPr lang="en-GB"/>
          </a:p>
        </p:txBody>
      </p:sp>
    </p:spTree>
    <p:extLst>
      <p:ext uri="{BB962C8B-B14F-4D97-AF65-F5344CB8AC3E}">
        <p14:creationId xmlns:p14="http://schemas.microsoft.com/office/powerpoint/2010/main" val="19507789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https://www.theguardian.com/uk-news/2017/sep/22/one-in-three-uk-officers-want-all-police-to-carry-guns-survey-finds</a:t>
            </a:r>
          </a:p>
        </p:txBody>
      </p:sp>
      <p:sp>
        <p:nvSpPr>
          <p:cNvPr id="4" name="Slide Number Placeholder 3"/>
          <p:cNvSpPr>
            <a:spLocks noGrp="1"/>
          </p:cNvSpPr>
          <p:nvPr>
            <p:ph type="sldNum" sz="quarter" idx="5"/>
          </p:nvPr>
        </p:nvSpPr>
        <p:spPr/>
        <p:txBody>
          <a:bodyPr/>
          <a:lstStyle/>
          <a:p>
            <a:fld id="{6C750FA8-8EF9-4C52-BAB5-3965EAEF626C}" type="slidenum">
              <a:rPr lang="en-GB" smtClean="0"/>
              <a:t>27</a:t>
            </a:fld>
            <a:endParaRPr lang="en-GB"/>
          </a:p>
        </p:txBody>
      </p:sp>
    </p:spTree>
    <p:extLst>
      <p:ext uri="{BB962C8B-B14F-4D97-AF65-F5344CB8AC3E}">
        <p14:creationId xmlns:p14="http://schemas.microsoft.com/office/powerpoint/2010/main" val="12540781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C1EA5-E3DC-467D-B51D-BA36B6C6E7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1376614-A63B-40A3-9324-91D7C90DD9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99E4172-02D1-4145-8CAD-CD0BFC32C9D0}"/>
              </a:ext>
            </a:extLst>
          </p:cNvPr>
          <p:cNvSpPr>
            <a:spLocks noGrp="1"/>
          </p:cNvSpPr>
          <p:nvPr>
            <p:ph type="dt" sz="half" idx="10"/>
          </p:nvPr>
        </p:nvSpPr>
        <p:spPr/>
        <p:txBody>
          <a:bodyPr/>
          <a:lstStyle/>
          <a:p>
            <a:fld id="{50553385-6BFE-4660-A244-6606CD77021F}" type="datetimeFigureOut">
              <a:rPr lang="en-GB" smtClean="0"/>
              <a:t>23/03/2022</a:t>
            </a:fld>
            <a:endParaRPr lang="en-GB"/>
          </a:p>
        </p:txBody>
      </p:sp>
      <p:sp>
        <p:nvSpPr>
          <p:cNvPr id="5" name="Footer Placeholder 4">
            <a:extLst>
              <a:ext uri="{FF2B5EF4-FFF2-40B4-BE49-F238E27FC236}">
                <a16:creationId xmlns:a16="http://schemas.microsoft.com/office/drawing/2014/main" id="{18F535B8-EA2F-4407-917B-01F215E40F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02D62A-4540-4EFA-906E-496A3D1C61B4}"/>
              </a:ext>
            </a:extLst>
          </p:cNvPr>
          <p:cNvSpPr>
            <a:spLocks noGrp="1"/>
          </p:cNvSpPr>
          <p:nvPr>
            <p:ph type="sldNum" sz="quarter" idx="12"/>
          </p:nvPr>
        </p:nvSpPr>
        <p:spPr/>
        <p:txBody>
          <a:bodyPr/>
          <a:lstStyle/>
          <a:p>
            <a:fld id="{E1109045-5F85-4D0A-991F-6AE36972E818}" type="slidenum">
              <a:rPr lang="en-GB" smtClean="0"/>
              <a:t>‹#›</a:t>
            </a:fld>
            <a:endParaRPr lang="en-GB"/>
          </a:p>
        </p:txBody>
      </p:sp>
    </p:spTree>
    <p:extLst>
      <p:ext uri="{BB962C8B-B14F-4D97-AF65-F5344CB8AC3E}">
        <p14:creationId xmlns:p14="http://schemas.microsoft.com/office/powerpoint/2010/main" val="1198516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AE0E3-FE1E-491D-AAC8-D10441090F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8C8075-8F2D-4B1C-B170-5C7F63DEA6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AB8DF4-4C9F-4FA4-9D80-260BB8E52D30}"/>
              </a:ext>
            </a:extLst>
          </p:cNvPr>
          <p:cNvSpPr>
            <a:spLocks noGrp="1"/>
          </p:cNvSpPr>
          <p:nvPr>
            <p:ph type="dt" sz="half" idx="10"/>
          </p:nvPr>
        </p:nvSpPr>
        <p:spPr/>
        <p:txBody>
          <a:bodyPr/>
          <a:lstStyle/>
          <a:p>
            <a:fld id="{50553385-6BFE-4660-A244-6606CD77021F}" type="datetimeFigureOut">
              <a:rPr lang="en-GB" smtClean="0"/>
              <a:t>23/03/2022</a:t>
            </a:fld>
            <a:endParaRPr lang="en-GB"/>
          </a:p>
        </p:txBody>
      </p:sp>
      <p:sp>
        <p:nvSpPr>
          <p:cNvPr id="5" name="Footer Placeholder 4">
            <a:extLst>
              <a:ext uri="{FF2B5EF4-FFF2-40B4-BE49-F238E27FC236}">
                <a16:creationId xmlns:a16="http://schemas.microsoft.com/office/drawing/2014/main" id="{FAD32540-EDFD-4869-9ADE-15843BB4EC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603338-BAEF-46C6-86D9-A4D5D2929777}"/>
              </a:ext>
            </a:extLst>
          </p:cNvPr>
          <p:cNvSpPr>
            <a:spLocks noGrp="1"/>
          </p:cNvSpPr>
          <p:nvPr>
            <p:ph type="sldNum" sz="quarter" idx="12"/>
          </p:nvPr>
        </p:nvSpPr>
        <p:spPr/>
        <p:txBody>
          <a:bodyPr/>
          <a:lstStyle/>
          <a:p>
            <a:fld id="{E1109045-5F85-4D0A-991F-6AE36972E818}" type="slidenum">
              <a:rPr lang="en-GB" smtClean="0"/>
              <a:t>‹#›</a:t>
            </a:fld>
            <a:endParaRPr lang="en-GB"/>
          </a:p>
        </p:txBody>
      </p:sp>
    </p:spTree>
    <p:extLst>
      <p:ext uri="{BB962C8B-B14F-4D97-AF65-F5344CB8AC3E}">
        <p14:creationId xmlns:p14="http://schemas.microsoft.com/office/powerpoint/2010/main" val="3270937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798A2-D8A9-4BA1-9C68-732D814F34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CEC62A-8D47-49DE-BB4B-C2E39EE11D3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DDC9B1-C8F5-4332-AC0F-1F5CFD9EFDE2}"/>
              </a:ext>
            </a:extLst>
          </p:cNvPr>
          <p:cNvSpPr>
            <a:spLocks noGrp="1"/>
          </p:cNvSpPr>
          <p:nvPr>
            <p:ph type="dt" sz="half" idx="10"/>
          </p:nvPr>
        </p:nvSpPr>
        <p:spPr/>
        <p:txBody>
          <a:bodyPr/>
          <a:lstStyle/>
          <a:p>
            <a:fld id="{50553385-6BFE-4660-A244-6606CD77021F}" type="datetimeFigureOut">
              <a:rPr lang="en-GB" smtClean="0"/>
              <a:t>23/03/2022</a:t>
            </a:fld>
            <a:endParaRPr lang="en-GB"/>
          </a:p>
        </p:txBody>
      </p:sp>
      <p:sp>
        <p:nvSpPr>
          <p:cNvPr id="5" name="Footer Placeholder 4">
            <a:extLst>
              <a:ext uri="{FF2B5EF4-FFF2-40B4-BE49-F238E27FC236}">
                <a16:creationId xmlns:a16="http://schemas.microsoft.com/office/drawing/2014/main" id="{B4688DA0-E0C9-4C33-8B58-FD849F0934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88F290-846E-49A8-93F9-996ADD260880}"/>
              </a:ext>
            </a:extLst>
          </p:cNvPr>
          <p:cNvSpPr>
            <a:spLocks noGrp="1"/>
          </p:cNvSpPr>
          <p:nvPr>
            <p:ph type="sldNum" sz="quarter" idx="12"/>
          </p:nvPr>
        </p:nvSpPr>
        <p:spPr/>
        <p:txBody>
          <a:bodyPr/>
          <a:lstStyle/>
          <a:p>
            <a:fld id="{E1109045-5F85-4D0A-991F-6AE36972E818}" type="slidenum">
              <a:rPr lang="en-GB" smtClean="0"/>
              <a:t>‹#›</a:t>
            </a:fld>
            <a:endParaRPr lang="en-GB"/>
          </a:p>
        </p:txBody>
      </p:sp>
    </p:spTree>
    <p:extLst>
      <p:ext uri="{BB962C8B-B14F-4D97-AF65-F5344CB8AC3E}">
        <p14:creationId xmlns:p14="http://schemas.microsoft.com/office/powerpoint/2010/main" val="2091472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E53C4-AC37-4E68-9A67-D263D81BB4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5A6196-2740-4681-B8F7-71D410D9A7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634C81-7472-4D78-A0B1-B422D0B9F7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0509DD-D459-4420-AD1B-C86BBD7D6B70}"/>
              </a:ext>
            </a:extLst>
          </p:cNvPr>
          <p:cNvSpPr>
            <a:spLocks noGrp="1"/>
          </p:cNvSpPr>
          <p:nvPr>
            <p:ph type="dt" sz="half" idx="10"/>
          </p:nvPr>
        </p:nvSpPr>
        <p:spPr/>
        <p:txBody>
          <a:bodyPr/>
          <a:lstStyle/>
          <a:p>
            <a:fld id="{50553385-6BFE-4660-A244-6606CD77021F}" type="datetimeFigureOut">
              <a:rPr lang="en-GB" smtClean="0"/>
              <a:t>23/03/2022</a:t>
            </a:fld>
            <a:endParaRPr lang="en-GB"/>
          </a:p>
        </p:txBody>
      </p:sp>
      <p:sp>
        <p:nvSpPr>
          <p:cNvPr id="6" name="Footer Placeholder 5">
            <a:extLst>
              <a:ext uri="{FF2B5EF4-FFF2-40B4-BE49-F238E27FC236}">
                <a16:creationId xmlns:a16="http://schemas.microsoft.com/office/drawing/2014/main" id="{376C0D34-4B83-4130-807E-6EA71B6942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2E9420-29EA-43C7-8559-D72B1DFBA8B1}"/>
              </a:ext>
            </a:extLst>
          </p:cNvPr>
          <p:cNvSpPr>
            <a:spLocks noGrp="1"/>
          </p:cNvSpPr>
          <p:nvPr>
            <p:ph type="sldNum" sz="quarter" idx="12"/>
          </p:nvPr>
        </p:nvSpPr>
        <p:spPr/>
        <p:txBody>
          <a:bodyPr/>
          <a:lstStyle/>
          <a:p>
            <a:fld id="{E1109045-5F85-4D0A-991F-6AE36972E818}" type="slidenum">
              <a:rPr lang="en-GB" smtClean="0"/>
              <a:t>‹#›</a:t>
            </a:fld>
            <a:endParaRPr lang="en-GB"/>
          </a:p>
        </p:txBody>
      </p:sp>
    </p:spTree>
    <p:extLst>
      <p:ext uri="{BB962C8B-B14F-4D97-AF65-F5344CB8AC3E}">
        <p14:creationId xmlns:p14="http://schemas.microsoft.com/office/powerpoint/2010/main" val="2900572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69203-D42E-4EF4-B6DD-472935E81C5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F886D6-F973-4D37-9450-FD40A241F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0ECDA1-5D31-4523-AD85-BD42389FBF3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604A2A-7D6B-4CA3-BA14-A6887A77D49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16B1BC-57CA-48D1-895F-7832FBD392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61409F2-AE5C-45B0-BA52-DA428992C295}"/>
              </a:ext>
            </a:extLst>
          </p:cNvPr>
          <p:cNvSpPr>
            <a:spLocks noGrp="1"/>
          </p:cNvSpPr>
          <p:nvPr>
            <p:ph type="dt" sz="half" idx="10"/>
          </p:nvPr>
        </p:nvSpPr>
        <p:spPr/>
        <p:txBody>
          <a:bodyPr/>
          <a:lstStyle/>
          <a:p>
            <a:fld id="{50553385-6BFE-4660-A244-6606CD77021F}" type="datetimeFigureOut">
              <a:rPr lang="en-GB" smtClean="0"/>
              <a:t>23/03/2022</a:t>
            </a:fld>
            <a:endParaRPr lang="en-GB"/>
          </a:p>
        </p:txBody>
      </p:sp>
      <p:sp>
        <p:nvSpPr>
          <p:cNvPr id="8" name="Footer Placeholder 7">
            <a:extLst>
              <a:ext uri="{FF2B5EF4-FFF2-40B4-BE49-F238E27FC236}">
                <a16:creationId xmlns:a16="http://schemas.microsoft.com/office/drawing/2014/main" id="{5D7DF85B-C19F-43E3-BEAE-335359EB04B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32492D-3B06-458A-A639-8BA941C14AB7}"/>
              </a:ext>
            </a:extLst>
          </p:cNvPr>
          <p:cNvSpPr>
            <a:spLocks noGrp="1"/>
          </p:cNvSpPr>
          <p:nvPr>
            <p:ph type="sldNum" sz="quarter" idx="12"/>
          </p:nvPr>
        </p:nvSpPr>
        <p:spPr/>
        <p:txBody>
          <a:bodyPr/>
          <a:lstStyle/>
          <a:p>
            <a:fld id="{E1109045-5F85-4D0A-991F-6AE36972E818}" type="slidenum">
              <a:rPr lang="en-GB" smtClean="0"/>
              <a:t>‹#›</a:t>
            </a:fld>
            <a:endParaRPr lang="en-GB"/>
          </a:p>
        </p:txBody>
      </p:sp>
    </p:spTree>
    <p:extLst>
      <p:ext uri="{BB962C8B-B14F-4D97-AF65-F5344CB8AC3E}">
        <p14:creationId xmlns:p14="http://schemas.microsoft.com/office/powerpoint/2010/main" val="3306098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129BA-23C6-42DA-A9D0-9EB980E741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7875425-CC58-48B0-8B82-53E9617A4C1D}"/>
              </a:ext>
            </a:extLst>
          </p:cNvPr>
          <p:cNvSpPr>
            <a:spLocks noGrp="1"/>
          </p:cNvSpPr>
          <p:nvPr>
            <p:ph type="dt" sz="half" idx="10"/>
          </p:nvPr>
        </p:nvSpPr>
        <p:spPr/>
        <p:txBody>
          <a:bodyPr/>
          <a:lstStyle/>
          <a:p>
            <a:fld id="{50553385-6BFE-4660-A244-6606CD77021F}" type="datetimeFigureOut">
              <a:rPr lang="en-GB" smtClean="0"/>
              <a:t>23/03/2022</a:t>
            </a:fld>
            <a:endParaRPr lang="en-GB"/>
          </a:p>
        </p:txBody>
      </p:sp>
      <p:sp>
        <p:nvSpPr>
          <p:cNvPr id="4" name="Footer Placeholder 3">
            <a:extLst>
              <a:ext uri="{FF2B5EF4-FFF2-40B4-BE49-F238E27FC236}">
                <a16:creationId xmlns:a16="http://schemas.microsoft.com/office/drawing/2014/main" id="{84A4BFC2-B925-4EC1-ACD5-78FB88CE59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75E5BB-4220-4A37-A1A3-32C958FA1F59}"/>
              </a:ext>
            </a:extLst>
          </p:cNvPr>
          <p:cNvSpPr>
            <a:spLocks noGrp="1"/>
          </p:cNvSpPr>
          <p:nvPr>
            <p:ph type="sldNum" sz="quarter" idx="12"/>
          </p:nvPr>
        </p:nvSpPr>
        <p:spPr/>
        <p:txBody>
          <a:bodyPr/>
          <a:lstStyle/>
          <a:p>
            <a:fld id="{E1109045-5F85-4D0A-991F-6AE36972E818}" type="slidenum">
              <a:rPr lang="en-GB" smtClean="0"/>
              <a:t>‹#›</a:t>
            </a:fld>
            <a:endParaRPr lang="en-GB"/>
          </a:p>
        </p:txBody>
      </p:sp>
    </p:spTree>
    <p:extLst>
      <p:ext uri="{BB962C8B-B14F-4D97-AF65-F5344CB8AC3E}">
        <p14:creationId xmlns:p14="http://schemas.microsoft.com/office/powerpoint/2010/main" val="2691323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BE5B61-F224-4190-B677-BE9CBC1C6812}"/>
              </a:ext>
            </a:extLst>
          </p:cNvPr>
          <p:cNvSpPr>
            <a:spLocks noGrp="1"/>
          </p:cNvSpPr>
          <p:nvPr>
            <p:ph type="dt" sz="half" idx="10"/>
          </p:nvPr>
        </p:nvSpPr>
        <p:spPr/>
        <p:txBody>
          <a:bodyPr/>
          <a:lstStyle/>
          <a:p>
            <a:fld id="{50553385-6BFE-4660-A244-6606CD77021F}" type="datetimeFigureOut">
              <a:rPr lang="en-GB" smtClean="0"/>
              <a:t>23/03/2022</a:t>
            </a:fld>
            <a:endParaRPr lang="en-GB"/>
          </a:p>
        </p:txBody>
      </p:sp>
      <p:sp>
        <p:nvSpPr>
          <p:cNvPr id="3" name="Footer Placeholder 2">
            <a:extLst>
              <a:ext uri="{FF2B5EF4-FFF2-40B4-BE49-F238E27FC236}">
                <a16:creationId xmlns:a16="http://schemas.microsoft.com/office/drawing/2014/main" id="{D95646F6-6EE8-44E4-B670-8176D3E9F8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A08FC9-D829-4576-AB0D-C0D628657AB2}"/>
              </a:ext>
            </a:extLst>
          </p:cNvPr>
          <p:cNvSpPr>
            <a:spLocks noGrp="1"/>
          </p:cNvSpPr>
          <p:nvPr>
            <p:ph type="sldNum" sz="quarter" idx="12"/>
          </p:nvPr>
        </p:nvSpPr>
        <p:spPr/>
        <p:txBody>
          <a:bodyPr/>
          <a:lstStyle/>
          <a:p>
            <a:fld id="{E1109045-5F85-4D0A-991F-6AE36972E818}" type="slidenum">
              <a:rPr lang="en-GB" smtClean="0"/>
              <a:t>‹#›</a:t>
            </a:fld>
            <a:endParaRPr lang="en-GB"/>
          </a:p>
        </p:txBody>
      </p:sp>
    </p:spTree>
    <p:extLst>
      <p:ext uri="{BB962C8B-B14F-4D97-AF65-F5344CB8AC3E}">
        <p14:creationId xmlns:p14="http://schemas.microsoft.com/office/powerpoint/2010/main" val="2003044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2FB02-8A5D-4745-821E-6C5122A9E5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573FC4-CEDB-4AF8-B7E6-2305685316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3707E4B-A785-4C99-AA60-889848CD29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D72512-4B64-4951-AC55-80B0D1E4D7E2}"/>
              </a:ext>
            </a:extLst>
          </p:cNvPr>
          <p:cNvSpPr>
            <a:spLocks noGrp="1"/>
          </p:cNvSpPr>
          <p:nvPr>
            <p:ph type="dt" sz="half" idx="10"/>
          </p:nvPr>
        </p:nvSpPr>
        <p:spPr/>
        <p:txBody>
          <a:bodyPr/>
          <a:lstStyle/>
          <a:p>
            <a:fld id="{50553385-6BFE-4660-A244-6606CD77021F}" type="datetimeFigureOut">
              <a:rPr lang="en-GB" smtClean="0"/>
              <a:t>23/03/2022</a:t>
            </a:fld>
            <a:endParaRPr lang="en-GB"/>
          </a:p>
        </p:txBody>
      </p:sp>
      <p:sp>
        <p:nvSpPr>
          <p:cNvPr id="6" name="Footer Placeholder 5">
            <a:extLst>
              <a:ext uri="{FF2B5EF4-FFF2-40B4-BE49-F238E27FC236}">
                <a16:creationId xmlns:a16="http://schemas.microsoft.com/office/drawing/2014/main" id="{ED86C76E-09E3-4954-9039-7F930B64E3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C9FF77-E8DB-409B-AAB5-BF6B18566924}"/>
              </a:ext>
            </a:extLst>
          </p:cNvPr>
          <p:cNvSpPr>
            <a:spLocks noGrp="1"/>
          </p:cNvSpPr>
          <p:nvPr>
            <p:ph type="sldNum" sz="quarter" idx="12"/>
          </p:nvPr>
        </p:nvSpPr>
        <p:spPr/>
        <p:txBody>
          <a:bodyPr/>
          <a:lstStyle/>
          <a:p>
            <a:fld id="{E1109045-5F85-4D0A-991F-6AE36972E818}" type="slidenum">
              <a:rPr lang="en-GB" smtClean="0"/>
              <a:t>‹#›</a:t>
            </a:fld>
            <a:endParaRPr lang="en-GB"/>
          </a:p>
        </p:txBody>
      </p:sp>
    </p:spTree>
    <p:extLst>
      <p:ext uri="{BB962C8B-B14F-4D97-AF65-F5344CB8AC3E}">
        <p14:creationId xmlns:p14="http://schemas.microsoft.com/office/powerpoint/2010/main" val="2223968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06857-3148-4737-B6FB-8DB8919859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F8C9C9-C46A-47B9-87AB-880062308B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708925-9A1A-48C5-83C9-8CD86910EC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15BD2E-0223-46B1-8E5E-9B6F94BF1544}"/>
              </a:ext>
            </a:extLst>
          </p:cNvPr>
          <p:cNvSpPr>
            <a:spLocks noGrp="1"/>
          </p:cNvSpPr>
          <p:nvPr>
            <p:ph type="dt" sz="half" idx="10"/>
          </p:nvPr>
        </p:nvSpPr>
        <p:spPr/>
        <p:txBody>
          <a:bodyPr/>
          <a:lstStyle/>
          <a:p>
            <a:fld id="{50553385-6BFE-4660-A244-6606CD77021F}" type="datetimeFigureOut">
              <a:rPr lang="en-GB" smtClean="0"/>
              <a:t>23/03/2022</a:t>
            </a:fld>
            <a:endParaRPr lang="en-GB"/>
          </a:p>
        </p:txBody>
      </p:sp>
      <p:sp>
        <p:nvSpPr>
          <p:cNvPr id="6" name="Footer Placeholder 5">
            <a:extLst>
              <a:ext uri="{FF2B5EF4-FFF2-40B4-BE49-F238E27FC236}">
                <a16:creationId xmlns:a16="http://schemas.microsoft.com/office/drawing/2014/main" id="{5F646FA3-CF3E-4AC6-BC8D-A753A3AAD5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A4D442-CF1D-4B9A-9220-649A523FDFA9}"/>
              </a:ext>
            </a:extLst>
          </p:cNvPr>
          <p:cNvSpPr>
            <a:spLocks noGrp="1"/>
          </p:cNvSpPr>
          <p:nvPr>
            <p:ph type="sldNum" sz="quarter" idx="12"/>
          </p:nvPr>
        </p:nvSpPr>
        <p:spPr/>
        <p:txBody>
          <a:bodyPr/>
          <a:lstStyle/>
          <a:p>
            <a:fld id="{E1109045-5F85-4D0A-991F-6AE36972E818}" type="slidenum">
              <a:rPr lang="en-GB" smtClean="0"/>
              <a:t>‹#›</a:t>
            </a:fld>
            <a:endParaRPr lang="en-GB"/>
          </a:p>
        </p:txBody>
      </p:sp>
    </p:spTree>
    <p:extLst>
      <p:ext uri="{BB962C8B-B14F-4D97-AF65-F5344CB8AC3E}">
        <p14:creationId xmlns:p14="http://schemas.microsoft.com/office/powerpoint/2010/main" val="3479975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2F015-5373-44E5-A504-AB05CE3C264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4C8BE7-6773-43A9-8ACE-8E880A0A9D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5D2A26-497A-4FD2-8653-FF13A93B8DFA}"/>
              </a:ext>
            </a:extLst>
          </p:cNvPr>
          <p:cNvSpPr>
            <a:spLocks noGrp="1"/>
          </p:cNvSpPr>
          <p:nvPr>
            <p:ph type="dt" sz="half" idx="10"/>
          </p:nvPr>
        </p:nvSpPr>
        <p:spPr/>
        <p:txBody>
          <a:bodyPr/>
          <a:lstStyle/>
          <a:p>
            <a:fld id="{50553385-6BFE-4660-A244-6606CD77021F}" type="datetimeFigureOut">
              <a:rPr lang="en-GB" smtClean="0"/>
              <a:t>23/03/2022</a:t>
            </a:fld>
            <a:endParaRPr lang="en-GB"/>
          </a:p>
        </p:txBody>
      </p:sp>
      <p:sp>
        <p:nvSpPr>
          <p:cNvPr id="5" name="Footer Placeholder 4">
            <a:extLst>
              <a:ext uri="{FF2B5EF4-FFF2-40B4-BE49-F238E27FC236}">
                <a16:creationId xmlns:a16="http://schemas.microsoft.com/office/drawing/2014/main" id="{5E020845-792D-44B9-A9AB-4B70759685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AF38C-FA3A-40D2-B6BC-C488573A7900}"/>
              </a:ext>
            </a:extLst>
          </p:cNvPr>
          <p:cNvSpPr>
            <a:spLocks noGrp="1"/>
          </p:cNvSpPr>
          <p:nvPr>
            <p:ph type="sldNum" sz="quarter" idx="12"/>
          </p:nvPr>
        </p:nvSpPr>
        <p:spPr/>
        <p:txBody>
          <a:bodyPr/>
          <a:lstStyle/>
          <a:p>
            <a:fld id="{E1109045-5F85-4D0A-991F-6AE36972E818}" type="slidenum">
              <a:rPr lang="en-GB" smtClean="0"/>
              <a:t>‹#›</a:t>
            </a:fld>
            <a:endParaRPr lang="en-GB"/>
          </a:p>
        </p:txBody>
      </p:sp>
    </p:spTree>
    <p:extLst>
      <p:ext uri="{BB962C8B-B14F-4D97-AF65-F5344CB8AC3E}">
        <p14:creationId xmlns:p14="http://schemas.microsoft.com/office/powerpoint/2010/main" val="3500130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DE163C-8870-48F0-B58E-2B457A06BFC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EC760E-DF34-4047-9818-805068937F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3D69E7-6361-4B4B-B9DA-FB50A1BF5DE7}"/>
              </a:ext>
            </a:extLst>
          </p:cNvPr>
          <p:cNvSpPr>
            <a:spLocks noGrp="1"/>
          </p:cNvSpPr>
          <p:nvPr>
            <p:ph type="dt" sz="half" idx="10"/>
          </p:nvPr>
        </p:nvSpPr>
        <p:spPr/>
        <p:txBody>
          <a:bodyPr/>
          <a:lstStyle/>
          <a:p>
            <a:fld id="{50553385-6BFE-4660-A244-6606CD77021F}" type="datetimeFigureOut">
              <a:rPr lang="en-GB" smtClean="0"/>
              <a:t>23/03/2022</a:t>
            </a:fld>
            <a:endParaRPr lang="en-GB"/>
          </a:p>
        </p:txBody>
      </p:sp>
      <p:sp>
        <p:nvSpPr>
          <p:cNvPr id="5" name="Footer Placeholder 4">
            <a:extLst>
              <a:ext uri="{FF2B5EF4-FFF2-40B4-BE49-F238E27FC236}">
                <a16:creationId xmlns:a16="http://schemas.microsoft.com/office/drawing/2014/main" id="{4F2267CF-E100-4BEF-B920-ABC2810BB5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91B5D2-ED2E-4AAE-81DA-40B57D1FCC71}"/>
              </a:ext>
            </a:extLst>
          </p:cNvPr>
          <p:cNvSpPr>
            <a:spLocks noGrp="1"/>
          </p:cNvSpPr>
          <p:nvPr>
            <p:ph type="sldNum" sz="quarter" idx="12"/>
          </p:nvPr>
        </p:nvSpPr>
        <p:spPr/>
        <p:txBody>
          <a:bodyPr/>
          <a:lstStyle/>
          <a:p>
            <a:fld id="{E1109045-5F85-4D0A-991F-6AE36972E818}" type="slidenum">
              <a:rPr lang="en-GB" smtClean="0"/>
              <a:t>‹#›</a:t>
            </a:fld>
            <a:endParaRPr lang="en-GB"/>
          </a:p>
        </p:txBody>
      </p:sp>
    </p:spTree>
    <p:extLst>
      <p:ext uri="{BB962C8B-B14F-4D97-AF65-F5344CB8AC3E}">
        <p14:creationId xmlns:p14="http://schemas.microsoft.com/office/powerpoint/2010/main" val="1559363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BD0E6B-FF2A-4DAD-B65A-8AE783D779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F2D579-1426-4751-B318-73C66EFB8D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75F8AE-9AD5-4283-90F3-24838E68E9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553385-6BFE-4660-A244-6606CD77021F}" type="datetimeFigureOut">
              <a:rPr lang="en-GB" smtClean="0"/>
              <a:t>23/03/2022</a:t>
            </a:fld>
            <a:endParaRPr lang="en-GB"/>
          </a:p>
        </p:txBody>
      </p:sp>
      <p:sp>
        <p:nvSpPr>
          <p:cNvPr id="5" name="Footer Placeholder 4">
            <a:extLst>
              <a:ext uri="{FF2B5EF4-FFF2-40B4-BE49-F238E27FC236}">
                <a16:creationId xmlns:a16="http://schemas.microsoft.com/office/drawing/2014/main" id="{5930EE7B-F995-4C3D-8E15-B434B76AD2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AF4E92A-055D-43D1-8FFC-DC8456211C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109045-5F85-4D0A-991F-6AE36972E818}" type="slidenum">
              <a:rPr lang="en-GB" smtClean="0"/>
              <a:t>‹#›</a:t>
            </a:fld>
            <a:endParaRPr lang="en-GB"/>
          </a:p>
        </p:txBody>
      </p:sp>
    </p:spTree>
    <p:extLst>
      <p:ext uri="{BB962C8B-B14F-4D97-AF65-F5344CB8AC3E}">
        <p14:creationId xmlns:p14="http://schemas.microsoft.com/office/powerpoint/2010/main" val="31434551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theguardian.com/world/2016/aug/16/timeline-of-taser-controversies-in-the-uk"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dY4GKE75qJw" TargetMode="External"/><Relationship Id="rId2" Type="http://schemas.openxmlformats.org/officeDocument/2006/relationships/hyperlink" Target="https://www.youtube.com/watch?v=yjhbYo5nKYk" TargetMode="External"/><Relationship Id="rId1" Type="http://schemas.openxmlformats.org/officeDocument/2006/relationships/slideLayout" Target="../slideLayouts/slideLayout2.xml"/><Relationship Id="rId4" Type="http://schemas.openxmlformats.org/officeDocument/2006/relationships/hyperlink" Target="https://www.youtube.com/watch?v=yFpy8xtN2dA"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gov.uk/government/collections/use-of-taser-statistics" TargetMode="External"/><Relationship Id="rId7" Type="http://schemas.openxmlformats.org/officeDocument/2006/relationships/hyperlink" Target="https://www.theguardian.com/world/2016/aug/16/timeline-of-taser-controversies-in-the-uk" TargetMode="External"/><Relationship Id="rId2" Type="http://schemas.openxmlformats.org/officeDocument/2006/relationships/hyperlink" Target="https://www.college.police.uk/article/preparing-policing-future-challenges-and-demands" TargetMode="External"/><Relationship Id="rId1" Type="http://schemas.openxmlformats.org/officeDocument/2006/relationships/slideLayout" Target="../slideLayouts/slideLayout2.xml"/><Relationship Id="rId6" Type="http://schemas.openxmlformats.org/officeDocument/2006/relationships/hyperlink" Target="https://www.justiceinspectorates.gov.uk/hmicfrs/wp-content/uploads/state-of-policing-2019-part-1.pdf" TargetMode="External"/><Relationship Id="rId5" Type="http://schemas.openxmlformats.org/officeDocument/2006/relationships/hyperlink" Target="https://assets.publishing.service.gov.uk/government/uploads/system/uploads/attachment_data/file/608032/police-use-of-conducted-energy-devices-2016-user-guide.pdf" TargetMode="External"/><Relationship Id="rId4" Type="http://schemas.openxmlformats.org/officeDocument/2006/relationships/hyperlink" Target="https://www.npcc.police.uk/NPCCBusinessAreas/OtherWorkAreas/Taser.aspx"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researchbriefings.files.parliament.uk/documents/CBP-7701/CBP-7701.pdf" TargetMode="External"/><Relationship Id="rId2" Type="http://schemas.openxmlformats.org/officeDocument/2006/relationships/hyperlink" Target="https://emj.bmj.com/content/21/2/13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643BE6C-86B7-4AB9-91E8-9B5DB45AC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0"/>
            <a:ext cx="12188825" cy="42428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D467BE7-103E-4B32-9121-FC4A75D5378E}"/>
              </a:ext>
            </a:extLst>
          </p:cNvPr>
          <p:cNvSpPr>
            <a:spLocks noGrp="1"/>
          </p:cNvSpPr>
          <p:nvPr>
            <p:ph type="ctrTitle"/>
          </p:nvPr>
        </p:nvSpPr>
        <p:spPr>
          <a:xfrm>
            <a:off x="1293026" y="713195"/>
            <a:ext cx="9605948" cy="2318665"/>
          </a:xfrm>
        </p:spPr>
        <p:txBody>
          <a:bodyPr>
            <a:normAutofit/>
          </a:bodyPr>
          <a:lstStyle/>
          <a:p>
            <a:r>
              <a:rPr lang="en-GB" sz="5400">
                <a:solidFill>
                  <a:srgbClr val="FFFFFF"/>
                </a:solidFill>
              </a:rPr>
              <a:t>Week 8 </a:t>
            </a:r>
          </a:p>
        </p:txBody>
      </p:sp>
      <p:sp>
        <p:nvSpPr>
          <p:cNvPr id="3" name="Subtitle 2">
            <a:extLst>
              <a:ext uri="{FF2B5EF4-FFF2-40B4-BE49-F238E27FC236}">
                <a16:creationId xmlns:a16="http://schemas.microsoft.com/office/drawing/2014/main" id="{185D34BC-D9F9-4EFF-BB76-7A54C20BD109}"/>
              </a:ext>
            </a:extLst>
          </p:cNvPr>
          <p:cNvSpPr>
            <a:spLocks noGrp="1"/>
          </p:cNvSpPr>
          <p:nvPr>
            <p:ph type="subTitle" idx="1"/>
          </p:nvPr>
        </p:nvSpPr>
        <p:spPr>
          <a:xfrm>
            <a:off x="1627240" y="3031860"/>
            <a:ext cx="8937522" cy="1059373"/>
          </a:xfrm>
        </p:spPr>
        <p:txBody>
          <a:bodyPr>
            <a:normAutofit/>
          </a:bodyPr>
          <a:lstStyle/>
          <a:p>
            <a:r>
              <a:rPr lang="en-GB" dirty="0">
                <a:solidFill>
                  <a:srgbClr val="FFFFFF"/>
                </a:solidFill>
              </a:rPr>
              <a:t>Arming the Police and the public</a:t>
            </a:r>
          </a:p>
          <a:p>
            <a:r>
              <a:rPr lang="en-GB" dirty="0">
                <a:solidFill>
                  <a:srgbClr val="FFFFFF"/>
                </a:solidFill>
              </a:rPr>
              <a:t>Tutorial </a:t>
            </a:r>
          </a:p>
        </p:txBody>
      </p:sp>
      <p:pic>
        <p:nvPicPr>
          <p:cNvPr id="7" name="Graphic 6" descr="Checkmark">
            <a:extLst>
              <a:ext uri="{FF2B5EF4-FFF2-40B4-BE49-F238E27FC236}">
                <a16:creationId xmlns:a16="http://schemas.microsoft.com/office/drawing/2014/main" id="{9ED7ED0E-BCFF-0E8E-1763-D1021E9F2A3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06089" y="4805363"/>
            <a:ext cx="1179824" cy="1179824"/>
          </a:xfrm>
          <a:prstGeom prst="rect">
            <a:avLst/>
          </a:prstGeom>
        </p:spPr>
      </p:pic>
    </p:spTree>
    <p:extLst>
      <p:ext uri="{BB962C8B-B14F-4D97-AF65-F5344CB8AC3E}">
        <p14:creationId xmlns:p14="http://schemas.microsoft.com/office/powerpoint/2010/main" val="24737132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C2153-8EED-49D7-B68F-6A3217953620}"/>
              </a:ext>
            </a:extLst>
          </p:cNvPr>
          <p:cNvSpPr>
            <a:spLocks noGrp="1"/>
          </p:cNvSpPr>
          <p:nvPr>
            <p:ph type="title"/>
          </p:nvPr>
        </p:nvSpPr>
        <p:spPr>
          <a:xfrm>
            <a:off x="2764023" y="1131570"/>
            <a:ext cx="7025402" cy="682943"/>
          </a:xfrm>
        </p:spPr>
        <p:txBody>
          <a:bodyPr>
            <a:normAutofit fontScale="90000"/>
          </a:bodyPr>
          <a:lstStyle/>
          <a:p>
            <a:r>
              <a:rPr lang="en-GB" dirty="0"/>
              <a:t>Dates</a:t>
            </a:r>
          </a:p>
        </p:txBody>
      </p:sp>
      <p:sp>
        <p:nvSpPr>
          <p:cNvPr id="3" name="Content Placeholder 2">
            <a:extLst>
              <a:ext uri="{FF2B5EF4-FFF2-40B4-BE49-F238E27FC236}">
                <a16:creationId xmlns:a16="http://schemas.microsoft.com/office/drawing/2014/main" id="{E5E5CC1E-0692-4868-BCD6-DC377D279E8F}"/>
              </a:ext>
            </a:extLst>
          </p:cNvPr>
          <p:cNvSpPr>
            <a:spLocks noGrp="1"/>
          </p:cNvSpPr>
          <p:nvPr>
            <p:ph idx="1"/>
          </p:nvPr>
        </p:nvSpPr>
        <p:spPr>
          <a:xfrm>
            <a:off x="887896" y="1943100"/>
            <a:ext cx="9170504" cy="4126396"/>
          </a:xfrm>
        </p:spPr>
        <p:txBody>
          <a:bodyPr anchor="t">
            <a:normAutofit/>
          </a:bodyPr>
          <a:lstStyle/>
          <a:p>
            <a:r>
              <a:rPr lang="en-GB" sz="2400" dirty="0"/>
              <a:t>Thursday 24</a:t>
            </a:r>
            <a:r>
              <a:rPr lang="en-GB" sz="2400" baseline="30000" dirty="0"/>
              <a:t>th</a:t>
            </a:r>
            <a:r>
              <a:rPr lang="en-GB" sz="2400" dirty="0"/>
              <a:t> March – Tutorial</a:t>
            </a:r>
          </a:p>
          <a:p>
            <a:r>
              <a:rPr lang="en-GB" sz="2400" dirty="0"/>
              <a:t>Thursday 31</a:t>
            </a:r>
            <a:r>
              <a:rPr lang="en-GB" sz="2400" baseline="30000" dirty="0"/>
              <a:t>st</a:t>
            </a:r>
            <a:r>
              <a:rPr lang="en-GB" sz="2400" dirty="0"/>
              <a:t> March – Tutorial</a:t>
            </a:r>
          </a:p>
          <a:p>
            <a:endParaRPr lang="en-GB" sz="2400" dirty="0"/>
          </a:p>
          <a:p>
            <a:r>
              <a:rPr lang="en-GB" sz="2400" dirty="0"/>
              <a:t>Week of 4</a:t>
            </a:r>
            <a:r>
              <a:rPr lang="en-GB" sz="2400" baseline="30000" dirty="0"/>
              <a:t>th</a:t>
            </a:r>
            <a:r>
              <a:rPr lang="en-GB" sz="2400" dirty="0"/>
              <a:t> April - Easter vacation </a:t>
            </a:r>
          </a:p>
          <a:p>
            <a:r>
              <a:rPr lang="en-GB" sz="2400" dirty="0"/>
              <a:t>Back (Uni Opens)  25</a:t>
            </a:r>
            <a:r>
              <a:rPr lang="en-GB" sz="2400" baseline="30000" dirty="0"/>
              <a:t>th</a:t>
            </a:r>
            <a:r>
              <a:rPr lang="en-GB" sz="2400" dirty="0"/>
              <a:t> April</a:t>
            </a:r>
          </a:p>
          <a:p>
            <a:r>
              <a:rPr lang="en-GB" sz="2400" dirty="0"/>
              <a:t>Presentations 28</a:t>
            </a:r>
            <a:r>
              <a:rPr lang="en-GB" sz="2400" baseline="30000" dirty="0"/>
              <a:t>th</a:t>
            </a:r>
            <a:r>
              <a:rPr lang="en-GB" sz="2400" dirty="0"/>
              <a:t> April - TBC</a:t>
            </a:r>
          </a:p>
          <a:p>
            <a:r>
              <a:rPr lang="en-GB" sz="2400" dirty="0"/>
              <a:t>Presentations 5</a:t>
            </a:r>
            <a:r>
              <a:rPr lang="en-GB" sz="2400" baseline="30000" dirty="0"/>
              <a:t>th</a:t>
            </a:r>
            <a:r>
              <a:rPr lang="en-GB" sz="2400" dirty="0"/>
              <a:t> May - TBC</a:t>
            </a:r>
          </a:p>
          <a:p>
            <a:r>
              <a:rPr lang="en-GB" sz="2400" dirty="0"/>
              <a:t>Final submission 6</a:t>
            </a:r>
            <a:r>
              <a:rPr lang="en-GB" sz="2400" baseline="30000" dirty="0"/>
              <a:t>th</a:t>
            </a:r>
            <a:r>
              <a:rPr lang="en-GB" sz="2400" dirty="0"/>
              <a:t> May</a:t>
            </a:r>
          </a:p>
          <a:p>
            <a:r>
              <a:rPr lang="en-GB" sz="2400" dirty="0"/>
              <a:t>Drop-in’s 27/04/22 and 04/05/22 Wednesday 3.00pm</a:t>
            </a:r>
          </a:p>
          <a:p>
            <a:endParaRPr lang="en-GB" sz="1650" dirty="0"/>
          </a:p>
        </p:txBody>
      </p:sp>
    </p:spTree>
    <p:extLst>
      <p:ext uri="{BB962C8B-B14F-4D97-AF65-F5344CB8AC3E}">
        <p14:creationId xmlns:p14="http://schemas.microsoft.com/office/powerpoint/2010/main" val="1594339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041395-8EF7-4A0E-9BF5-BA8758DBF085}"/>
              </a:ext>
            </a:extLst>
          </p:cNvPr>
          <p:cNvSpPr>
            <a:spLocks noGrp="1"/>
          </p:cNvSpPr>
          <p:nvPr>
            <p:ph type="title"/>
          </p:nvPr>
        </p:nvSpPr>
        <p:spPr>
          <a:xfrm>
            <a:off x="643467" y="321734"/>
            <a:ext cx="10905066" cy="1135737"/>
          </a:xfrm>
        </p:spPr>
        <p:txBody>
          <a:bodyPr>
            <a:normAutofit/>
          </a:bodyPr>
          <a:lstStyle/>
          <a:p>
            <a:r>
              <a:rPr lang="en-GB" sz="3600"/>
              <a:t>Assignment 2</a:t>
            </a:r>
          </a:p>
        </p:txBody>
      </p:sp>
      <p:sp>
        <p:nvSpPr>
          <p:cNvPr id="3" name="Content Placeholder 2">
            <a:extLst>
              <a:ext uri="{FF2B5EF4-FFF2-40B4-BE49-F238E27FC236}">
                <a16:creationId xmlns:a16="http://schemas.microsoft.com/office/drawing/2014/main" id="{EDEC49EC-B3F4-4319-9C17-086EE0EAED11}"/>
              </a:ext>
            </a:extLst>
          </p:cNvPr>
          <p:cNvSpPr>
            <a:spLocks noGrp="1"/>
          </p:cNvSpPr>
          <p:nvPr>
            <p:ph idx="1"/>
          </p:nvPr>
        </p:nvSpPr>
        <p:spPr>
          <a:xfrm>
            <a:off x="643467" y="1782981"/>
            <a:ext cx="10905066" cy="4393982"/>
          </a:xfrm>
        </p:spPr>
        <p:txBody>
          <a:bodyPr>
            <a:normAutofit/>
          </a:bodyPr>
          <a:lstStyle/>
          <a:p>
            <a:r>
              <a:rPr lang="en-GB" sz="2400" b="1" u="sng" dirty="0">
                <a:latin typeface="Arial" panose="020B0604020202020204" pitchFamily="34" charset="0"/>
                <a:ea typeface="Times New Roman" panose="02020603050405020304" pitchFamily="18" charset="0"/>
              </a:rPr>
              <a:t>Critically discuss key contemporary challenges faced by the police in England and Wales. </a:t>
            </a:r>
            <a:endParaRPr lang="en-GB" sz="2400" u="sng" dirty="0">
              <a:latin typeface="Times New Roman" panose="02020603050405020304" pitchFamily="18" charset="0"/>
              <a:ea typeface="Times New Roman" panose="02020603050405020304" pitchFamily="18" charset="0"/>
            </a:endParaRPr>
          </a:p>
          <a:p>
            <a:r>
              <a:rPr lang="en-GB" sz="2400" dirty="0"/>
              <a:t>Working in groups they will need to prepare a 15-minute presentation on their findings and produce an </a:t>
            </a:r>
            <a:r>
              <a:rPr lang="en-GB" sz="2400" b="1" u="sng" dirty="0"/>
              <a:t>individual</a:t>
            </a:r>
            <a:r>
              <a:rPr lang="en-GB" sz="2400" dirty="0"/>
              <a:t> 1000 word supporting paper. </a:t>
            </a:r>
            <a:endParaRPr lang="en-US" sz="2400" dirty="0"/>
          </a:p>
          <a:p>
            <a:r>
              <a:rPr lang="en-GB" sz="2400" dirty="0"/>
              <a:t>5 minutes per person if working on your own </a:t>
            </a:r>
            <a:endParaRPr lang="en-US" sz="2400" dirty="0"/>
          </a:p>
          <a:p>
            <a:r>
              <a:rPr lang="en-GB" sz="2400" dirty="0"/>
              <a:t>Due 6</a:t>
            </a:r>
            <a:r>
              <a:rPr lang="en-GB" sz="2400" baseline="30000" dirty="0"/>
              <a:t>th</a:t>
            </a:r>
            <a:r>
              <a:rPr lang="en-GB" sz="2400" dirty="0"/>
              <a:t> May 2022 by 23:59 hrs </a:t>
            </a:r>
          </a:p>
          <a:p>
            <a:r>
              <a:rPr lang="en-GB" sz="2400" dirty="0"/>
              <a:t>Presentations – 28/04/22 &amp; 05/05/22 - Discuss</a:t>
            </a:r>
            <a:endParaRPr lang="en-US" sz="2400" dirty="0"/>
          </a:p>
          <a:p>
            <a:pPr marL="0" indent="0">
              <a:buNone/>
            </a:pPr>
            <a:endParaRPr lang="en-GB"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28010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38055-BF3A-452C-BA25-A01881A627DE}"/>
              </a:ext>
            </a:extLst>
          </p:cNvPr>
          <p:cNvSpPr>
            <a:spLocks noGrp="1"/>
          </p:cNvSpPr>
          <p:nvPr>
            <p:ph type="title"/>
          </p:nvPr>
        </p:nvSpPr>
        <p:spPr>
          <a:xfrm>
            <a:off x="838200" y="365126"/>
            <a:ext cx="10515600" cy="801066"/>
          </a:xfrm>
        </p:spPr>
        <p:txBody>
          <a:bodyPr>
            <a:normAutofit/>
          </a:bodyPr>
          <a:lstStyle/>
          <a:p>
            <a:r>
              <a:rPr lang="en-GB" sz="3200" b="1" dirty="0">
                <a:latin typeface="Arial" panose="020B0604020202020204" pitchFamily="34" charset="0"/>
                <a:ea typeface="Times New Roman" panose="02020603050405020304" pitchFamily="18" charset="0"/>
              </a:rPr>
              <a:t>Challenges faced by the police</a:t>
            </a:r>
            <a:endParaRPr lang="en-GB" sz="3200" dirty="0"/>
          </a:p>
        </p:txBody>
      </p:sp>
      <p:sp>
        <p:nvSpPr>
          <p:cNvPr id="3" name="Content Placeholder 2">
            <a:extLst>
              <a:ext uri="{FF2B5EF4-FFF2-40B4-BE49-F238E27FC236}">
                <a16:creationId xmlns:a16="http://schemas.microsoft.com/office/drawing/2014/main" id="{E88F459F-6C18-4877-B6DB-6D7AF2981E08}"/>
              </a:ext>
            </a:extLst>
          </p:cNvPr>
          <p:cNvSpPr>
            <a:spLocks noGrp="1"/>
          </p:cNvSpPr>
          <p:nvPr>
            <p:ph idx="1"/>
          </p:nvPr>
        </p:nvSpPr>
        <p:spPr>
          <a:xfrm>
            <a:off x="838200" y="1431235"/>
            <a:ext cx="10515600" cy="4745728"/>
          </a:xfrm>
        </p:spPr>
        <p:txBody>
          <a:bodyPr>
            <a:normAutofit fontScale="92500" lnSpcReduction="10000"/>
          </a:bodyPr>
          <a:lstStyle/>
          <a:p>
            <a:r>
              <a:rPr lang="en-GB" dirty="0"/>
              <a:t>Types of Crime</a:t>
            </a:r>
          </a:p>
          <a:p>
            <a:pPr lvl="1"/>
            <a:r>
              <a:rPr lang="en-GB" dirty="0"/>
              <a:t>Serious crime / Specialist crime / Terrorism</a:t>
            </a:r>
          </a:p>
          <a:p>
            <a:r>
              <a:rPr lang="en-GB" dirty="0"/>
              <a:t>Racism/sexism/toxic Police culture </a:t>
            </a:r>
          </a:p>
          <a:p>
            <a:r>
              <a:rPr lang="en-GB" dirty="0"/>
              <a:t>Public confidence</a:t>
            </a:r>
          </a:p>
          <a:p>
            <a:r>
              <a:rPr lang="en-GB" dirty="0"/>
              <a:t>Use of Force</a:t>
            </a:r>
          </a:p>
          <a:p>
            <a:pPr lvl="1"/>
            <a:r>
              <a:rPr lang="en-GB" dirty="0"/>
              <a:t>Tasers/Armed Police</a:t>
            </a:r>
          </a:p>
          <a:p>
            <a:r>
              <a:rPr lang="en-GB" dirty="0"/>
              <a:t>Media – Social media negative/positive - Disinformation</a:t>
            </a:r>
          </a:p>
          <a:p>
            <a:r>
              <a:rPr lang="en-GB" dirty="0"/>
              <a:t>Policing in the Digital Era – CCTV / Face Recognition </a:t>
            </a:r>
          </a:p>
          <a:p>
            <a:r>
              <a:rPr lang="en-GB" dirty="0"/>
              <a:t>Austerity / Funding – new police/young officers</a:t>
            </a:r>
          </a:p>
          <a:p>
            <a:r>
              <a:rPr lang="en-GB" dirty="0"/>
              <a:t>Police Moral  </a:t>
            </a:r>
          </a:p>
          <a:p>
            <a:r>
              <a:rPr lang="en-GB" dirty="0"/>
              <a:t>Stop &amp; Search Powers / Use of force </a:t>
            </a:r>
          </a:p>
          <a:p>
            <a:endParaRPr lang="en-GB" dirty="0"/>
          </a:p>
        </p:txBody>
      </p:sp>
    </p:spTree>
    <p:extLst>
      <p:ext uri="{BB962C8B-B14F-4D97-AF65-F5344CB8AC3E}">
        <p14:creationId xmlns:p14="http://schemas.microsoft.com/office/powerpoint/2010/main" val="1554655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F8F05-9360-44DD-9D0C-DB00AB129E4A}"/>
              </a:ext>
            </a:extLst>
          </p:cNvPr>
          <p:cNvSpPr>
            <a:spLocks noGrp="1"/>
          </p:cNvSpPr>
          <p:nvPr>
            <p:ph type="title"/>
          </p:nvPr>
        </p:nvSpPr>
        <p:spPr>
          <a:xfrm>
            <a:off x="838200" y="365126"/>
            <a:ext cx="10515600" cy="946840"/>
          </a:xfrm>
        </p:spPr>
        <p:txBody>
          <a:bodyPr/>
          <a:lstStyle/>
          <a:p>
            <a:pPr algn="l"/>
            <a:r>
              <a:rPr lang="en-GB" b="1" i="0" dirty="0">
                <a:solidFill>
                  <a:srgbClr val="003C69"/>
                </a:solidFill>
                <a:effectLst/>
                <a:latin typeface="Calibri" panose="020F0502020204030204" pitchFamily="34" charset="0"/>
              </a:rPr>
              <a:t>Conducted energy devices (Taser)</a:t>
            </a:r>
          </a:p>
        </p:txBody>
      </p:sp>
      <p:sp>
        <p:nvSpPr>
          <p:cNvPr id="3" name="Content Placeholder 2">
            <a:extLst>
              <a:ext uri="{FF2B5EF4-FFF2-40B4-BE49-F238E27FC236}">
                <a16:creationId xmlns:a16="http://schemas.microsoft.com/office/drawing/2014/main" id="{D8F4A11C-3F6D-4483-A202-CF7F42EE9F00}"/>
              </a:ext>
            </a:extLst>
          </p:cNvPr>
          <p:cNvSpPr>
            <a:spLocks noGrp="1"/>
          </p:cNvSpPr>
          <p:nvPr>
            <p:ph idx="1"/>
          </p:nvPr>
        </p:nvSpPr>
        <p:spPr>
          <a:xfrm>
            <a:off x="838200" y="1563757"/>
            <a:ext cx="10515600" cy="4613206"/>
          </a:xfrm>
        </p:spPr>
        <p:txBody>
          <a:bodyPr>
            <a:normAutofit/>
          </a:bodyPr>
          <a:lstStyle/>
          <a:p>
            <a:pPr algn="l"/>
            <a:r>
              <a:rPr lang="en-GB" b="0" i="0" dirty="0">
                <a:effectLst/>
              </a:rPr>
              <a:t>A CED is a less lethal weapon designed to temporarily incapacitate a subject with an electrical current. It is one of several tactical options available when dealing with an incident with the potential for conflict.</a:t>
            </a:r>
          </a:p>
          <a:p>
            <a:pPr algn="l"/>
            <a:r>
              <a:rPr lang="en-GB" b="0" i="0" dirty="0">
                <a:effectLst/>
              </a:rPr>
              <a:t>CEDs approved and currently available for use by specially trained police officers in the UK are:</a:t>
            </a:r>
          </a:p>
          <a:p>
            <a:pPr algn="l">
              <a:buFont typeface="Arial" panose="020B0604020202020204" pitchFamily="34" charset="0"/>
              <a:buChar char="•"/>
            </a:pPr>
            <a:r>
              <a:rPr lang="en-GB" b="0" i="0" dirty="0">
                <a:effectLst/>
              </a:rPr>
              <a:t>TASER X26e</a:t>
            </a:r>
          </a:p>
          <a:p>
            <a:pPr algn="l">
              <a:buFont typeface="Arial" panose="020B0604020202020204" pitchFamily="34" charset="0"/>
              <a:buChar char="•"/>
            </a:pPr>
            <a:r>
              <a:rPr lang="en-GB" b="0" i="0" dirty="0">
                <a:effectLst/>
              </a:rPr>
              <a:t>TASER X2</a:t>
            </a:r>
          </a:p>
          <a:p>
            <a:pPr algn="l">
              <a:buFont typeface="Arial" panose="020B0604020202020204" pitchFamily="34" charset="0"/>
              <a:buChar char="•"/>
            </a:pPr>
            <a:r>
              <a:rPr lang="en-GB" b="0" i="0" dirty="0">
                <a:effectLst/>
              </a:rPr>
              <a:t>TASER 7</a:t>
            </a:r>
          </a:p>
          <a:p>
            <a:r>
              <a:rPr lang="en-GB" b="0" i="0" dirty="0">
                <a:effectLst/>
              </a:rPr>
              <a:t>Taser 7 is more accurate &amp; faster – better in protecting the public and police.</a:t>
            </a:r>
          </a:p>
        </p:txBody>
      </p:sp>
    </p:spTree>
    <p:extLst>
      <p:ext uri="{BB962C8B-B14F-4D97-AF65-F5344CB8AC3E}">
        <p14:creationId xmlns:p14="http://schemas.microsoft.com/office/powerpoint/2010/main" val="2269992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699-1752-4E5D-B778-77AE9BAFA63E}"/>
              </a:ext>
            </a:extLst>
          </p:cNvPr>
          <p:cNvSpPr>
            <a:spLocks noGrp="1"/>
          </p:cNvSpPr>
          <p:nvPr>
            <p:ph type="title"/>
          </p:nvPr>
        </p:nvSpPr>
        <p:spPr>
          <a:xfrm>
            <a:off x="677334" y="609600"/>
            <a:ext cx="8596668" cy="621846"/>
          </a:xfrm>
        </p:spPr>
        <p:txBody>
          <a:bodyPr>
            <a:normAutofit fontScale="90000"/>
          </a:bodyPr>
          <a:lstStyle/>
          <a:p>
            <a:r>
              <a:rPr lang="en-GB" dirty="0"/>
              <a:t>An overview</a:t>
            </a:r>
          </a:p>
        </p:txBody>
      </p:sp>
      <p:sp>
        <p:nvSpPr>
          <p:cNvPr id="3" name="Content Placeholder 2">
            <a:extLst>
              <a:ext uri="{FF2B5EF4-FFF2-40B4-BE49-F238E27FC236}">
                <a16:creationId xmlns:a16="http://schemas.microsoft.com/office/drawing/2014/main" id="{A9A15685-67D1-4DFB-9EC7-87AD8C55D532}"/>
              </a:ext>
            </a:extLst>
          </p:cNvPr>
          <p:cNvSpPr>
            <a:spLocks noGrp="1"/>
          </p:cNvSpPr>
          <p:nvPr>
            <p:ph idx="1"/>
          </p:nvPr>
        </p:nvSpPr>
        <p:spPr>
          <a:xfrm>
            <a:off x="677334" y="1434662"/>
            <a:ext cx="11083742" cy="4606701"/>
          </a:xfrm>
        </p:spPr>
        <p:txBody>
          <a:bodyPr>
            <a:normAutofit/>
          </a:bodyPr>
          <a:lstStyle/>
          <a:p>
            <a:pPr algn="just"/>
            <a:r>
              <a:rPr lang="en-GB" sz="2400" dirty="0"/>
              <a:t>First introduced to UK police in 2003 / 2004 </a:t>
            </a:r>
          </a:p>
          <a:p>
            <a:pPr algn="just"/>
            <a:r>
              <a:rPr lang="en-GB" sz="2400" dirty="0"/>
              <a:t>A less lethal weapon compared to a firearm</a:t>
            </a:r>
          </a:p>
          <a:p>
            <a:pPr algn="just"/>
            <a:r>
              <a:rPr lang="en-GB" sz="2400" dirty="0"/>
              <a:t>Not classed as Personal Protective Equipment</a:t>
            </a:r>
            <a:r>
              <a:rPr lang="en-GB" dirty="0"/>
              <a:t> (PPE) </a:t>
            </a:r>
            <a:endParaRPr lang="en-GB" sz="2400" dirty="0"/>
          </a:p>
          <a:p>
            <a:pPr algn="just"/>
            <a:r>
              <a:rPr lang="en-GB" sz="2400" dirty="0"/>
              <a:t>Its use is controversial across the UK and USA</a:t>
            </a:r>
          </a:p>
          <a:p>
            <a:pPr lvl="1" algn="just"/>
            <a:r>
              <a:rPr lang="en-GB" sz="2200" dirty="0"/>
              <a:t>Deaths, ‘trigger happy’ cop’s, better than guns? </a:t>
            </a:r>
          </a:p>
          <a:p>
            <a:pPr algn="just"/>
            <a:r>
              <a:rPr lang="en-GB" sz="2400" dirty="0"/>
              <a:t>2019 Home Office pledged additional £10 million on taser training</a:t>
            </a:r>
          </a:p>
          <a:p>
            <a:pPr marL="0" indent="0" algn="just">
              <a:buNone/>
            </a:pPr>
            <a:endParaRPr lang="en-GB" sz="2400" b="0" i="0" dirty="0">
              <a:solidFill>
                <a:srgbClr val="141414"/>
              </a:solidFill>
              <a:effectLst/>
              <a:latin typeface="+mj-lt"/>
            </a:endParaRPr>
          </a:p>
        </p:txBody>
      </p:sp>
      <p:sp>
        <p:nvSpPr>
          <p:cNvPr id="4" name="Slide Number Placeholder 3">
            <a:extLst>
              <a:ext uri="{FF2B5EF4-FFF2-40B4-BE49-F238E27FC236}">
                <a16:creationId xmlns:a16="http://schemas.microsoft.com/office/drawing/2014/main" id="{E50DED1B-E944-49E6-A16E-D60CC1937D10}"/>
              </a:ext>
            </a:extLst>
          </p:cNvPr>
          <p:cNvSpPr>
            <a:spLocks noGrp="1"/>
          </p:cNvSpPr>
          <p:nvPr>
            <p:ph type="sldNum" sz="quarter" idx="12"/>
          </p:nvPr>
        </p:nvSpPr>
        <p:spPr/>
        <p:txBody>
          <a:bodyPr/>
          <a:lstStyle/>
          <a:p>
            <a:fld id="{5DFEDB64-84C3-4240-BCBA-134AE1D9082C}" type="slidenum">
              <a:rPr lang="en-GB" smtClean="0"/>
              <a:t>6</a:t>
            </a:fld>
            <a:endParaRPr lang="en-GB"/>
          </a:p>
        </p:txBody>
      </p:sp>
    </p:spTree>
    <p:extLst>
      <p:ext uri="{BB962C8B-B14F-4D97-AF65-F5344CB8AC3E}">
        <p14:creationId xmlns:p14="http://schemas.microsoft.com/office/powerpoint/2010/main" val="3980107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C9D7EA-191E-4E0E-BB91-A585494A6C37}"/>
              </a:ext>
            </a:extLst>
          </p:cNvPr>
          <p:cNvSpPr>
            <a:spLocks noGrp="1"/>
          </p:cNvSpPr>
          <p:nvPr>
            <p:ph idx="1"/>
          </p:nvPr>
        </p:nvSpPr>
        <p:spPr>
          <a:xfrm>
            <a:off x="677333" y="447307"/>
            <a:ext cx="10531950" cy="5594056"/>
          </a:xfrm>
        </p:spPr>
        <p:txBody>
          <a:bodyPr>
            <a:normAutofit/>
          </a:bodyPr>
          <a:lstStyle/>
          <a:p>
            <a:pPr algn="just"/>
            <a:r>
              <a:rPr lang="en-GB" sz="2400" dirty="0"/>
              <a:t>A range of “less lethal” weapons have been evaluated by various government, forensic, and humanitarian agencies. </a:t>
            </a:r>
          </a:p>
          <a:p>
            <a:pPr algn="just"/>
            <a:r>
              <a:rPr lang="en-GB" sz="2400" dirty="0"/>
              <a:t>Examples of these include: impact devices, (baton rounds, bean bags, rubber projectiles); water cannon; long range chemical delivery devices; electrical devices (stun guns, sticky shocker, Tasers); and distraction and disorientation devices (lasers, stun grenades, noise generation devices, smoke, nets, foam, grease, and tranquillisers).</a:t>
            </a:r>
          </a:p>
          <a:p>
            <a:pPr algn="just"/>
            <a:r>
              <a:rPr lang="en-GB" sz="2400" dirty="0"/>
              <a:t>From these, the Association of Chief Police Officers (ACPO) selected the Taser for an operational within police forces in the UK. </a:t>
            </a:r>
          </a:p>
          <a:p>
            <a:pPr algn="just"/>
            <a:r>
              <a:rPr lang="en-GB" sz="2400" dirty="0"/>
              <a:t>This will inevitably result in “tasered” subjects being brought to emergency departments.</a:t>
            </a:r>
          </a:p>
        </p:txBody>
      </p:sp>
      <p:sp>
        <p:nvSpPr>
          <p:cNvPr id="4" name="Slide Number Placeholder 3">
            <a:extLst>
              <a:ext uri="{FF2B5EF4-FFF2-40B4-BE49-F238E27FC236}">
                <a16:creationId xmlns:a16="http://schemas.microsoft.com/office/drawing/2014/main" id="{D20D7554-0E2F-4CA3-AC03-CC6DA73796AA}"/>
              </a:ext>
            </a:extLst>
          </p:cNvPr>
          <p:cNvSpPr>
            <a:spLocks noGrp="1"/>
          </p:cNvSpPr>
          <p:nvPr>
            <p:ph type="sldNum" sz="quarter" idx="12"/>
          </p:nvPr>
        </p:nvSpPr>
        <p:spPr/>
        <p:txBody>
          <a:bodyPr/>
          <a:lstStyle/>
          <a:p>
            <a:fld id="{5DFEDB64-84C3-4240-BCBA-134AE1D9082C}" type="slidenum">
              <a:rPr lang="en-GB" smtClean="0"/>
              <a:t>7</a:t>
            </a:fld>
            <a:endParaRPr lang="en-GB"/>
          </a:p>
        </p:txBody>
      </p:sp>
      <p:sp>
        <p:nvSpPr>
          <p:cNvPr id="2" name="TextBox 1">
            <a:extLst>
              <a:ext uri="{FF2B5EF4-FFF2-40B4-BE49-F238E27FC236}">
                <a16:creationId xmlns:a16="http://schemas.microsoft.com/office/drawing/2014/main" id="{B76AB501-DA99-4A61-9FE6-972F7385ED82}"/>
              </a:ext>
            </a:extLst>
          </p:cNvPr>
          <p:cNvSpPr txBox="1"/>
          <p:nvPr/>
        </p:nvSpPr>
        <p:spPr>
          <a:xfrm>
            <a:off x="5471652" y="6041362"/>
            <a:ext cx="2418735" cy="369332"/>
          </a:xfrm>
          <a:prstGeom prst="rect">
            <a:avLst/>
          </a:prstGeom>
          <a:noFill/>
        </p:spPr>
        <p:txBody>
          <a:bodyPr wrap="square" rtlCol="0">
            <a:spAutoFit/>
          </a:bodyPr>
          <a:lstStyle/>
          <a:p>
            <a:r>
              <a:rPr lang="en-GB" dirty="0" err="1"/>
              <a:t>Bleetman</a:t>
            </a:r>
            <a:r>
              <a:rPr lang="en-GB" dirty="0"/>
              <a:t> et al (2004)</a:t>
            </a:r>
          </a:p>
        </p:txBody>
      </p:sp>
    </p:spTree>
    <p:extLst>
      <p:ext uri="{BB962C8B-B14F-4D97-AF65-F5344CB8AC3E}">
        <p14:creationId xmlns:p14="http://schemas.microsoft.com/office/powerpoint/2010/main" val="4600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C9D7EA-191E-4E0E-BB91-A585494A6C37}"/>
              </a:ext>
            </a:extLst>
          </p:cNvPr>
          <p:cNvSpPr>
            <a:spLocks noGrp="1"/>
          </p:cNvSpPr>
          <p:nvPr>
            <p:ph idx="1"/>
          </p:nvPr>
        </p:nvSpPr>
        <p:spPr>
          <a:xfrm>
            <a:off x="677334" y="663677"/>
            <a:ext cx="10676466" cy="5377685"/>
          </a:xfrm>
        </p:spPr>
        <p:txBody>
          <a:bodyPr>
            <a:normAutofit/>
          </a:bodyPr>
          <a:lstStyle/>
          <a:p>
            <a:pPr algn="just"/>
            <a:r>
              <a:rPr lang="en-GB" sz="2400" dirty="0"/>
              <a:t>Police have a limited number of use of force options when confronting dangerous or violent suspects. </a:t>
            </a:r>
          </a:p>
          <a:p>
            <a:pPr algn="just"/>
            <a:r>
              <a:rPr lang="en-GB" sz="2400" dirty="0"/>
              <a:t>Police officers are legally and morally required to use the lowest level of force necessary to control a situation</a:t>
            </a:r>
          </a:p>
          <a:p>
            <a:pPr algn="just"/>
            <a:r>
              <a:rPr lang="en-GB" sz="2400" dirty="0"/>
              <a:t>Use of force options start with good communication skills, then escalate from unarmed physical skills (holds, restraints)</a:t>
            </a:r>
          </a:p>
          <a:p>
            <a:pPr algn="just"/>
            <a:r>
              <a:rPr lang="en-GB" sz="2400" dirty="0"/>
              <a:t>Moving onto using incapacitant sprays or batons. </a:t>
            </a:r>
          </a:p>
          <a:p>
            <a:pPr algn="just"/>
            <a:r>
              <a:rPr lang="en-GB" sz="2400" dirty="0"/>
              <a:t>At present, when facing levels of threat that exceed the capacity of an officer deploying a baton, there remains only the use of a firearm. </a:t>
            </a:r>
          </a:p>
          <a:p>
            <a:pPr marL="0" indent="0" algn="just">
              <a:buNone/>
            </a:pPr>
            <a:endParaRPr lang="en-GB" sz="2400" dirty="0"/>
          </a:p>
          <a:p>
            <a:pPr algn="just"/>
            <a:r>
              <a:rPr lang="en-GB" sz="2400" dirty="0"/>
              <a:t>Police agencies have searched for “less lethal” weapons to fill the operational gap between the baton and the gun.</a:t>
            </a:r>
          </a:p>
        </p:txBody>
      </p:sp>
      <p:sp>
        <p:nvSpPr>
          <p:cNvPr id="4" name="Slide Number Placeholder 3">
            <a:extLst>
              <a:ext uri="{FF2B5EF4-FFF2-40B4-BE49-F238E27FC236}">
                <a16:creationId xmlns:a16="http://schemas.microsoft.com/office/drawing/2014/main" id="{D20D7554-0E2F-4CA3-AC03-CC6DA73796AA}"/>
              </a:ext>
            </a:extLst>
          </p:cNvPr>
          <p:cNvSpPr>
            <a:spLocks noGrp="1"/>
          </p:cNvSpPr>
          <p:nvPr>
            <p:ph type="sldNum" sz="quarter" idx="12"/>
          </p:nvPr>
        </p:nvSpPr>
        <p:spPr/>
        <p:txBody>
          <a:bodyPr/>
          <a:lstStyle/>
          <a:p>
            <a:fld id="{5DFEDB64-84C3-4240-BCBA-134AE1D9082C}" type="slidenum">
              <a:rPr lang="en-GB" smtClean="0"/>
              <a:t>8</a:t>
            </a:fld>
            <a:endParaRPr lang="en-GB"/>
          </a:p>
        </p:txBody>
      </p:sp>
      <p:sp>
        <p:nvSpPr>
          <p:cNvPr id="5" name="TextBox 4">
            <a:extLst>
              <a:ext uri="{FF2B5EF4-FFF2-40B4-BE49-F238E27FC236}">
                <a16:creationId xmlns:a16="http://schemas.microsoft.com/office/drawing/2014/main" id="{93D53913-205E-441E-88A3-70639BF93AC5}"/>
              </a:ext>
            </a:extLst>
          </p:cNvPr>
          <p:cNvSpPr txBox="1"/>
          <p:nvPr/>
        </p:nvSpPr>
        <p:spPr>
          <a:xfrm>
            <a:off x="4572001" y="6039259"/>
            <a:ext cx="2534616" cy="369332"/>
          </a:xfrm>
          <a:prstGeom prst="rect">
            <a:avLst/>
          </a:prstGeom>
          <a:noFill/>
        </p:spPr>
        <p:txBody>
          <a:bodyPr wrap="square" rtlCol="0">
            <a:spAutoFit/>
          </a:bodyPr>
          <a:lstStyle/>
          <a:p>
            <a:r>
              <a:rPr lang="en-GB" dirty="0" err="1"/>
              <a:t>Bleetman</a:t>
            </a:r>
            <a:r>
              <a:rPr lang="en-GB" dirty="0"/>
              <a:t> et al (2004)</a:t>
            </a:r>
          </a:p>
        </p:txBody>
      </p:sp>
    </p:spTree>
    <p:extLst>
      <p:ext uri="{BB962C8B-B14F-4D97-AF65-F5344CB8AC3E}">
        <p14:creationId xmlns:p14="http://schemas.microsoft.com/office/powerpoint/2010/main" val="36060265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71F31-E630-414F-87E1-BFE543968FF2}"/>
              </a:ext>
            </a:extLst>
          </p:cNvPr>
          <p:cNvSpPr>
            <a:spLocks noGrp="1"/>
          </p:cNvSpPr>
          <p:nvPr>
            <p:ph type="title"/>
          </p:nvPr>
        </p:nvSpPr>
        <p:spPr>
          <a:xfrm>
            <a:off x="838200" y="365126"/>
            <a:ext cx="10515600" cy="486212"/>
          </a:xfrm>
        </p:spPr>
        <p:txBody>
          <a:bodyPr>
            <a:normAutofit/>
          </a:bodyPr>
          <a:lstStyle/>
          <a:p>
            <a:r>
              <a:rPr lang="en-GB" sz="2800" dirty="0"/>
              <a:t>Effects </a:t>
            </a:r>
          </a:p>
        </p:txBody>
      </p:sp>
      <p:sp>
        <p:nvSpPr>
          <p:cNvPr id="3" name="Content Placeholder 2">
            <a:extLst>
              <a:ext uri="{FF2B5EF4-FFF2-40B4-BE49-F238E27FC236}">
                <a16:creationId xmlns:a16="http://schemas.microsoft.com/office/drawing/2014/main" id="{A4D9701C-656A-47D8-AAF6-A939EBCC4A54}"/>
              </a:ext>
            </a:extLst>
          </p:cNvPr>
          <p:cNvSpPr>
            <a:spLocks noGrp="1"/>
          </p:cNvSpPr>
          <p:nvPr>
            <p:ph idx="1"/>
          </p:nvPr>
        </p:nvSpPr>
        <p:spPr>
          <a:xfrm>
            <a:off x="838200" y="977462"/>
            <a:ext cx="10515600" cy="5199501"/>
          </a:xfrm>
        </p:spPr>
        <p:txBody>
          <a:bodyPr>
            <a:normAutofit/>
          </a:bodyPr>
          <a:lstStyle/>
          <a:p>
            <a:r>
              <a:rPr lang="en-GB" sz="1800" dirty="0"/>
              <a:t>The usual reaction of a person exposed to CED discharge in probe mode is loss of some voluntary muscle control accompanied by involuntary muscle contractions. During the discharge the subject may:</a:t>
            </a:r>
          </a:p>
          <a:p>
            <a:r>
              <a:rPr lang="en-GB" sz="1800" dirty="0"/>
              <a:t>not be able to control their posture – consider risk of injury from uncontrolled fall</a:t>
            </a:r>
          </a:p>
          <a:p>
            <a:r>
              <a:rPr lang="en-GB" sz="1800" dirty="0"/>
              <a:t>experience their legs going rigid, which could be mistaken for kicking out (especially if they are in prone position)</a:t>
            </a:r>
          </a:p>
          <a:p>
            <a:r>
              <a:rPr lang="en-GB" sz="1800" dirty="0"/>
              <a:t>convulse, curl up in a ball, spasm, or stiffen (plank)</a:t>
            </a:r>
          </a:p>
          <a:p>
            <a:r>
              <a:rPr lang="en-GB" sz="1800" dirty="0"/>
              <a:t>experience intense pain</a:t>
            </a:r>
          </a:p>
          <a:p>
            <a:r>
              <a:rPr lang="en-GB" sz="1800" dirty="0"/>
              <a:t>not be able to respond to verbal commands during the discharge</a:t>
            </a:r>
          </a:p>
          <a:p>
            <a:r>
              <a:rPr lang="en-GB" sz="1800" dirty="0"/>
              <a:t>be confused or disorientated after the cycle</a:t>
            </a:r>
          </a:p>
          <a:p>
            <a:r>
              <a:rPr lang="en-GB" sz="1800" dirty="0"/>
              <a:t>feel exhausted after cycle</a:t>
            </a:r>
          </a:p>
          <a:p>
            <a:r>
              <a:rPr lang="en-GB" sz="1800" dirty="0"/>
              <a:t>‘freeze’ on the spot</a:t>
            </a:r>
          </a:p>
          <a:p>
            <a:r>
              <a:rPr lang="en-GB" sz="1800" dirty="0"/>
              <a:t>call out or make involuntary vocal noises</a:t>
            </a:r>
          </a:p>
          <a:p>
            <a:pPr marL="0" indent="0">
              <a:buNone/>
            </a:pPr>
            <a:endParaRPr lang="en-GB" sz="1800" dirty="0"/>
          </a:p>
          <a:p>
            <a:pPr marL="0" indent="0">
              <a:buNone/>
            </a:pPr>
            <a:r>
              <a:rPr lang="en-GB" sz="1800" dirty="0"/>
              <a:t>College of Policing (2018)</a:t>
            </a:r>
          </a:p>
        </p:txBody>
      </p:sp>
    </p:spTree>
    <p:extLst>
      <p:ext uri="{BB962C8B-B14F-4D97-AF65-F5344CB8AC3E}">
        <p14:creationId xmlns:p14="http://schemas.microsoft.com/office/powerpoint/2010/main" val="1965713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34A67-A551-4358-A9BE-16CBF93B5356}"/>
              </a:ext>
            </a:extLst>
          </p:cNvPr>
          <p:cNvSpPr>
            <a:spLocks noGrp="1"/>
          </p:cNvSpPr>
          <p:nvPr>
            <p:ph type="title"/>
          </p:nvPr>
        </p:nvSpPr>
        <p:spPr/>
        <p:txBody>
          <a:bodyPr/>
          <a:lstStyle/>
          <a:p>
            <a:r>
              <a:rPr lang="en-GB" dirty="0"/>
              <a:t>All policed armed?</a:t>
            </a:r>
          </a:p>
        </p:txBody>
      </p:sp>
      <p:sp>
        <p:nvSpPr>
          <p:cNvPr id="3" name="Content Placeholder 2">
            <a:extLst>
              <a:ext uri="{FF2B5EF4-FFF2-40B4-BE49-F238E27FC236}">
                <a16:creationId xmlns:a16="http://schemas.microsoft.com/office/drawing/2014/main" id="{D5C806E3-9AF2-4B4F-8988-C803505A4E88}"/>
              </a:ext>
            </a:extLst>
          </p:cNvPr>
          <p:cNvSpPr>
            <a:spLocks noGrp="1"/>
          </p:cNvSpPr>
          <p:nvPr>
            <p:ph idx="1"/>
          </p:nvPr>
        </p:nvSpPr>
        <p:spPr/>
        <p:txBody>
          <a:bodyPr/>
          <a:lstStyle/>
          <a:p>
            <a:pPr algn="just"/>
            <a:r>
              <a:rPr lang="en-GB" sz="2400" b="0" i="0" dirty="0">
                <a:effectLst/>
              </a:rPr>
              <a:t>17,000 Taser-trained police out of 123,000 officers.</a:t>
            </a:r>
            <a:endParaRPr lang="en-GB" sz="2400" dirty="0"/>
          </a:p>
          <a:p>
            <a:pPr algn="just"/>
            <a:r>
              <a:rPr lang="en-GB" sz="2400" dirty="0"/>
              <a:t>2018 SWP </a:t>
            </a:r>
            <a:r>
              <a:rPr lang="en-GB" sz="2400" b="0" i="0" dirty="0">
                <a:effectLst/>
              </a:rPr>
              <a:t>it would train an additional 281 increase of 10% to 20% of trained officers</a:t>
            </a:r>
          </a:p>
          <a:p>
            <a:pPr algn="l" fontAlgn="base"/>
            <a:r>
              <a:rPr lang="en-GB" sz="2400" b="0" i="0" dirty="0">
                <a:effectLst/>
              </a:rPr>
              <a:t>North Wales Police and Gwent Police, who say 25% of front-line officers are Taser trained</a:t>
            </a:r>
          </a:p>
          <a:p>
            <a:pPr algn="l" fontAlgn="base"/>
            <a:r>
              <a:rPr lang="en-GB" sz="2400" b="0" i="0" dirty="0">
                <a:effectLst/>
              </a:rPr>
              <a:t>Dyfed-Powys Police has 175 Taser-trained officers.</a:t>
            </a:r>
          </a:p>
          <a:p>
            <a:pPr lvl="1" fontAlgn="base"/>
            <a:r>
              <a:rPr lang="en-GB" b="0" i="0" dirty="0">
                <a:effectLst/>
              </a:rPr>
              <a:t>In England and Wales, there are currently around 17,000 Taser-trained police out of 123,000 officers (2019)</a:t>
            </a:r>
          </a:p>
          <a:p>
            <a:endParaRPr lang="en-GB" dirty="0"/>
          </a:p>
        </p:txBody>
      </p:sp>
    </p:spTree>
    <p:extLst>
      <p:ext uri="{BB962C8B-B14F-4D97-AF65-F5344CB8AC3E}">
        <p14:creationId xmlns:p14="http://schemas.microsoft.com/office/powerpoint/2010/main" val="3178929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EB16B9-68DC-458E-9632-A8DA8E02DE85}"/>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PC Keith Palmer 2017 </a:t>
            </a:r>
          </a:p>
        </p:txBody>
      </p:sp>
      <p:cxnSp>
        <p:nvCxnSpPr>
          <p:cNvPr id="12" name="Straight Connector 11">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08A9F688-D79F-4ECC-859F-5537A4DB7F8F}"/>
              </a:ext>
            </a:extLst>
          </p:cNvPr>
          <p:cNvPicPr>
            <a:picLocks noChangeAspect="1"/>
          </p:cNvPicPr>
          <p:nvPr/>
        </p:nvPicPr>
        <p:blipFill>
          <a:blip r:embed="rId3"/>
          <a:stretch>
            <a:fillRect/>
          </a:stretch>
        </p:blipFill>
        <p:spPr>
          <a:xfrm>
            <a:off x="1321699" y="2426818"/>
            <a:ext cx="3475652" cy="3997637"/>
          </a:xfrm>
          <a:prstGeom prst="rect">
            <a:avLst/>
          </a:prstGeom>
        </p:spPr>
      </p:pic>
      <p:cxnSp>
        <p:nvCxnSpPr>
          <p:cNvPr id="14" name="Straight Connector 13">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759FED67-3D60-4787-80BE-539E9F96DC1D}"/>
              </a:ext>
            </a:extLst>
          </p:cNvPr>
          <p:cNvPicPr>
            <a:picLocks noGrp="1" noChangeAspect="1"/>
          </p:cNvPicPr>
          <p:nvPr>
            <p:ph idx="1"/>
          </p:nvPr>
        </p:nvPicPr>
        <p:blipFill>
          <a:blip r:embed="rId4"/>
          <a:stretch>
            <a:fillRect/>
          </a:stretch>
        </p:blipFill>
        <p:spPr>
          <a:xfrm>
            <a:off x="6445073" y="2891160"/>
            <a:ext cx="5455917" cy="3068952"/>
          </a:xfrm>
          <a:prstGeom prst="rect">
            <a:avLst/>
          </a:prstGeom>
        </p:spPr>
      </p:pic>
    </p:spTree>
    <p:extLst>
      <p:ext uri="{BB962C8B-B14F-4D97-AF65-F5344CB8AC3E}">
        <p14:creationId xmlns:p14="http://schemas.microsoft.com/office/powerpoint/2010/main" val="38236039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20D64-435F-492F-B3CF-9A63A3ADF144}"/>
              </a:ext>
            </a:extLst>
          </p:cNvPr>
          <p:cNvSpPr>
            <a:spLocks noGrp="1"/>
          </p:cNvSpPr>
          <p:nvPr>
            <p:ph type="title"/>
          </p:nvPr>
        </p:nvSpPr>
        <p:spPr>
          <a:xfrm>
            <a:off x="838200" y="365125"/>
            <a:ext cx="10515600" cy="575779"/>
          </a:xfrm>
        </p:spPr>
        <p:txBody>
          <a:bodyPr>
            <a:normAutofit/>
          </a:bodyPr>
          <a:lstStyle/>
          <a:p>
            <a:r>
              <a:rPr lang="en-GB" sz="3200" dirty="0"/>
              <a:t>When it goes wrong - USA</a:t>
            </a:r>
          </a:p>
        </p:txBody>
      </p:sp>
      <p:sp>
        <p:nvSpPr>
          <p:cNvPr id="3" name="Content Placeholder 2">
            <a:extLst>
              <a:ext uri="{FF2B5EF4-FFF2-40B4-BE49-F238E27FC236}">
                <a16:creationId xmlns:a16="http://schemas.microsoft.com/office/drawing/2014/main" id="{FBD3713B-85F4-42FA-B64C-647500B91B4E}"/>
              </a:ext>
            </a:extLst>
          </p:cNvPr>
          <p:cNvSpPr>
            <a:spLocks noGrp="1"/>
          </p:cNvSpPr>
          <p:nvPr>
            <p:ph idx="1"/>
          </p:nvPr>
        </p:nvSpPr>
        <p:spPr>
          <a:xfrm>
            <a:off x="838200" y="1192696"/>
            <a:ext cx="10515600" cy="4984267"/>
          </a:xfrm>
        </p:spPr>
        <p:txBody>
          <a:bodyPr>
            <a:normAutofit/>
          </a:bodyPr>
          <a:lstStyle/>
          <a:p>
            <a:r>
              <a:rPr lang="en-GB" dirty="0"/>
              <a:t>Salman &amp; </a:t>
            </a:r>
            <a:r>
              <a:rPr lang="en-GB" dirty="0" err="1"/>
              <a:t>Wedell</a:t>
            </a:r>
            <a:r>
              <a:rPr lang="en-GB" dirty="0"/>
              <a:t> (2021) stated that since 2010 police tasers has caused over 500 deaths in the USA</a:t>
            </a:r>
          </a:p>
          <a:p>
            <a:r>
              <a:rPr lang="en-GB" b="0" i="0" dirty="0">
                <a:solidFill>
                  <a:srgbClr val="000000"/>
                </a:solidFill>
                <a:effectLst/>
              </a:rPr>
              <a:t>2013 Chicago police officer tased a pregnant woman three times – including once in the abdomen. She miscarried her baby.</a:t>
            </a:r>
            <a:endParaRPr lang="en-GB" dirty="0"/>
          </a:p>
          <a:p>
            <a:r>
              <a:rPr lang="en-GB" b="0" i="0" dirty="0">
                <a:solidFill>
                  <a:srgbClr val="000000"/>
                </a:solidFill>
                <a:effectLst/>
              </a:rPr>
              <a:t>Texas, police officers fired a Taser at a suicidal man after he had douse himself with petrol. The electrical currents set him on fire &amp;  burned down his house. </a:t>
            </a:r>
          </a:p>
          <a:p>
            <a:pPr algn="l" fontAlgn="base"/>
            <a:r>
              <a:rPr lang="en-GB" dirty="0">
                <a:solidFill>
                  <a:srgbClr val="141414"/>
                </a:solidFill>
                <a:latin typeface="ReithSans"/>
              </a:rPr>
              <a:t>O</a:t>
            </a:r>
            <a:r>
              <a:rPr lang="en-GB" b="0" i="0" dirty="0">
                <a:solidFill>
                  <a:srgbClr val="141414"/>
                </a:solidFill>
                <a:effectLst/>
                <a:latin typeface="ReithSans"/>
              </a:rPr>
              <a:t>fficer Kim Potter, police officer for 26 years mistakenly drew her gun Instead of her taser. </a:t>
            </a:r>
            <a:r>
              <a:rPr lang="en-GB" dirty="0">
                <a:solidFill>
                  <a:srgbClr val="141414"/>
                </a:solidFill>
                <a:latin typeface="ReithSans"/>
              </a:rPr>
              <a:t>Shot Daunte Wright, 20 in 2021</a:t>
            </a:r>
          </a:p>
          <a:p>
            <a:pPr algn="l" fontAlgn="base"/>
            <a:r>
              <a:rPr lang="en-GB" b="0" i="0" dirty="0">
                <a:solidFill>
                  <a:srgbClr val="141414"/>
                </a:solidFill>
                <a:effectLst/>
                <a:latin typeface="ReithSans"/>
              </a:rPr>
              <a:t>Gave the warning </a:t>
            </a:r>
            <a:r>
              <a:rPr lang="en-GB" b="0" i="1" dirty="0">
                <a:solidFill>
                  <a:srgbClr val="141414"/>
                </a:solidFill>
                <a:effectLst/>
                <a:latin typeface="ReithSans"/>
              </a:rPr>
              <a:t>“Taser, taser, taser” </a:t>
            </a:r>
            <a:r>
              <a:rPr lang="en-GB" b="0" i="0" dirty="0">
                <a:solidFill>
                  <a:srgbClr val="141414"/>
                </a:solidFill>
                <a:effectLst/>
                <a:latin typeface="ReithSans"/>
              </a:rPr>
              <a:t>then heard saying </a:t>
            </a:r>
            <a:r>
              <a:rPr lang="en-GB" b="0" i="1" dirty="0">
                <a:solidFill>
                  <a:srgbClr val="141414"/>
                </a:solidFill>
                <a:effectLst/>
                <a:latin typeface="ReithSans"/>
              </a:rPr>
              <a:t>"Holy shit, I just shot him“</a:t>
            </a:r>
          </a:p>
        </p:txBody>
      </p:sp>
    </p:spTree>
    <p:extLst>
      <p:ext uri="{BB962C8B-B14F-4D97-AF65-F5344CB8AC3E}">
        <p14:creationId xmlns:p14="http://schemas.microsoft.com/office/powerpoint/2010/main" val="38230844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DAED3-CC0C-4D26-B44A-2E4EBA22A6EA}"/>
              </a:ext>
            </a:extLst>
          </p:cNvPr>
          <p:cNvSpPr>
            <a:spLocks noGrp="1"/>
          </p:cNvSpPr>
          <p:nvPr>
            <p:ph type="title"/>
          </p:nvPr>
        </p:nvSpPr>
        <p:spPr>
          <a:xfrm>
            <a:off x="838200" y="365126"/>
            <a:ext cx="10515600" cy="596572"/>
          </a:xfrm>
        </p:spPr>
        <p:txBody>
          <a:bodyPr>
            <a:normAutofit/>
          </a:bodyPr>
          <a:lstStyle/>
          <a:p>
            <a:r>
              <a:rPr lang="en-GB" sz="3600" dirty="0"/>
              <a:t>When it goes wrong - UK</a:t>
            </a:r>
          </a:p>
        </p:txBody>
      </p:sp>
      <p:sp>
        <p:nvSpPr>
          <p:cNvPr id="3" name="Content Placeholder 2">
            <a:extLst>
              <a:ext uri="{FF2B5EF4-FFF2-40B4-BE49-F238E27FC236}">
                <a16:creationId xmlns:a16="http://schemas.microsoft.com/office/drawing/2014/main" id="{3D553C36-98AE-44BD-BBEF-60D57A48E282}"/>
              </a:ext>
            </a:extLst>
          </p:cNvPr>
          <p:cNvSpPr>
            <a:spLocks noGrp="1"/>
          </p:cNvSpPr>
          <p:nvPr>
            <p:ph idx="1"/>
          </p:nvPr>
        </p:nvSpPr>
        <p:spPr>
          <a:xfrm>
            <a:off x="838200" y="1182414"/>
            <a:ext cx="10515600" cy="4994549"/>
          </a:xfrm>
        </p:spPr>
        <p:txBody>
          <a:bodyPr/>
          <a:lstStyle/>
          <a:p>
            <a:r>
              <a:rPr lang="en-US" dirty="0"/>
              <a:t>Raoul Moat </a:t>
            </a:r>
          </a:p>
          <a:p>
            <a:endParaRPr lang="en-GB" dirty="0"/>
          </a:p>
          <a:p>
            <a:r>
              <a:rPr lang="en-GB" dirty="0">
                <a:hlinkClick r:id="rId3"/>
              </a:rPr>
              <a:t>https://www.theguardian.com/world/2016/aug/16/timeline-of-taser-controversies-in-the-uk</a:t>
            </a:r>
            <a:r>
              <a:rPr lang="en-GB" dirty="0"/>
              <a:t> - See this link</a:t>
            </a:r>
          </a:p>
        </p:txBody>
      </p:sp>
    </p:spTree>
    <p:extLst>
      <p:ext uri="{BB962C8B-B14F-4D97-AF65-F5344CB8AC3E}">
        <p14:creationId xmlns:p14="http://schemas.microsoft.com/office/powerpoint/2010/main" val="874153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6ECEA-CDFB-476A-9B87-57D97B3007FB}"/>
              </a:ext>
            </a:extLst>
          </p:cNvPr>
          <p:cNvSpPr>
            <a:spLocks noGrp="1"/>
          </p:cNvSpPr>
          <p:nvPr>
            <p:ph type="title"/>
          </p:nvPr>
        </p:nvSpPr>
        <p:spPr/>
        <p:txBody>
          <a:bodyPr/>
          <a:lstStyle/>
          <a:p>
            <a:r>
              <a:rPr lang="en-GB" dirty="0"/>
              <a:t>UK Incidents </a:t>
            </a:r>
          </a:p>
        </p:txBody>
      </p:sp>
      <p:sp>
        <p:nvSpPr>
          <p:cNvPr id="3" name="Content Placeholder 2">
            <a:extLst>
              <a:ext uri="{FF2B5EF4-FFF2-40B4-BE49-F238E27FC236}">
                <a16:creationId xmlns:a16="http://schemas.microsoft.com/office/drawing/2014/main" id="{ADDB37F4-7D5D-4231-94CD-6F3DA6841188}"/>
              </a:ext>
            </a:extLst>
          </p:cNvPr>
          <p:cNvSpPr>
            <a:spLocks noGrp="1"/>
          </p:cNvSpPr>
          <p:nvPr>
            <p:ph idx="1"/>
          </p:nvPr>
        </p:nvSpPr>
        <p:spPr/>
        <p:txBody>
          <a:bodyPr/>
          <a:lstStyle/>
          <a:p>
            <a:r>
              <a:rPr lang="en-GB" dirty="0"/>
              <a:t>Home Office data shows Taser was used in 17,000 incidents in 2017/18, nearly doubling to around 32,000 incidents in 2019/20.</a:t>
            </a:r>
          </a:p>
          <a:p>
            <a:r>
              <a:rPr lang="en-GB" dirty="0"/>
              <a:t>In the majority of cases Taser is not discharged</a:t>
            </a:r>
          </a:p>
          <a:p>
            <a:r>
              <a:rPr lang="en-GB" dirty="0"/>
              <a:t>In the year ending 31 March 2020, there were 492,000 recorded incidents in which a police officer used force</a:t>
            </a:r>
          </a:p>
        </p:txBody>
      </p:sp>
    </p:spTree>
    <p:extLst>
      <p:ext uri="{BB962C8B-B14F-4D97-AF65-F5344CB8AC3E}">
        <p14:creationId xmlns:p14="http://schemas.microsoft.com/office/powerpoint/2010/main" val="188296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B91AA0A-D4D2-484E-A5ED-11478C6EA12D}"/>
              </a:ext>
            </a:extLst>
          </p:cNvPr>
          <p:cNvPicPr>
            <a:picLocks noChangeAspect="1"/>
          </p:cNvPicPr>
          <p:nvPr/>
        </p:nvPicPr>
        <p:blipFill>
          <a:blip r:embed="rId3"/>
          <a:stretch>
            <a:fillRect/>
          </a:stretch>
        </p:blipFill>
        <p:spPr>
          <a:xfrm>
            <a:off x="687142" y="630621"/>
            <a:ext cx="11200057" cy="5549461"/>
          </a:xfrm>
          <a:prstGeom prst="rect">
            <a:avLst/>
          </a:prstGeom>
        </p:spPr>
      </p:pic>
    </p:spTree>
    <p:extLst>
      <p:ext uri="{BB962C8B-B14F-4D97-AF65-F5344CB8AC3E}">
        <p14:creationId xmlns:p14="http://schemas.microsoft.com/office/powerpoint/2010/main" val="3242593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D52D6-A747-4D6E-9A3E-9FBA455DDEAE}"/>
              </a:ext>
            </a:extLst>
          </p:cNvPr>
          <p:cNvSpPr>
            <a:spLocks noGrp="1"/>
          </p:cNvSpPr>
          <p:nvPr>
            <p:ph type="title"/>
          </p:nvPr>
        </p:nvSpPr>
        <p:spPr/>
        <p:txBody>
          <a:bodyPr/>
          <a:lstStyle/>
          <a:p>
            <a:r>
              <a:rPr lang="en-GB" dirty="0"/>
              <a:t>Police use of force April 20 – March 2021</a:t>
            </a:r>
          </a:p>
        </p:txBody>
      </p:sp>
      <p:sp>
        <p:nvSpPr>
          <p:cNvPr id="3" name="Content Placeholder 2">
            <a:extLst>
              <a:ext uri="{FF2B5EF4-FFF2-40B4-BE49-F238E27FC236}">
                <a16:creationId xmlns:a16="http://schemas.microsoft.com/office/drawing/2014/main" id="{015F86BC-7BCB-44E5-91D0-D8C7892F5D5B}"/>
              </a:ext>
            </a:extLst>
          </p:cNvPr>
          <p:cNvSpPr>
            <a:spLocks noGrp="1"/>
          </p:cNvSpPr>
          <p:nvPr>
            <p:ph idx="1"/>
          </p:nvPr>
        </p:nvSpPr>
        <p:spPr/>
        <p:txBody>
          <a:bodyPr>
            <a:normAutofit lnSpcReduction="10000"/>
          </a:bodyPr>
          <a:lstStyle/>
          <a:p>
            <a:pPr algn="l"/>
            <a:r>
              <a:rPr lang="en-GB" b="0" i="0" dirty="0">
                <a:solidFill>
                  <a:srgbClr val="0B0C0C"/>
                </a:solidFill>
                <a:effectLst/>
                <a:latin typeface="GDS Transport"/>
              </a:rPr>
              <a:t>In the year ending 31 March 2021, there were </a:t>
            </a:r>
            <a:r>
              <a:rPr lang="en-GB" b="1" i="0" dirty="0">
                <a:solidFill>
                  <a:srgbClr val="0B0C0C"/>
                </a:solidFill>
                <a:effectLst/>
                <a:latin typeface="GDS Transport"/>
              </a:rPr>
              <a:t>562,280 recorded incidents</a:t>
            </a:r>
            <a:r>
              <a:rPr lang="en-GB" b="0" i="0" dirty="0">
                <a:solidFill>
                  <a:srgbClr val="0B0C0C"/>
                </a:solidFill>
                <a:effectLst/>
                <a:latin typeface="GDS Transport"/>
              </a:rPr>
              <a:t> in which a police officer used force.</a:t>
            </a:r>
          </a:p>
          <a:p>
            <a:pPr algn="l"/>
            <a:r>
              <a:rPr lang="en-GB" b="1" i="0" dirty="0">
                <a:solidFill>
                  <a:srgbClr val="0B0C0C"/>
                </a:solidFill>
                <a:effectLst/>
                <a:latin typeface="GDS Transport"/>
              </a:rPr>
              <a:t>Restraint tactics</a:t>
            </a:r>
            <a:r>
              <a:rPr lang="en-GB" b="0" i="0" dirty="0">
                <a:solidFill>
                  <a:srgbClr val="0B0C0C"/>
                </a:solidFill>
                <a:effectLst/>
                <a:latin typeface="GDS Transport"/>
              </a:rPr>
              <a:t> (handcuffing) were the most common type of force used (447,496 incidents, 80%).</a:t>
            </a:r>
          </a:p>
          <a:p>
            <a:pPr algn="l"/>
            <a:r>
              <a:rPr lang="en-GB" b="0" i="0" dirty="0">
                <a:solidFill>
                  <a:srgbClr val="0B0C0C"/>
                </a:solidFill>
                <a:effectLst/>
                <a:latin typeface="GDS Transport"/>
              </a:rPr>
              <a:t>The most common reason an officer used force was to </a:t>
            </a:r>
            <a:r>
              <a:rPr lang="en-GB" b="1" i="0" dirty="0">
                <a:solidFill>
                  <a:srgbClr val="0B0C0C"/>
                </a:solidFill>
                <a:effectLst/>
                <a:latin typeface="GDS Transport"/>
              </a:rPr>
              <a:t>protect themselves</a:t>
            </a:r>
            <a:r>
              <a:rPr lang="en-GB" b="0" i="0" dirty="0">
                <a:solidFill>
                  <a:srgbClr val="0B0C0C"/>
                </a:solidFill>
                <a:effectLst/>
                <a:latin typeface="GDS Transport"/>
              </a:rPr>
              <a:t> (391,202 incidents, 70%).</a:t>
            </a:r>
          </a:p>
          <a:p>
            <a:pPr algn="l"/>
            <a:r>
              <a:rPr lang="en-GB" b="0" i="0" dirty="0">
                <a:solidFill>
                  <a:srgbClr val="0B0C0C"/>
                </a:solidFill>
                <a:effectLst/>
                <a:latin typeface="GDS Transport"/>
              </a:rPr>
              <a:t>The most common impact factor was the person being </a:t>
            </a:r>
            <a:r>
              <a:rPr lang="en-GB" b="1" i="0" dirty="0">
                <a:solidFill>
                  <a:srgbClr val="0B0C0C"/>
                </a:solidFill>
                <a:effectLst/>
                <a:latin typeface="GDS Transport"/>
              </a:rPr>
              <a:t>under the influence of alcohol</a:t>
            </a:r>
            <a:r>
              <a:rPr lang="en-GB" b="0" i="0" dirty="0">
                <a:solidFill>
                  <a:srgbClr val="0B0C0C"/>
                </a:solidFill>
                <a:effectLst/>
                <a:latin typeface="GDS Transport"/>
              </a:rPr>
              <a:t> (186,810 incidents, 33%).</a:t>
            </a:r>
          </a:p>
          <a:p>
            <a:pPr algn="l"/>
            <a:r>
              <a:rPr lang="en-GB" b="0" i="0" dirty="0">
                <a:solidFill>
                  <a:srgbClr val="0B0C0C"/>
                </a:solidFill>
                <a:effectLst/>
                <a:latin typeface="GDS Transport"/>
              </a:rPr>
              <a:t>The most common outcome was the person being </a:t>
            </a:r>
            <a:r>
              <a:rPr lang="en-GB" b="1" i="0" dirty="0">
                <a:solidFill>
                  <a:srgbClr val="0B0C0C"/>
                </a:solidFill>
                <a:effectLst/>
                <a:latin typeface="GDS Transport"/>
              </a:rPr>
              <a:t>arrested</a:t>
            </a:r>
            <a:r>
              <a:rPr lang="en-GB" b="0" i="0" dirty="0">
                <a:solidFill>
                  <a:srgbClr val="0B0C0C"/>
                </a:solidFill>
                <a:effectLst/>
                <a:latin typeface="GDS Transport"/>
              </a:rPr>
              <a:t> (425,941 incidents, 76%).</a:t>
            </a:r>
          </a:p>
          <a:p>
            <a:endParaRPr lang="en-GB" dirty="0"/>
          </a:p>
        </p:txBody>
      </p:sp>
    </p:spTree>
    <p:extLst>
      <p:ext uri="{BB962C8B-B14F-4D97-AF65-F5344CB8AC3E}">
        <p14:creationId xmlns:p14="http://schemas.microsoft.com/office/powerpoint/2010/main" val="29010339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78A15-D211-4213-AAD4-B38EC96B6F07}"/>
              </a:ext>
            </a:extLst>
          </p:cNvPr>
          <p:cNvSpPr>
            <a:spLocks noGrp="1"/>
          </p:cNvSpPr>
          <p:nvPr>
            <p:ph type="title"/>
          </p:nvPr>
        </p:nvSpPr>
        <p:spPr/>
        <p:txBody>
          <a:bodyPr/>
          <a:lstStyle/>
          <a:p>
            <a:r>
              <a:rPr lang="en-GB" dirty="0">
                <a:solidFill>
                  <a:srgbClr val="0B0C0C"/>
                </a:solidFill>
                <a:latin typeface="GDS Transport"/>
              </a:rPr>
              <a:t>C</a:t>
            </a:r>
            <a:r>
              <a:rPr lang="en-GB" i="0" dirty="0">
                <a:solidFill>
                  <a:srgbClr val="0B0C0C"/>
                </a:solidFill>
                <a:effectLst/>
                <a:latin typeface="GDS Transport"/>
              </a:rPr>
              <a:t>ommon characteristics </a:t>
            </a:r>
            <a:endParaRPr lang="en-GB" dirty="0"/>
          </a:p>
        </p:txBody>
      </p:sp>
      <p:sp>
        <p:nvSpPr>
          <p:cNvPr id="3" name="Content Placeholder 2">
            <a:extLst>
              <a:ext uri="{FF2B5EF4-FFF2-40B4-BE49-F238E27FC236}">
                <a16:creationId xmlns:a16="http://schemas.microsoft.com/office/drawing/2014/main" id="{40747518-85D7-4DEF-8786-0FBEE70C039C}"/>
              </a:ext>
            </a:extLst>
          </p:cNvPr>
          <p:cNvSpPr>
            <a:spLocks noGrp="1"/>
          </p:cNvSpPr>
          <p:nvPr>
            <p:ph idx="1"/>
          </p:nvPr>
        </p:nvSpPr>
        <p:spPr/>
        <p:txBody>
          <a:bodyPr/>
          <a:lstStyle/>
          <a:p>
            <a:pPr algn="l"/>
            <a:r>
              <a:rPr lang="en-GB" b="0" i="0" dirty="0">
                <a:solidFill>
                  <a:srgbClr val="0B0C0C"/>
                </a:solidFill>
                <a:effectLst/>
                <a:latin typeface="GDS Transport"/>
              </a:rPr>
              <a:t>Most of people involved in the 562,280 incidents:</a:t>
            </a:r>
          </a:p>
          <a:p>
            <a:pPr algn="l">
              <a:buFont typeface="Arial" panose="020B0604020202020204" pitchFamily="34" charset="0"/>
              <a:buChar char="•"/>
            </a:pPr>
            <a:r>
              <a:rPr lang="en-GB" b="0" i="0" dirty="0">
                <a:solidFill>
                  <a:srgbClr val="0B0C0C"/>
                </a:solidFill>
                <a:effectLst/>
                <a:latin typeface="GDS Transport"/>
              </a:rPr>
              <a:t>70% of people were perceived as </a:t>
            </a:r>
            <a:r>
              <a:rPr lang="en-GB" b="1" i="0" dirty="0">
                <a:solidFill>
                  <a:srgbClr val="0B0C0C"/>
                </a:solidFill>
                <a:effectLst/>
                <a:latin typeface="GDS Transport"/>
              </a:rPr>
              <a:t>White</a:t>
            </a:r>
            <a:r>
              <a:rPr lang="en-GB" b="0" i="0" dirty="0">
                <a:solidFill>
                  <a:srgbClr val="0B0C0C"/>
                </a:solidFill>
                <a:effectLst/>
                <a:latin typeface="GDS Transport"/>
              </a:rPr>
              <a:t> (393,544) by the officer</a:t>
            </a:r>
          </a:p>
          <a:p>
            <a:pPr algn="l">
              <a:buFont typeface="Arial" panose="020B0604020202020204" pitchFamily="34" charset="0"/>
              <a:buChar char="•"/>
            </a:pPr>
            <a:r>
              <a:rPr lang="en-GB" b="0" i="0" dirty="0">
                <a:solidFill>
                  <a:srgbClr val="0B0C0C"/>
                </a:solidFill>
                <a:effectLst/>
                <a:latin typeface="GDS Transport"/>
              </a:rPr>
              <a:t>82% of people were perceived as </a:t>
            </a:r>
            <a:r>
              <a:rPr lang="en-GB" b="1" i="0" dirty="0">
                <a:solidFill>
                  <a:srgbClr val="0B0C0C"/>
                </a:solidFill>
                <a:effectLst/>
                <a:latin typeface="GDS Transport"/>
              </a:rPr>
              <a:t>male</a:t>
            </a:r>
            <a:r>
              <a:rPr lang="en-GB" b="0" i="0" dirty="0">
                <a:solidFill>
                  <a:srgbClr val="0B0C0C"/>
                </a:solidFill>
                <a:effectLst/>
                <a:latin typeface="GDS Transport"/>
              </a:rPr>
              <a:t> (460,410) by the officer</a:t>
            </a:r>
          </a:p>
          <a:p>
            <a:pPr algn="l">
              <a:buFont typeface="Arial" panose="020B0604020202020204" pitchFamily="34" charset="0"/>
              <a:buChar char="•"/>
            </a:pPr>
            <a:r>
              <a:rPr lang="en-GB" b="0" i="0" dirty="0">
                <a:solidFill>
                  <a:srgbClr val="0B0C0C"/>
                </a:solidFill>
                <a:effectLst/>
                <a:latin typeface="GDS Transport"/>
              </a:rPr>
              <a:t>54% of people were perceived as between </a:t>
            </a:r>
            <a:r>
              <a:rPr lang="en-GB" b="1" i="0" dirty="0">
                <a:solidFill>
                  <a:srgbClr val="0B0C0C"/>
                </a:solidFill>
                <a:effectLst/>
                <a:latin typeface="GDS Transport"/>
              </a:rPr>
              <a:t>18 and 34 years of age</a:t>
            </a:r>
            <a:r>
              <a:rPr lang="en-GB" b="0" i="0" dirty="0">
                <a:solidFill>
                  <a:srgbClr val="0B0C0C"/>
                </a:solidFill>
                <a:effectLst/>
                <a:latin typeface="GDS Transport"/>
              </a:rPr>
              <a:t> (301,361) by the officer</a:t>
            </a:r>
          </a:p>
          <a:p>
            <a:pPr algn="l">
              <a:buFont typeface="Arial" panose="020B0604020202020204" pitchFamily="34" charset="0"/>
              <a:buChar char="•"/>
            </a:pPr>
            <a:r>
              <a:rPr lang="en-GB" b="0" i="0" dirty="0">
                <a:solidFill>
                  <a:srgbClr val="0B0C0C"/>
                </a:solidFill>
                <a:effectLst/>
                <a:latin typeface="GDS Transport"/>
              </a:rPr>
              <a:t>81% of people were not perceived to have a </a:t>
            </a:r>
            <a:r>
              <a:rPr lang="en-GB" b="1" i="0" dirty="0">
                <a:solidFill>
                  <a:srgbClr val="0B0C0C"/>
                </a:solidFill>
                <a:effectLst/>
                <a:latin typeface="GDS Transport"/>
              </a:rPr>
              <a:t>physical or mental health condition</a:t>
            </a:r>
            <a:r>
              <a:rPr lang="en-GB" b="0" i="0" dirty="0">
                <a:solidFill>
                  <a:srgbClr val="0B0C0C"/>
                </a:solidFill>
                <a:effectLst/>
                <a:latin typeface="GDS Transport"/>
              </a:rPr>
              <a:t> (457,808)</a:t>
            </a:r>
          </a:p>
          <a:p>
            <a:endParaRPr lang="en-GB" dirty="0"/>
          </a:p>
          <a:p>
            <a:r>
              <a:rPr lang="en-GB" dirty="0"/>
              <a:t>PRINT - </a:t>
            </a:r>
          </a:p>
        </p:txBody>
      </p:sp>
    </p:spTree>
    <p:extLst>
      <p:ext uri="{BB962C8B-B14F-4D97-AF65-F5344CB8AC3E}">
        <p14:creationId xmlns:p14="http://schemas.microsoft.com/office/powerpoint/2010/main" val="12941803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E6ED40-3375-488A-9F49-067BF76289DD}"/>
              </a:ext>
            </a:extLst>
          </p:cNvPr>
          <p:cNvPicPr>
            <a:picLocks noChangeAspect="1"/>
          </p:cNvPicPr>
          <p:nvPr/>
        </p:nvPicPr>
        <p:blipFill>
          <a:blip r:embed="rId3"/>
          <a:stretch>
            <a:fillRect/>
          </a:stretch>
        </p:blipFill>
        <p:spPr>
          <a:xfrm>
            <a:off x="1592317" y="414334"/>
            <a:ext cx="8308428" cy="5619754"/>
          </a:xfrm>
          <a:prstGeom prst="rect">
            <a:avLst/>
          </a:prstGeom>
        </p:spPr>
      </p:pic>
    </p:spTree>
    <p:extLst>
      <p:ext uri="{BB962C8B-B14F-4D97-AF65-F5344CB8AC3E}">
        <p14:creationId xmlns:p14="http://schemas.microsoft.com/office/powerpoint/2010/main" val="202765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D9618B2A-65E6-4950-961F-D4707419407D}"/>
              </a:ext>
            </a:extLst>
          </p:cNvPr>
          <p:cNvSpPr>
            <a:spLocks noGrp="1"/>
          </p:cNvSpPr>
          <p:nvPr>
            <p:ph type="title"/>
          </p:nvPr>
        </p:nvSpPr>
        <p:spPr>
          <a:xfrm>
            <a:off x="535020" y="685800"/>
            <a:ext cx="2780271" cy="5105400"/>
          </a:xfrm>
        </p:spPr>
        <p:txBody>
          <a:bodyPr>
            <a:normAutofit/>
          </a:bodyPr>
          <a:lstStyle/>
          <a:p>
            <a:r>
              <a:rPr lang="en-GB" sz="3700">
                <a:solidFill>
                  <a:srgbClr val="FFFFFF"/>
                </a:solidFill>
              </a:rPr>
              <a:t>IOPC – Independent Office for Police Conduct </a:t>
            </a:r>
          </a:p>
        </p:txBody>
      </p:sp>
      <p:graphicFrame>
        <p:nvGraphicFramePr>
          <p:cNvPr id="5" name="Content Placeholder 2">
            <a:extLst>
              <a:ext uri="{FF2B5EF4-FFF2-40B4-BE49-F238E27FC236}">
                <a16:creationId xmlns:a16="http://schemas.microsoft.com/office/drawing/2014/main" id="{F0281C40-C123-4EEC-6DA0-87167484A122}"/>
              </a:ext>
            </a:extLst>
          </p:cNvPr>
          <p:cNvGraphicFramePr>
            <a:graphicFrameLocks noGrp="1"/>
          </p:cNvGraphicFramePr>
          <p:nvPr>
            <p:ph idx="1"/>
            <p:extLst>
              <p:ext uri="{D42A27DB-BD31-4B8C-83A1-F6EECF244321}">
                <p14:modId xmlns:p14="http://schemas.microsoft.com/office/powerpoint/2010/main" val="21900889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27656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0767F1BC-E3FF-433E-B658-FE4F2865EBA6}"/>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Discussion</a:t>
            </a:r>
          </a:p>
        </p:txBody>
      </p:sp>
      <p:graphicFrame>
        <p:nvGraphicFramePr>
          <p:cNvPr id="6" name="Content Placeholder 2">
            <a:extLst>
              <a:ext uri="{FF2B5EF4-FFF2-40B4-BE49-F238E27FC236}">
                <a16:creationId xmlns:a16="http://schemas.microsoft.com/office/drawing/2014/main" id="{A6BFF3D7-61A3-7315-0653-68FD564E7DE4}"/>
              </a:ext>
            </a:extLst>
          </p:cNvPr>
          <p:cNvGraphicFramePr>
            <a:graphicFrameLocks noGrp="1"/>
          </p:cNvGraphicFramePr>
          <p:nvPr>
            <p:ph idx="1"/>
            <p:extLst>
              <p:ext uri="{D42A27DB-BD31-4B8C-83A1-F6EECF244321}">
                <p14:modId xmlns:p14="http://schemas.microsoft.com/office/powerpoint/2010/main" val="269427748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72693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8FAFA-6EC4-4B57-992B-A7B96753BE56}"/>
              </a:ext>
            </a:extLst>
          </p:cNvPr>
          <p:cNvSpPr>
            <a:spLocks noGrp="1"/>
          </p:cNvSpPr>
          <p:nvPr>
            <p:ph type="title"/>
          </p:nvPr>
        </p:nvSpPr>
        <p:spPr/>
        <p:txBody>
          <a:bodyPr/>
          <a:lstStyle/>
          <a:p>
            <a:r>
              <a:rPr lang="en-GB" b="0" i="0" dirty="0">
                <a:solidFill>
                  <a:srgbClr val="000000"/>
                </a:solidFill>
                <a:effectLst/>
                <a:latin typeface="Gotham"/>
              </a:rPr>
              <a:t>Specialist Tactical Firearms</a:t>
            </a:r>
            <a:endParaRPr lang="en-GB" dirty="0"/>
          </a:p>
        </p:txBody>
      </p:sp>
      <p:sp>
        <p:nvSpPr>
          <p:cNvPr id="3" name="Content Placeholder 2">
            <a:extLst>
              <a:ext uri="{FF2B5EF4-FFF2-40B4-BE49-F238E27FC236}">
                <a16:creationId xmlns:a16="http://schemas.microsoft.com/office/drawing/2014/main" id="{04A5F85F-609E-4FE3-8C46-1D18D603D8B1}"/>
              </a:ext>
            </a:extLst>
          </p:cNvPr>
          <p:cNvSpPr>
            <a:spLocks noGrp="1"/>
          </p:cNvSpPr>
          <p:nvPr>
            <p:ph idx="1"/>
          </p:nvPr>
        </p:nvSpPr>
        <p:spPr/>
        <p:txBody>
          <a:bodyPr>
            <a:normAutofit fontScale="92500" lnSpcReduction="10000"/>
          </a:bodyPr>
          <a:lstStyle/>
          <a:p>
            <a:r>
              <a:rPr lang="en-GB" b="1" i="0" dirty="0">
                <a:solidFill>
                  <a:srgbClr val="202124"/>
                </a:solidFill>
                <a:effectLst/>
              </a:rPr>
              <a:t>Authorised Firearms Officers (AFO)</a:t>
            </a:r>
          </a:p>
          <a:p>
            <a:r>
              <a:rPr lang="en-GB" b="0" i="0" dirty="0">
                <a:solidFill>
                  <a:srgbClr val="000000"/>
                </a:solidFill>
                <a:effectLst/>
              </a:rPr>
              <a:t>AFO) is a police officer who has been selected, trained, accredited and authorised by a Chief Officer to carry a firearm operationally.</a:t>
            </a:r>
          </a:p>
          <a:p>
            <a:r>
              <a:rPr lang="en-GB" b="0" i="0" dirty="0">
                <a:solidFill>
                  <a:srgbClr val="232323"/>
                </a:solidFill>
                <a:effectLst/>
              </a:rPr>
              <a:t>The types of role that an AFO may perform include Armed Response Vehicle (ARV) Officers, Specialist Firearms Officer (SFO), Close Protection Officer (CPO), Personal Protection Officer and Tactical Support Officer.</a:t>
            </a:r>
            <a:endParaRPr lang="en-GB" b="0" i="0" dirty="0">
              <a:solidFill>
                <a:srgbClr val="000000"/>
              </a:solidFill>
              <a:effectLst/>
            </a:endParaRPr>
          </a:p>
          <a:p>
            <a:r>
              <a:rPr lang="en-GB" b="0" i="0" dirty="0">
                <a:solidFill>
                  <a:srgbClr val="232323"/>
                </a:solidFill>
                <a:effectLst/>
                <a:latin typeface="adobe-caslon-pro"/>
              </a:rPr>
              <a:t>The use of firearms by armed UK police remains regulated and restricted to certain specialised police units. The guidance from the Association of Chief Police Officers advises that firearms should be used only when absolutely necessary after conventional methods have failed; warnings must be given of intention to fire, and the target’s right to life should be considered.</a:t>
            </a:r>
            <a:endParaRPr lang="en-GB" dirty="0"/>
          </a:p>
        </p:txBody>
      </p:sp>
    </p:spTree>
    <p:extLst>
      <p:ext uri="{BB962C8B-B14F-4D97-AF65-F5344CB8AC3E}">
        <p14:creationId xmlns:p14="http://schemas.microsoft.com/office/powerpoint/2010/main" val="6850238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01195-D229-4508-BC7F-71BFAB2B7BDB}"/>
              </a:ext>
            </a:extLst>
          </p:cNvPr>
          <p:cNvSpPr>
            <a:spLocks noGrp="1"/>
          </p:cNvSpPr>
          <p:nvPr>
            <p:ph type="title"/>
          </p:nvPr>
        </p:nvSpPr>
        <p:spPr>
          <a:xfrm>
            <a:off x="838200" y="365126"/>
            <a:ext cx="10515600" cy="785758"/>
          </a:xfrm>
        </p:spPr>
        <p:txBody>
          <a:bodyPr>
            <a:normAutofit fontScale="90000"/>
          </a:bodyPr>
          <a:lstStyle/>
          <a:p>
            <a:br>
              <a:rPr lang="en-GB" b="1" i="0" dirty="0">
                <a:solidFill>
                  <a:srgbClr val="232323"/>
                </a:solidFill>
                <a:effectLst/>
                <a:latin typeface="clarendon-urw"/>
              </a:rPr>
            </a:br>
            <a:r>
              <a:rPr lang="en-GB" b="1" i="0" dirty="0">
                <a:solidFill>
                  <a:srgbClr val="232323"/>
                </a:solidFill>
                <a:effectLst/>
                <a:latin typeface="clarendon-urw"/>
              </a:rPr>
              <a:t>UK armed police – Statistics</a:t>
            </a:r>
            <a:br>
              <a:rPr lang="en-GB" b="0" i="0" dirty="0">
                <a:solidFill>
                  <a:srgbClr val="232323"/>
                </a:solidFill>
                <a:effectLst/>
                <a:latin typeface="clarendon-urw"/>
              </a:rPr>
            </a:br>
            <a:endParaRPr lang="en-GB" dirty="0"/>
          </a:p>
        </p:txBody>
      </p:sp>
      <p:sp>
        <p:nvSpPr>
          <p:cNvPr id="3" name="Content Placeholder 2">
            <a:extLst>
              <a:ext uri="{FF2B5EF4-FFF2-40B4-BE49-F238E27FC236}">
                <a16:creationId xmlns:a16="http://schemas.microsoft.com/office/drawing/2014/main" id="{655371D8-4C29-4E37-9A05-FA59149D5A31}"/>
              </a:ext>
            </a:extLst>
          </p:cNvPr>
          <p:cNvSpPr>
            <a:spLocks noGrp="1"/>
          </p:cNvSpPr>
          <p:nvPr>
            <p:ph idx="1"/>
          </p:nvPr>
        </p:nvSpPr>
        <p:spPr>
          <a:xfrm>
            <a:off x="838200" y="1545021"/>
            <a:ext cx="10515600" cy="4631942"/>
          </a:xfrm>
        </p:spPr>
        <p:txBody>
          <a:bodyPr>
            <a:normAutofit/>
          </a:bodyPr>
          <a:lstStyle/>
          <a:p>
            <a:pPr algn="l"/>
            <a:r>
              <a:rPr lang="en-GB" b="0" i="0" dirty="0">
                <a:solidFill>
                  <a:srgbClr val="232323"/>
                </a:solidFill>
                <a:effectLst/>
                <a:latin typeface="adobe-caslon-pro"/>
              </a:rPr>
              <a:t>Statistics on police use of firearms in England and Wales between April 2018 and March 2019:</a:t>
            </a:r>
          </a:p>
          <a:p>
            <a:pPr algn="l"/>
            <a:r>
              <a:rPr lang="en-GB" b="0" i="0" dirty="0">
                <a:solidFill>
                  <a:srgbClr val="232323"/>
                </a:solidFill>
                <a:effectLst/>
                <a:latin typeface="adobe-caslon-pro"/>
              </a:rPr>
              <a:t>20,186 police firearms operations </a:t>
            </a:r>
          </a:p>
          <a:p>
            <a:pPr algn="l"/>
            <a:r>
              <a:rPr lang="en-GB" b="0" i="0" dirty="0">
                <a:solidFill>
                  <a:srgbClr val="232323"/>
                </a:solidFill>
                <a:effectLst/>
                <a:latin typeface="adobe-caslon-pro"/>
              </a:rPr>
              <a:t>The Metropolitan Police and West Midlands Police accounted for 40% of these operations. Of the 20,186 operations, 88% (17,742) involved an Armed Response Vehicle</a:t>
            </a:r>
          </a:p>
          <a:p>
            <a:pPr algn="l"/>
            <a:r>
              <a:rPr lang="en-GB" b="0" i="0" dirty="0">
                <a:solidFill>
                  <a:srgbClr val="232323"/>
                </a:solidFill>
                <a:effectLst/>
                <a:latin typeface="adobe-caslon-pro"/>
              </a:rPr>
              <a:t>13 incidents in which police firearms were discharged, compared with 8 incidents during the previous year</a:t>
            </a:r>
          </a:p>
          <a:p>
            <a:pPr algn="l"/>
            <a:r>
              <a:rPr lang="en-GB" b="0" i="0" dirty="0">
                <a:solidFill>
                  <a:srgbClr val="232323"/>
                </a:solidFill>
                <a:effectLst/>
                <a:latin typeface="adobe-caslon-pro"/>
              </a:rPr>
              <a:t>There were 6,653 armed officers as at March 2019</a:t>
            </a:r>
            <a:endParaRPr lang="en-GB" dirty="0"/>
          </a:p>
        </p:txBody>
      </p:sp>
    </p:spTree>
    <p:extLst>
      <p:ext uri="{BB962C8B-B14F-4D97-AF65-F5344CB8AC3E}">
        <p14:creationId xmlns:p14="http://schemas.microsoft.com/office/powerpoint/2010/main" val="6302818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43AF2-BAAC-44BC-973F-672BA64F0279}"/>
              </a:ext>
            </a:extLst>
          </p:cNvPr>
          <p:cNvSpPr>
            <a:spLocks noGrp="1"/>
          </p:cNvSpPr>
          <p:nvPr>
            <p:ph type="title"/>
          </p:nvPr>
        </p:nvSpPr>
        <p:spPr>
          <a:xfrm>
            <a:off x="838200" y="365125"/>
            <a:ext cx="10515600" cy="612337"/>
          </a:xfrm>
        </p:spPr>
        <p:txBody>
          <a:bodyPr>
            <a:normAutofit/>
          </a:bodyPr>
          <a:lstStyle/>
          <a:p>
            <a:r>
              <a:rPr lang="en-GB" sz="3200" b="0" i="0" dirty="0">
                <a:solidFill>
                  <a:srgbClr val="232323"/>
                </a:solidFill>
                <a:effectLst/>
                <a:latin typeface="adobe-caslon-pro"/>
              </a:rPr>
              <a:t>Jean Charles de Menezes</a:t>
            </a:r>
            <a:endParaRPr lang="en-GB" sz="3200" dirty="0"/>
          </a:p>
        </p:txBody>
      </p:sp>
      <p:sp>
        <p:nvSpPr>
          <p:cNvPr id="3" name="Content Placeholder 2">
            <a:extLst>
              <a:ext uri="{FF2B5EF4-FFF2-40B4-BE49-F238E27FC236}">
                <a16:creationId xmlns:a16="http://schemas.microsoft.com/office/drawing/2014/main" id="{3E7E0EED-5682-439F-8596-A2A94F9D0D17}"/>
              </a:ext>
            </a:extLst>
          </p:cNvPr>
          <p:cNvSpPr>
            <a:spLocks noGrp="1"/>
          </p:cNvSpPr>
          <p:nvPr>
            <p:ph idx="1"/>
          </p:nvPr>
        </p:nvSpPr>
        <p:spPr>
          <a:xfrm>
            <a:off x="838200" y="1340069"/>
            <a:ext cx="10515600" cy="4836894"/>
          </a:xfrm>
        </p:spPr>
        <p:txBody>
          <a:bodyPr>
            <a:normAutofit lnSpcReduction="10000"/>
          </a:bodyPr>
          <a:lstStyle/>
          <a:p>
            <a:r>
              <a:rPr lang="en-GB" b="0" i="0" dirty="0">
                <a:solidFill>
                  <a:srgbClr val="232323"/>
                </a:solidFill>
                <a:effectLst/>
                <a:latin typeface="adobe-caslon-pro"/>
              </a:rPr>
              <a:t>July 2005</a:t>
            </a:r>
            <a:r>
              <a:rPr lang="en-GB" dirty="0">
                <a:solidFill>
                  <a:srgbClr val="232323"/>
                </a:solidFill>
                <a:latin typeface="adobe-caslon-pro"/>
              </a:rPr>
              <a:t> </a:t>
            </a:r>
            <a:r>
              <a:rPr lang="en-GB" b="0" i="0" dirty="0">
                <a:solidFill>
                  <a:srgbClr val="232323"/>
                </a:solidFill>
                <a:effectLst/>
                <a:latin typeface="adobe-caslon-pro"/>
              </a:rPr>
              <a:t>shot dead at Stockwell Tube Station by police who had mistaken him for a terrorist. </a:t>
            </a:r>
          </a:p>
          <a:p>
            <a:r>
              <a:rPr lang="en-GB" dirty="0">
                <a:solidFill>
                  <a:srgbClr val="232323"/>
                </a:solidFill>
                <a:latin typeface="adobe-caslon-pro"/>
              </a:rPr>
              <a:t>Suicide bombers - ‘Shoot to Kill’ policy</a:t>
            </a:r>
          </a:p>
          <a:p>
            <a:r>
              <a:rPr lang="en-GB" dirty="0">
                <a:solidFill>
                  <a:srgbClr val="232323"/>
                </a:solidFill>
                <a:latin typeface="adobe-caslon-pro"/>
              </a:rPr>
              <a:t>Police stated – de Menezes </a:t>
            </a:r>
            <a:r>
              <a:rPr lang="en-GB" b="0" i="0" dirty="0">
                <a:solidFill>
                  <a:srgbClr val="121212"/>
                </a:solidFill>
                <a:effectLst/>
                <a:latin typeface="GuardianTextEgyptian"/>
              </a:rPr>
              <a:t>“clothing and behaviour at the station added to their suspicions” and “was challenged and refused to obey police instructions” </a:t>
            </a:r>
          </a:p>
          <a:p>
            <a:r>
              <a:rPr lang="en-GB" b="0" i="0" dirty="0">
                <a:solidFill>
                  <a:srgbClr val="232323"/>
                </a:solidFill>
                <a:effectLst/>
                <a:latin typeface="adobe-caslon-pro"/>
              </a:rPr>
              <a:t>The Crown Prosecution Service decided there was insufficient evidence to bring prosecutions against any individual officers, but Met police was found to fail to protect the health, safety and welfare of Mr de Menezes</a:t>
            </a:r>
          </a:p>
          <a:p>
            <a:r>
              <a:rPr lang="en-GB" b="0" i="0" dirty="0">
                <a:solidFill>
                  <a:srgbClr val="232323"/>
                </a:solidFill>
                <a:effectLst/>
                <a:latin typeface="adobe-caslon-pro"/>
              </a:rPr>
              <a:t>The Metropolitan Police Service was fined £175,000 with £385,000 costs. </a:t>
            </a:r>
            <a:endParaRPr lang="en-GB" dirty="0"/>
          </a:p>
        </p:txBody>
      </p:sp>
    </p:spTree>
    <p:extLst>
      <p:ext uri="{BB962C8B-B14F-4D97-AF65-F5344CB8AC3E}">
        <p14:creationId xmlns:p14="http://schemas.microsoft.com/office/powerpoint/2010/main" val="4123646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43AF2-BAAC-44BC-973F-672BA64F0279}"/>
              </a:ext>
            </a:extLst>
          </p:cNvPr>
          <p:cNvSpPr>
            <a:spLocks noGrp="1"/>
          </p:cNvSpPr>
          <p:nvPr>
            <p:ph type="title"/>
          </p:nvPr>
        </p:nvSpPr>
        <p:spPr>
          <a:xfrm>
            <a:off x="838200" y="365126"/>
            <a:ext cx="10515600" cy="659634"/>
          </a:xfrm>
        </p:spPr>
        <p:txBody>
          <a:bodyPr>
            <a:normAutofit fontScale="90000"/>
          </a:bodyPr>
          <a:lstStyle/>
          <a:p>
            <a:r>
              <a:rPr lang="en-GB" dirty="0"/>
              <a:t>Public response to armed police </a:t>
            </a:r>
          </a:p>
        </p:txBody>
      </p:sp>
      <p:sp>
        <p:nvSpPr>
          <p:cNvPr id="3" name="Content Placeholder 2">
            <a:extLst>
              <a:ext uri="{FF2B5EF4-FFF2-40B4-BE49-F238E27FC236}">
                <a16:creationId xmlns:a16="http://schemas.microsoft.com/office/drawing/2014/main" id="{3E7E0EED-5682-439F-8596-A2A94F9D0D17}"/>
              </a:ext>
            </a:extLst>
          </p:cNvPr>
          <p:cNvSpPr>
            <a:spLocks noGrp="1"/>
          </p:cNvSpPr>
          <p:nvPr>
            <p:ph idx="1"/>
          </p:nvPr>
        </p:nvSpPr>
        <p:spPr>
          <a:xfrm>
            <a:off x="838200" y="1403131"/>
            <a:ext cx="10515600" cy="4773832"/>
          </a:xfrm>
        </p:spPr>
        <p:txBody>
          <a:bodyPr>
            <a:normAutofit/>
          </a:bodyPr>
          <a:lstStyle/>
          <a:p>
            <a:r>
              <a:rPr lang="en-GB" dirty="0"/>
              <a:t>Bradford &amp; Dawson (2020) research:</a:t>
            </a:r>
          </a:p>
          <a:p>
            <a:pPr algn="l"/>
            <a:r>
              <a:rPr lang="en-GB" b="0" i="0" dirty="0">
                <a:solidFill>
                  <a:srgbClr val="333333"/>
                </a:solidFill>
                <a:effectLst/>
              </a:rPr>
              <a:t>Participants had more negative responses to police when they were armed. </a:t>
            </a:r>
          </a:p>
          <a:p>
            <a:pPr algn="l"/>
            <a:r>
              <a:rPr lang="en-GB" b="0" i="0" dirty="0">
                <a:solidFill>
                  <a:srgbClr val="333333"/>
                </a:solidFill>
                <a:effectLst/>
              </a:rPr>
              <a:t>No effect of the exposure to terrorism images &amp; people’s reactions to images of armed police </a:t>
            </a:r>
          </a:p>
          <a:p>
            <a:pPr algn="l"/>
            <a:r>
              <a:rPr lang="en-GB" b="0" i="0" dirty="0">
                <a:solidFill>
                  <a:srgbClr val="222222"/>
                </a:solidFill>
                <a:effectLst/>
              </a:rPr>
              <a:t>Conclusion:</a:t>
            </a:r>
          </a:p>
          <a:p>
            <a:pPr algn="l"/>
            <a:r>
              <a:rPr lang="en-GB" b="0" i="0" dirty="0">
                <a:solidFill>
                  <a:srgbClr val="333333"/>
                </a:solidFill>
                <a:effectLst/>
              </a:rPr>
              <a:t>In a country where police have never before been routinely armed, this research raises important questions about how armed police can retain the public’s support when they may no longer be considered ‘prototypical representatives’ of the British people.</a:t>
            </a:r>
          </a:p>
          <a:p>
            <a:endParaRPr lang="en-GB" dirty="0"/>
          </a:p>
        </p:txBody>
      </p:sp>
    </p:spTree>
    <p:extLst>
      <p:ext uri="{BB962C8B-B14F-4D97-AF65-F5344CB8AC3E}">
        <p14:creationId xmlns:p14="http://schemas.microsoft.com/office/powerpoint/2010/main" val="15534641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9EB97-02CC-4C12-A983-1127A8C918B7}"/>
              </a:ext>
            </a:extLst>
          </p:cNvPr>
          <p:cNvSpPr>
            <a:spLocks noGrp="1"/>
          </p:cNvSpPr>
          <p:nvPr>
            <p:ph type="title"/>
          </p:nvPr>
        </p:nvSpPr>
        <p:spPr>
          <a:xfrm>
            <a:off x="677334" y="609600"/>
            <a:ext cx="8596668" cy="684628"/>
          </a:xfrm>
        </p:spPr>
        <p:txBody>
          <a:bodyPr>
            <a:normAutofit fontScale="90000"/>
          </a:bodyPr>
          <a:lstStyle/>
          <a:p>
            <a:r>
              <a:rPr lang="en-GB" dirty="0"/>
              <a:t>Public Opinion</a:t>
            </a:r>
          </a:p>
        </p:txBody>
      </p:sp>
      <p:sp>
        <p:nvSpPr>
          <p:cNvPr id="3" name="Content Placeholder 2">
            <a:extLst>
              <a:ext uri="{FF2B5EF4-FFF2-40B4-BE49-F238E27FC236}">
                <a16:creationId xmlns:a16="http://schemas.microsoft.com/office/drawing/2014/main" id="{2FE15AC0-66C4-4D8D-A1E5-9C6181DD0F70}"/>
              </a:ext>
            </a:extLst>
          </p:cNvPr>
          <p:cNvSpPr>
            <a:spLocks noGrp="1"/>
          </p:cNvSpPr>
          <p:nvPr>
            <p:ph idx="1"/>
          </p:nvPr>
        </p:nvSpPr>
        <p:spPr>
          <a:xfrm>
            <a:off x="677333" y="1519311"/>
            <a:ext cx="10390059" cy="4522051"/>
          </a:xfrm>
        </p:spPr>
        <p:txBody>
          <a:bodyPr>
            <a:normAutofit fontScale="92500"/>
          </a:bodyPr>
          <a:lstStyle/>
          <a:p>
            <a:r>
              <a:rPr lang="en-GB" dirty="0"/>
              <a:t>Criminologists from the University of Cambridge research suggest that Tasers can trigger the ‘weapons effect’: a psychological phenomenon in which sight of a weapon increases aggressive behaviour.  </a:t>
            </a:r>
          </a:p>
          <a:p>
            <a:r>
              <a:rPr lang="en-GB" dirty="0"/>
              <a:t>The study found that London police officers visibly armed with Tasers used force 48% more often, and were more likely to be assaulted, than those on unarmed officers</a:t>
            </a:r>
          </a:p>
          <a:p>
            <a:r>
              <a:rPr lang="en-GB" dirty="0"/>
              <a:t>However, while use of force can include everything from restraint and handcuffing to CS spray, the Tasers themselves were only fired twice during the year-long study period.  </a:t>
            </a:r>
          </a:p>
          <a:p>
            <a:r>
              <a:rPr lang="en-GB" dirty="0"/>
              <a:t>Presence of Tasers appears to provoke a pattern where suspects become more aggressive toward officers</a:t>
            </a:r>
          </a:p>
          <a:p>
            <a:endParaRPr lang="en-GB" dirty="0"/>
          </a:p>
        </p:txBody>
      </p:sp>
      <p:sp>
        <p:nvSpPr>
          <p:cNvPr id="4" name="Slide Number Placeholder 3">
            <a:extLst>
              <a:ext uri="{FF2B5EF4-FFF2-40B4-BE49-F238E27FC236}">
                <a16:creationId xmlns:a16="http://schemas.microsoft.com/office/drawing/2014/main" id="{07EE9B7D-38AB-4761-8EA7-C704ECB9B46C}"/>
              </a:ext>
            </a:extLst>
          </p:cNvPr>
          <p:cNvSpPr>
            <a:spLocks noGrp="1"/>
          </p:cNvSpPr>
          <p:nvPr>
            <p:ph type="sldNum" sz="quarter" idx="12"/>
          </p:nvPr>
        </p:nvSpPr>
        <p:spPr/>
        <p:txBody>
          <a:bodyPr/>
          <a:lstStyle/>
          <a:p>
            <a:fld id="{5DFEDB64-84C3-4240-BCBA-134AE1D9082C}" type="slidenum">
              <a:rPr lang="en-GB" smtClean="0"/>
              <a:t>25</a:t>
            </a:fld>
            <a:endParaRPr lang="en-GB"/>
          </a:p>
        </p:txBody>
      </p:sp>
    </p:spTree>
    <p:extLst>
      <p:ext uri="{BB962C8B-B14F-4D97-AF65-F5344CB8AC3E}">
        <p14:creationId xmlns:p14="http://schemas.microsoft.com/office/powerpoint/2010/main" val="40189437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43AF2-BAAC-44BC-973F-672BA64F0279}"/>
              </a:ext>
            </a:extLst>
          </p:cNvPr>
          <p:cNvSpPr>
            <a:spLocks noGrp="1"/>
          </p:cNvSpPr>
          <p:nvPr>
            <p:ph type="title"/>
          </p:nvPr>
        </p:nvSpPr>
        <p:spPr/>
        <p:txBody>
          <a:bodyPr/>
          <a:lstStyle/>
          <a:p>
            <a:r>
              <a:rPr lang="en-GB" dirty="0"/>
              <a:t>Pro and Con’s </a:t>
            </a:r>
          </a:p>
        </p:txBody>
      </p:sp>
      <p:sp>
        <p:nvSpPr>
          <p:cNvPr id="3" name="Content Placeholder 2">
            <a:extLst>
              <a:ext uri="{FF2B5EF4-FFF2-40B4-BE49-F238E27FC236}">
                <a16:creationId xmlns:a16="http://schemas.microsoft.com/office/drawing/2014/main" id="{3E7E0EED-5682-439F-8596-A2A94F9D0D17}"/>
              </a:ext>
            </a:extLst>
          </p:cNvPr>
          <p:cNvSpPr>
            <a:spLocks noGrp="1"/>
          </p:cNvSpPr>
          <p:nvPr>
            <p:ph idx="1"/>
          </p:nvPr>
        </p:nvSpPr>
        <p:spPr/>
        <p:txBody>
          <a:bodyPr/>
          <a:lstStyle/>
          <a:p>
            <a:r>
              <a:rPr lang="en-GB" b="0" i="0" dirty="0">
                <a:solidFill>
                  <a:srgbClr val="333333"/>
                </a:solidFill>
                <a:effectLst/>
                <a:latin typeface="Acta"/>
              </a:rPr>
              <a:t>Pro’s</a:t>
            </a:r>
          </a:p>
          <a:p>
            <a:r>
              <a:rPr lang="en-GB" b="0" i="0" dirty="0">
                <a:solidFill>
                  <a:srgbClr val="333333"/>
                </a:solidFill>
                <a:effectLst/>
                <a:latin typeface="Acta"/>
              </a:rPr>
              <a:t>Curbing violent crime </a:t>
            </a:r>
          </a:p>
          <a:p>
            <a:r>
              <a:rPr lang="en-GB" b="0" i="0" dirty="0">
                <a:solidFill>
                  <a:srgbClr val="333333"/>
                </a:solidFill>
                <a:effectLst/>
                <a:latin typeface="Acta"/>
              </a:rPr>
              <a:t>Tackling terrorism</a:t>
            </a:r>
          </a:p>
          <a:p>
            <a:endParaRPr lang="en-GB" dirty="0"/>
          </a:p>
          <a:p>
            <a:r>
              <a:rPr lang="en-GB" dirty="0"/>
              <a:t>Cons</a:t>
            </a:r>
          </a:p>
          <a:p>
            <a:r>
              <a:rPr lang="en-GB" b="0" i="0" dirty="0">
                <a:solidFill>
                  <a:srgbClr val="333333"/>
                </a:solidFill>
                <a:effectLst/>
                <a:latin typeface="Acta"/>
              </a:rPr>
              <a:t>Perception and safety</a:t>
            </a:r>
          </a:p>
          <a:p>
            <a:r>
              <a:rPr lang="en-GB" b="0" i="0" dirty="0">
                <a:solidFill>
                  <a:srgbClr val="333333"/>
                </a:solidFill>
                <a:effectLst/>
                <a:latin typeface="Acta"/>
              </a:rPr>
              <a:t>Cost</a:t>
            </a:r>
          </a:p>
          <a:p>
            <a:endParaRPr lang="en-GB" dirty="0"/>
          </a:p>
        </p:txBody>
      </p:sp>
    </p:spTree>
    <p:extLst>
      <p:ext uri="{BB962C8B-B14F-4D97-AF65-F5344CB8AC3E}">
        <p14:creationId xmlns:p14="http://schemas.microsoft.com/office/powerpoint/2010/main" val="1293832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3ACA3-F6B9-409E-B442-4E7B8CC58F1D}"/>
              </a:ext>
            </a:extLst>
          </p:cNvPr>
          <p:cNvSpPr>
            <a:spLocks noGrp="1"/>
          </p:cNvSpPr>
          <p:nvPr>
            <p:ph type="title"/>
          </p:nvPr>
        </p:nvSpPr>
        <p:spPr/>
        <p:txBody>
          <a:bodyPr/>
          <a:lstStyle/>
          <a:p>
            <a:r>
              <a:rPr lang="en-GB" dirty="0"/>
              <a:t>Police Federation</a:t>
            </a:r>
          </a:p>
        </p:txBody>
      </p:sp>
      <p:sp>
        <p:nvSpPr>
          <p:cNvPr id="3" name="Content Placeholder 2">
            <a:extLst>
              <a:ext uri="{FF2B5EF4-FFF2-40B4-BE49-F238E27FC236}">
                <a16:creationId xmlns:a16="http://schemas.microsoft.com/office/drawing/2014/main" id="{3A8BF5D0-A95F-4150-AE39-E92A2864D5B5}"/>
              </a:ext>
            </a:extLst>
          </p:cNvPr>
          <p:cNvSpPr>
            <a:spLocks noGrp="1"/>
          </p:cNvSpPr>
          <p:nvPr>
            <p:ph idx="1"/>
          </p:nvPr>
        </p:nvSpPr>
        <p:spPr/>
        <p:txBody>
          <a:bodyPr/>
          <a:lstStyle/>
          <a:p>
            <a:r>
              <a:rPr lang="en-GB" b="0" i="0" dirty="0">
                <a:solidFill>
                  <a:srgbClr val="121212"/>
                </a:solidFill>
                <a:effectLst/>
                <a:latin typeface="GuardianTextEgyptian"/>
              </a:rPr>
              <a:t>A national survey 2017 found that 55% officers would carry a firearm if asked or ordered </a:t>
            </a:r>
            <a:endParaRPr lang="en-GB" dirty="0">
              <a:solidFill>
                <a:srgbClr val="121212"/>
              </a:solidFill>
              <a:latin typeface="GuardianTextEgyptian"/>
            </a:endParaRPr>
          </a:p>
          <a:p>
            <a:r>
              <a:rPr lang="en-GB" dirty="0">
                <a:solidFill>
                  <a:srgbClr val="121212"/>
                </a:solidFill>
                <a:latin typeface="GuardianTextEgyptian"/>
              </a:rPr>
              <a:t>Up </a:t>
            </a:r>
            <a:r>
              <a:rPr lang="en-GB" b="0" i="0" dirty="0">
                <a:solidFill>
                  <a:srgbClr val="121212"/>
                </a:solidFill>
                <a:effectLst/>
                <a:latin typeface="GuardianTextEgyptian"/>
              </a:rPr>
              <a:t>11% compared with when the last national survey was conducted in 2006 </a:t>
            </a:r>
          </a:p>
          <a:p>
            <a:r>
              <a:rPr lang="en-GB" b="0" i="0" dirty="0">
                <a:solidFill>
                  <a:srgbClr val="121212"/>
                </a:solidFill>
                <a:effectLst/>
                <a:latin typeface="GuardianTextEgyptian"/>
              </a:rPr>
              <a:t>34% stated that colleagues should be routinely armed, up from 23%.</a:t>
            </a:r>
            <a:endParaRPr lang="en-GB" dirty="0"/>
          </a:p>
        </p:txBody>
      </p:sp>
    </p:spTree>
    <p:extLst>
      <p:ext uri="{BB962C8B-B14F-4D97-AF65-F5344CB8AC3E}">
        <p14:creationId xmlns:p14="http://schemas.microsoft.com/office/powerpoint/2010/main" val="36404935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45D84-A5BE-4080-BC30-DEF23F371263}"/>
              </a:ext>
            </a:extLst>
          </p:cNvPr>
          <p:cNvSpPr>
            <a:spLocks noGrp="1"/>
          </p:cNvSpPr>
          <p:nvPr>
            <p:ph type="title"/>
          </p:nvPr>
        </p:nvSpPr>
        <p:spPr/>
        <p:txBody>
          <a:bodyPr/>
          <a:lstStyle/>
          <a:p>
            <a:r>
              <a:rPr lang="en-GB" dirty="0"/>
              <a:t>You Tube</a:t>
            </a:r>
          </a:p>
        </p:txBody>
      </p:sp>
      <p:sp>
        <p:nvSpPr>
          <p:cNvPr id="3" name="Content Placeholder 2">
            <a:extLst>
              <a:ext uri="{FF2B5EF4-FFF2-40B4-BE49-F238E27FC236}">
                <a16:creationId xmlns:a16="http://schemas.microsoft.com/office/drawing/2014/main" id="{456D4833-FF49-4860-B2B7-7C1F82543D6E}"/>
              </a:ext>
            </a:extLst>
          </p:cNvPr>
          <p:cNvSpPr>
            <a:spLocks noGrp="1"/>
          </p:cNvSpPr>
          <p:nvPr>
            <p:ph idx="1"/>
          </p:nvPr>
        </p:nvSpPr>
        <p:spPr/>
        <p:txBody>
          <a:bodyPr/>
          <a:lstStyle/>
          <a:p>
            <a:r>
              <a:rPr lang="en-GB" dirty="0">
                <a:hlinkClick r:id="rId2"/>
              </a:rPr>
              <a:t>https://www.youtube.com/watch?v=yjhbYo5nKYk</a:t>
            </a:r>
            <a:endParaRPr lang="en-GB" dirty="0"/>
          </a:p>
          <a:p>
            <a:r>
              <a:rPr lang="en-GB" dirty="0"/>
              <a:t>https://www.youtube.com/watch?v=z7dD6MNZCQ0</a:t>
            </a:r>
          </a:p>
          <a:p>
            <a:r>
              <a:rPr lang="en-GB" dirty="0"/>
              <a:t>https://www.youtube.com/watch?v=wNZIsJX-OCU</a:t>
            </a:r>
          </a:p>
          <a:p>
            <a:r>
              <a:rPr lang="en-GB" dirty="0">
                <a:hlinkClick r:id="rId3"/>
              </a:rPr>
              <a:t>https://www.youtube.com/watch?v=dY4GKE75qJw</a:t>
            </a:r>
            <a:endParaRPr lang="en-GB" dirty="0"/>
          </a:p>
          <a:p>
            <a:r>
              <a:rPr lang="en-GB" dirty="0">
                <a:hlinkClick r:id="rId4"/>
              </a:rPr>
              <a:t>https://www.youtube.com/watch?v=yFpy8xtN2dA</a:t>
            </a:r>
            <a:endParaRPr lang="en-GB" dirty="0"/>
          </a:p>
          <a:p>
            <a:endParaRPr lang="en-GB" dirty="0"/>
          </a:p>
        </p:txBody>
      </p:sp>
    </p:spTree>
    <p:extLst>
      <p:ext uri="{BB962C8B-B14F-4D97-AF65-F5344CB8AC3E}">
        <p14:creationId xmlns:p14="http://schemas.microsoft.com/office/powerpoint/2010/main" val="25913785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45E1A-6503-4F04-BCD9-FFBBF7CBF194}"/>
              </a:ext>
            </a:extLst>
          </p:cNvPr>
          <p:cNvSpPr>
            <a:spLocks noGrp="1"/>
          </p:cNvSpPr>
          <p:nvPr>
            <p:ph type="title"/>
          </p:nvPr>
        </p:nvSpPr>
        <p:spPr>
          <a:xfrm>
            <a:off x="838200" y="365126"/>
            <a:ext cx="10515600" cy="483014"/>
          </a:xfrm>
        </p:spPr>
        <p:txBody>
          <a:bodyPr>
            <a:normAutofit fontScale="90000"/>
          </a:bodyPr>
          <a:lstStyle/>
          <a:p>
            <a:br>
              <a:rPr lang="en-GB" dirty="0"/>
            </a:br>
            <a:r>
              <a:rPr lang="en-GB" sz="3600" dirty="0"/>
              <a:t>Sources / Links</a:t>
            </a:r>
            <a:br>
              <a:rPr lang="en-GB" sz="3600" dirty="0"/>
            </a:br>
            <a:endParaRPr lang="en-GB" sz="3600" dirty="0"/>
          </a:p>
        </p:txBody>
      </p:sp>
      <p:sp>
        <p:nvSpPr>
          <p:cNvPr id="3" name="Content Placeholder 2">
            <a:extLst>
              <a:ext uri="{FF2B5EF4-FFF2-40B4-BE49-F238E27FC236}">
                <a16:creationId xmlns:a16="http://schemas.microsoft.com/office/drawing/2014/main" id="{370747BB-FAF4-4114-9EBC-0F1B67DF67FB}"/>
              </a:ext>
            </a:extLst>
          </p:cNvPr>
          <p:cNvSpPr>
            <a:spLocks noGrp="1"/>
          </p:cNvSpPr>
          <p:nvPr>
            <p:ph idx="1"/>
          </p:nvPr>
        </p:nvSpPr>
        <p:spPr/>
        <p:txBody>
          <a:bodyPr>
            <a:normAutofit fontScale="85000" lnSpcReduction="20000"/>
          </a:bodyPr>
          <a:lstStyle/>
          <a:p>
            <a:r>
              <a:rPr lang="en-GB" dirty="0">
                <a:hlinkClick r:id="rId2"/>
              </a:rPr>
              <a:t>https://www.college.police.uk/article/preparing-policing-future-challenges-and-demands</a:t>
            </a:r>
            <a:endParaRPr lang="en-GB" dirty="0"/>
          </a:p>
          <a:p>
            <a:r>
              <a:rPr lang="en-GB" dirty="0">
                <a:hlinkClick r:id="rId3"/>
              </a:rPr>
              <a:t>https://www.gov.uk/government/collections/use-of-taser-statistics</a:t>
            </a:r>
            <a:endParaRPr lang="en-GB" dirty="0"/>
          </a:p>
          <a:p>
            <a:r>
              <a:rPr lang="en-GB" dirty="0">
                <a:hlinkClick r:id="rId4"/>
              </a:rPr>
              <a:t>https://www.npcc.police.uk/NPCCBusinessAreas/OtherWorkAreas/Taser.aspx</a:t>
            </a:r>
            <a:endParaRPr lang="en-GB" dirty="0"/>
          </a:p>
          <a:p>
            <a:r>
              <a:rPr lang="en-GB" dirty="0">
                <a:hlinkClick r:id="rId5"/>
              </a:rPr>
              <a:t>https://assets.publishing.service.gov.uk/government/uploads/system/uploads/attachment_data/file/608032/police-use-of-conducted-energy-devices-2016-user-guide.pdf</a:t>
            </a:r>
            <a:endParaRPr lang="en-GB" dirty="0"/>
          </a:p>
          <a:p>
            <a:r>
              <a:rPr lang="en-GB" dirty="0">
                <a:hlinkClick r:id="rId6"/>
              </a:rPr>
              <a:t>https://www.justiceinspectorates.gov.uk/hmicfrs/wp-content/uploads/state-of-policing-2019-part-1.pdf</a:t>
            </a:r>
            <a:endParaRPr lang="en-GB" dirty="0"/>
          </a:p>
          <a:p>
            <a:r>
              <a:rPr lang="en-GB" dirty="0">
                <a:hlinkClick r:id="rId7"/>
              </a:rPr>
              <a:t>https://www.theguardian.com/world/2016/aug/16/timeline-of-taser-controversies-in-the-uk</a:t>
            </a:r>
            <a:endParaRPr lang="en-GB" dirty="0"/>
          </a:p>
          <a:p>
            <a:r>
              <a:rPr lang="en-GB" dirty="0"/>
              <a:t>https://policeconduct.gov.uk/sites/default/files/Documents/statistics/deaths_during_following_police_contact_201920.pdf</a:t>
            </a:r>
          </a:p>
          <a:p>
            <a:endParaRPr lang="en-GB" dirty="0"/>
          </a:p>
        </p:txBody>
      </p:sp>
    </p:spTree>
    <p:extLst>
      <p:ext uri="{BB962C8B-B14F-4D97-AF65-F5344CB8AC3E}">
        <p14:creationId xmlns:p14="http://schemas.microsoft.com/office/powerpoint/2010/main" val="29256788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8EA47-B0D4-4F3F-B590-DB8DDEE2D3F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5D2E59-D826-4BBF-A75F-1F32C5E93AAD}"/>
              </a:ext>
            </a:extLst>
          </p:cNvPr>
          <p:cNvSpPr>
            <a:spLocks noGrp="1"/>
          </p:cNvSpPr>
          <p:nvPr>
            <p:ph idx="1"/>
          </p:nvPr>
        </p:nvSpPr>
        <p:spPr/>
        <p:txBody>
          <a:bodyPr/>
          <a:lstStyle/>
          <a:p>
            <a:r>
              <a:rPr lang="en-GB" dirty="0">
                <a:hlinkClick r:id="rId2"/>
              </a:rPr>
              <a:t>https://emj.bmj.com/content/21/2/136</a:t>
            </a:r>
            <a:endParaRPr lang="en-GB" dirty="0"/>
          </a:p>
          <a:p>
            <a:r>
              <a:rPr lang="en-GB" dirty="0">
                <a:hlinkClick r:id="rId3"/>
              </a:rPr>
              <a:t>https://researchbriefings.files.parliament.uk/documents/CBP-7701/CBP-7701.pdf</a:t>
            </a:r>
            <a:endParaRPr lang="en-GB" dirty="0"/>
          </a:p>
          <a:p>
            <a:r>
              <a:rPr lang="en-GB" dirty="0"/>
              <a:t>https://www.met.police.uk/foi-ai/metropolitan-police/disclosure-2020/january/police-officers-use-of-tasers/</a:t>
            </a:r>
          </a:p>
        </p:txBody>
      </p:sp>
    </p:spTree>
    <p:extLst>
      <p:ext uri="{BB962C8B-B14F-4D97-AF65-F5344CB8AC3E}">
        <p14:creationId xmlns:p14="http://schemas.microsoft.com/office/powerpoint/2010/main" val="1047545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936</TotalTime>
  <Words>2622</Words>
  <Application>Microsoft Office PowerPoint</Application>
  <PresentationFormat>Widescreen</PresentationFormat>
  <Paragraphs>221</Paragraphs>
  <Slides>30</Slides>
  <Notes>19</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30</vt:i4>
      </vt:variant>
    </vt:vector>
  </HeadingPairs>
  <TitlesOfParts>
    <vt:vector size="42" baseType="lpstr">
      <vt:lpstr>Acta</vt:lpstr>
      <vt:lpstr>adobe-caslon-pro</vt:lpstr>
      <vt:lpstr>Arial</vt:lpstr>
      <vt:lpstr>Calibri</vt:lpstr>
      <vt:lpstr>Calibri Light</vt:lpstr>
      <vt:lpstr>clarendon-urw</vt:lpstr>
      <vt:lpstr>GDS Transport</vt:lpstr>
      <vt:lpstr>Gotham</vt:lpstr>
      <vt:lpstr>GuardianTextEgyptian</vt:lpstr>
      <vt:lpstr>ReithSans</vt:lpstr>
      <vt:lpstr>Times New Roman</vt:lpstr>
      <vt:lpstr>Office Theme</vt:lpstr>
      <vt:lpstr>Week 8 </vt:lpstr>
      <vt:lpstr>Dates</vt:lpstr>
      <vt:lpstr>Assignment 2</vt:lpstr>
      <vt:lpstr>Challenges faced by the police</vt:lpstr>
      <vt:lpstr>Conducted energy devices (Taser)</vt:lpstr>
      <vt:lpstr>An overview</vt:lpstr>
      <vt:lpstr>PowerPoint Presentation</vt:lpstr>
      <vt:lpstr>PowerPoint Presentation</vt:lpstr>
      <vt:lpstr>Effects </vt:lpstr>
      <vt:lpstr>All policed armed?</vt:lpstr>
      <vt:lpstr>PC Keith Palmer 2017 </vt:lpstr>
      <vt:lpstr>When it goes wrong - USA</vt:lpstr>
      <vt:lpstr>When it goes wrong - UK</vt:lpstr>
      <vt:lpstr>UK Incidents </vt:lpstr>
      <vt:lpstr>PowerPoint Presentation</vt:lpstr>
      <vt:lpstr>Police use of force April 20 – March 2021</vt:lpstr>
      <vt:lpstr>Common characteristics </vt:lpstr>
      <vt:lpstr>PowerPoint Presentation</vt:lpstr>
      <vt:lpstr>IOPC – Independent Office for Police Conduct </vt:lpstr>
      <vt:lpstr>Discussion</vt:lpstr>
      <vt:lpstr>Specialist Tactical Firearms</vt:lpstr>
      <vt:lpstr> UK armed police – Statistics </vt:lpstr>
      <vt:lpstr>Jean Charles de Menezes</vt:lpstr>
      <vt:lpstr>Public response to armed police </vt:lpstr>
      <vt:lpstr>Public Opinion</vt:lpstr>
      <vt:lpstr>Pro and Con’s </vt:lpstr>
      <vt:lpstr>Police Federation</vt:lpstr>
      <vt:lpstr>You Tube</vt:lpstr>
      <vt:lpstr> Sources / Links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8</dc:title>
  <dc:creator>Jane Thomas</dc:creator>
  <cp:lastModifiedBy>Jane Thomas</cp:lastModifiedBy>
  <cp:revision>8</cp:revision>
  <dcterms:created xsi:type="dcterms:W3CDTF">2022-03-22T07:38:08Z</dcterms:created>
  <dcterms:modified xsi:type="dcterms:W3CDTF">2022-03-23T20:40:28Z</dcterms:modified>
</cp:coreProperties>
</file>