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8" r:id="rId20"/>
    <p:sldId id="277" r:id="rId21"/>
    <p:sldId id="271" r:id="rId22"/>
    <p:sldId id="272" r:id="rId23"/>
    <p:sldId id="274" r:id="rId24"/>
    <p:sldId id="279" r:id="rId25"/>
    <p:sldId id="273" r:id="rId26"/>
    <p:sldId id="275" r:id="rId27"/>
    <p:sldId id="27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899" autoAdjust="0"/>
  </p:normalViewPr>
  <p:slideViewPr>
    <p:cSldViewPr>
      <p:cViewPr varScale="1">
        <p:scale>
          <a:sx n="56" d="100"/>
          <a:sy n="56" d="100"/>
        </p:scale>
        <p:origin x="-236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18/01/2018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pPr/>
              <a:t>18/01/2018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pPr/>
              <a:t>‹#›</a:t>
            </a:fld>
            <a:endParaRPr lang="en-GB"/>
          </a:p>
        </p:txBody>
      </p:sp>
    </p:spTree>
    <p:extLst>
      <p:ext uri="{BB962C8B-B14F-4D97-AF65-F5344CB8AC3E}">
        <p14:creationId xmlns:p14="http://schemas.microsoft.com/office/powerpoint/2010/main" xmlns=""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orporaterewards.co.uk/services/employee-recogni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udy.com/academy/lesson/worker-productivity-definition-statistics-quiz.html"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hrcouncil.ca/hr-toolkit/workplaces-meetings.cfm" TargetMode="External"/><Relationship Id="rId5" Type="http://schemas.openxmlformats.org/officeDocument/2006/relationships/hyperlink" Target="https://study.com/academy/lesson/downward-communication-definition-advantages-disadvantages.html" TargetMode="External"/><Relationship Id="rId4" Type="http://schemas.openxmlformats.org/officeDocument/2006/relationships/hyperlink" Target="https://study.com/academy/lesson/upward-communication-definition-advantages-disadvantages-examples.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pPr/>
              <a:t>5</a:t>
            </a:fld>
            <a:endParaRPr lang="en-GB"/>
          </a:p>
        </p:txBody>
      </p:sp>
    </p:spTree>
    <p:extLst>
      <p:ext uri="{BB962C8B-B14F-4D97-AF65-F5344CB8AC3E}">
        <p14:creationId xmlns:p14="http://schemas.microsoft.com/office/powerpoint/2010/main" xmlns=""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pPr/>
              <a:t>6</a:t>
            </a:fld>
            <a:endParaRPr lang="en-GB"/>
          </a:p>
        </p:txBody>
      </p:sp>
    </p:spTree>
    <p:extLst>
      <p:ext uri="{BB962C8B-B14F-4D97-AF65-F5344CB8AC3E}">
        <p14:creationId xmlns:p14="http://schemas.microsoft.com/office/powerpoint/2010/main" xmlns=""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smtClean="0">
                <a:solidFill>
                  <a:schemeClr val="tx1"/>
                </a:solidFill>
                <a:latin typeface="+mn-lt"/>
                <a:ea typeface="+mn-ea"/>
                <a:cs typeface="+mn-cs"/>
              </a:rPr>
              <a:t>Team leaders and team development practitioners often use the </a:t>
            </a:r>
            <a:r>
              <a:rPr lang="en-GB" sz="1200" b="0" i="0" kern="1200" dirty="0" err="1" smtClean="0">
                <a:solidFill>
                  <a:schemeClr val="tx1"/>
                </a:solidFill>
                <a:latin typeface="+mn-lt"/>
                <a:ea typeface="+mn-ea"/>
                <a:cs typeface="+mn-cs"/>
              </a:rPr>
              <a:t>Belbin</a:t>
            </a:r>
            <a:r>
              <a:rPr lang="en-GB" sz="1200" b="0" i="0" kern="1200" dirty="0" smtClean="0">
                <a:solidFill>
                  <a:schemeClr val="tx1"/>
                </a:solidFill>
                <a:latin typeface="+mn-lt"/>
                <a:ea typeface="+mn-ea"/>
                <a:cs typeface="+mn-cs"/>
              </a:rPr>
              <a:t> model to help create more balanced teams.</a:t>
            </a:r>
          </a:p>
          <a:p>
            <a:pPr fontAlgn="base"/>
            <a:r>
              <a:rPr lang="en-GB" sz="1200" b="0" i="0" kern="1200" dirty="0" smtClean="0">
                <a:solidFill>
                  <a:schemeClr val="tx1"/>
                </a:solidFill>
                <a:latin typeface="+mn-lt"/>
                <a:ea typeface="+mn-ea"/>
                <a:cs typeface="+mn-cs"/>
              </a:rPr>
              <a:t>Teams can become unbalanced if all team members have similar styles of </a:t>
            </a:r>
            <a:r>
              <a:rPr lang="en-GB" sz="1200" b="0" i="0" kern="1200" dirty="0" err="1" smtClean="0">
                <a:solidFill>
                  <a:schemeClr val="tx1"/>
                </a:solidFill>
                <a:latin typeface="+mn-lt"/>
                <a:ea typeface="+mn-ea"/>
                <a:cs typeface="+mn-cs"/>
              </a:rPr>
              <a:t>behavior</a:t>
            </a:r>
            <a:r>
              <a:rPr lang="en-GB" sz="1200" b="0" i="0" kern="1200" dirty="0" smtClean="0">
                <a:solidFill>
                  <a:schemeClr val="tx1"/>
                </a:solidFill>
                <a:latin typeface="+mn-lt"/>
                <a:ea typeface="+mn-ea"/>
                <a:cs typeface="+mn-cs"/>
              </a:rPr>
              <a:t> or team roles. If team members have similar weaknesses, the team as a whole may tend to have that weakness. If team members have similar team-work strengths, they may tend to compete (rather than cooperate) for the team tasks and responsibilities that best suit their natural styles.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Knowing this, you can use the model with your team to help ensure that necessary team roles are covered, and that potential </a:t>
            </a:r>
            <a:r>
              <a:rPr lang="en-GB" sz="1200" b="0" i="0" kern="1200" dirty="0" err="1" smtClean="0">
                <a:solidFill>
                  <a:schemeClr val="tx1"/>
                </a:solidFill>
                <a:latin typeface="+mn-lt"/>
                <a:ea typeface="+mn-ea"/>
                <a:cs typeface="+mn-cs"/>
              </a:rPr>
              <a:t>behavioral</a:t>
            </a:r>
            <a:r>
              <a:rPr lang="en-GB" sz="1200" b="0" i="0" kern="1200" dirty="0" smtClean="0">
                <a:solidFill>
                  <a:schemeClr val="tx1"/>
                </a:solidFill>
                <a:latin typeface="+mn-lt"/>
                <a:ea typeface="+mn-ea"/>
                <a:cs typeface="+mn-cs"/>
              </a:rPr>
              <a:t> tensions or weaknesses among the team member are addressed.</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pPr/>
              <a:t>20</a:t>
            </a:fld>
            <a:endParaRPr lang="en-GB"/>
          </a:p>
        </p:txBody>
      </p:sp>
    </p:spTree>
    <p:extLst>
      <p:ext uri="{BB962C8B-B14F-4D97-AF65-F5344CB8AC3E}">
        <p14:creationId xmlns:p14="http://schemas.microsoft.com/office/powerpoint/2010/main" xmlns="" val="6916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i="0" kern="1200" dirty="0" smtClean="0">
                <a:solidFill>
                  <a:schemeClr val="tx1"/>
                </a:solidFill>
                <a:latin typeface="+mn-lt"/>
                <a:ea typeface="+mn-ea"/>
                <a:cs typeface="+mn-cs"/>
              </a:rPr>
              <a:t>6 benefits of Employee Recognition</a:t>
            </a:r>
          </a:p>
          <a:p>
            <a:r>
              <a:rPr lang="en-GB" sz="1200" b="1" i="0" kern="1200" dirty="0" smtClean="0">
                <a:solidFill>
                  <a:schemeClr val="tx1"/>
                </a:solidFill>
                <a:latin typeface="+mn-lt"/>
                <a:ea typeface="+mn-ea"/>
                <a:cs typeface="+mn-cs"/>
              </a:rPr>
              <a:t>1. Productivity</a:t>
            </a:r>
          </a:p>
          <a:p>
            <a:pPr latinLnBrk="0"/>
            <a:r>
              <a:rPr lang="en-GB" sz="1200" b="0" i="0" kern="1200" dirty="0" smtClean="0">
                <a:solidFill>
                  <a:schemeClr val="tx1"/>
                </a:solidFill>
                <a:latin typeface="+mn-lt"/>
                <a:ea typeface="+mn-ea"/>
                <a:cs typeface="+mn-cs"/>
              </a:rPr>
              <a:t>It’s well-known that engaged staff are significantly more productive, working efficiently and proactively in order to do a good job.  If efforts are likely to be praised and rewarded, then it makes sense that a member of staff will work harder to receive such employee recognition</a:t>
            </a:r>
          </a:p>
          <a:p>
            <a:r>
              <a:rPr lang="en-GB" sz="1200" b="1" i="0" kern="1200" dirty="0" smtClean="0">
                <a:solidFill>
                  <a:schemeClr val="tx1"/>
                </a:solidFill>
                <a:latin typeface="+mn-lt"/>
                <a:ea typeface="+mn-ea"/>
                <a:cs typeface="+mn-cs"/>
              </a:rPr>
              <a:t>2. Job satisfaction</a:t>
            </a:r>
          </a:p>
          <a:p>
            <a:pPr latinLnBrk="0"/>
            <a:r>
              <a:rPr lang="en-GB" sz="1200" b="0" i="0" kern="1200" dirty="0" smtClean="0">
                <a:solidFill>
                  <a:schemeClr val="tx1"/>
                </a:solidFill>
                <a:latin typeface="+mn-lt"/>
                <a:ea typeface="+mn-ea"/>
                <a:cs typeface="+mn-cs"/>
              </a:rPr>
              <a:t>Recognising an employee’s efforts demonstrates that the job they’re doing is valuable to the business. It sends the message that their hard work is worth rewarding and therefore must be important. This, in turn, makes the individual feel that they are making a difference.</a:t>
            </a:r>
          </a:p>
          <a:p>
            <a:r>
              <a:rPr lang="en-GB" sz="1200" b="1" i="0" kern="1200" dirty="0" smtClean="0">
                <a:solidFill>
                  <a:schemeClr val="tx1"/>
                </a:solidFill>
                <a:latin typeface="+mn-lt"/>
                <a:ea typeface="+mn-ea"/>
                <a:cs typeface="+mn-cs"/>
              </a:rPr>
              <a:t>We are Corporate Rewards</a:t>
            </a:r>
          </a:p>
          <a:p>
            <a:r>
              <a:rPr lang="en-GB" sz="1200" b="0" i="0" kern="1200" dirty="0" smtClean="0">
                <a:solidFill>
                  <a:schemeClr val="tx1"/>
                </a:solidFill>
                <a:latin typeface="+mn-lt"/>
                <a:ea typeface="+mn-ea"/>
                <a:cs typeface="+mn-cs"/>
              </a:rPr>
              <a:t>Brand of all types trust us with their Employee Recognition</a:t>
            </a:r>
          </a:p>
          <a:p>
            <a:r>
              <a:rPr lang="en-GB" sz="1200" b="1" i="0" u="none" strike="noStrike" kern="1200" dirty="0" smtClean="0">
                <a:solidFill>
                  <a:schemeClr val="tx1"/>
                </a:solidFill>
                <a:latin typeface="+mn-lt"/>
                <a:ea typeface="+mn-ea"/>
                <a:cs typeface="+mn-cs"/>
                <a:hlinkClick r:id="rId3"/>
              </a:rPr>
              <a:t>See how our recognition services can help your business</a:t>
            </a:r>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3. Employee happiness</a:t>
            </a:r>
          </a:p>
          <a:p>
            <a:pPr latinLnBrk="0"/>
            <a:r>
              <a:rPr lang="en-GB" sz="1200" b="0" i="0" kern="1200" dirty="0" smtClean="0">
                <a:solidFill>
                  <a:schemeClr val="tx1"/>
                </a:solidFill>
                <a:latin typeface="+mn-lt"/>
                <a:ea typeface="+mn-ea"/>
                <a:cs typeface="+mn-cs"/>
              </a:rPr>
              <a:t>A happy and fulfilled employee can be motivated to perform better because of the positive feeling they have towards the company.  If an employer treats its staff with respect and gratitude, then those staff members will want to do a good job in return. This positivity can also be felt across the business, creating a happy working environment that people will want to be a part of.</a:t>
            </a:r>
          </a:p>
          <a:p>
            <a:r>
              <a:rPr lang="en-GB" sz="1200" b="1" i="0" kern="1200" dirty="0" smtClean="0">
                <a:solidFill>
                  <a:schemeClr val="tx1"/>
                </a:solidFill>
                <a:latin typeface="+mn-lt"/>
                <a:ea typeface="+mn-ea"/>
                <a:cs typeface="+mn-cs"/>
              </a:rPr>
              <a:t>4. Retention</a:t>
            </a:r>
          </a:p>
          <a:p>
            <a:pPr latinLnBrk="0"/>
            <a:r>
              <a:rPr lang="en-GB" sz="1200" b="0" i="0" kern="1200" dirty="0" smtClean="0">
                <a:solidFill>
                  <a:schemeClr val="tx1"/>
                </a:solidFill>
                <a:latin typeface="+mn-lt"/>
                <a:ea typeface="+mn-ea"/>
                <a:cs typeface="+mn-cs"/>
              </a:rPr>
              <a:t>A high staff turnover leads to poor morale that can make others want to look elsewhere. The time required to find and train new staff affects utilisation and the fiscal costs are high, so retaining staff has to be a priority. The provision of rewards gives employees a tangible reason to stay.</a:t>
            </a:r>
          </a:p>
          <a:p>
            <a:pPr latinLnBrk="0"/>
            <a:r>
              <a:rPr lang="en-GB" sz="1200" b="0" i="0" kern="1200" dirty="0" smtClean="0">
                <a:solidFill>
                  <a:schemeClr val="tx1"/>
                </a:solidFill>
                <a:latin typeface="+mn-lt"/>
                <a:ea typeface="+mn-ea"/>
                <a:cs typeface="+mn-cs"/>
              </a:rPr>
              <a:t>A happy and fulfilled employee can be motivated to perform better because of the positive feeling they have towards the company.</a:t>
            </a:r>
          </a:p>
          <a:p>
            <a:r>
              <a:rPr lang="en-GB" sz="1200" b="1" i="0" u="none" strike="noStrike" kern="1200" dirty="0" smtClean="0">
                <a:solidFill>
                  <a:schemeClr val="tx1"/>
                </a:solidFill>
                <a:latin typeface="+mn-lt"/>
                <a:ea typeface="+mn-ea"/>
                <a:cs typeface="+mn-cs"/>
                <a:hlinkClick r:id="rId3"/>
              </a:rPr>
              <a:t>See how we help motivate employees</a:t>
            </a:r>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5. Loyalty</a:t>
            </a:r>
          </a:p>
          <a:p>
            <a:pPr latinLnBrk="0"/>
            <a:r>
              <a:rPr lang="en-GB" sz="1200" b="0" i="0" kern="1200" dirty="0" smtClean="0">
                <a:solidFill>
                  <a:schemeClr val="tx1"/>
                </a:solidFill>
                <a:latin typeface="+mn-lt"/>
                <a:ea typeface="+mn-ea"/>
                <a:cs typeface="+mn-cs"/>
              </a:rPr>
              <a:t>If your employees are engaged with your business, they will be able to promote and sell your brand far better than someone who does not believe in or care about it. Rewarding hard work generates loyalty and helps your team to feel an emotional bond with your organisation.</a:t>
            </a:r>
          </a:p>
          <a:p>
            <a:r>
              <a:rPr lang="en-GB" sz="1200" b="1" i="0" kern="1200" dirty="0" smtClean="0">
                <a:solidFill>
                  <a:schemeClr val="tx1"/>
                </a:solidFill>
                <a:latin typeface="+mn-lt"/>
                <a:ea typeface="+mn-ea"/>
                <a:cs typeface="+mn-cs"/>
              </a:rPr>
              <a:t>6. Team culture</a:t>
            </a:r>
          </a:p>
          <a:p>
            <a:pPr latinLnBrk="0"/>
            <a:r>
              <a:rPr lang="en-GB" sz="1200" b="0" i="0" kern="1200" dirty="0" smtClean="0">
                <a:solidFill>
                  <a:schemeClr val="tx1"/>
                </a:solidFill>
                <a:latin typeface="+mn-lt"/>
                <a:ea typeface="+mn-ea"/>
                <a:cs typeface="+mn-cs"/>
              </a:rPr>
              <a:t>Rewards that incorporate peer-to-peer recommendations are great for team spirit, as they encourage staff to see the positive attributes in one another. Teams are well-placed to do this, as they work alongside each other every day. Plus, allowing colleagues to nominate one another for rewards is empowering, as it demonstrates that they value each other’s opinion. </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21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i="0" kern="1200" dirty="0" smtClean="0">
                <a:solidFill>
                  <a:schemeClr val="tx1"/>
                </a:solidFill>
                <a:latin typeface="+mn-lt"/>
                <a:ea typeface="+mn-ea"/>
                <a:cs typeface="+mn-cs"/>
              </a:rPr>
              <a:t>Bullet one</a:t>
            </a:r>
          </a:p>
          <a:p>
            <a:r>
              <a:rPr lang="en-GB" sz="1200" b="1" i="0" kern="1200" dirty="0" smtClean="0">
                <a:solidFill>
                  <a:schemeClr val="tx1"/>
                </a:solidFill>
                <a:latin typeface="+mn-lt"/>
                <a:ea typeface="+mn-ea"/>
                <a:cs typeface="+mn-cs"/>
              </a:rPr>
              <a:t>Workplace communication</a:t>
            </a:r>
            <a:r>
              <a:rPr lang="en-GB" sz="1200" b="0" i="0" kern="1200" dirty="0" smtClean="0">
                <a:solidFill>
                  <a:schemeClr val="tx1"/>
                </a:solidFill>
                <a:latin typeface="+mn-lt"/>
                <a:ea typeface="+mn-ea"/>
                <a:cs typeface="+mn-cs"/>
              </a:rPr>
              <a:t> is vital to an organization's ability to be productive and operate smoothly.</a:t>
            </a:r>
          </a:p>
          <a:p>
            <a:r>
              <a:rPr lang="en-GB" sz="1200" b="0" i="0" kern="1200" dirty="0" smtClean="0">
                <a:solidFill>
                  <a:schemeClr val="tx1"/>
                </a:solidFill>
                <a:latin typeface="+mn-lt"/>
                <a:ea typeface="+mn-ea"/>
                <a:cs typeface="+mn-cs"/>
              </a:rPr>
              <a:t>1. Workplace communication improves </a:t>
            </a:r>
            <a:r>
              <a:rPr lang="en-GB" sz="1200" b="0" i="0" u="none" strike="noStrike" kern="1200" dirty="0" smtClean="0">
                <a:solidFill>
                  <a:schemeClr val="tx1"/>
                </a:solidFill>
                <a:latin typeface="+mn-lt"/>
                <a:ea typeface="+mn-ea"/>
                <a:cs typeface="+mn-cs"/>
                <a:hlinkClick r:id="rId3"/>
              </a:rPr>
              <a:t>worker productivity</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Research has shown that effective lateral and work group communication leads to an improvement in overall company performance. It has also been discovered that employees who were graded as highest in production had received the most effective communication from their superiors. For example, Gertrude works in engineering, and her prototypes of toys receive accolades. She is an effective communicator about her designs and how they will be played with in real life by kids. In addition, she receives specific guidance from her superiors, allowing her to create designs quickly and efficiently.</a:t>
            </a:r>
          </a:p>
          <a:p>
            <a:r>
              <a:rPr lang="en-GB" sz="1200" b="0" i="0" kern="1200" dirty="0" smtClean="0">
                <a:solidFill>
                  <a:schemeClr val="tx1"/>
                </a:solidFill>
                <a:latin typeface="+mn-lt"/>
                <a:ea typeface="+mn-ea"/>
                <a:cs typeface="+mn-cs"/>
              </a:rPr>
              <a:t>2. Workplace communication can increase employee job satisfaction.</a:t>
            </a:r>
          </a:p>
          <a:p>
            <a:r>
              <a:rPr lang="en-GB" sz="1200" b="0" i="0" kern="1200" dirty="0" smtClean="0">
                <a:solidFill>
                  <a:schemeClr val="tx1"/>
                </a:solidFill>
                <a:latin typeface="+mn-lt"/>
                <a:ea typeface="+mn-ea"/>
                <a:cs typeface="+mn-cs"/>
              </a:rPr>
              <a:t>Employees feel empowered if they are able to have </a:t>
            </a:r>
            <a:r>
              <a:rPr lang="en-GB" sz="1200" b="1" i="0" u="none" strike="noStrike" kern="1200" dirty="0" smtClean="0">
                <a:solidFill>
                  <a:schemeClr val="tx1"/>
                </a:solidFill>
                <a:latin typeface="+mn-lt"/>
                <a:ea typeface="+mn-ea"/>
                <a:cs typeface="+mn-cs"/>
                <a:hlinkClick r:id="rId4"/>
              </a:rPr>
              <a:t>upward communication</a:t>
            </a:r>
            <a:r>
              <a:rPr lang="en-GB" sz="1200" b="0" i="0" kern="1200" dirty="0" smtClean="0">
                <a:solidFill>
                  <a:schemeClr val="tx1"/>
                </a:solidFill>
                <a:latin typeface="+mn-lt"/>
                <a:ea typeface="+mn-ea"/>
                <a:cs typeface="+mn-cs"/>
              </a:rPr>
              <a:t>. This type of communication is when information flows upward in an organization and usually consists of feedback. If bosses or managers are able to listen to employees and respond, this leads to an increase in employee job satisfaction.</a:t>
            </a:r>
          </a:p>
          <a:p>
            <a:r>
              <a:rPr lang="en-GB" sz="1200" b="0" i="0" kern="1200" dirty="0" smtClean="0">
                <a:solidFill>
                  <a:schemeClr val="tx1"/>
                </a:solidFill>
                <a:latin typeface="+mn-lt"/>
                <a:ea typeface="+mn-ea"/>
                <a:cs typeface="+mn-cs"/>
              </a:rPr>
              <a:t>In addition, employees are also happy if there is intense </a:t>
            </a:r>
            <a:r>
              <a:rPr lang="en-GB" sz="1200" b="1" i="0" u="none" strike="noStrike" kern="1200" dirty="0" smtClean="0">
                <a:solidFill>
                  <a:schemeClr val="tx1"/>
                </a:solidFill>
                <a:latin typeface="+mn-lt"/>
                <a:ea typeface="+mn-ea"/>
                <a:cs typeface="+mn-cs"/>
                <a:hlinkClick r:id="rId5"/>
              </a:rPr>
              <a:t>downward communication</a:t>
            </a:r>
            <a:r>
              <a:rPr lang="en-GB" sz="1200" b="0" i="0" kern="1200" dirty="0" smtClean="0">
                <a:solidFill>
                  <a:schemeClr val="tx1"/>
                </a:solidFill>
                <a:latin typeface="+mn-lt"/>
                <a:ea typeface="+mn-ea"/>
                <a:cs typeface="+mn-cs"/>
              </a:rPr>
              <a:t>, which is information flowing down from superiors or managers to direct reports. Gertrude recently sent an email to her boss recommending that her department upgrade its design software. Her upward communication feedback was not just acknowledged but also acted upon, resulting in a very happy design team.</a:t>
            </a:r>
          </a:p>
          <a:p>
            <a:r>
              <a:rPr lang="en-GB" sz="1200" b="0" i="0" kern="1200" dirty="0" smtClean="0">
                <a:solidFill>
                  <a:schemeClr val="tx1"/>
                </a:solidFill>
                <a:latin typeface="+mn-lt"/>
                <a:ea typeface="+mn-ea"/>
                <a:cs typeface="+mn-cs"/>
              </a:rPr>
              <a:t>3. Workplace communication can also have a positive effect on absenteeism and turnover rates.</a:t>
            </a:r>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Bullet 5</a:t>
            </a:r>
          </a:p>
          <a:p>
            <a:pPr fontAlgn="base"/>
            <a:r>
              <a:rPr lang="en-GB" sz="1200" b="0" i="0" kern="1200" dirty="0" smtClean="0">
                <a:solidFill>
                  <a:schemeClr val="tx1"/>
                </a:solidFill>
                <a:latin typeface="+mn-lt"/>
                <a:ea typeface="+mn-ea"/>
                <a:cs typeface="+mn-cs"/>
              </a:rPr>
              <a:t>Effective Meetings</a:t>
            </a:r>
          </a:p>
          <a:p>
            <a:pPr fontAlgn="base"/>
            <a:r>
              <a:rPr lang="en-GB" sz="1200" b="0" i="0" kern="1200" dirty="0" smtClean="0">
                <a:solidFill>
                  <a:schemeClr val="tx1"/>
                </a:solidFill>
                <a:latin typeface="+mn-lt"/>
                <a:ea typeface="+mn-ea"/>
                <a:cs typeface="+mn-cs"/>
              </a:rPr>
              <a:t>Despite the daily onslaughts of e-mails, phone calls and memos, meetings are still one of the most effective ways that people share and exchange information, get feedback, plan, collaborate and make important decisions for their organizations. </a:t>
            </a:r>
          </a:p>
          <a:p>
            <a:pPr fontAlgn="base"/>
            <a:r>
              <a:rPr lang="en-GB" sz="1200" b="0" i="0" kern="1200" dirty="0" smtClean="0">
                <a:solidFill>
                  <a:schemeClr val="tx1"/>
                </a:solidFill>
                <a:latin typeface="+mn-lt"/>
                <a:ea typeface="+mn-ea"/>
                <a:cs typeface="+mn-cs"/>
              </a:rPr>
              <a:t>So why do meetings have such a bad reputation? Meetings seem to be getting longer, more frequent and generating fewer results. This can result in employees becoming frustrated as they feel that meetings are taking them away from, rather than adding value to their work.</a:t>
            </a:r>
          </a:p>
          <a:p>
            <a:pPr fontAlgn="base"/>
            <a:r>
              <a:rPr lang="en-GB" sz="1200" b="0" i="0" kern="1200" dirty="0" smtClean="0">
                <a:solidFill>
                  <a:schemeClr val="tx1"/>
                </a:solidFill>
                <a:latin typeface="+mn-lt"/>
                <a:ea typeface="+mn-ea"/>
                <a:cs typeface="+mn-cs"/>
              </a:rPr>
              <a:t>The fact is, that although many of us complain about them, we can all expect to spend a significant amount of our working time in meetings. So why not learn to convene meaningful and productive meetings? In this section, practical ideas are presented on how you can improve the quality and effectiveness of the various meetings you find yourself in.</a:t>
            </a:r>
          </a:p>
          <a:p>
            <a:pPr fontAlgn="base"/>
            <a:r>
              <a:rPr lang="en-GB" sz="1200" b="0" i="0" kern="1200" dirty="0" smtClean="0">
                <a:solidFill>
                  <a:schemeClr val="tx1"/>
                </a:solidFill>
                <a:latin typeface="+mn-lt"/>
                <a:ea typeface="+mn-ea"/>
                <a:cs typeface="+mn-cs"/>
              </a:rPr>
              <a:t> </a:t>
            </a:r>
          </a:p>
          <a:p>
            <a:pPr fontAlgn="base"/>
            <a:r>
              <a:rPr lang="en-GB" sz="1200" b="0" i="0" kern="1200" dirty="0" smtClean="0">
                <a:solidFill>
                  <a:schemeClr val="tx1"/>
                </a:solidFill>
                <a:latin typeface="+mn-lt"/>
                <a:ea typeface="+mn-ea"/>
                <a:cs typeface="+mn-cs"/>
              </a:rPr>
              <a:t>Meet regularly</a:t>
            </a:r>
          </a:p>
          <a:p>
            <a:pPr fontAlgn="base"/>
            <a:r>
              <a:rPr lang="en-GB" sz="1200" b="0" i="0" kern="1200" dirty="0" smtClean="0">
                <a:solidFill>
                  <a:schemeClr val="tx1"/>
                </a:solidFill>
                <a:latin typeface="+mn-lt"/>
                <a:ea typeface="+mn-ea"/>
                <a:cs typeface="+mn-cs"/>
              </a:rPr>
              <a:t>We are increasingly spending time alone at the workplace since much of our work is done on the computer. Also, with flexible work locations and schedules becoming increasingly common, it can be challenging to schedule opportunities for face-to-face time with colleagues. When people experience stress as various deadlines loom, often the first thing to get pushed aside is the staff meeting. Do the opposite! Bring people together, even for 15 minutes, to get people talking and problem solving together. It can be surprising how a quick meeting can help alleviate stress and re-energize the group.</a:t>
            </a:r>
          </a:p>
          <a:p>
            <a:pPr fontAlgn="base"/>
            <a:r>
              <a:rPr lang="en-GB" sz="1200" b="0" i="0" kern="1200" dirty="0" smtClean="0">
                <a:solidFill>
                  <a:schemeClr val="tx1"/>
                </a:solidFill>
                <a:latin typeface="+mn-lt"/>
                <a:ea typeface="+mn-ea"/>
                <a:cs typeface="+mn-cs"/>
              </a:rPr>
              <a:t> </a:t>
            </a:r>
          </a:p>
          <a:p>
            <a:pPr fontAlgn="base"/>
            <a:r>
              <a:rPr lang="en-GB" dirty="0" smtClean="0"/>
              <a:t>Meetings are no longer just face-to-face. In the past decade, the use of technology – conference calls, video conferencing, online document sharing or webinars – is on the rise and if planned well by using the principles below virtual meetings can be as effective as face to face.</a:t>
            </a:r>
          </a:p>
          <a:p>
            <a:pPr fontAlgn="base"/>
            <a:r>
              <a:rPr lang="en-GB" sz="1200" b="0" i="0" kern="1200" dirty="0" smtClean="0">
                <a:solidFill>
                  <a:schemeClr val="tx1"/>
                </a:solidFill>
                <a:latin typeface="+mn-lt"/>
                <a:ea typeface="+mn-ea"/>
                <a:cs typeface="+mn-cs"/>
              </a:rPr>
              <a:t> </a:t>
            </a:r>
          </a:p>
          <a:p>
            <a:pPr fontAlgn="base"/>
            <a:r>
              <a:rPr lang="en-GB" sz="1200" b="0" i="0" kern="1200" dirty="0" smtClean="0">
                <a:solidFill>
                  <a:schemeClr val="tx1"/>
                </a:solidFill>
                <a:latin typeface="+mn-lt"/>
                <a:ea typeface="+mn-ea"/>
                <a:cs typeface="+mn-cs"/>
              </a:rPr>
              <a:t>Regular staff meetings can serve to remind employees that there is more going on than their own issues and deadlines and may see opportunities for mutual support and collaboration, let alone obtain vital information from each other. Another benefit of holding regular staff meetings is to create an opportunity for different layers of the organization (managers, employees, interns, contractors) to align around current priorities and organizational goals. A common complaint is that employees don't have enough access to information. Regular staff meetings can mitigate this. As for managers, it is a great way to touch base with your staff and get a "quick pulse" about how your staff is doing.</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Special note on board meetings</a:t>
            </a:r>
          </a:p>
          <a:p>
            <a:pPr fontAlgn="base"/>
            <a:r>
              <a:rPr lang="en-GB" sz="1200" b="0" i="0" kern="1200" dirty="0" smtClean="0">
                <a:solidFill>
                  <a:schemeClr val="tx1"/>
                </a:solidFill>
                <a:latin typeface="+mn-lt"/>
                <a:ea typeface="+mn-ea"/>
                <a:cs typeface="+mn-cs"/>
              </a:rPr>
              <a:t>Board meetings are a bit different than an everyday meeting as they are attended by volunteers who may not be familiar with the day to day operational details of your organization; generally board members need to keep their discussion </a:t>
            </a:r>
            <a:r>
              <a:rPr lang="en-GB" sz="1200" b="0" i="0" kern="1200" dirty="0" err="1" smtClean="0">
                <a:solidFill>
                  <a:schemeClr val="tx1"/>
                </a:solidFill>
                <a:latin typeface="+mn-lt"/>
                <a:ea typeface="+mn-ea"/>
                <a:cs typeface="+mn-cs"/>
              </a:rPr>
              <a:t>centered</a:t>
            </a:r>
            <a:r>
              <a:rPr lang="en-GB" sz="1200" b="0" i="0" kern="1200" dirty="0" smtClean="0">
                <a:solidFill>
                  <a:schemeClr val="tx1"/>
                </a:solidFill>
                <a:latin typeface="+mn-lt"/>
                <a:ea typeface="+mn-ea"/>
                <a:cs typeface="+mn-cs"/>
              </a:rPr>
              <a:t> on high level strategy, policy, and financial overviews.</a:t>
            </a:r>
          </a:p>
          <a:p>
            <a:pPr fontAlgn="base"/>
            <a:r>
              <a:rPr lang="en-GB" sz="1200" b="0" i="0" kern="1200" dirty="0" smtClean="0">
                <a:solidFill>
                  <a:schemeClr val="tx1"/>
                </a:solidFill>
                <a:latin typeface="+mn-lt"/>
                <a:ea typeface="+mn-ea"/>
                <a:cs typeface="+mn-cs"/>
              </a:rPr>
              <a:t>There is a common tension that arises in board meetings between the sheer amount of information that needs to be covered and the need for time to discuss and understand the items in order to make good decisions. In general, most board meetings are facilitated by the chair of the board with the help of the executive director. A chair needs to have some skill in guiding the group to decisions in a timely manner. This means an emphasis on what needs to be accomplished with each item. For example:</a:t>
            </a:r>
          </a:p>
          <a:p>
            <a:pPr fontAlgn="base"/>
            <a:r>
              <a:rPr lang="en-GB" sz="1200" b="0" i="0" kern="1200" dirty="0" smtClean="0">
                <a:solidFill>
                  <a:schemeClr val="tx1"/>
                </a:solidFill>
                <a:latin typeface="+mn-lt"/>
                <a:ea typeface="+mn-ea"/>
                <a:cs typeface="+mn-cs"/>
              </a:rPr>
              <a:t>Does a decision by the whole board need to be made? Is this information sharing?</a:t>
            </a:r>
          </a:p>
          <a:p>
            <a:pPr fontAlgn="base"/>
            <a:r>
              <a:rPr lang="en-GB" sz="1200" b="0" i="0" kern="1200" dirty="0" smtClean="0">
                <a:solidFill>
                  <a:schemeClr val="tx1"/>
                </a:solidFill>
                <a:latin typeface="+mn-lt"/>
                <a:ea typeface="+mn-ea"/>
                <a:cs typeface="+mn-cs"/>
              </a:rPr>
              <a:t>Does the item need more investigation? If yes, does that go to a task group or committee?</a:t>
            </a:r>
          </a:p>
          <a:p>
            <a:pPr fontAlgn="base"/>
            <a:r>
              <a:rPr lang="en-GB" sz="1200" b="0" i="0" kern="1200" dirty="0" smtClean="0">
                <a:solidFill>
                  <a:schemeClr val="tx1"/>
                </a:solidFill>
                <a:latin typeface="+mn-lt"/>
                <a:ea typeface="+mn-ea"/>
                <a:cs typeface="+mn-cs"/>
              </a:rPr>
              <a:t>Are there items that need to go back to the staff?</a:t>
            </a:r>
          </a:p>
          <a:p>
            <a:pPr fontAlgn="base"/>
            <a:r>
              <a:rPr lang="en-GB" sz="1200" b="0" i="0" kern="1200" dirty="0" smtClean="0">
                <a:solidFill>
                  <a:schemeClr val="tx1"/>
                </a:solidFill>
                <a:latin typeface="+mn-lt"/>
                <a:ea typeface="+mn-ea"/>
                <a:cs typeface="+mn-cs"/>
              </a:rPr>
              <a:t>What is the board's role in any given item or issue?</a:t>
            </a:r>
          </a:p>
          <a:p>
            <a:pPr fontAlgn="base"/>
            <a:r>
              <a:rPr lang="en-GB" sz="1200" b="0" i="0" kern="1200" dirty="0" smtClean="0">
                <a:solidFill>
                  <a:schemeClr val="tx1"/>
                </a:solidFill>
                <a:latin typeface="+mn-lt"/>
                <a:ea typeface="+mn-ea"/>
                <a:cs typeface="+mn-cs"/>
              </a:rPr>
              <a:t>As well the chair needs to be able to synthesize, and constantly reframe or paraphrase discussion points to move the group through the agenda.</a:t>
            </a:r>
          </a:p>
          <a:p>
            <a:pPr fontAlgn="base"/>
            <a:r>
              <a:rPr lang="en-GB" sz="1200" b="0" i="0" kern="1200" dirty="0" smtClean="0">
                <a:solidFill>
                  <a:schemeClr val="tx1"/>
                </a:solidFill>
                <a:latin typeface="+mn-lt"/>
                <a:ea typeface="+mn-ea"/>
                <a:cs typeface="+mn-cs"/>
              </a:rPr>
              <a:t>An agenda is usually best created by the chair and executive director ahead of time and circulated, along with any other pertinent documents, in advance of the meeting with a time frame and expectation of the output for each item.</a:t>
            </a:r>
          </a:p>
          <a:p>
            <a:pPr fontAlgn="base"/>
            <a:r>
              <a:rPr lang="en-GB" sz="1200" b="0" i="0" u="none" strike="noStrike" kern="1200" dirty="0" smtClean="0">
                <a:solidFill>
                  <a:schemeClr val="tx1"/>
                </a:solidFill>
                <a:latin typeface="+mn-lt"/>
                <a:ea typeface="+mn-ea"/>
                <a:cs typeface="+mn-cs"/>
                <a:hlinkClick r:id="rId6"/>
              </a:rPr>
              <a:t>Back to top</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Planning meetings</a:t>
            </a:r>
          </a:p>
          <a:p>
            <a:pPr fontAlgn="base"/>
            <a:r>
              <a:rPr lang="en-GB" sz="1200" b="0" i="0" kern="1200" dirty="0" smtClean="0">
                <a:solidFill>
                  <a:schemeClr val="tx1"/>
                </a:solidFill>
                <a:latin typeface="+mn-lt"/>
                <a:ea typeface="+mn-ea"/>
                <a:cs typeface="+mn-cs"/>
              </a:rPr>
              <a:t>An effective meeting has a purpose and gets finished in the time allotted. Before you call a meeting, ask yourself:</a:t>
            </a:r>
          </a:p>
          <a:p>
            <a:pPr fontAlgn="base"/>
            <a:r>
              <a:rPr lang="en-GB" sz="1200" b="1" i="0" kern="1200" dirty="0" smtClean="0">
                <a:solidFill>
                  <a:schemeClr val="tx1"/>
                </a:solidFill>
                <a:latin typeface="+mn-lt"/>
                <a:ea typeface="+mn-ea"/>
                <a:cs typeface="+mn-cs"/>
              </a:rPr>
              <a:t>Is this meeting </a:t>
            </a:r>
            <a:r>
              <a:rPr lang="en-GB" sz="1200" b="1" i="0" kern="1200" dirty="0" err="1" smtClean="0">
                <a:solidFill>
                  <a:schemeClr val="tx1"/>
                </a:solidFill>
                <a:latin typeface="+mn-lt"/>
                <a:ea typeface="+mn-ea"/>
                <a:cs typeface="+mn-cs"/>
              </a:rPr>
              <a:t>necessary?</a:t>
            </a:r>
            <a:r>
              <a:rPr lang="en-GB" sz="1200" b="0" i="0" kern="1200" dirty="0" err="1" smtClean="0">
                <a:solidFill>
                  <a:schemeClr val="tx1"/>
                </a:solidFill>
                <a:latin typeface="+mn-lt"/>
                <a:ea typeface="+mn-ea"/>
                <a:cs typeface="+mn-cs"/>
              </a:rPr>
              <a:t>Weigh</a:t>
            </a:r>
            <a:r>
              <a:rPr lang="en-GB" sz="1200" b="0" i="0" kern="1200" dirty="0" smtClean="0">
                <a:solidFill>
                  <a:schemeClr val="tx1"/>
                </a:solidFill>
                <a:latin typeface="+mn-lt"/>
                <a:ea typeface="+mn-ea"/>
                <a:cs typeface="+mn-cs"/>
              </a:rPr>
              <a:t> the pros and cons of holding this meeting. A good meeting yields many results; a bad meeting is a waste of time.</a:t>
            </a:r>
          </a:p>
          <a:p>
            <a:pPr fontAlgn="base"/>
            <a:r>
              <a:rPr lang="en-GB" sz="1200" b="1" i="0" kern="1200" dirty="0" smtClean="0">
                <a:solidFill>
                  <a:schemeClr val="tx1"/>
                </a:solidFill>
                <a:latin typeface="+mn-lt"/>
                <a:ea typeface="+mn-ea"/>
                <a:cs typeface="+mn-cs"/>
              </a:rPr>
              <a:t>What do I want to </a:t>
            </a:r>
            <a:r>
              <a:rPr lang="en-GB" sz="1200" b="1" i="0" kern="1200" dirty="0" err="1" smtClean="0">
                <a:solidFill>
                  <a:schemeClr val="tx1"/>
                </a:solidFill>
                <a:latin typeface="+mn-lt"/>
                <a:ea typeface="+mn-ea"/>
                <a:cs typeface="+mn-cs"/>
              </a:rPr>
              <a:t>achieve?</a:t>
            </a:r>
            <a:r>
              <a:rPr lang="en-GB" sz="1200" b="0" i="0" kern="1200" dirty="0" err="1" smtClean="0">
                <a:solidFill>
                  <a:schemeClr val="tx1"/>
                </a:solidFill>
                <a:latin typeface="+mn-lt"/>
                <a:ea typeface="+mn-ea"/>
                <a:cs typeface="+mn-cs"/>
              </a:rPr>
              <a:t>Share</a:t>
            </a:r>
            <a:r>
              <a:rPr lang="en-GB" sz="1200" b="0" i="0" kern="1200" dirty="0" smtClean="0">
                <a:solidFill>
                  <a:schemeClr val="tx1"/>
                </a:solidFill>
                <a:latin typeface="+mn-lt"/>
                <a:ea typeface="+mn-ea"/>
                <a:cs typeface="+mn-cs"/>
              </a:rPr>
              <a:t> information? Make decisions? Gather ideas? Connect with others? Get a sense of where the organization is at?  All of the above? You may have several items on the agenda that each require a different output. Be clear what each items needs.</a:t>
            </a:r>
          </a:p>
          <a:p>
            <a:pPr fontAlgn="base"/>
            <a:r>
              <a:rPr lang="en-GB" sz="1200" b="1" i="0" kern="1200" dirty="0" smtClean="0">
                <a:solidFill>
                  <a:schemeClr val="tx1"/>
                </a:solidFill>
                <a:latin typeface="+mn-lt"/>
                <a:ea typeface="+mn-ea"/>
                <a:cs typeface="+mn-cs"/>
              </a:rPr>
              <a:t>Who needs to be there to achieve </a:t>
            </a:r>
            <a:r>
              <a:rPr lang="en-GB" sz="1200" b="1" i="0" kern="1200" dirty="0" err="1" smtClean="0">
                <a:solidFill>
                  <a:schemeClr val="tx1"/>
                </a:solidFill>
                <a:latin typeface="+mn-lt"/>
                <a:ea typeface="+mn-ea"/>
                <a:cs typeface="+mn-cs"/>
              </a:rPr>
              <a:t>it?</a:t>
            </a:r>
            <a:r>
              <a:rPr lang="en-GB" sz="1200" b="0" i="0" kern="1200" dirty="0" err="1" smtClean="0">
                <a:solidFill>
                  <a:schemeClr val="tx1"/>
                </a:solidFill>
                <a:latin typeface="+mn-lt"/>
                <a:ea typeface="+mn-ea"/>
                <a:cs typeface="+mn-cs"/>
              </a:rPr>
              <a:t>Consider</a:t>
            </a:r>
            <a:r>
              <a:rPr lang="en-GB" sz="1200" b="0" i="0" kern="1200" dirty="0" smtClean="0">
                <a:solidFill>
                  <a:schemeClr val="tx1"/>
                </a:solidFill>
                <a:latin typeface="+mn-lt"/>
                <a:ea typeface="+mn-ea"/>
                <a:cs typeface="+mn-cs"/>
              </a:rPr>
              <a:t> staff size, does everyone need to be at this meeting?</a:t>
            </a:r>
          </a:p>
          <a:p>
            <a:pPr fontAlgn="base"/>
            <a:r>
              <a:rPr lang="en-GB" sz="1200" b="0" i="0" kern="1200" dirty="0" smtClean="0">
                <a:solidFill>
                  <a:schemeClr val="tx1"/>
                </a:solidFill>
                <a:latin typeface="+mn-lt"/>
                <a:ea typeface="+mn-ea"/>
                <a:cs typeface="+mn-cs"/>
              </a:rPr>
              <a:t>What if someone cannot make the staff meeting, do you proceed with the meeting?</a:t>
            </a:r>
          </a:p>
          <a:p>
            <a:pPr fontAlgn="base"/>
            <a:r>
              <a:rPr lang="en-GB" sz="1200" b="0" i="0" kern="1200" dirty="0" smtClean="0">
                <a:solidFill>
                  <a:schemeClr val="tx1"/>
                </a:solidFill>
                <a:latin typeface="+mn-lt"/>
                <a:ea typeface="+mn-ea"/>
                <a:cs typeface="+mn-cs"/>
              </a:rPr>
              <a:t>For staff meetings, keep it at a consistent time of the week and don't cancel unless less than 50% of your staff can attend.</a:t>
            </a:r>
          </a:p>
          <a:p>
            <a:pPr fontAlgn="base"/>
            <a:r>
              <a:rPr lang="en-GB" sz="1200" b="0" i="0" kern="1200" dirty="0" smtClean="0">
                <a:solidFill>
                  <a:schemeClr val="tx1"/>
                </a:solidFill>
                <a:latin typeface="+mn-lt"/>
                <a:ea typeface="+mn-ea"/>
                <a:cs typeface="+mn-cs"/>
              </a:rPr>
              <a:t>If a member is absent in a task team or project team meeting, you might not be able to proceed given that you need content expertise to go forward – so make this decision using common sense.</a:t>
            </a:r>
          </a:p>
          <a:p>
            <a:pPr fontAlgn="base"/>
            <a:r>
              <a:rPr lang="en-GB" sz="1200" b="1" i="0" kern="1200" dirty="0" smtClean="0">
                <a:solidFill>
                  <a:schemeClr val="tx1"/>
                </a:solidFill>
                <a:latin typeface="+mn-lt"/>
                <a:ea typeface="+mn-ea"/>
                <a:cs typeface="+mn-cs"/>
              </a:rPr>
              <a:t>Do I have the physical space and materials to run a </a:t>
            </a:r>
            <a:r>
              <a:rPr lang="en-GB" sz="1200" b="1" i="0" kern="1200" dirty="0" err="1" smtClean="0">
                <a:solidFill>
                  <a:schemeClr val="tx1"/>
                </a:solidFill>
                <a:latin typeface="+mn-lt"/>
                <a:ea typeface="+mn-ea"/>
                <a:cs typeface="+mn-cs"/>
              </a:rPr>
              <a:t>meeting?</a:t>
            </a:r>
            <a:r>
              <a:rPr lang="en-GB" sz="1200" b="0" i="0" kern="1200" dirty="0" err="1" smtClean="0">
                <a:solidFill>
                  <a:schemeClr val="tx1"/>
                </a:solidFill>
                <a:latin typeface="+mn-lt"/>
                <a:ea typeface="+mn-ea"/>
                <a:cs typeface="+mn-cs"/>
              </a:rPr>
              <a:t>Note</a:t>
            </a:r>
            <a:r>
              <a:rPr lang="en-GB" sz="1200" b="0" i="0" kern="1200" dirty="0" smtClean="0">
                <a:solidFill>
                  <a:schemeClr val="tx1"/>
                </a:solidFill>
                <a:latin typeface="+mn-lt"/>
                <a:ea typeface="+mn-ea"/>
                <a:cs typeface="+mn-cs"/>
              </a:rPr>
              <a:t>: meetings can also be online, with video or by phone.</a:t>
            </a:r>
          </a:p>
          <a:p>
            <a:pPr fontAlgn="base"/>
            <a:r>
              <a:rPr lang="en-GB" sz="1200" b="1" i="0" kern="1200" dirty="0" smtClean="0">
                <a:solidFill>
                  <a:schemeClr val="tx1"/>
                </a:solidFill>
                <a:latin typeface="+mn-lt"/>
                <a:ea typeface="+mn-ea"/>
                <a:cs typeface="+mn-cs"/>
              </a:rPr>
              <a:t>Is the timing </a:t>
            </a:r>
            <a:r>
              <a:rPr lang="en-GB" sz="1200" b="1" i="0" kern="1200" dirty="0" err="1" smtClean="0">
                <a:solidFill>
                  <a:schemeClr val="tx1"/>
                </a:solidFill>
                <a:latin typeface="+mn-lt"/>
                <a:ea typeface="+mn-ea"/>
                <a:cs typeface="+mn-cs"/>
              </a:rPr>
              <a:t>right?</a:t>
            </a:r>
            <a:r>
              <a:rPr lang="en-GB" sz="1200" b="0" i="0" kern="1200" dirty="0" err="1" smtClean="0">
                <a:solidFill>
                  <a:schemeClr val="tx1"/>
                </a:solidFill>
                <a:latin typeface="+mn-lt"/>
                <a:ea typeface="+mn-ea"/>
                <a:cs typeface="+mn-cs"/>
              </a:rPr>
              <a:t>Will</a:t>
            </a:r>
            <a:r>
              <a:rPr lang="en-GB" sz="1200" b="0" i="0" kern="1200" dirty="0" smtClean="0">
                <a:solidFill>
                  <a:schemeClr val="tx1"/>
                </a:solidFill>
                <a:latin typeface="+mn-lt"/>
                <a:ea typeface="+mn-ea"/>
                <a:cs typeface="+mn-cs"/>
              </a:rPr>
              <a:t> the right people be able to attend? Have you considered various schedules?</a:t>
            </a:r>
          </a:p>
          <a:p>
            <a:pPr fontAlgn="base"/>
            <a:r>
              <a:rPr lang="en-GB" sz="1200" b="0" i="0" kern="1200" dirty="0" smtClean="0">
                <a:solidFill>
                  <a:schemeClr val="tx1"/>
                </a:solidFill>
                <a:latin typeface="+mn-lt"/>
                <a:ea typeface="+mn-ea"/>
                <a:cs typeface="+mn-cs"/>
              </a:rPr>
              <a:t>Once the objective(s) has been clearly stated and the participants selected, make sure to communicate this prior to the meeting so that they can prepare in advance. This simple step will assure that the meeting can benefit all parties involved and accomplish its goal. In busy work environments, we can forget that the participants have as much responsibility to make meetings time-efficient and effective as the person conducting the meeting.</a:t>
            </a:r>
          </a:p>
          <a:p>
            <a:pPr fontAlgn="base"/>
            <a:r>
              <a:rPr lang="en-GB" sz="1200" b="0" i="0" kern="1200" dirty="0" smtClean="0">
                <a:solidFill>
                  <a:schemeClr val="tx1"/>
                </a:solidFill>
                <a:latin typeface="+mn-lt"/>
                <a:ea typeface="+mn-ea"/>
                <a:cs typeface="+mn-cs"/>
              </a:rPr>
              <a:t>Creating an effective agenda is fundamental in planning a productive meeting. Here are some reasons why the meeting agenda is so important:</a:t>
            </a:r>
          </a:p>
          <a:p>
            <a:pPr fontAlgn="base"/>
            <a:r>
              <a:rPr lang="en-GB" sz="1200" b="0" i="0" kern="1200" dirty="0" smtClean="0">
                <a:solidFill>
                  <a:schemeClr val="tx1"/>
                </a:solidFill>
                <a:latin typeface="+mn-lt"/>
                <a:ea typeface="+mn-ea"/>
                <a:cs typeface="+mn-cs"/>
              </a:rPr>
              <a:t>Provides a list of topics for discussion</a:t>
            </a:r>
          </a:p>
          <a:p>
            <a:pPr fontAlgn="base"/>
            <a:r>
              <a:rPr lang="en-GB" sz="1200" b="0" i="0" kern="1200" dirty="0" smtClean="0">
                <a:solidFill>
                  <a:schemeClr val="tx1"/>
                </a:solidFill>
                <a:latin typeface="+mn-lt"/>
                <a:ea typeface="+mn-ea"/>
                <a:cs typeface="+mn-cs"/>
              </a:rPr>
              <a:t>Assigns a presenter or discussion leader for each topic</a:t>
            </a:r>
          </a:p>
          <a:p>
            <a:pPr fontAlgn="base"/>
            <a:r>
              <a:rPr lang="en-GB" sz="1200" b="0" i="0" kern="1200" dirty="0" smtClean="0">
                <a:solidFill>
                  <a:schemeClr val="tx1"/>
                </a:solidFill>
                <a:latin typeface="+mn-lt"/>
                <a:ea typeface="+mn-ea"/>
                <a:cs typeface="+mn-cs"/>
              </a:rPr>
              <a:t>Provides a structure for the meeting (how long to spend on which topics)</a:t>
            </a:r>
          </a:p>
          <a:p>
            <a:pPr fontAlgn="base"/>
            <a:r>
              <a:rPr lang="en-GB" sz="1200" b="0" i="0" kern="1200" dirty="0" smtClean="0">
                <a:solidFill>
                  <a:schemeClr val="tx1"/>
                </a:solidFill>
                <a:latin typeface="+mn-lt"/>
                <a:ea typeface="+mn-ea"/>
                <a:cs typeface="+mn-cs"/>
              </a:rPr>
              <a:t>Can be used as a checklist to ensure that all information is covered</a:t>
            </a:r>
          </a:p>
          <a:p>
            <a:pPr fontAlgn="base"/>
            <a:r>
              <a:rPr lang="en-GB" sz="1200" b="0" i="0" kern="1200" dirty="0" smtClean="0">
                <a:solidFill>
                  <a:schemeClr val="tx1"/>
                </a:solidFill>
                <a:latin typeface="+mn-lt"/>
                <a:ea typeface="+mn-ea"/>
                <a:cs typeface="+mn-cs"/>
              </a:rPr>
              <a:t>Provides a focus for the meeting (the objective of the meeting must be clearly stated in the agenda)</a:t>
            </a:r>
          </a:p>
          <a:p>
            <a:pPr fontAlgn="base"/>
            <a:r>
              <a:rPr lang="en-GB" sz="1200" b="0" i="0" kern="1200" dirty="0" smtClean="0">
                <a:solidFill>
                  <a:schemeClr val="tx1"/>
                </a:solidFill>
                <a:latin typeface="+mn-lt"/>
                <a:ea typeface="+mn-ea"/>
                <a:cs typeface="+mn-cs"/>
              </a:rPr>
              <a:t>Ultimately, you want to give participants an opportunity to come to the meeting prepared for the upcoming discussions or decisions. It can be a great tool to increase engagement and motivation from your colleagues as well as accountability to the objectives of the meeting</a:t>
            </a:r>
          </a:p>
          <a:p>
            <a:pPr fontAlgn="base"/>
            <a:r>
              <a:rPr lang="en-GB" sz="1200" b="1" i="0" kern="1200" dirty="0" smtClean="0">
                <a:solidFill>
                  <a:schemeClr val="tx1"/>
                </a:solidFill>
                <a:latin typeface="+mn-lt"/>
                <a:ea typeface="+mn-ea"/>
                <a:cs typeface="+mn-cs"/>
              </a:rPr>
              <a:t>There are two options in building a meeting agenda:</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Provide a pre-established agenda for the participants to follow and consider</a:t>
            </a:r>
          </a:p>
          <a:p>
            <a:pPr fontAlgn="base"/>
            <a:r>
              <a:rPr lang="en-GB" sz="1200" b="0" i="0" kern="1200" dirty="0" smtClean="0">
                <a:solidFill>
                  <a:schemeClr val="tx1"/>
                </a:solidFill>
                <a:latin typeface="+mn-lt"/>
                <a:ea typeface="+mn-ea"/>
                <a:cs typeface="+mn-cs"/>
              </a:rPr>
              <a:t>Develop the agenda with the key participants in the meeting.</a:t>
            </a:r>
          </a:p>
          <a:p>
            <a:pPr fontAlgn="base"/>
            <a:r>
              <a:rPr lang="en-GB" sz="1200" b="0" i="0" kern="1200" dirty="0" smtClean="0">
                <a:solidFill>
                  <a:schemeClr val="tx1"/>
                </a:solidFill>
                <a:latin typeface="+mn-lt"/>
                <a:ea typeface="+mn-ea"/>
                <a:cs typeface="+mn-cs"/>
              </a:rPr>
              <a:t>When deciding which approach works best for your organization, consider your objectives, time available and communication processes that are in place. For example, if you want to build an agenda collaboratively and have time to engage in this process, a shared electronic file can be set up where participants can contribute to the agenda in one place. The meeting organizer can take on the role of synthesizing the additions and changes into a finished document for the group to work from.</a:t>
            </a:r>
          </a:p>
          <a:p>
            <a:pPr fontAlgn="base"/>
            <a:r>
              <a:rPr lang="en-GB" sz="1200" b="0" i="0" kern="1200" dirty="0" smtClean="0">
                <a:solidFill>
                  <a:schemeClr val="tx1"/>
                </a:solidFill>
                <a:latin typeface="+mn-lt"/>
                <a:ea typeface="+mn-ea"/>
                <a:cs typeface="+mn-cs"/>
              </a:rPr>
              <a:t> </a:t>
            </a:r>
          </a:p>
          <a:p>
            <a:pPr fontAlgn="base"/>
            <a:r>
              <a:rPr lang="en-GB" dirty="0" smtClean="0"/>
              <a:t>For regular staff meetings, you don't have to re-invent the agenda every week.</a:t>
            </a:r>
            <a:br>
              <a:rPr lang="en-GB" dirty="0" smtClean="0"/>
            </a:br>
            <a:r>
              <a:rPr lang="en-GB" dirty="0" smtClean="0"/>
              <a:t>Create a common template that works well for your staff and build on it.</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Checklist for developing agendas</a:t>
            </a:r>
          </a:p>
          <a:p>
            <a:pPr fontAlgn="base"/>
            <a:r>
              <a:rPr lang="en-GB" sz="1200" b="0" i="0" kern="1200" dirty="0" smtClean="0">
                <a:solidFill>
                  <a:schemeClr val="tx1"/>
                </a:solidFill>
                <a:latin typeface="+mn-lt"/>
                <a:ea typeface="+mn-ea"/>
                <a:cs typeface="+mn-cs"/>
              </a:rPr>
              <a:t>Think of what overall outcome you want from the meeting and what activities need to occur to reach that outcome. The agenda should be organized so that these activities are conducted during the meeting.</a:t>
            </a:r>
          </a:p>
          <a:p>
            <a:pPr fontAlgn="base"/>
            <a:r>
              <a:rPr lang="en-GB" sz="1200" b="0" i="0" kern="1200" dirty="0" smtClean="0">
                <a:solidFill>
                  <a:schemeClr val="tx1"/>
                </a:solidFill>
                <a:latin typeface="+mn-lt"/>
                <a:ea typeface="+mn-ea"/>
                <a:cs typeface="+mn-cs"/>
              </a:rPr>
              <a:t>In the agenda, state the overall outcome that you want from the meeting.</a:t>
            </a:r>
          </a:p>
          <a:p>
            <a:pPr fontAlgn="base"/>
            <a:r>
              <a:rPr lang="en-GB" sz="1200" b="0" i="0" kern="1200" dirty="0" smtClean="0">
                <a:solidFill>
                  <a:schemeClr val="tx1"/>
                </a:solidFill>
                <a:latin typeface="+mn-lt"/>
                <a:ea typeface="+mn-ea"/>
                <a:cs typeface="+mn-cs"/>
              </a:rPr>
              <a:t>Next to each major topic, include the type of action needed, the type of output expected (decision, vote, action assigned to someone), and time estimates for addressing each topic.</a:t>
            </a:r>
          </a:p>
          <a:p>
            <a:pPr fontAlgn="base"/>
            <a:r>
              <a:rPr lang="en-GB" sz="1200" b="0" i="0" kern="1200" dirty="0" smtClean="0">
                <a:solidFill>
                  <a:schemeClr val="tx1"/>
                </a:solidFill>
                <a:latin typeface="+mn-lt"/>
                <a:ea typeface="+mn-ea"/>
                <a:cs typeface="+mn-cs"/>
              </a:rPr>
              <a:t>Don't overly design meetings; be open to adapting the meeting agenda if members are making progress in the planning process.</a:t>
            </a:r>
          </a:p>
          <a:p>
            <a:pPr fontAlgn="base"/>
            <a:r>
              <a:rPr lang="en-GB" sz="1200" b="0" i="0" kern="1200" dirty="0" smtClean="0">
                <a:solidFill>
                  <a:schemeClr val="tx1"/>
                </a:solidFill>
                <a:latin typeface="+mn-lt"/>
                <a:ea typeface="+mn-ea"/>
                <a:cs typeface="+mn-cs"/>
              </a:rPr>
              <a:t>Think about how you frame an event so people come in with that mindset. It may pay to have a short discussion around the title to develop a common mindset among attendees.</a:t>
            </a:r>
          </a:p>
          <a:p>
            <a:pPr fontAlgn="base"/>
            <a:r>
              <a:rPr lang="en-GB" sz="1200" b="0" i="0" kern="1200" dirty="0" smtClean="0">
                <a:solidFill>
                  <a:schemeClr val="tx1"/>
                </a:solidFill>
                <a:latin typeface="+mn-lt"/>
                <a:ea typeface="+mn-ea"/>
                <a:cs typeface="+mn-cs"/>
              </a:rPr>
              <a:t>Of course, the most important part of creating an effective agenda is to follow it during the meeting.</a:t>
            </a:r>
          </a:p>
          <a:p>
            <a:pPr fontAlgn="base"/>
            <a:r>
              <a:rPr lang="en-GB" sz="1200" b="0" i="0" kern="1200" dirty="0" smtClean="0">
                <a:solidFill>
                  <a:schemeClr val="tx1"/>
                </a:solidFill>
                <a:latin typeface="+mn-lt"/>
                <a:ea typeface="+mn-ea"/>
                <a:cs typeface="+mn-cs"/>
              </a:rPr>
              <a:t>Once the agenda has been set and you have a basic structure to work from, the next step in this planning process is to consider how this agenda will be implemented and goals accomplished. Meetings often work better if a facilitator is assigned to run the meeting. They make sure that all goes smoothly, that everyone has a chance to speak, that timelines and procedures are followed and that, if possible, everybody leaves the room satisfied. Sounds like a tough job! It can be. All you need is practice.</a:t>
            </a:r>
          </a:p>
          <a:p>
            <a:pPr fontAlgn="base"/>
            <a:r>
              <a:rPr lang="en-GB" sz="1200" b="0" i="0" u="none" strike="noStrike" kern="1200" dirty="0" smtClean="0">
                <a:solidFill>
                  <a:schemeClr val="tx1"/>
                </a:solidFill>
                <a:latin typeface="+mn-lt"/>
                <a:ea typeface="+mn-ea"/>
                <a:cs typeface="+mn-cs"/>
                <a:hlinkClick r:id="rId6"/>
              </a:rPr>
              <a:t>Back to top</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Facilitating meetings</a:t>
            </a:r>
          </a:p>
          <a:p>
            <a:pPr fontAlgn="base"/>
            <a:r>
              <a:rPr lang="en-GB" sz="1200" b="0" i="0" kern="1200" dirty="0" smtClean="0">
                <a:solidFill>
                  <a:schemeClr val="tx1"/>
                </a:solidFill>
                <a:latin typeface="+mn-lt"/>
                <a:ea typeface="+mn-ea"/>
                <a:cs typeface="+mn-cs"/>
              </a:rPr>
              <a:t>Facilitation is about process (how you do something) – rather than content (what you do). Having an assigned facilitator during your meeting can help the group keep to its task while simultaneously paying attention to personal needs of each group member. If the same participants meet regularly, which is common in small organizations, consider rotating roles so that everyone gets a chance to acquire and develop their meeting facilitation skills.</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Five key elements to consider when facilitating meetings</a:t>
            </a:r>
          </a:p>
          <a:p>
            <a:pPr fontAlgn="base"/>
            <a:r>
              <a:rPr lang="en-GB" sz="1200" b="1" i="0" kern="1200" dirty="0" smtClean="0">
                <a:solidFill>
                  <a:schemeClr val="tx1"/>
                </a:solidFill>
                <a:latin typeface="+mn-lt"/>
                <a:ea typeface="+mn-ea"/>
                <a:cs typeface="+mn-cs"/>
              </a:rPr>
              <a:t>Opening</a:t>
            </a:r>
            <a:r>
              <a:rPr lang="en-GB" sz="1200" b="0" i="0" kern="1200" dirty="0" smtClean="0">
                <a:solidFill>
                  <a:schemeClr val="tx1"/>
                </a:solidFill>
                <a:latin typeface="+mn-lt"/>
                <a:ea typeface="+mn-ea"/>
                <a:cs typeface="+mn-cs"/>
              </a:rPr>
              <a:t> – frame the meeting by reviewing the agenda and clarifying roles</a:t>
            </a:r>
          </a:p>
          <a:p>
            <a:pPr fontAlgn="base"/>
            <a:r>
              <a:rPr lang="en-GB" sz="1200" b="1" i="0" kern="1200" dirty="0" smtClean="0">
                <a:solidFill>
                  <a:schemeClr val="tx1"/>
                </a:solidFill>
                <a:latin typeface="+mn-lt"/>
                <a:ea typeface="+mn-ea"/>
                <a:cs typeface="+mn-cs"/>
              </a:rPr>
              <a:t>Establishing ground rules</a:t>
            </a:r>
            <a:r>
              <a:rPr lang="en-GB" sz="1200" b="0" i="0" kern="1200" dirty="0" smtClean="0">
                <a:solidFill>
                  <a:schemeClr val="tx1"/>
                </a:solidFill>
                <a:latin typeface="+mn-lt"/>
                <a:ea typeface="+mn-ea"/>
                <a:cs typeface="+mn-cs"/>
              </a:rPr>
              <a:t> – how will you work together</a:t>
            </a:r>
          </a:p>
          <a:p>
            <a:pPr fontAlgn="base"/>
            <a:r>
              <a:rPr lang="en-GB" sz="1200" b="1" i="0" kern="1200" dirty="0" smtClean="0">
                <a:solidFill>
                  <a:schemeClr val="tx1"/>
                </a:solidFill>
                <a:latin typeface="+mn-lt"/>
                <a:ea typeface="+mn-ea"/>
                <a:cs typeface="+mn-cs"/>
              </a:rPr>
              <a:t>Time management</a:t>
            </a:r>
            <a:r>
              <a:rPr lang="en-GB" sz="1200" b="0" i="0" kern="1200" dirty="0" smtClean="0">
                <a:solidFill>
                  <a:schemeClr val="tx1"/>
                </a:solidFill>
                <a:latin typeface="+mn-lt"/>
                <a:ea typeface="+mn-ea"/>
                <a:cs typeface="+mn-cs"/>
              </a:rPr>
              <a:t> – keep track of time to ensure all agenda items are covered and tasks are</a:t>
            </a:r>
          </a:p>
          <a:p>
            <a:pPr fontAlgn="base"/>
            <a:r>
              <a:rPr lang="en-GB" sz="1200" b="1" i="0" kern="1200" dirty="0" smtClean="0">
                <a:solidFill>
                  <a:schemeClr val="tx1"/>
                </a:solidFill>
                <a:latin typeface="+mn-lt"/>
                <a:ea typeface="+mn-ea"/>
                <a:cs typeface="+mn-cs"/>
              </a:rPr>
              <a:t>Evaluation of the meeting</a:t>
            </a:r>
            <a:r>
              <a:rPr lang="en-GB" sz="1200" b="0" i="0" kern="1200" dirty="0" smtClean="0">
                <a:solidFill>
                  <a:schemeClr val="tx1"/>
                </a:solidFill>
                <a:latin typeface="+mn-lt"/>
                <a:ea typeface="+mn-ea"/>
                <a:cs typeface="+mn-cs"/>
              </a:rPr>
              <a:t> – get feedback to improve meeting process</a:t>
            </a:r>
          </a:p>
          <a:p>
            <a:pPr fontAlgn="base"/>
            <a:r>
              <a:rPr lang="en-GB" sz="1200" b="1" i="0" kern="1200" dirty="0" smtClean="0">
                <a:solidFill>
                  <a:schemeClr val="tx1"/>
                </a:solidFill>
                <a:latin typeface="+mn-lt"/>
                <a:ea typeface="+mn-ea"/>
                <a:cs typeface="+mn-cs"/>
              </a:rPr>
              <a:t>Closing</a:t>
            </a:r>
            <a:r>
              <a:rPr lang="en-GB" sz="1200" b="0" i="0" kern="1200" dirty="0" smtClean="0">
                <a:solidFill>
                  <a:schemeClr val="tx1"/>
                </a:solidFill>
                <a:latin typeface="+mn-lt"/>
                <a:ea typeface="+mn-ea"/>
                <a:cs typeface="+mn-cs"/>
              </a:rPr>
              <a:t> –clarify and review actions and commitment of employees</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Other key facilitation considerations</a:t>
            </a:r>
          </a:p>
          <a:p>
            <a:pPr fontAlgn="base"/>
            <a:r>
              <a:rPr lang="en-GB" sz="1200" b="0" i="0" kern="1200" dirty="0" smtClean="0">
                <a:solidFill>
                  <a:schemeClr val="tx1"/>
                </a:solidFill>
                <a:latin typeface="+mn-lt"/>
                <a:ea typeface="+mn-ea"/>
                <a:cs typeface="+mn-cs"/>
              </a:rPr>
              <a:t>Keep things visible so that everyone is on the same page. Simply writing the agenda on a flip chart or white board keeps things public. Having handouts of the agenda is fine but can waste paper and gets individuals studying the agenda versus looking and listening to one another. </a:t>
            </a:r>
          </a:p>
          <a:p>
            <a:pPr fontAlgn="base"/>
            <a:r>
              <a:rPr lang="en-GB" sz="1200" b="0" i="0" kern="1200" dirty="0" smtClean="0">
                <a:solidFill>
                  <a:schemeClr val="tx1"/>
                </a:solidFill>
                <a:latin typeface="+mn-lt"/>
                <a:ea typeface="+mn-ea"/>
                <a:cs typeface="+mn-cs"/>
              </a:rPr>
              <a:t>Make things clear by clarifying points, paraphrasing, synthesizing and confirming.</a:t>
            </a:r>
          </a:p>
          <a:p>
            <a:pPr fontAlgn="base"/>
            <a:r>
              <a:rPr lang="en-GB" sz="1200" b="0" i="0" kern="1200" dirty="0" smtClean="0">
                <a:solidFill>
                  <a:schemeClr val="tx1"/>
                </a:solidFill>
                <a:latin typeface="+mn-lt"/>
                <a:ea typeface="+mn-ea"/>
                <a:cs typeface="+mn-cs"/>
              </a:rPr>
              <a:t>Capture decisions made or next steps on the flip chart or white board. Again, everyone making their own notes is acceptable but can also lead to confusion later if people heard different things.</a:t>
            </a:r>
          </a:p>
          <a:p>
            <a:pPr fontAlgn="base"/>
            <a:r>
              <a:rPr lang="en-GB" sz="1200" b="0" i="0" kern="1200" dirty="0" smtClean="0">
                <a:solidFill>
                  <a:schemeClr val="tx1"/>
                </a:solidFill>
                <a:latin typeface="+mn-lt"/>
                <a:ea typeface="+mn-ea"/>
                <a:cs typeface="+mn-cs"/>
              </a:rPr>
              <a:t>Be clear on what you are asking for: clarification? A decision? An idea? Information sharing? Information seeking?</a:t>
            </a:r>
          </a:p>
          <a:p>
            <a:pPr fontAlgn="base"/>
            <a:r>
              <a:rPr lang="en-GB" sz="1200" b="0" i="0" kern="1200" dirty="0" smtClean="0">
                <a:solidFill>
                  <a:schemeClr val="tx1"/>
                </a:solidFill>
                <a:latin typeface="+mn-lt"/>
                <a:ea typeface="+mn-ea"/>
                <a:cs typeface="+mn-cs"/>
              </a:rPr>
              <a:t>Create space for all voices to be heard.</a:t>
            </a:r>
          </a:p>
          <a:p>
            <a:pPr fontAlgn="base"/>
            <a:r>
              <a:rPr lang="en-GB" sz="1200" b="0" i="0" kern="1200" dirty="0" smtClean="0">
                <a:solidFill>
                  <a:schemeClr val="tx1"/>
                </a:solidFill>
                <a:latin typeface="+mn-lt"/>
                <a:ea typeface="+mn-ea"/>
                <a:cs typeface="+mn-cs"/>
              </a:rPr>
              <a:t>If you want to capture notes from the meeting in addition to what is taken down publicly, assign a note taker for the meeting.</a:t>
            </a:r>
          </a:p>
          <a:p>
            <a:pPr fontAlgn="base"/>
            <a:r>
              <a:rPr lang="en-GB" sz="1200" b="0" i="0" kern="1200" dirty="0" smtClean="0">
                <a:solidFill>
                  <a:schemeClr val="tx1"/>
                </a:solidFill>
                <a:latin typeface="+mn-lt"/>
                <a:ea typeface="+mn-ea"/>
                <a:cs typeface="+mn-cs"/>
              </a:rPr>
              <a:t>The main purpose of having a facilitator at the meeting is to create an environment of openness and purpose. Having effective meetings is an art as well as a science and it may take some practice and experimentation before your organization finds its own way of working together. By allowing for a quick evaluation of the meeting to occur at the end, you can learn about what works and what needs to be changed for next time.</a:t>
            </a:r>
          </a:p>
          <a:p>
            <a:pPr fontAlgn="base"/>
            <a:endParaRPr lang="en-GB" sz="1200" b="0" i="0" kern="1200" dirty="0" smtClean="0">
              <a:solidFill>
                <a:schemeClr val="tx1"/>
              </a:solidFill>
              <a:latin typeface="+mn-lt"/>
              <a:ea typeface="+mn-ea"/>
              <a:cs typeface="+mn-cs"/>
            </a:endParaRPr>
          </a:p>
          <a:p>
            <a:pPr fontAlgn="base"/>
            <a:r>
              <a:rPr lang="en-GB" sz="1200" b="1" i="0" kern="1200" dirty="0" smtClean="0">
                <a:solidFill>
                  <a:schemeClr val="tx1"/>
                </a:solidFill>
                <a:latin typeface="+mn-lt"/>
                <a:ea typeface="+mn-ea"/>
                <a:cs typeface="+mn-cs"/>
              </a:rPr>
              <a:t>Bullet six</a:t>
            </a:r>
          </a:p>
          <a:p>
            <a:r>
              <a:rPr lang="en-GB" sz="1200" b="0" i="0" kern="1200" dirty="0" smtClean="0">
                <a:solidFill>
                  <a:schemeClr val="tx1"/>
                </a:solidFill>
                <a:latin typeface="+mn-lt"/>
                <a:ea typeface="+mn-ea"/>
                <a:cs typeface="+mn-cs"/>
              </a:rPr>
              <a:t> </a:t>
            </a:r>
            <a:r>
              <a:rPr lang="en-GB" sz="1200" b="1" kern="1200" dirty="0" smtClean="0">
                <a:solidFill>
                  <a:schemeClr val="tx1"/>
                </a:solidFill>
                <a:latin typeface="+mn-lt"/>
                <a:ea typeface="+mn-ea"/>
                <a:cs typeface="+mn-cs"/>
              </a:rPr>
              <a:t>Why Written and Verbal Communication Is Important</a:t>
            </a:r>
          </a:p>
          <a:p>
            <a:r>
              <a:rPr lang="en-GB" sz="1200" i="0" kern="1200" dirty="0" smtClean="0">
                <a:solidFill>
                  <a:schemeClr val="tx1"/>
                </a:solidFill>
                <a:latin typeface="+mn-lt"/>
                <a:ea typeface="+mn-ea"/>
                <a:cs typeface="+mn-cs"/>
              </a:rPr>
              <a:t>by </a:t>
            </a:r>
            <a:r>
              <a:rPr lang="en-GB" sz="1200" i="0" kern="1200" dirty="0" err="1" smtClean="0">
                <a:solidFill>
                  <a:schemeClr val="tx1"/>
                </a:solidFill>
                <a:latin typeface="+mn-lt"/>
                <a:ea typeface="+mn-ea"/>
                <a:cs typeface="+mn-cs"/>
              </a:rPr>
              <a:t>Kalina</a:t>
            </a:r>
            <a:r>
              <a:rPr lang="en-GB" sz="1200" i="0" kern="1200" dirty="0" smtClean="0">
                <a:solidFill>
                  <a:schemeClr val="tx1"/>
                </a:solidFill>
                <a:latin typeface="+mn-lt"/>
                <a:ea typeface="+mn-ea"/>
                <a:cs typeface="+mn-cs"/>
              </a:rPr>
              <a:t> Jones; Updated September 26, 2017</a:t>
            </a:r>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Whether at work, at home or in a social situation, good written and verbal communication is vital in delivering information quickly and clearly. It helps avoid misunderstandings and prevent confusion and time wasting. With the increased use of technology in human interaction, our written and, in particular, verbal communication skills can sometimes suffer. Yet these skills are so important in our everyday lives.</a:t>
            </a:r>
          </a:p>
          <a:p>
            <a:r>
              <a:rPr lang="en-GB" sz="1200" b="0" i="0" kern="1200" dirty="0" smtClean="0">
                <a:solidFill>
                  <a:schemeClr val="tx1"/>
                </a:solidFill>
                <a:latin typeface="+mn-lt"/>
                <a:ea typeface="+mn-ea"/>
                <a:cs typeface="+mn-cs"/>
              </a:rPr>
              <a:t>Time is Money</a:t>
            </a:r>
          </a:p>
          <a:p>
            <a:r>
              <a:rPr lang="en-GB" sz="1200" b="0" i="0" kern="1200" dirty="0" smtClean="0">
                <a:solidFill>
                  <a:schemeClr val="tx1"/>
                </a:solidFill>
                <a:latin typeface="+mn-lt"/>
                <a:ea typeface="+mn-ea"/>
                <a:cs typeface="+mn-cs"/>
              </a:rPr>
              <a:t>Effective </a:t>
            </a:r>
            <a:r>
              <a:rPr lang="en-GB" sz="1200" b="0" i="0" kern="1200" dirty="0" err="1" smtClean="0">
                <a:solidFill>
                  <a:schemeClr val="tx1"/>
                </a:solidFill>
                <a:latin typeface="+mn-lt"/>
                <a:ea typeface="+mn-ea"/>
                <a:cs typeface="+mn-cs"/>
              </a:rPr>
              <a:t>comminication</a:t>
            </a:r>
            <a:r>
              <a:rPr lang="en-GB" sz="1200" b="0" i="0" kern="1200" dirty="0" smtClean="0">
                <a:solidFill>
                  <a:schemeClr val="tx1"/>
                </a:solidFill>
                <a:latin typeface="+mn-lt"/>
                <a:ea typeface="+mn-ea"/>
                <a:cs typeface="+mn-cs"/>
              </a:rPr>
              <a:t> is especially relevant in the workplace, where “time is money.” The more time wasted because of insufficient or inaccurate information being passed between colleagues, the more money a business will lose. For example, a lack of detail in a brief could mean a designer having to redo the whole design, doubling the amount of time needed to complete the task.</a:t>
            </a:r>
          </a:p>
          <a:p>
            <a:r>
              <a:rPr lang="en-GB" sz="1200" b="0" i="0" kern="1200" dirty="0" smtClean="0">
                <a:solidFill>
                  <a:schemeClr val="tx1"/>
                </a:solidFill>
                <a:latin typeface="+mn-lt"/>
                <a:ea typeface="+mn-ea"/>
                <a:cs typeface="+mn-cs"/>
              </a:rPr>
              <a:t>Clarity</a:t>
            </a:r>
          </a:p>
          <a:p>
            <a:r>
              <a:rPr lang="en-GB" sz="1200" b="0" i="0" kern="1200" dirty="0" smtClean="0">
                <a:solidFill>
                  <a:schemeClr val="tx1"/>
                </a:solidFill>
                <a:latin typeface="+mn-lt"/>
                <a:ea typeface="+mn-ea"/>
                <a:cs typeface="+mn-cs"/>
              </a:rPr>
              <a:t>When conveying information, you expect the person or people you are addressing to understand precisely what you mean. Yet, more often than not, some confusion or misinterpretation can lead to an inaccurate reading. For instance, if a surgeon gave unclear instructions during a serious operation, the consequences could be fatal.</a:t>
            </a:r>
          </a:p>
          <a:p>
            <a:r>
              <a:rPr lang="en-GB" sz="1200" b="0" i="0" kern="1200" dirty="0" smtClean="0">
                <a:solidFill>
                  <a:schemeClr val="tx1"/>
                </a:solidFill>
                <a:latin typeface="+mn-lt"/>
                <a:ea typeface="+mn-ea"/>
                <a:cs typeface="+mn-cs"/>
              </a:rPr>
              <a:t>Interpretation</a:t>
            </a:r>
          </a:p>
          <a:p>
            <a:r>
              <a:rPr lang="en-GB" sz="1200" b="0" i="0" kern="1200" dirty="0" smtClean="0">
                <a:solidFill>
                  <a:schemeClr val="tx1"/>
                </a:solidFill>
                <a:latin typeface="+mn-lt"/>
                <a:ea typeface="+mn-ea"/>
                <a:cs typeface="+mn-cs"/>
              </a:rPr>
              <a:t>Without the help of body language and vocal intonation to guide us, written communication, particularly in an informal sense, is open to a reader’s interpretation, which can lead to huge misunderstandings. An increasing number of us rely on emails, text messages and instant messenger tools to communicate. This lack of personalization that means we need to think carefully about how our messages will be perceived. While you might intend something as a joke, another person could read it and take it literally. Poor written or verbal communication can lead not only to a distortion of the facts, but also of your thoughts and intentions.</a:t>
            </a:r>
          </a:p>
          <a:p>
            <a:r>
              <a:rPr lang="en-GB" sz="1200" b="0" i="0" kern="1200" dirty="0" smtClean="0">
                <a:solidFill>
                  <a:schemeClr val="tx1"/>
                </a:solidFill>
                <a:latin typeface="+mn-lt"/>
                <a:ea typeface="+mn-ea"/>
                <a:cs typeface="+mn-cs"/>
              </a:rPr>
              <a:t>Professionalism</a:t>
            </a:r>
          </a:p>
          <a:p>
            <a:r>
              <a:rPr lang="en-GB" sz="1200" b="0" i="0" kern="1200" dirty="0" smtClean="0">
                <a:solidFill>
                  <a:schemeClr val="tx1"/>
                </a:solidFill>
                <a:latin typeface="+mn-lt"/>
                <a:ea typeface="+mn-ea"/>
                <a:cs typeface="+mn-cs"/>
              </a:rPr>
              <a:t>In a professional environment, the clearer and more concise you are in your written and verbal communication, the more proficient you will seem. If a letter is badly worded or if you give a seemingly unplanned and disjointed presentation, it might appear that you have not taken the matter seriously, and you could therefore seem unprofessional. By getting your point across in as few words as possible and speaking with clarity and projection, you will demonstrate that you are a good communicator who knows your subject well.</a:t>
            </a:r>
          </a:p>
          <a:p>
            <a:r>
              <a:rPr lang="en-GB" sz="1200" b="0" i="0" kern="1200" dirty="0" smtClean="0">
                <a:solidFill>
                  <a:schemeClr val="tx1"/>
                </a:solidFill>
                <a:latin typeface="+mn-lt"/>
                <a:ea typeface="+mn-ea"/>
                <a:cs typeface="+mn-cs"/>
              </a:rPr>
              <a:t>Confidence</a:t>
            </a:r>
          </a:p>
          <a:p>
            <a:r>
              <a:rPr lang="en-GB" sz="1200" b="0" i="0" kern="1200" dirty="0" smtClean="0">
                <a:solidFill>
                  <a:schemeClr val="tx1"/>
                </a:solidFill>
                <a:latin typeface="+mn-lt"/>
                <a:ea typeface="+mn-ea"/>
                <a:cs typeface="+mn-cs"/>
              </a:rPr>
              <a:t>Part of being able to communicate well, especially verbally, is having confidence in what you are saying. If you hesitate and mumble when you speak or, worse, say something untrue for the sake of answering a question, then you will not effectively relay your viewpoint or instructions. If you don’t appear to believe in what you are saying, then how can you expect anyone else to?</a:t>
            </a:r>
          </a:p>
          <a:p>
            <a:pPr fontAlgn="base"/>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mYL3aKON82U"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2</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xmlns=""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 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xmlns=""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xmlns=""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xmlns="" id="{7C017AA6-9FED-40DB-B89B-0B44AFD93A94}"/>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xmlns=""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a:t>
            </a:r>
            <a:r>
              <a:rPr lang="en-GB" dirty="0" smtClean="0">
                <a:cs typeface="Arial" pitchFamily="34" charset="0"/>
              </a:rPr>
              <a:t>9 </a:t>
            </a:r>
            <a:r>
              <a:rPr lang="en-GB" dirty="0">
                <a:cs typeface="Arial" pitchFamily="34" charset="0"/>
              </a:rPr>
              <a:t>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xmlns=""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09A2BD-4958-4AEB-BEF4-8AB6C3DFA10A}"/>
              </a:ext>
            </a:extLst>
          </p:cNvPr>
          <p:cNvSpPr>
            <a:spLocks noGrp="1"/>
          </p:cNvSpPr>
          <p:nvPr>
            <p:ph type="title"/>
          </p:nvPr>
        </p:nvSpPr>
        <p:spPr/>
        <p:txBody>
          <a:bodyPr/>
          <a:lstStyle/>
          <a:p>
            <a:r>
              <a:rPr lang="en-US" altLang="en-US" dirty="0" err="1">
                <a:cs typeface="Arial" pitchFamily="34" charset="0"/>
              </a:rPr>
              <a:t>Belbin’s</a:t>
            </a:r>
            <a:r>
              <a:rPr lang="en-US" altLang="en-US" dirty="0">
                <a:cs typeface="Arial" pitchFamily="34" charset="0"/>
              </a:rPr>
              <a:t> </a:t>
            </a:r>
            <a:r>
              <a:rPr lang="en-US" altLang="en-US" dirty="0" smtClean="0">
                <a:cs typeface="Arial" pitchFamily="34" charset="0"/>
              </a:rPr>
              <a:t>9 </a:t>
            </a:r>
            <a:r>
              <a:rPr lang="en-US" altLang="en-US" dirty="0">
                <a:cs typeface="Arial" pitchFamily="34" charset="0"/>
              </a:rPr>
              <a:t>Team Roles</a:t>
            </a:r>
            <a:endParaRPr lang="en-GB" dirty="0"/>
          </a:p>
        </p:txBody>
      </p:sp>
      <p:sp>
        <p:nvSpPr>
          <p:cNvPr id="4" name="Rectangle 3">
            <a:extLst>
              <a:ext uri="{FF2B5EF4-FFF2-40B4-BE49-F238E27FC236}">
                <a16:creationId xmlns:a16="http://schemas.microsoft.com/office/drawing/2014/main" xmlns="" id="{4CB0E1AF-51FC-48A3-8E07-9369120EE475}"/>
              </a:ext>
            </a:extLst>
          </p:cNvPr>
          <p:cNvSpPr/>
          <p:nvPr/>
        </p:nvSpPr>
        <p:spPr>
          <a:xfrm>
            <a:off x="333872" y="1268760"/>
            <a:ext cx="8352928" cy="5262979"/>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a:t>
            </a:r>
            <a:r>
              <a:rPr lang="en-GB" altLang="en-US" sz="3200" dirty="0" smtClean="0">
                <a:cs typeface="Arial" pitchFamily="34" charset="0"/>
              </a:rPr>
              <a:t>Monitor </a:t>
            </a:r>
            <a:r>
              <a:rPr lang="en-GB" altLang="en-US" sz="3200" dirty="0">
                <a:cs typeface="Arial" pitchFamily="34" charset="0"/>
              </a:rPr>
              <a:t>/ </a:t>
            </a:r>
            <a:r>
              <a:rPr lang="en-GB" altLang="en-US" sz="3200" dirty="0" smtClean="0">
                <a:cs typeface="Arial" pitchFamily="34" charset="0"/>
              </a:rPr>
              <a:t>Evaluator</a:t>
            </a:r>
          </a:p>
          <a:p>
            <a:pPr>
              <a:defRPr/>
            </a:pPr>
            <a:endParaRPr lang="en-GB" altLang="en-US" sz="3200" dirty="0" smtClean="0">
              <a:cs typeface="Arial" pitchFamily="34" charset="0"/>
            </a:endParaRPr>
          </a:p>
          <a:p>
            <a:pPr>
              <a:defRPr/>
            </a:pPr>
            <a:r>
              <a:rPr lang="en-GB" altLang="en-US" sz="3200" dirty="0" smtClean="0">
                <a:cs typeface="Arial" pitchFamily="34" charset="0"/>
              </a:rPr>
              <a:t>Specialist</a:t>
            </a:r>
            <a:endParaRPr lang="en-GB" altLang="en-US" sz="3200" dirty="0">
              <a:cs typeface="Arial" pitchFamily="34" charset="0"/>
            </a:endParaRP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xmlns=""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xmlns=""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xmlns="" id="{98FC0A2E-D986-4F19-AA92-C51FD1840557}"/>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5">
            <a:extLst>
              <a:ext uri="{FF2B5EF4-FFF2-40B4-BE49-F238E27FC236}">
                <a16:creationId xmlns:a16="http://schemas.microsoft.com/office/drawing/2014/main" xmlns="" id="{9CF18A7D-F2E0-4EED-AE87-AE961FB87443}"/>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xmlns=""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xmlns=""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xmlns="" id="{2BCB4851-E978-4439-B222-DDEA95EC91AC}"/>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xmlns=""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xmlns="" id="{06B73E1D-F915-4937-97DA-D74150F0372D}"/>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xmlns=""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xmlns="" id="{41341311-0BB6-45E4-BCE4-B2E40DFEEFBC}"/>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xmlns=""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xmlns="" id="{397EEDC0-9001-47E0-93B8-9A14425CF2B8}"/>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xmlns=""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xmlns="" id="{1C446C59-8476-4752-90A9-5C5E7E562F02}"/>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xmlns=""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xmlns="" id="{74F618CB-6244-4838-AC1D-CB6D2CCA5F89}"/>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xmlns="" id="{BF502CF7-641E-4143-93F7-B2A39BBEE3EE}"/>
              </a:ext>
            </a:extLst>
          </p:cNvPr>
          <p:cNvSpPr>
            <a:spLocks noGrp="1"/>
          </p:cNvSpPr>
          <p:nvPr>
            <p:ph idx="1"/>
          </p:nvPr>
        </p:nvSpPr>
        <p:spPr/>
        <p:txBody>
          <a:bodyPr>
            <a:normAutofit fontScale="85000" lnSpcReduction="1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xmlns="" id="{F779D3DF-FDAB-4F33-9534-06BC11EE669B}"/>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xmlns="" id="{894FCB8E-B204-4290-82CA-3148F6CB53B6}"/>
              </a:ext>
            </a:extLst>
          </p:cNvPr>
          <p:cNvGraphicFramePr>
            <a:graphicFrameLocks noGrp="1"/>
          </p:cNvGraphicFramePr>
          <p:nvPr>
            <p:extLst>
              <p:ext uri="{D42A27DB-BD31-4B8C-83A1-F6EECF244321}">
                <p14:modId xmlns:p14="http://schemas.microsoft.com/office/powerpoint/2010/main" xmlns=""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xmlns="" val="783200840"/>
                    </a:ext>
                  </a:extLst>
                </a:gridCol>
                <a:gridCol w="2998206">
                  <a:extLst>
                    <a:ext uri="{9D8B030D-6E8A-4147-A177-3AD203B41FA5}">
                      <a16:colId xmlns:a16="http://schemas.microsoft.com/office/drawing/2014/main" xmlns="" val="3344182575"/>
                    </a:ext>
                  </a:extLst>
                </a:gridCol>
                <a:gridCol w="2998206">
                  <a:extLst>
                    <a:ext uri="{9D8B030D-6E8A-4147-A177-3AD203B41FA5}">
                      <a16:colId xmlns:a16="http://schemas.microsoft.com/office/drawing/2014/main" xmlns=""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xmlns=""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xmlns=""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xmlns=""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xmlns=""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xmlns="" val="1284321692"/>
                  </a:ext>
                </a:extLst>
              </a:tr>
            </a:tbl>
          </a:graphicData>
        </a:graphic>
      </p:graphicFrame>
    </p:spTree>
    <p:extLst>
      <p:ext uri="{BB962C8B-B14F-4D97-AF65-F5344CB8AC3E}">
        <p14:creationId xmlns:p14="http://schemas.microsoft.com/office/powerpoint/2010/main" xmlns="" val="371036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xmlns="" id="{908E1720-9656-4466-A7B2-F9A67AD5B4D6}"/>
              </a:ext>
            </a:extLst>
          </p:cNvPr>
          <p:cNvGraphicFramePr>
            <a:graphicFrameLocks noGrp="1"/>
          </p:cNvGraphicFramePr>
          <p:nvPr>
            <p:extLst>
              <p:ext uri="{D42A27DB-BD31-4B8C-83A1-F6EECF244321}">
                <p14:modId xmlns:p14="http://schemas.microsoft.com/office/powerpoint/2010/main" xmlns=""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xmlns="" val="1890520835"/>
                    </a:ext>
                  </a:extLst>
                </a:gridCol>
                <a:gridCol w="2880320">
                  <a:extLst>
                    <a:ext uri="{9D8B030D-6E8A-4147-A177-3AD203B41FA5}">
                      <a16:colId xmlns:a16="http://schemas.microsoft.com/office/drawing/2014/main" xmlns="" val="1090961735"/>
                    </a:ext>
                  </a:extLst>
                </a:gridCol>
                <a:gridCol w="2880320">
                  <a:extLst>
                    <a:ext uri="{9D8B030D-6E8A-4147-A177-3AD203B41FA5}">
                      <a16:colId xmlns:a16="http://schemas.microsoft.com/office/drawing/2014/main" xmlns=""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xmlns=""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xmlns=""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xmlns=""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xmlns=""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xmlns="" val="3387851387"/>
                  </a:ext>
                </a:extLst>
              </a:tr>
            </a:tbl>
          </a:graphicData>
        </a:graphic>
      </p:graphicFrame>
    </p:spTree>
    <p:extLst>
      <p:ext uri="{BB962C8B-B14F-4D97-AF65-F5344CB8AC3E}">
        <p14:creationId xmlns:p14="http://schemas.microsoft.com/office/powerpoint/2010/main" xmlns="" val="251922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Balancing the team</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467544" y="1340768"/>
            <a:ext cx="7919119" cy="4247803"/>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of </a:t>
            </a:r>
            <a:r>
              <a:rPr lang="en-GB" dirty="0" err="1" smtClean="0"/>
              <a:t>Belbin’s</a:t>
            </a:r>
            <a:r>
              <a:rPr lang="en-GB" dirty="0" smtClean="0"/>
              <a:t> Model</a:t>
            </a:r>
            <a:endParaRPr lang="en-GB" dirty="0"/>
          </a:p>
        </p:txBody>
      </p:sp>
      <p:sp>
        <p:nvSpPr>
          <p:cNvPr id="3" name="Content Placeholder 2"/>
          <p:cNvSpPr>
            <a:spLocks noGrp="1"/>
          </p:cNvSpPr>
          <p:nvPr>
            <p:ph idx="1"/>
          </p:nvPr>
        </p:nvSpPr>
        <p:spPr/>
        <p:txBody>
          <a:bodyPr/>
          <a:lstStyle/>
          <a:p>
            <a:pPr>
              <a:buNone/>
            </a:pPr>
            <a:r>
              <a:rPr lang="en-GB" dirty="0" smtClean="0">
                <a:hlinkClick r:id="rId3"/>
              </a:rPr>
              <a:t>Video link to </a:t>
            </a:r>
            <a:r>
              <a:rPr lang="en-GB" dirty="0" err="1" smtClean="0">
                <a:hlinkClick r:id="rId3"/>
              </a:rPr>
              <a:t>Belbins</a:t>
            </a:r>
            <a:r>
              <a:rPr lang="en-GB" dirty="0" smtClean="0">
                <a:hlinkClick r:id="rId3"/>
              </a:rPr>
              <a:t> roles recap</a:t>
            </a:r>
            <a:endParaRPr lang="en-GB" dirty="0" smtClean="0"/>
          </a:p>
          <a:p>
            <a:pPr>
              <a:buNone/>
            </a:pPr>
            <a:endParaRPr lang="en-GB" dirty="0" smtClean="0"/>
          </a:p>
          <a:p>
            <a:pPr>
              <a:buNone/>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xmlns=""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a:t>
            </a:r>
            <a:r>
              <a:rPr lang="en-GB" dirty="0" smtClean="0"/>
              <a:t>to those </a:t>
            </a:r>
            <a:r>
              <a:rPr lang="en-GB" dirty="0"/>
              <a:t>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xmlns="" val="925653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xmlns=""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xmlns="" val="2544462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xmlns=""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xmlns="" val="2301157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Reward &amp; Recognition</a:t>
            </a:r>
            <a:endParaRPr lang="en-GB" dirty="0"/>
          </a:p>
        </p:txBody>
      </p:sp>
      <p:sp>
        <p:nvSpPr>
          <p:cNvPr id="3" name="Content Placeholder 2"/>
          <p:cNvSpPr>
            <a:spLocks noGrp="1"/>
          </p:cNvSpPr>
          <p:nvPr>
            <p:ph idx="1"/>
          </p:nvPr>
        </p:nvSpPr>
        <p:spPr/>
        <p:txBody>
          <a:bodyPr/>
          <a:lstStyle/>
          <a:p>
            <a:pPr>
              <a:buNone/>
            </a:pPr>
            <a:r>
              <a:rPr lang="en-GB" dirty="0" smtClean="0"/>
              <a:t>Benefits of Reward &amp; Recognition:</a:t>
            </a:r>
          </a:p>
          <a:p>
            <a:r>
              <a:rPr lang="en-GB" sz="2400" dirty="0" smtClean="0"/>
              <a:t>Productivity</a:t>
            </a:r>
          </a:p>
          <a:p>
            <a:r>
              <a:rPr lang="en-GB" sz="2400" dirty="0" smtClean="0"/>
              <a:t>Job satisfaction</a:t>
            </a:r>
          </a:p>
          <a:p>
            <a:r>
              <a:rPr lang="en-GB" sz="2400" dirty="0" smtClean="0"/>
              <a:t>Employee happiness</a:t>
            </a:r>
          </a:p>
          <a:p>
            <a:r>
              <a:rPr lang="en-GB" sz="2400" dirty="0" smtClean="0"/>
              <a:t>Retention</a:t>
            </a:r>
          </a:p>
          <a:p>
            <a:r>
              <a:rPr lang="en-GB" sz="2400" dirty="0" smtClean="0"/>
              <a:t>Loyalty</a:t>
            </a:r>
          </a:p>
          <a:p>
            <a:r>
              <a:rPr lang="en-GB" sz="2400" dirty="0" smtClean="0"/>
              <a:t>Team culture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xmlns=""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xmlns="" val="36259475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xmlns="" val="1734575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5D4E67-43C1-4B67-A1DD-0BD666084DE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21FF30D5-5302-43BF-B056-C1882599F759}"/>
              </a:ext>
            </a:extLst>
          </p:cNvPr>
          <p:cNvSpPr>
            <a:spLocks noGrp="1"/>
          </p:cNvSpPr>
          <p:nvPr>
            <p:ph idx="1"/>
          </p:nvPr>
        </p:nvSpPr>
        <p:spPr>
          <a:xfrm>
            <a:off x="251520" y="1600201"/>
            <a:ext cx="8640960" cy="3917032"/>
          </a:xfrm>
        </p:spPr>
        <p:txBody>
          <a:bodyPr/>
          <a:lstStyle/>
          <a:p>
            <a:r>
              <a:rPr lang="en-GB" dirty="0"/>
              <a:t>Research the topic of </a:t>
            </a:r>
            <a:r>
              <a:rPr lang="en-GB" b="1" i="1" dirty="0"/>
              <a:t>Group Dynamics </a:t>
            </a:r>
            <a:r>
              <a:rPr lang="en-GB" dirty="0"/>
              <a:t>and be prepared to contribute to our discussions at the next session</a:t>
            </a:r>
          </a:p>
        </p:txBody>
      </p:sp>
    </p:spTree>
    <p:extLst>
      <p:ext uri="{BB962C8B-B14F-4D97-AF65-F5344CB8AC3E}">
        <p14:creationId xmlns:p14="http://schemas.microsoft.com/office/powerpoint/2010/main" xmlns="" val="414898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1118</TotalTime>
  <Words>1812</Words>
  <Application>Microsoft Office PowerPoint</Application>
  <PresentationFormat>On-screen Show (4:3)</PresentationFormat>
  <Paragraphs>307</Paragraphs>
  <Slides>24</Slides>
  <Notes>7</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CertHE Skills for the Workplace Module: BMSK4002</vt:lpstr>
      <vt:lpstr>Overview of Workshop</vt:lpstr>
      <vt:lpstr>Group/Team Development</vt:lpstr>
      <vt:lpstr>Belbin’s Team Roles</vt:lpstr>
      <vt:lpstr>Belbin’s 9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Balancing the team</vt:lpstr>
      <vt:lpstr>Recap of Belbin’s Model</vt:lpstr>
      <vt:lpstr>Have you started forming teams?</vt:lpstr>
      <vt:lpstr>Roles</vt:lpstr>
      <vt:lpstr>Reward &amp; Recognition</vt:lpstr>
      <vt:lpstr>Reward &amp; Recognition</vt:lpstr>
      <vt:lpstr>Communication</vt:lpstr>
      <vt:lpstr>Summary</vt:lpstr>
      <vt:lpstr>Further Research</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se046</cp:lastModifiedBy>
  <cp:revision>25</cp:revision>
  <dcterms:created xsi:type="dcterms:W3CDTF">2015-04-14T15:21:28Z</dcterms:created>
  <dcterms:modified xsi:type="dcterms:W3CDTF">2018-01-18T12:38:29Z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