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19"/>
  </p:notesMasterIdLst>
  <p:sldIdLst>
    <p:sldId id="256" r:id="rId4"/>
    <p:sldId id="658" r:id="rId5"/>
    <p:sldId id="677" r:id="rId6"/>
    <p:sldId id="667" r:id="rId7"/>
    <p:sldId id="664" r:id="rId8"/>
    <p:sldId id="294" r:id="rId9"/>
    <p:sldId id="670" r:id="rId10"/>
    <p:sldId id="671" r:id="rId11"/>
    <p:sldId id="321" r:id="rId12"/>
    <p:sldId id="328" r:id="rId13"/>
    <p:sldId id="615" r:id="rId14"/>
    <p:sldId id="286" r:id="rId15"/>
    <p:sldId id="289" r:id="rId16"/>
    <p:sldId id="323" r:id="rId17"/>
    <p:sldId id="42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40261A-7771-4B70-B16D-74D181F41EBD}" v="2" dt="2026-05-05T09:16:27.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004" autoAdjust="0"/>
  </p:normalViewPr>
  <p:slideViewPr>
    <p:cSldViewPr snapToGrid="0">
      <p:cViewPr varScale="1">
        <p:scale>
          <a:sx n="57" d="100"/>
          <a:sy n="57" d="100"/>
        </p:scale>
        <p:origin x="1227"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delSld modSld">
      <pc:chgData name="Rhiannon Akers" userId="fb3c9d12-5c8c-42d7-8dc7-d872d7a3d202" providerId="ADAL" clId="{80AABDCA-A693-4F09-99FD-F26609E442FC}" dt="2026-05-05T09:16:27.606" v="2" actId="20577"/>
      <pc:docMkLst>
        <pc:docMk/>
      </pc:docMkLst>
      <pc:sldChg chg="del">
        <pc:chgData name="Rhiannon Akers" userId="fb3c9d12-5c8c-42d7-8dc7-d872d7a3d202" providerId="ADAL" clId="{80AABDCA-A693-4F09-99FD-F26609E442FC}" dt="2026-05-05T09:12:27.935" v="0" actId="47"/>
        <pc:sldMkLst>
          <pc:docMk/>
          <pc:sldMk cId="67998359" sldId="263"/>
        </pc:sldMkLst>
      </pc:sldChg>
      <pc:sldChg chg="del">
        <pc:chgData name="Rhiannon Akers" userId="fb3c9d12-5c8c-42d7-8dc7-d872d7a3d202" providerId="ADAL" clId="{80AABDCA-A693-4F09-99FD-F26609E442FC}" dt="2026-05-05T09:12:27.935" v="0" actId="47"/>
        <pc:sldMkLst>
          <pc:docMk/>
          <pc:sldMk cId="2968737478" sldId="265"/>
        </pc:sldMkLst>
      </pc:sldChg>
      <pc:sldChg chg="del">
        <pc:chgData name="Rhiannon Akers" userId="fb3c9d12-5c8c-42d7-8dc7-d872d7a3d202" providerId="ADAL" clId="{80AABDCA-A693-4F09-99FD-F26609E442FC}" dt="2026-05-05T09:12:27.935" v="0" actId="47"/>
        <pc:sldMkLst>
          <pc:docMk/>
          <pc:sldMk cId="3170834927" sldId="282"/>
        </pc:sldMkLst>
      </pc:sldChg>
      <pc:sldChg chg="modSp modAnim">
        <pc:chgData name="Rhiannon Akers" userId="fb3c9d12-5c8c-42d7-8dc7-d872d7a3d202" providerId="ADAL" clId="{80AABDCA-A693-4F09-99FD-F26609E442FC}" dt="2026-05-05T09:16:27.606" v="2" actId="20577"/>
        <pc:sldMkLst>
          <pc:docMk/>
          <pc:sldMk cId="658412409" sldId="289"/>
        </pc:sldMkLst>
        <pc:spChg chg="mod">
          <ac:chgData name="Rhiannon Akers" userId="fb3c9d12-5c8c-42d7-8dc7-d872d7a3d202" providerId="ADAL" clId="{80AABDCA-A693-4F09-99FD-F26609E442FC}" dt="2026-05-05T09:15:57.450" v="1" actId="20577"/>
          <ac:spMkLst>
            <pc:docMk/>
            <pc:sldMk cId="658412409" sldId="289"/>
            <ac:spMk id="8" creationId="{844949DA-ECCE-D8B0-7227-CB9DCD8A2200}"/>
          </ac:spMkLst>
        </pc:spChg>
      </pc:sldChg>
      <pc:sldChg chg="del">
        <pc:chgData name="Rhiannon Akers" userId="fb3c9d12-5c8c-42d7-8dc7-d872d7a3d202" providerId="ADAL" clId="{80AABDCA-A693-4F09-99FD-F26609E442FC}" dt="2026-05-05T09:12:27.935" v="0" actId="47"/>
        <pc:sldMkLst>
          <pc:docMk/>
          <pc:sldMk cId="2922622423" sldId="295"/>
        </pc:sldMkLst>
      </pc:sldChg>
      <pc:sldChg chg="del">
        <pc:chgData name="Rhiannon Akers" userId="fb3c9d12-5c8c-42d7-8dc7-d872d7a3d202" providerId="ADAL" clId="{80AABDCA-A693-4F09-99FD-F26609E442FC}" dt="2026-05-05T09:12:27.935" v="0" actId="47"/>
        <pc:sldMkLst>
          <pc:docMk/>
          <pc:sldMk cId="2101457573" sldId="414"/>
        </pc:sldMkLst>
      </pc:sldChg>
      <pc:sldChg chg="del">
        <pc:chgData name="Rhiannon Akers" userId="fb3c9d12-5c8c-42d7-8dc7-d872d7a3d202" providerId="ADAL" clId="{80AABDCA-A693-4F09-99FD-F26609E442FC}" dt="2026-05-05T09:12:27.935" v="0" actId="47"/>
        <pc:sldMkLst>
          <pc:docMk/>
          <pc:sldMk cId="1956425363" sldId="537"/>
        </pc:sldMkLst>
      </pc:sldChg>
      <pc:sldChg chg="del">
        <pc:chgData name="Rhiannon Akers" userId="fb3c9d12-5c8c-42d7-8dc7-d872d7a3d202" providerId="ADAL" clId="{80AABDCA-A693-4F09-99FD-F26609E442FC}" dt="2026-05-05T09:12:27.935" v="0" actId="47"/>
        <pc:sldMkLst>
          <pc:docMk/>
          <pc:sldMk cId="3350645461" sldId="726"/>
        </pc:sldMkLst>
      </pc:sldChg>
      <pc:sldChg chg="del">
        <pc:chgData name="Rhiannon Akers" userId="fb3c9d12-5c8c-42d7-8dc7-d872d7a3d202" providerId="ADAL" clId="{80AABDCA-A693-4F09-99FD-F26609E442FC}" dt="2026-05-05T09:12:27.935" v="0" actId="47"/>
        <pc:sldMkLst>
          <pc:docMk/>
          <pc:sldMk cId="652272332" sldId="728"/>
        </pc:sldMkLst>
      </pc:sldChg>
      <pc:sldChg chg="del">
        <pc:chgData name="Rhiannon Akers" userId="fb3c9d12-5c8c-42d7-8dc7-d872d7a3d202" providerId="ADAL" clId="{80AABDCA-A693-4F09-99FD-F26609E442FC}" dt="2026-05-05T09:12:27.935" v="0" actId="47"/>
        <pc:sldMkLst>
          <pc:docMk/>
          <pc:sldMk cId="1190424051" sldId="729"/>
        </pc:sldMkLst>
      </pc:sldChg>
      <pc:sldChg chg="del">
        <pc:chgData name="Rhiannon Akers" userId="fb3c9d12-5c8c-42d7-8dc7-d872d7a3d202" providerId="ADAL" clId="{80AABDCA-A693-4F09-99FD-F26609E442FC}" dt="2026-05-05T09:12:27.935" v="0" actId="47"/>
        <pc:sldMkLst>
          <pc:docMk/>
          <pc:sldMk cId="3827698688" sldId="730"/>
        </pc:sldMkLst>
      </pc:sldChg>
      <pc:sldChg chg="del">
        <pc:chgData name="Rhiannon Akers" userId="fb3c9d12-5c8c-42d7-8dc7-d872d7a3d202" providerId="ADAL" clId="{80AABDCA-A693-4F09-99FD-F26609E442FC}" dt="2026-05-05T09:12:27.935" v="0" actId="47"/>
        <pc:sldMkLst>
          <pc:docMk/>
          <pc:sldMk cId="3263740898" sldId="731"/>
        </pc:sldMkLst>
      </pc:sldChg>
      <pc:sldChg chg="del">
        <pc:chgData name="Rhiannon Akers" userId="fb3c9d12-5c8c-42d7-8dc7-d872d7a3d202" providerId="ADAL" clId="{80AABDCA-A693-4F09-99FD-F26609E442FC}" dt="2026-05-05T09:12:27.935" v="0" actId="47"/>
        <pc:sldMkLst>
          <pc:docMk/>
          <pc:sldMk cId="1731497346" sldId="732"/>
        </pc:sldMkLst>
      </pc:sldChg>
      <pc:sldChg chg="del">
        <pc:chgData name="Rhiannon Akers" userId="fb3c9d12-5c8c-42d7-8dc7-d872d7a3d202" providerId="ADAL" clId="{80AABDCA-A693-4F09-99FD-F26609E442FC}" dt="2026-05-05T09:12:27.935" v="0" actId="47"/>
        <pc:sldMkLst>
          <pc:docMk/>
          <pc:sldMk cId="3026089939" sldId="733"/>
        </pc:sldMkLst>
      </pc:sldChg>
      <pc:sldChg chg="del">
        <pc:chgData name="Rhiannon Akers" userId="fb3c9d12-5c8c-42d7-8dc7-d872d7a3d202" providerId="ADAL" clId="{80AABDCA-A693-4F09-99FD-F26609E442FC}" dt="2026-05-05T09:12:27.935" v="0" actId="47"/>
        <pc:sldMkLst>
          <pc:docMk/>
          <pc:sldMk cId="1627357753" sldId="734"/>
        </pc:sldMkLst>
      </pc:sldChg>
      <pc:sldChg chg="del">
        <pc:chgData name="Rhiannon Akers" userId="fb3c9d12-5c8c-42d7-8dc7-d872d7a3d202" providerId="ADAL" clId="{80AABDCA-A693-4F09-99FD-F26609E442FC}" dt="2026-05-05T09:12:27.935" v="0" actId="47"/>
        <pc:sldMkLst>
          <pc:docMk/>
          <pc:sldMk cId="1547425604" sldId="735"/>
        </pc:sldMkLst>
      </pc:sldChg>
      <pc:sldChg chg="del">
        <pc:chgData name="Rhiannon Akers" userId="fb3c9d12-5c8c-42d7-8dc7-d872d7a3d202" providerId="ADAL" clId="{80AABDCA-A693-4F09-99FD-F26609E442FC}" dt="2026-05-05T09:12:27.935" v="0" actId="47"/>
        <pc:sldMkLst>
          <pc:docMk/>
          <pc:sldMk cId="3944517670" sldId="73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948676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a:p>
            <a:endParaRPr lang="en-GB" dirty="0"/>
          </a:p>
          <a:p>
            <a:r>
              <a:rPr lang="en-GB" sz="1200" b="0" i="0" kern="1200" dirty="0">
                <a:solidFill>
                  <a:schemeClr val="tx1"/>
                </a:solidFill>
                <a:effectLst/>
                <a:latin typeface="+mn-lt"/>
                <a:ea typeface="+mn-ea"/>
                <a:cs typeface="+mn-cs"/>
              </a:rPr>
              <a:t>The OK Corral is a framework from Transactional Analysis, developed by Franklin Ernst in 1971, that describes four psychological positions we can take in our interactions with others. It's based on two dimensions: how we view ourselves (I'm OK / I'm not OK) and how we view others (You're OK / You're not OK).</a:t>
            </a:r>
          </a:p>
          <a:p>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I'm OK, You're Not OK</a:t>
            </a:r>
            <a:r>
              <a:rPr lang="en-GB" sz="1200" b="0" i="0" kern="1200" dirty="0">
                <a:solidFill>
                  <a:schemeClr val="tx1"/>
                </a:solidFill>
                <a:effectLst/>
                <a:latin typeface="+mn-lt"/>
                <a:ea typeface="+mn-ea"/>
                <a:cs typeface="+mn-cs"/>
              </a:rPr>
              <a:t> - This position involves feeling superior to others, often leading to smugness, hostility, or contempt. It's a trap that people in authority sometimes fall into.</a:t>
            </a:r>
          </a:p>
          <a:p>
            <a:r>
              <a:rPr lang="en-GB" sz="1200" b="1" i="0" kern="1200" dirty="0">
                <a:solidFill>
                  <a:schemeClr val="tx1"/>
                </a:solidFill>
                <a:effectLst/>
                <a:latin typeface="+mn-lt"/>
                <a:ea typeface="+mn-ea"/>
                <a:cs typeface="+mn-cs"/>
              </a:rPr>
              <a:t>I'm Not OK, You're OK</a:t>
            </a:r>
            <a:r>
              <a:rPr lang="en-GB" sz="1200" b="0" i="0" kern="1200" dirty="0">
                <a:solidFill>
                  <a:schemeClr val="tx1"/>
                </a:solidFill>
                <a:effectLst/>
                <a:latin typeface="+mn-lt"/>
                <a:ea typeface="+mn-ea"/>
                <a:cs typeface="+mn-cs"/>
              </a:rPr>
              <a:t> - Here you put yourself in an inferior position, with low self-esteem and a tendency to please others. This often stems from childhood experiences of being belittled.</a:t>
            </a:r>
          </a:p>
          <a:p>
            <a:r>
              <a:rPr lang="en-GB" sz="1200" b="1" i="0" kern="1200" dirty="0">
                <a:solidFill>
                  <a:schemeClr val="tx1"/>
                </a:solidFill>
                <a:effectLst/>
                <a:latin typeface="+mn-lt"/>
                <a:ea typeface="+mn-ea"/>
                <a:cs typeface="+mn-cs"/>
              </a:rPr>
              <a:t>I'm Not OK, You're Not OK</a:t>
            </a:r>
            <a:r>
              <a:rPr lang="en-GB" sz="1200" b="0" i="0" kern="1200" dirty="0">
                <a:solidFill>
                  <a:schemeClr val="tx1"/>
                </a:solidFill>
                <a:effectLst/>
                <a:latin typeface="+mn-lt"/>
                <a:ea typeface="+mn-ea"/>
                <a:cs typeface="+mn-cs"/>
              </a:rPr>
              <a:t> - This is the most troubled position, where neither you nor others are viewed as having worth. It's relatively rare but can result from betrayal or ongoing negative relationships.</a:t>
            </a:r>
          </a:p>
          <a:p>
            <a:r>
              <a:rPr lang="en-GB" sz="1200" b="0" i="0" kern="1200" dirty="0">
                <a:solidFill>
                  <a:schemeClr val="tx1"/>
                </a:solidFill>
                <a:effectLst/>
                <a:latin typeface="+mn-lt"/>
                <a:ea typeface="+mn-ea"/>
                <a:cs typeface="+mn-cs"/>
              </a:rPr>
              <a:t>The model helps us understand our default patterns in relationships and recognize that we can fluctuate between positions depending on the situation.</a:t>
            </a:r>
          </a:p>
          <a:p>
            <a:br>
              <a:rPr lang="en-GB" dirty="0"/>
            </a:b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57935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Communication Barriers</a:t>
            </a:r>
          </a:p>
          <a:p>
            <a:r>
              <a:rPr lang="en-GB" dirty="0"/>
              <a:t>Effective communication is the cornerstone of any strong relationship. Barriers such as language differences, poor listening skills, and non-verbal communication misinterpretations can hinder understanding and trust.</a:t>
            </a:r>
          </a:p>
          <a:p>
            <a:r>
              <a:rPr lang="en-GB" b="1" dirty="0"/>
              <a:t>2. Trust Issues</a:t>
            </a:r>
          </a:p>
          <a:p>
            <a:r>
              <a:rPr lang="en-GB" dirty="0"/>
              <a:t>Building trust takes time and effort. Past experiences of betrayal or disappointment can make individuals wary of opening up or trusting others, which can impede the development of new relationships.</a:t>
            </a:r>
          </a:p>
          <a:p>
            <a:r>
              <a:rPr lang="en-GB" b="1" dirty="0"/>
              <a:t>3. Different Values and Beliefs</a:t>
            </a:r>
          </a:p>
          <a:p>
            <a:r>
              <a:rPr lang="en-GB" dirty="0"/>
              <a:t>Conflicts can arise when individuals hold different values, beliefs, or worldviews. These differences can be challenging to navigate and can lead to misunderstandings or disagreements that strain relationships.</a:t>
            </a:r>
          </a:p>
          <a:p>
            <a:r>
              <a:rPr lang="en-GB" b="1" dirty="0"/>
              <a:t>4. Time Constraints</a:t>
            </a:r>
          </a:p>
          <a:p>
            <a:r>
              <a:rPr lang="en-GB" dirty="0"/>
              <a:t>Building and maintaining relationships requires time. Busy schedules and prior commitments can limit the time available for developing new relationships or strengthening existing ones.</a:t>
            </a:r>
          </a:p>
          <a:p>
            <a:r>
              <a:rPr lang="en-GB" b="1" dirty="0"/>
              <a:t>5. Personality Clashes</a:t>
            </a:r>
          </a:p>
          <a:p>
            <a:r>
              <a:rPr lang="en-GB" dirty="0"/>
              <a:t>Differing personalities can lead to conflicts. For example, an introverted person might struggle to connect with someone who is extremely extroverted, which can create discomfort and misunderstanding.</a:t>
            </a:r>
          </a:p>
          <a:p>
            <a:r>
              <a:rPr lang="en-GB" b="1" dirty="0"/>
              <a:t>6. Fear of Rejection</a:t>
            </a:r>
          </a:p>
          <a:p>
            <a:r>
              <a:rPr lang="en-GB" dirty="0"/>
              <a:t>The fear of being rejected can prevent individuals from reaching out and making connections. This fear can stem from low self-esteem, previous rejections, or anxiety, making it hard to initiate or deepen relationships.</a:t>
            </a:r>
          </a:p>
          <a:p>
            <a:r>
              <a:rPr lang="en-GB" b="1" dirty="0"/>
              <a:t>7. Technological Interference</a:t>
            </a:r>
          </a:p>
          <a:p>
            <a:r>
              <a:rPr lang="en-GB" dirty="0"/>
              <a:t>While technology can facilitate connections, excessive use can also create a barrier. Reliance on digital communication can lead to a lack of deep, face-to-face interactions, which are crucial for building emotional bonds.</a:t>
            </a:r>
          </a:p>
          <a:p>
            <a:r>
              <a:rPr lang="en-GB" b="1" dirty="0"/>
              <a:t>8. Cultural Differences</a:t>
            </a:r>
          </a:p>
          <a:p>
            <a:r>
              <a:rPr lang="en-GB" dirty="0"/>
              <a:t>In a multicultural setting, cultural misunderstandings can occur. Differences in social norms, communication styles, and traditions can lead to misinterpretations and conflicts.</a:t>
            </a:r>
          </a:p>
          <a:p>
            <a:r>
              <a:rPr lang="en-GB" b="1" dirty="0"/>
              <a:t>9. Lack of Empathy</a:t>
            </a:r>
          </a:p>
          <a:p>
            <a:r>
              <a:rPr lang="en-GB" dirty="0"/>
              <a:t>Empathy involves understanding and sharing the feelings of another. A lack of empathy can make it difficult to form emotional connections or to respond appropriately to others' needs and feelings.</a:t>
            </a:r>
          </a:p>
          <a:p>
            <a:r>
              <a:rPr lang="en-GB" b="1" dirty="0"/>
              <a:t>10. Environmental Stress</a:t>
            </a:r>
          </a:p>
          <a:p>
            <a:r>
              <a:rPr lang="en-GB" dirty="0"/>
              <a:t>External pressures such as work stress, financial problems, or family issues can affect one's emotional availability and capacity to engage in relationships. Stress can make individuals irritable, withdrawn, or overly dependent, which can strain interactions with others.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5868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68C9-BA55-BF32-208B-99719B001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DB1B1-491F-50DC-FC17-689233E02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11F2A-6D9C-E95A-E7EC-62A67AEFE1CC}"/>
              </a:ext>
            </a:extLst>
          </p:cNvPr>
          <p:cNvSpPr>
            <a:spLocks noGrp="1"/>
          </p:cNvSpPr>
          <p:nvPr>
            <p:ph type="body" idx="1"/>
          </p:nvPr>
        </p:nvSpPr>
        <p:spPr/>
        <p:txBody>
          <a:bodyPr/>
          <a:lstStyle/>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DA2A779-C6C5-C9B6-1A33-72B43F5AE49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9936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84EB6-A03F-CA4F-0578-F73054A4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50EE-394F-35B3-0F7D-F446B9C18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591F3-8909-FA4E-9ECC-B306D6E8F625}"/>
              </a:ext>
            </a:extLst>
          </p:cNvPr>
          <p:cNvSpPr>
            <a:spLocks noGrp="1"/>
          </p:cNvSpPr>
          <p:nvPr>
            <p:ph type="body" idx="1"/>
          </p:nvPr>
        </p:nvSpPr>
        <p:spPr/>
        <p:txBody>
          <a:bodyPr/>
          <a:lstStyle/>
          <a:p>
            <a:r>
              <a:rPr lang="en-GB" b="1" dirty="0"/>
              <a:t>Understanding Behaviour:</a:t>
            </a:r>
            <a:endParaRPr lang="en-GB" dirty="0"/>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recognizing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marL="742950" lvl="1" indent="-285750">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r>
              <a:rPr lang="en-GB" b="1" dirty="0"/>
              <a:t>Practical Use:</a:t>
            </a:r>
            <a:endParaRPr lang="en-GB" dirty="0"/>
          </a:p>
          <a:p>
            <a:pPr>
              <a:buFont typeface="Arial" panose="020B0604020202020204" pitchFamily="34" charset="0"/>
              <a:buChar char="•"/>
            </a:pPr>
            <a:r>
              <a:rPr lang="en-GB" b="1" dirty="0"/>
              <a:t>Note:</a:t>
            </a:r>
            <a:r>
              <a:rPr lang="en-GB" dirty="0"/>
              <a:t> Awareness of these states can lead to more effective communication strategies and conflict resolution within teams.</a:t>
            </a:r>
          </a:p>
          <a:p>
            <a:pPr>
              <a:buFont typeface="Arial" panose="020B0604020202020204" pitchFamily="34" charset="0"/>
              <a:buChar char="•"/>
            </a:pPr>
            <a:r>
              <a:rPr lang="en-GB" b="1" dirty="0"/>
              <a:t>Example 1:</a:t>
            </a:r>
            <a:r>
              <a:rPr lang="en-GB" dirty="0"/>
              <a:t> In meetings, if a team member consistently speaks from the 'Parent' state, it might create resentment or passivity in others. Training in recognizing these states can help the team encourage more 'Adult' state dialogue, fostering a more inclusive and productive environment.</a:t>
            </a:r>
          </a:p>
          <a:p>
            <a:pPr>
              <a:buFont typeface="Arial" panose="020B0604020202020204" pitchFamily="34" charset="0"/>
              <a:buChar char="•"/>
            </a:pPr>
            <a:r>
              <a:rPr lang="en-GB" b="1" dirty="0"/>
              <a:t>Example 2:</a:t>
            </a:r>
            <a:r>
              <a:rPr lang="en-GB" dirty="0"/>
              <a:t> During conflict, a team member may slip into a 'Child' state, reacting emotionally. Recognizing this, other members can shift their approach by engaging from their 'Adult' state, focusing on facts and logic to help de-escalate the situation.</a:t>
            </a:r>
          </a:p>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83B591B-CDBB-BC0B-0D36-4F730FE5AEE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7658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9</a:t>
            </a:fld>
            <a:endParaRPr lang="en-GB"/>
          </a:p>
        </p:txBody>
      </p:sp>
    </p:spTree>
    <p:extLst>
      <p:ext uri="{BB962C8B-B14F-4D97-AF65-F5344CB8AC3E}">
        <p14:creationId xmlns:p14="http://schemas.microsoft.com/office/powerpoint/2010/main" val="2957624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dirty="0"/>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290451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94096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Purpose and Goals</a:t>
            </a:r>
          </a:p>
          <a:p>
            <a:pPr>
              <a:buFont typeface="Arial" panose="020B0604020202020204" pitchFamily="34" charset="0"/>
              <a:buChar char="•"/>
            </a:pPr>
            <a:r>
              <a:rPr lang="en-GB" b="1" dirty="0"/>
              <a:t>Groups</a:t>
            </a:r>
            <a:r>
              <a:rPr lang="en-GB" dirty="0"/>
              <a:t>: Typically formed with individuals assembled together without a common performance goal. Their objectives might be to share information or make decisions collectively but independently.</a:t>
            </a:r>
          </a:p>
          <a:p>
            <a:pPr>
              <a:buFont typeface="Arial" panose="020B0604020202020204" pitchFamily="34" charset="0"/>
              <a:buChar char="•"/>
            </a:pPr>
            <a:r>
              <a:rPr lang="en-GB" b="1" dirty="0"/>
              <a:t>Teams</a:t>
            </a:r>
            <a:r>
              <a:rPr lang="en-GB" dirty="0"/>
              <a:t>: Formed specifically to achieve shared goals or complete tasks together. Teams have a strong, defined purpose and collective performance goals where members are mutually accountable.</a:t>
            </a:r>
          </a:p>
          <a:p>
            <a:r>
              <a:rPr lang="en-GB" b="1" dirty="0"/>
              <a:t>2. Structure and Roles</a:t>
            </a:r>
          </a:p>
          <a:p>
            <a:pPr>
              <a:buFont typeface="Arial" panose="020B0604020202020204" pitchFamily="34" charset="0"/>
              <a:buChar char="•"/>
            </a:pPr>
            <a:r>
              <a:rPr lang="en-GB" b="1" dirty="0"/>
              <a:t>Groups</a:t>
            </a:r>
            <a:r>
              <a:rPr lang="en-GB" dirty="0"/>
              <a:t>: Members may have similar or overlapping roles within the group's structure. Leadership might be less defined, with one or more members acting as facilitators.</a:t>
            </a:r>
          </a:p>
          <a:p>
            <a:pPr>
              <a:buFont typeface="Arial" panose="020B0604020202020204" pitchFamily="34" charset="0"/>
              <a:buChar char="•"/>
            </a:pPr>
            <a:r>
              <a:rPr lang="en-GB" b="1" dirty="0"/>
              <a:t>Teams</a:t>
            </a:r>
            <a:r>
              <a:rPr lang="en-GB" dirty="0"/>
              <a:t>: Typically features clearly defined roles for each team member based on their strengths and job functions. Teams often have a designated leader, and the structure is designed to optimize performance towards the team's objectives.</a:t>
            </a:r>
          </a:p>
          <a:p>
            <a:r>
              <a:rPr lang="en-GB" b="1" dirty="0"/>
              <a:t>3. Interdependence</a:t>
            </a:r>
          </a:p>
          <a:p>
            <a:pPr>
              <a:buFont typeface="Arial" panose="020B0604020202020204" pitchFamily="34" charset="0"/>
              <a:buChar char="•"/>
            </a:pPr>
            <a:r>
              <a:rPr lang="en-GB" b="1" dirty="0"/>
              <a:t>Groups</a:t>
            </a:r>
            <a:r>
              <a:rPr lang="en-GB" dirty="0"/>
              <a:t>: Members operate more independently, with less reliance on others within the group to carry out tasks. Group performance might be the sum of each member's individual contributions.</a:t>
            </a:r>
          </a:p>
          <a:p>
            <a:pPr>
              <a:buFont typeface="Arial" panose="020B0604020202020204" pitchFamily="34" charset="0"/>
              <a:buChar char="•"/>
            </a:pPr>
            <a:r>
              <a:rPr lang="en-GB" b="1" dirty="0"/>
              <a:t>Teams</a:t>
            </a:r>
            <a:r>
              <a:rPr lang="en-GB" dirty="0"/>
              <a:t>: High interdependence among members who need to work closely and coordinate their efforts to achieve the team’s objectives. Success is contingent on collaboration and the collective performance.</a:t>
            </a:r>
          </a:p>
          <a:p>
            <a:r>
              <a:rPr lang="en-GB" b="1" dirty="0"/>
              <a:t>4. Accountability</a:t>
            </a:r>
          </a:p>
          <a:p>
            <a:pPr>
              <a:buFont typeface="Arial" panose="020B0604020202020204" pitchFamily="34" charset="0"/>
              <a:buChar char="•"/>
            </a:pPr>
            <a:r>
              <a:rPr lang="en-GB" b="1" dirty="0"/>
              <a:t>Groups</a:t>
            </a:r>
            <a:r>
              <a:rPr lang="en-GB" dirty="0"/>
              <a:t>: Accountability is generally individual. Each member is responsible for their contributions or decisions within the group setting.</a:t>
            </a:r>
          </a:p>
          <a:p>
            <a:pPr>
              <a:buFont typeface="Arial" panose="020B0604020202020204" pitchFamily="34" charset="0"/>
              <a:buChar char="•"/>
            </a:pPr>
            <a:r>
              <a:rPr lang="en-GB" b="1" dirty="0"/>
              <a:t>Teams</a:t>
            </a:r>
            <a:r>
              <a:rPr lang="en-GB" dirty="0"/>
              <a:t>: Emphasizes both individual and mutual accountability. The entire team shares responsibility for outcomes, successes, and failures.</a:t>
            </a:r>
          </a:p>
          <a:p>
            <a:r>
              <a:rPr lang="en-GB" b="1" dirty="0"/>
              <a:t>5. Cohesion and Identity</a:t>
            </a:r>
          </a:p>
          <a:p>
            <a:pPr>
              <a:buFont typeface="Arial" panose="020B0604020202020204" pitchFamily="34" charset="0"/>
              <a:buChar char="•"/>
            </a:pPr>
            <a:r>
              <a:rPr lang="en-GB" b="1" dirty="0"/>
              <a:t>Groups</a:t>
            </a:r>
            <a:r>
              <a:rPr lang="en-GB" dirty="0"/>
              <a:t>: Cohesion may vary, and the sense of identity is often tied more to the group's purpose than to each other. Personal bonds may be less pronounced.</a:t>
            </a:r>
          </a:p>
          <a:p>
            <a:pPr>
              <a:buFont typeface="Arial" panose="020B0604020202020204" pitchFamily="34" charset="0"/>
              <a:buChar char="•"/>
            </a:pPr>
            <a:r>
              <a:rPr lang="en-GB" b="1" dirty="0"/>
              <a:t>Teams</a:t>
            </a:r>
            <a:r>
              <a:rPr lang="en-GB" dirty="0"/>
              <a:t>: Strong sense of identity and cohesion, often developing a unique team culture. Emotional bonds and loyalty to the team can enhance performance and motivation.</a:t>
            </a:r>
          </a:p>
          <a:p>
            <a:r>
              <a:rPr lang="en-GB" b="1" dirty="0"/>
              <a:t>6. Outcome and Performance Measurement</a:t>
            </a:r>
          </a:p>
          <a:p>
            <a:pPr>
              <a:buFont typeface="Arial" panose="020B0604020202020204" pitchFamily="34" charset="0"/>
              <a:buChar char="•"/>
            </a:pPr>
            <a:r>
              <a:rPr lang="en-GB" b="1" dirty="0"/>
              <a:t>Groups</a:t>
            </a:r>
            <a:r>
              <a:rPr lang="en-GB" dirty="0"/>
              <a:t>: Performance is often measured individually. Even in a group setting, the outcomes can be traced back to individual efforts.</a:t>
            </a:r>
          </a:p>
          <a:p>
            <a:pPr>
              <a:buFont typeface="Arial" panose="020B0604020202020204" pitchFamily="34" charset="0"/>
              <a:buChar char="•"/>
            </a:pPr>
            <a:r>
              <a:rPr lang="en-GB" b="1" dirty="0"/>
              <a:t>Teams</a:t>
            </a:r>
            <a:r>
              <a:rPr lang="en-GB" dirty="0"/>
              <a:t>: Performance is measured based on the team’s collective output. The success of the team reflects the integrated efforts of all members.</a:t>
            </a:r>
          </a:p>
          <a:p>
            <a:r>
              <a:rPr lang="en-GB" b="1" dirty="0"/>
              <a:t>7. Communication Dynamics</a:t>
            </a:r>
          </a:p>
          <a:p>
            <a:pPr>
              <a:buFont typeface="Arial" panose="020B0604020202020204" pitchFamily="34" charset="0"/>
              <a:buChar char="•"/>
            </a:pPr>
            <a:r>
              <a:rPr lang="en-GB" b="1" dirty="0"/>
              <a:t>Groups</a:t>
            </a:r>
            <a:r>
              <a:rPr lang="en-GB" dirty="0"/>
              <a:t>: Communication may be more formal and structured around agendas, minutes, and scheduled discussions.</a:t>
            </a:r>
          </a:p>
          <a:p>
            <a:pPr>
              <a:buFont typeface="Arial" panose="020B0604020202020204" pitchFamily="34" charset="0"/>
              <a:buChar char="•"/>
            </a:pPr>
            <a:r>
              <a:rPr lang="en-GB" b="1" dirty="0"/>
              <a:t>Teams</a:t>
            </a:r>
            <a:r>
              <a:rPr lang="en-GB" dirty="0"/>
              <a:t>: Communication tends to be more open and ongoing, with a focus on frequent, informal interactions that are crucial for coordination and building trust.</a:t>
            </a:r>
          </a:p>
          <a:p>
            <a:r>
              <a:rPr lang="en-GB" b="1" dirty="0"/>
              <a:t>8. Decision-Making</a:t>
            </a:r>
          </a:p>
          <a:p>
            <a:pPr>
              <a:buFont typeface="Arial" panose="020B0604020202020204" pitchFamily="34" charset="0"/>
              <a:buChar char="•"/>
            </a:pPr>
            <a:r>
              <a:rPr lang="en-GB" b="1" dirty="0"/>
              <a:t>Groups</a:t>
            </a:r>
            <a:r>
              <a:rPr lang="en-GB" dirty="0"/>
              <a:t>: Decision-making might be more democratic or might follow a majority rule, without needing to reach a consensus.</a:t>
            </a:r>
          </a:p>
          <a:p>
            <a:pPr>
              <a:buFont typeface="Arial" panose="020B0604020202020204" pitchFamily="34" charset="0"/>
              <a:buChar char="•"/>
            </a:pPr>
            <a:r>
              <a:rPr lang="en-GB" b="1" dirty="0"/>
              <a:t>Teams</a:t>
            </a:r>
            <a:r>
              <a:rPr lang="en-GB" dirty="0"/>
              <a:t>: Decision-making often requires consensus and collective agreement, reflecting the collaborative nature of the team.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ASK THE GROUP THE TITLE QUESTION</a:t>
            </a:r>
          </a:p>
          <a:p>
            <a:endParaRPr lang="en-GB" sz="1600" b="1" dirty="0"/>
          </a:p>
          <a:p>
            <a:r>
              <a:rPr lang="en-GB" sz="1600" b="1" dirty="0"/>
              <a:t>Purpose and Goals</a:t>
            </a:r>
            <a:endParaRPr lang="en-GB" sz="1600" dirty="0"/>
          </a:p>
          <a:p>
            <a:pPr marL="0" indent="0">
              <a:buNone/>
            </a:pPr>
            <a:r>
              <a:rPr lang="en-GB" dirty="0"/>
              <a:t>	A jury is formed with the specific purpose of deliberating on evidence and reaching a verdict in a legal case. </a:t>
            </a:r>
          </a:p>
          <a:p>
            <a:r>
              <a:rPr lang="en-GB" sz="1600" b="1" dirty="0"/>
              <a:t>Structure and Roles</a:t>
            </a:r>
            <a:endParaRPr lang="en-GB" sz="1600" dirty="0"/>
          </a:p>
          <a:p>
            <a:pPr marL="0" indent="0">
              <a:buNone/>
            </a:pPr>
            <a:r>
              <a:rPr lang="en-GB" dirty="0"/>
              <a:t>	functioning as a unit towards a common goal under a structured legal process mirrors team dynamics.</a:t>
            </a:r>
          </a:p>
          <a:p>
            <a:r>
              <a:rPr lang="en-GB" sz="1600" b="1" dirty="0"/>
              <a:t>Interdependence</a:t>
            </a:r>
            <a:endParaRPr lang="en-GB" sz="1600" dirty="0"/>
          </a:p>
          <a:p>
            <a:pPr marL="0" indent="0">
              <a:buNone/>
            </a:pPr>
            <a:r>
              <a:rPr lang="en-GB" dirty="0"/>
              <a:t>	Jurors must work closely together, discussing and analysing case details to reach a unanimous or majority decision. </a:t>
            </a:r>
          </a:p>
          <a:p>
            <a:r>
              <a:rPr lang="en-GB" sz="1600" b="1" dirty="0"/>
              <a:t>Accountability</a:t>
            </a:r>
            <a:endParaRPr lang="en-GB" sz="1600" dirty="0"/>
          </a:p>
          <a:p>
            <a:pPr marL="0" indent="0">
              <a:buNone/>
            </a:pPr>
            <a:r>
              <a:rPr lang="en-GB" dirty="0"/>
              <a:t>	Accountability in a jury is primarily collective. While individual jurors are responsible for their participation and decision-making, the final verdict is a result of the jury’s decision.</a:t>
            </a:r>
          </a:p>
          <a:p>
            <a:r>
              <a:rPr lang="en-GB" sz="1600" b="1" dirty="0"/>
              <a:t>Outcome and Performance Measurement</a:t>
            </a:r>
            <a:endParaRPr lang="en-GB" sz="1600" dirty="0"/>
          </a:p>
          <a:p>
            <a:pPr marL="0" indent="0">
              <a:buNone/>
            </a:pPr>
            <a:r>
              <a:rPr lang="en-GB" dirty="0"/>
              <a:t>	The performance of a jury is evaluated based on the collective outcome—the verdict. </a:t>
            </a:r>
          </a:p>
          <a:p>
            <a:r>
              <a:rPr lang="en-GB" sz="1600" b="1" dirty="0"/>
              <a:t>Decision-Making</a:t>
            </a:r>
            <a:endParaRPr lang="en-GB" sz="1600" dirty="0"/>
          </a:p>
          <a:p>
            <a:pPr marL="0" indent="0">
              <a:buNone/>
            </a:pPr>
            <a:r>
              <a:rPr lang="en-GB" dirty="0"/>
              <a:t>	Team-Like: Decision-making within a jury requires consensus or near-consensus depending on the legal system. This 	need to reach a collective agreement before delivering a verdict is a key characteristic of team-based decision-making.</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05/05/2026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44834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49379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05/05/2026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7.jpeg"/><Relationship Id="rId7"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20.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pixabay.com/en/classroom-cooperative-learning-1297779/"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BMSW4009 - Effective Teamworking and Communication</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BEF8040-04F9-3AA7-D2CA-328EB9FE41FF}"/>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GB"/>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609600" y="1600201"/>
            <a:ext cx="10972800" cy="3917032"/>
          </a:xfrm>
          <a:prstGeom prst="rect">
            <a:avLst/>
          </a:prstGeom>
        </p:spPr>
        <p:txBody>
          <a:bodyPr vert="horz" lIns="91440" tIns="45720" rIns="91440" bIns="45720" rtlCol="0">
            <a:normAutofit/>
          </a:bodyPr>
          <a:lstStyle/>
          <a:p>
            <a:pPr marL="228600" marR="76200" indent="-228600">
              <a:lnSpc>
                <a:spcPct val="90000"/>
              </a:lnSpc>
              <a:spcBef>
                <a:spcPts val="1000"/>
              </a:spcBef>
              <a:spcAft>
                <a:spcPts val="1000"/>
              </a:spcAft>
              <a:buFont typeface="Arial" panose="020B0604020202020204" pitchFamily="34" charset="0"/>
              <a:buChar char="•"/>
            </a:pPr>
            <a:r>
              <a:rPr lang="en-US" sz="2800" dirty="0"/>
              <a:t>Recap from last week</a:t>
            </a:r>
          </a:p>
          <a:p>
            <a:pPr marL="228600" marR="76200" indent="-228600">
              <a:lnSpc>
                <a:spcPct val="90000"/>
              </a:lnSpc>
              <a:spcBef>
                <a:spcPts val="1000"/>
              </a:spcBef>
              <a:spcAft>
                <a:spcPts val="1000"/>
              </a:spcAft>
              <a:buFont typeface="Arial" panose="020B0604020202020204" pitchFamily="34" charset="0"/>
              <a:buChar char="•"/>
            </a:pPr>
            <a:r>
              <a:rPr lang="en-US" sz="2800" dirty="0"/>
              <a:t>Transactional Analysis (OK Corral and PAC)</a:t>
            </a:r>
          </a:p>
          <a:p>
            <a:pPr marL="228600" marR="76200" indent="-228600">
              <a:lnSpc>
                <a:spcPct val="90000"/>
              </a:lnSpc>
              <a:spcBef>
                <a:spcPts val="1000"/>
              </a:spcBef>
              <a:spcAft>
                <a:spcPts val="1000"/>
              </a:spcAft>
              <a:buFont typeface="Arial" panose="020B0604020202020204" pitchFamily="34" charset="0"/>
              <a:buChar char="•"/>
            </a:pPr>
            <a:r>
              <a:rPr lang="en-US" sz="2800" dirty="0"/>
              <a:t>The difference between groups and teams</a:t>
            </a:r>
          </a:p>
          <a:p>
            <a:pPr marL="228600" marR="76200" indent="-228600">
              <a:lnSpc>
                <a:spcPct val="90000"/>
              </a:lnSpc>
              <a:spcBef>
                <a:spcPts val="1000"/>
              </a:spcBef>
              <a:spcAft>
                <a:spcPts val="1000"/>
              </a:spcAft>
              <a:buFont typeface="Arial" panose="020B0604020202020204" pitchFamily="34" charset="0"/>
              <a:buChar char="•"/>
            </a:pPr>
            <a:r>
              <a:rPr lang="en-US" sz="2800" dirty="0"/>
              <a:t>Tuckman’s theory</a:t>
            </a:r>
          </a:p>
          <a:p>
            <a:pPr marL="228600" marR="76200" indent="-228600">
              <a:lnSpc>
                <a:spcPct val="90000"/>
              </a:lnSpc>
              <a:spcBef>
                <a:spcPts val="1000"/>
              </a:spcBef>
              <a:spcAft>
                <a:spcPts val="1000"/>
              </a:spcAft>
              <a:buFont typeface="Arial" panose="020B0604020202020204" pitchFamily="34" charset="0"/>
              <a:buChar char="•"/>
            </a:pPr>
            <a:r>
              <a:rPr lang="en-US" sz="2800" dirty="0"/>
              <a:t>Creating your presentation groups</a:t>
            </a: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75376-3A68-143A-EED2-D4DBF706658D}"/>
              </a:ext>
            </a:extLst>
          </p:cNvPr>
          <p:cNvSpPr>
            <a:spLocks noGrp="1"/>
          </p:cNvSpPr>
          <p:nvPr>
            <p:ph type="title"/>
          </p:nvPr>
        </p:nvSpPr>
        <p:spPr>
          <a:xfrm>
            <a:off x="358219" y="365125"/>
            <a:ext cx="11481847" cy="1325563"/>
          </a:xfrm>
        </p:spPr>
        <p:txBody>
          <a:bodyPr anchor="ctr">
            <a:normAutofit/>
          </a:bodyPr>
          <a:lstStyle/>
          <a:p>
            <a:r>
              <a:rPr lang="en-GB" dirty="0"/>
              <a:t>Recap of Week 1</a:t>
            </a:r>
          </a:p>
        </p:txBody>
      </p:sp>
      <p:sp>
        <p:nvSpPr>
          <p:cNvPr id="3" name="Content Placeholder 2">
            <a:extLst>
              <a:ext uri="{FF2B5EF4-FFF2-40B4-BE49-F238E27FC236}">
                <a16:creationId xmlns:a16="http://schemas.microsoft.com/office/drawing/2014/main" id="{989F0B37-629D-C2EC-D252-116AC57416F0}"/>
              </a:ext>
            </a:extLst>
          </p:cNvPr>
          <p:cNvSpPr>
            <a:spLocks noGrp="1"/>
          </p:cNvSpPr>
          <p:nvPr>
            <p:ph idx="1"/>
          </p:nvPr>
        </p:nvSpPr>
        <p:spPr>
          <a:xfrm>
            <a:off x="358219" y="1825625"/>
            <a:ext cx="5645673" cy="3575934"/>
          </a:xfrm>
        </p:spPr>
        <p:txBody>
          <a:bodyPr>
            <a:normAutofit/>
          </a:bodyPr>
          <a:lstStyle/>
          <a:p>
            <a:r>
              <a:rPr lang="en-GB" dirty="0"/>
              <a:t>We are all different and keep changing</a:t>
            </a:r>
          </a:p>
          <a:p>
            <a:r>
              <a:rPr lang="en-GB" dirty="0"/>
              <a:t>The importance of relationships and trust</a:t>
            </a:r>
          </a:p>
          <a:p>
            <a:r>
              <a:rPr lang="en-GB" dirty="0"/>
              <a:t>Valuing and promoting difference (Gestalt/Dialectical Tension)</a:t>
            </a:r>
          </a:p>
          <a:p>
            <a:r>
              <a:rPr lang="en-GB" dirty="0" err="1"/>
              <a:t>Betari’s</a:t>
            </a:r>
            <a:r>
              <a:rPr lang="en-GB" dirty="0"/>
              <a:t> Box </a:t>
            </a:r>
          </a:p>
          <a:p>
            <a:endParaRPr lang="en-GB" dirty="0"/>
          </a:p>
        </p:txBody>
      </p:sp>
      <p:pic>
        <p:nvPicPr>
          <p:cNvPr id="5" name="Picture 4">
            <a:extLst>
              <a:ext uri="{FF2B5EF4-FFF2-40B4-BE49-F238E27FC236}">
                <a16:creationId xmlns:a16="http://schemas.microsoft.com/office/drawing/2014/main" id="{36095FAE-2E14-3AF1-23F8-3FFCE44B174F}"/>
              </a:ext>
            </a:extLst>
          </p:cNvPr>
          <p:cNvPicPr>
            <a:picLocks noChangeAspect="1"/>
          </p:cNvPicPr>
          <p:nvPr/>
        </p:nvPicPr>
        <p:blipFill>
          <a:blip r:embed="rId3"/>
          <a:stretch>
            <a:fillRect/>
          </a:stretch>
        </p:blipFill>
        <p:spPr>
          <a:xfrm>
            <a:off x="6633272" y="1825625"/>
            <a:ext cx="4767912" cy="3575934"/>
          </a:xfrm>
          <a:prstGeom prst="rect">
            <a:avLst/>
          </a:prstGeom>
          <a:noFill/>
        </p:spPr>
      </p:pic>
    </p:spTree>
    <p:extLst>
      <p:ext uri="{BB962C8B-B14F-4D97-AF65-F5344CB8AC3E}">
        <p14:creationId xmlns:p14="http://schemas.microsoft.com/office/powerpoint/2010/main" val="161038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a:xfrm>
            <a:off x="301657" y="1420926"/>
            <a:ext cx="11594969" cy="1325563"/>
          </a:xfrm>
        </p:spPr>
        <p:txBody>
          <a:bodyPr anchor="ctr">
            <a:normAutofit/>
          </a:bodyPr>
          <a:lstStyle/>
          <a:p>
            <a:r>
              <a:rPr lang="en-GB"/>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a:xfrm>
            <a:off x="301657" y="2881426"/>
            <a:ext cx="11594969" cy="3651349"/>
          </a:xfrm>
        </p:spPr>
        <p:txBody>
          <a:bodyPr vert="horz" lIns="91440" tIns="45720" rIns="91440" bIns="45720" rtlCol="0">
            <a:normAutofit/>
          </a:bodyPr>
          <a:lstStyle/>
          <a:p>
            <a:pPr marL="0" indent="0">
              <a:buNone/>
            </a:pPr>
            <a:r>
              <a:rPr lang="en-GB"/>
              <a:t>What did you recognise about yourself in relationships?</a:t>
            </a:r>
          </a:p>
          <a:p>
            <a:pPr marL="0" indent="0">
              <a:buNone/>
            </a:pPr>
            <a:br>
              <a:rPr lang="en-GB"/>
            </a:br>
            <a:r>
              <a:rPr lang="en-GB"/>
              <a:t>What situations have you noticed yourself focusing more on relationships?</a:t>
            </a:r>
          </a:p>
          <a:p>
            <a:pPr marL="0" indent="0">
              <a:buNone/>
            </a:pPr>
            <a:endParaRPr lang="en-GB"/>
          </a:p>
          <a:p>
            <a:pPr marL="0" indent="0">
              <a:buNone/>
            </a:pPr>
            <a:r>
              <a:rPr lang="en-GB"/>
              <a:t>What do you agree/disagree with? </a:t>
            </a:r>
          </a:p>
        </p:txBody>
      </p:sp>
    </p:spTree>
    <p:extLst>
      <p:ext uri="{BB962C8B-B14F-4D97-AF65-F5344CB8AC3E}">
        <p14:creationId xmlns:p14="http://schemas.microsoft.com/office/powerpoint/2010/main" val="3506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8B50-5473-E7E2-9435-39C59559C26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p:txBody>
          <a:bodyPr>
            <a:normAutofit/>
          </a:bodyPr>
          <a:lstStyle/>
          <a:p>
            <a:pPr marL="0" indent="0">
              <a:buNone/>
            </a:pPr>
            <a:endParaRPr lang="en-GB" sz="20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The OK Corral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85900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358219" y="365125"/>
            <a:ext cx="11481847" cy="1325563"/>
          </a:xfrm>
        </p:spPr>
        <p:txBody>
          <a:bodyPr anchor="ctr">
            <a:normAutofit/>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609600" y="1600201"/>
            <a:ext cx="10972800" cy="3917032"/>
          </a:xfrm>
        </p:spPr>
        <p:txBody>
          <a:bodyPr>
            <a:normAutofit/>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186884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92942-4644-5DCF-6AB2-8B39ED2D9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72F8-FFF3-9607-ED7E-B27BC464D56A}"/>
              </a:ext>
            </a:extLst>
          </p:cNvPr>
          <p:cNvSpPr>
            <a:spLocks noGrp="1"/>
          </p:cNvSpPr>
          <p:nvPr>
            <p:ph type="title"/>
          </p:nvPr>
        </p:nvSpPr>
        <p:spPr>
          <a:xfrm>
            <a:off x="358219" y="365125"/>
            <a:ext cx="11481847" cy="1325563"/>
          </a:xfrm>
        </p:spPr>
        <p:txBody>
          <a:bodyPr anchor="ctr">
            <a:normAutofit/>
          </a:bodyPr>
          <a:lstStyle/>
          <a:p>
            <a:r>
              <a:rPr lang="en-GB" b="1" dirty="0"/>
              <a:t>Transactional Analysis - PAC Model</a:t>
            </a:r>
          </a:p>
        </p:txBody>
      </p:sp>
      <p:sp>
        <p:nvSpPr>
          <p:cNvPr id="3" name="Content Placeholder 2">
            <a:extLst>
              <a:ext uri="{FF2B5EF4-FFF2-40B4-BE49-F238E27FC236}">
                <a16:creationId xmlns:a16="http://schemas.microsoft.com/office/drawing/2014/main" id="{6DA041F9-3249-F0FA-58B7-0C52781CC807}"/>
              </a:ext>
            </a:extLst>
          </p:cNvPr>
          <p:cNvSpPr>
            <a:spLocks noGrp="1"/>
          </p:cNvSpPr>
          <p:nvPr>
            <p:ph idx="1"/>
          </p:nvPr>
        </p:nvSpPr>
        <p:spPr>
          <a:xfrm>
            <a:off x="609600" y="1600201"/>
            <a:ext cx="10972800" cy="3917032"/>
          </a:xfrm>
        </p:spPr>
        <p:txBody>
          <a:bodyPr>
            <a:normAutofit/>
          </a:bodyPr>
          <a:lstStyle/>
          <a:p>
            <a:pPr marL="0" indent="0">
              <a:buNone/>
            </a:pPr>
            <a:r>
              <a:rPr lang="en-GB" sz="2400"/>
              <a:t>Parent/Adult/Child</a:t>
            </a:r>
          </a:p>
          <a:p>
            <a:endParaRPr lang="en-GB" sz="2400"/>
          </a:p>
          <a:p>
            <a:r>
              <a:rPr lang="en-GB" sz="2400" b="1"/>
              <a:t>Parent: </a:t>
            </a:r>
            <a:r>
              <a:rPr lang="en-GB" sz="2400"/>
              <a:t>Represents a state of authority, adopting attitudes copied from parents or authority figures.</a:t>
            </a:r>
          </a:p>
          <a:p>
            <a:endParaRPr lang="en-GB" sz="2400"/>
          </a:p>
          <a:p>
            <a:r>
              <a:rPr lang="en-GB" sz="2400" b="1"/>
              <a:t>Adult:</a:t>
            </a:r>
            <a:r>
              <a:rPr lang="en-GB" sz="2400"/>
              <a:t> Represents a state of rationality and objectivity, dealing with current reality and reasoning.</a:t>
            </a:r>
          </a:p>
          <a:p>
            <a:endParaRPr lang="en-GB" sz="2400"/>
          </a:p>
          <a:p>
            <a:r>
              <a:rPr lang="en-GB" sz="2400" b="1"/>
              <a:t>Child:</a:t>
            </a:r>
            <a:r>
              <a:rPr lang="en-GB" sz="2400"/>
              <a:t> Represents a state of reaction, driven by emotions and past experiences.</a:t>
            </a:r>
          </a:p>
        </p:txBody>
      </p:sp>
    </p:spTree>
    <p:extLst>
      <p:ext uri="{BB962C8B-B14F-4D97-AF65-F5344CB8AC3E}">
        <p14:creationId xmlns:p14="http://schemas.microsoft.com/office/powerpoint/2010/main" val="170182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BF97-BB9B-0288-D9B7-1EC3642E1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C9A1F-7AFF-8B61-19A0-7245480830D1}"/>
              </a:ext>
            </a:extLst>
          </p:cNvPr>
          <p:cNvSpPr>
            <a:spLocks noGrp="1"/>
          </p:cNvSpPr>
          <p:nvPr>
            <p:ph type="title"/>
          </p:nvPr>
        </p:nvSpPr>
        <p:spPr>
          <a:xfrm>
            <a:off x="358219" y="365125"/>
            <a:ext cx="11481847" cy="1325563"/>
          </a:xfrm>
        </p:spPr>
        <p:txBody>
          <a:bodyPr anchor="ctr">
            <a:normAutofit/>
          </a:bodyPr>
          <a:lstStyle/>
          <a:p>
            <a:r>
              <a:rPr lang="en-GB" b="1" dirty="0"/>
              <a:t>Understanding Behaviour</a:t>
            </a:r>
          </a:p>
        </p:txBody>
      </p:sp>
      <p:sp>
        <p:nvSpPr>
          <p:cNvPr id="3" name="Content Placeholder 2">
            <a:extLst>
              <a:ext uri="{FF2B5EF4-FFF2-40B4-BE49-F238E27FC236}">
                <a16:creationId xmlns:a16="http://schemas.microsoft.com/office/drawing/2014/main" id="{2F71AD2B-C788-E35F-EDC5-40F21E1BB914}"/>
              </a:ext>
            </a:extLst>
          </p:cNvPr>
          <p:cNvSpPr>
            <a:spLocks noGrp="1"/>
          </p:cNvSpPr>
          <p:nvPr>
            <p:ph idx="1"/>
          </p:nvPr>
        </p:nvSpPr>
        <p:spPr>
          <a:xfrm>
            <a:off x="358219" y="1825625"/>
            <a:ext cx="11481847" cy="3575934"/>
          </a:xfrm>
        </p:spPr>
        <p:txBody>
          <a:bodyPr>
            <a:normAutofit/>
          </a:bodyPr>
          <a:lstStyle/>
          <a:p>
            <a:pPr marL="0" indent="0">
              <a:buNone/>
            </a:pPr>
            <a:r>
              <a:rPr lang="en-GB" sz="2600" dirty="0"/>
              <a:t>Recognising which state we are in can help us understand our own responses and behaviours in team settings.</a:t>
            </a:r>
          </a:p>
          <a:p>
            <a:pPr marL="0" indent="0">
              <a:buNone/>
            </a:pPr>
            <a:r>
              <a:rPr lang="en-GB" sz="2600" b="1" dirty="0"/>
              <a:t>Impact on Others:</a:t>
            </a:r>
            <a:endParaRPr lang="en-GB" sz="2600" dirty="0"/>
          </a:p>
          <a:p>
            <a:r>
              <a:rPr lang="en-GB" sz="2600" dirty="0"/>
              <a:t>Different states can affect interactions with team members and outcomes in communication.</a:t>
            </a:r>
          </a:p>
          <a:p>
            <a:pPr marL="0" indent="0">
              <a:buNone/>
            </a:pPr>
            <a:r>
              <a:rPr lang="en-GB" sz="2600" b="1" dirty="0"/>
              <a:t>Practical Use:</a:t>
            </a:r>
            <a:endParaRPr lang="en-GB" sz="2600" dirty="0"/>
          </a:p>
          <a:p>
            <a:r>
              <a:rPr lang="en-GB" sz="2600" dirty="0"/>
              <a:t>How would we apply this knowledge to improve communication and collaboration within teams.</a:t>
            </a:r>
          </a:p>
        </p:txBody>
      </p:sp>
    </p:spTree>
    <p:extLst>
      <p:ext uri="{BB962C8B-B14F-4D97-AF65-F5344CB8AC3E}">
        <p14:creationId xmlns:p14="http://schemas.microsoft.com/office/powerpoint/2010/main" val="324531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4">
            <a:extLst>
              <a:ext uri="{FF2B5EF4-FFF2-40B4-BE49-F238E27FC236}">
                <a16:creationId xmlns:a16="http://schemas.microsoft.com/office/drawing/2014/main" id="{83CC23C5-F1C1-2C31-3E95-BE66C4898CA0}"/>
              </a:ext>
            </a:extLst>
          </p:cNvPr>
          <p:cNvSpPr>
            <a:spLocks noGrp="1"/>
          </p:cNvSpPr>
          <p:nvPr>
            <p:ph type="pic" sz="quarter" idx="11"/>
          </p:nvPr>
        </p:nvSpPr>
        <p:spPr/>
        <p:txBody>
          <a:bodyPr/>
          <a:lstStyle/>
          <a:p>
            <a:endParaRPr lang="en-GB"/>
          </a:p>
        </p:txBody>
      </p:sp>
      <p:sp>
        <p:nvSpPr>
          <p:cNvPr id="2" name="Title 1">
            <a:extLst>
              <a:ext uri="{FF2B5EF4-FFF2-40B4-BE49-F238E27FC236}">
                <a16:creationId xmlns:a16="http://schemas.microsoft.com/office/drawing/2014/main" id="{47D12B0A-BCB1-9132-7925-A8ECBDF2CE1D}"/>
              </a:ext>
            </a:extLst>
          </p:cNvPr>
          <p:cNvSpPr>
            <a:spLocks noGrp="1"/>
          </p:cNvSpPr>
          <p:nvPr>
            <p:ph type="title" idx="4294967295"/>
          </p:nvPr>
        </p:nvSpPr>
        <p:spPr>
          <a:xfrm>
            <a:off x="711200" y="365125"/>
            <a:ext cx="11480800" cy="1325563"/>
          </a:xfrm>
          <a:prstGeom prst="rect">
            <a:avLst/>
          </a:prstGeo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1782312" y="628005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459860" y="6262042"/>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559242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fade">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02"/>
                                        </p:tgtEl>
                                        <p:attrNameLst>
                                          <p:attrName>style.visibility</p:attrName>
                                        </p:attrNameLst>
                                      </p:cBhvr>
                                      <p:to>
                                        <p:strVal val="visible"/>
                                      </p:to>
                                    </p:set>
                                    <p:animEffect transition="in" filter="fade">
                                      <p:cBhvr>
                                        <p:cTn id="22" dur="500"/>
                                        <p:tgtEl>
                                          <p:spTgt spid="410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00"/>
                                        </p:tgtEl>
                                        <p:attrNameLst>
                                          <p:attrName>style.visibility</p:attrName>
                                        </p:attrNameLst>
                                      </p:cBhvr>
                                      <p:to>
                                        <p:strVal val="visible"/>
                                      </p:to>
                                    </p:set>
                                    <p:animEffect transition="in" filter="fade">
                                      <p:cBhvr>
                                        <p:cTn id="27" dur="500"/>
                                        <p:tgtEl>
                                          <p:spTgt spid="410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04"/>
                                        </p:tgtEl>
                                        <p:attrNameLst>
                                          <p:attrName>style.visibility</p:attrName>
                                        </p:attrNameLst>
                                      </p:cBhvr>
                                      <p:to>
                                        <p:strVal val="visible"/>
                                      </p:to>
                                    </p:set>
                                    <p:animEffect transition="in" filter="fade">
                                      <p:cBhvr>
                                        <p:cTn id="37" dur="500"/>
                                        <p:tgtEl>
                                          <p:spTgt spid="410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6"/>
                                        </p:tgtEl>
                                        <p:attrNameLst>
                                          <p:attrName>style.visibility</p:attrName>
                                        </p:attrNameLst>
                                      </p:cBhvr>
                                      <p:to>
                                        <p:strVal val="visible"/>
                                      </p:to>
                                    </p:set>
                                    <p:animEffect transition="in" filter="fade">
                                      <p:cBhvr>
                                        <p:cTn id="42" dur="500"/>
                                        <p:tgtEl>
                                          <p:spTgt spid="410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5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8"/>
                                        </p:tgtEl>
                                        <p:attrNameLst>
                                          <p:attrName>style.visibility</p:attrName>
                                        </p:attrNameLst>
                                      </p:cBhvr>
                                      <p:to>
                                        <p:strVal val="visible"/>
                                      </p:to>
                                    </p:set>
                                    <p:animEffect transition="in" filter="fade">
                                      <p:cBhvr>
                                        <p:cTn id="52"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
        <p:nvSpPr>
          <p:cNvPr id="10" name="Picture Placeholder 9">
            <a:extLst>
              <a:ext uri="{FF2B5EF4-FFF2-40B4-BE49-F238E27FC236}">
                <a16:creationId xmlns:a16="http://schemas.microsoft.com/office/drawing/2014/main" id="{D9A75C7B-DE43-065E-D80F-24BA9BC5B4C4}"/>
              </a:ext>
            </a:extLst>
          </p:cNvPr>
          <p:cNvSpPr>
            <a:spLocks noGrp="1"/>
          </p:cNvSpPr>
          <p:nvPr>
            <p:ph type="pic" sz="quarter" idx="11"/>
          </p:nvPr>
        </p:nvSpPr>
        <p:spPr/>
        <p:txBody>
          <a:bodyPr/>
          <a:lstStyle/>
          <a:p>
            <a:endParaRPr lang="en-GB"/>
          </a:p>
        </p:txBody>
      </p:sp>
    </p:spTree>
    <p:extLst>
      <p:ext uri="{BB962C8B-B14F-4D97-AF65-F5344CB8AC3E}">
        <p14:creationId xmlns:p14="http://schemas.microsoft.com/office/powerpoint/2010/main" val="1201806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13" name="Picture Placeholder 12">
            <a:extLst>
              <a:ext uri="{FF2B5EF4-FFF2-40B4-BE49-F238E27FC236}">
                <a16:creationId xmlns:a16="http://schemas.microsoft.com/office/drawing/2014/main" id="{5C90C5B7-F9A2-0D41-A36E-EF6F636762C8}"/>
              </a:ext>
            </a:extLst>
          </p:cNvPr>
          <p:cNvSpPr>
            <a:spLocks noGrp="1"/>
          </p:cNvSpPr>
          <p:nvPr>
            <p:ph type="pic" sz="quarter" idx="11"/>
          </p:nvPr>
        </p:nvSpPr>
        <p:spPr/>
        <p:txBody>
          <a:bodyPr/>
          <a:lstStyle/>
          <a:p>
            <a:endParaRPr lang="en-GB"/>
          </a:p>
        </p:txBody>
      </p:sp>
      <p:sp>
        <p:nvSpPr>
          <p:cNvPr id="7" name="Title 1">
            <a:extLst>
              <a:ext uri="{FF2B5EF4-FFF2-40B4-BE49-F238E27FC236}">
                <a16:creationId xmlns:a16="http://schemas.microsoft.com/office/drawing/2014/main" id="{D169D199-1C92-9E70-F863-E1A3930D88EB}"/>
              </a:ext>
            </a:extLst>
          </p:cNvPr>
          <p:cNvSpPr>
            <a:spLocks noGrp="1"/>
          </p:cNvSpPr>
          <p:nvPr>
            <p:ph type="title" idx="4294967295"/>
          </p:nvPr>
        </p:nvSpPr>
        <p:spPr>
          <a:xfrm>
            <a:off x="711200" y="365125"/>
            <a:ext cx="11480800" cy="1325563"/>
          </a:xfrm>
          <a:prstGeom prst="rect">
            <a:avLst/>
          </a:prstGeo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45874" y="5724847"/>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806137" y="6455188"/>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 name="Straight Arrow Connector 1">
            <a:extLst>
              <a:ext uri="{FF2B5EF4-FFF2-40B4-BE49-F238E27FC236}">
                <a16:creationId xmlns:a16="http://schemas.microsoft.com/office/drawing/2014/main" id="{07DA8081-762D-1581-F7C5-3A4DF28BE652}"/>
              </a:ext>
            </a:extLst>
          </p:cNvPr>
          <p:cNvCxnSpPr/>
          <p:nvPr/>
        </p:nvCxnSpPr>
        <p:spPr>
          <a:xfrm>
            <a:off x="4838329" y="568562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5466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a:bodyPr>
          <a:lstStyle/>
          <a:p>
            <a:r>
              <a:rPr lang="en-GB" b="1" dirty="0">
                <a:cs typeface="Arial" panose="020B0604020202020204" pitchFamily="34" charset="0"/>
              </a:rPr>
              <a:t>What is the difference between a team </a:t>
            </a:r>
            <a:br>
              <a:rPr lang="en-GB" b="1" dirty="0">
                <a:cs typeface="Arial" panose="020B0604020202020204" pitchFamily="34" charset="0"/>
              </a:rPr>
            </a:br>
            <a:r>
              <a:rPr lang="en-GB" b="1" dirty="0">
                <a:cs typeface="Arial" panose="020B0604020202020204" pitchFamily="34" charset="0"/>
              </a:rPr>
              <a:t>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0" indent="0">
              <a:buNone/>
            </a:pPr>
            <a:endParaRPr lang="en-GB" dirty="0"/>
          </a:p>
          <a:p>
            <a:pPr marL="0" indent="0">
              <a:buNone/>
            </a:pPr>
            <a:endParaRPr lang="en-GB" dirty="0"/>
          </a:p>
        </p:txBody>
      </p:sp>
      <p:pic>
        <p:nvPicPr>
          <p:cNvPr id="5" name="Picture 4" descr="A group of people sitting around a table&#10;&#10;AI-generated content may be incorrect.">
            <a:extLst>
              <a:ext uri="{FF2B5EF4-FFF2-40B4-BE49-F238E27FC236}">
                <a16:creationId xmlns:a16="http://schemas.microsoft.com/office/drawing/2014/main" id="{F17ED2F7-A405-2CDB-6F3C-EB39F76462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2578" y="1722512"/>
            <a:ext cx="5048468" cy="3412975"/>
          </a:xfrm>
          <a:prstGeom prst="rect">
            <a:avLst/>
          </a:prstGeom>
        </p:spPr>
      </p:pic>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a:xfrm>
            <a:off x="358219" y="365125"/>
            <a:ext cx="11481847" cy="1325563"/>
          </a:xfrm>
        </p:spPr>
        <p:txBody>
          <a:bodyPr anchor="ctr">
            <a:normAutofit/>
          </a:bodyPr>
          <a:lstStyle/>
          <a:p>
            <a:r>
              <a:rPr lang="en-GB" b="1" dirty="0"/>
              <a:t>Is a Jury a Group or a Team?</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a:xfrm>
            <a:off x="358219" y="1825625"/>
            <a:ext cx="9033077" cy="3575934"/>
          </a:xfrm>
        </p:spPr>
        <p:txBody>
          <a:bodyPr>
            <a:normAutofit/>
          </a:bodyPr>
          <a:lstStyle/>
          <a:p>
            <a:r>
              <a:rPr lang="en-GB" b="1"/>
              <a:t>Purpose and Goals</a:t>
            </a:r>
            <a:endParaRPr lang="en-GB"/>
          </a:p>
          <a:p>
            <a:r>
              <a:rPr lang="en-GB" b="1"/>
              <a:t>Structure and Roles</a:t>
            </a:r>
            <a:endParaRPr lang="en-GB"/>
          </a:p>
          <a:p>
            <a:r>
              <a:rPr lang="en-GB" b="1"/>
              <a:t>Interdependence</a:t>
            </a:r>
            <a:endParaRPr lang="en-GB"/>
          </a:p>
          <a:p>
            <a:r>
              <a:rPr lang="en-GB" b="1"/>
              <a:t>Accountability</a:t>
            </a:r>
            <a:endParaRPr lang="en-GB"/>
          </a:p>
          <a:p>
            <a:r>
              <a:rPr lang="en-GB" b="1"/>
              <a:t>Outcome and Performance Measurement</a:t>
            </a:r>
            <a:endParaRPr lang="en-GB"/>
          </a:p>
          <a:p>
            <a:r>
              <a:rPr lang="en-GB" b="1"/>
              <a:t>Decision-Making</a:t>
            </a:r>
            <a:endParaRPr lang="en-GB"/>
          </a:p>
          <a:p>
            <a:pPr marL="0" indent="0">
              <a:buNone/>
            </a:pPr>
            <a:r>
              <a:rPr lang="en-GB"/>
              <a:t>	 </a:t>
            </a:r>
          </a:p>
          <a:p>
            <a:pPr marL="0" indent="0">
              <a:buNone/>
            </a:pPr>
            <a:endParaRPr lang="en-GB"/>
          </a:p>
        </p:txBody>
      </p:sp>
      <p:sp>
        <p:nvSpPr>
          <p:cNvPr id="8" name="Content Placeholder 3">
            <a:extLst>
              <a:ext uri="{FF2B5EF4-FFF2-40B4-BE49-F238E27FC236}">
                <a16:creationId xmlns:a16="http://schemas.microsoft.com/office/drawing/2014/main" id="{844949DA-ECCE-D8B0-7227-CB9DCD8A2200}"/>
              </a:ext>
            </a:extLst>
          </p:cNvPr>
          <p:cNvSpPr>
            <a:spLocks noGrp="1"/>
          </p:cNvSpPr>
          <p:nvPr>
            <p:ph sz="half" idx="4294967295"/>
          </p:nvPr>
        </p:nvSpPr>
        <p:spPr>
          <a:xfrm>
            <a:off x="7625594" y="1825625"/>
            <a:ext cx="4214472" cy="3575934"/>
          </a:xfrm>
        </p:spPr>
        <p:txBody>
          <a:bodyPr>
            <a:normAutofit/>
          </a:bodyPr>
          <a:lstStyle/>
          <a:p>
            <a:pPr marL="0"/>
            <a:r>
              <a:rPr lang="en-US" sz="1800" kern="1200" dirty="0"/>
              <a:t>Thus, while a jury starts as a group of individuals assembled from the public, it functions as a team due to its purpose, the need for collaboration and consensus, collective accountability, and the structured process it must follow to reach a legal verdict.</a:t>
            </a:r>
          </a:p>
          <a:p>
            <a:pPr marL="0"/>
            <a:endParaRPr lang="en-US" sz="1800" kern="1200" dirty="0"/>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 calcmode="lin" valueType="num">
                                      <p:cBhvr additive="base">
                                        <p:cTn id="3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358219" y="365125"/>
            <a:ext cx="11481847" cy="1325563"/>
          </a:xfrm>
        </p:spPr>
        <p:txBody>
          <a:bodyPr anchor="ctr">
            <a:normAutofit/>
          </a:bodyPr>
          <a:lstStyle/>
          <a:p>
            <a:r>
              <a:rPr lang="en-GB"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Review the effects and learn from this experience.</a:t>
            </a:r>
          </a:p>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Emphasis should be on the first step to understanding ourselves and the people around us than immediate solutions to problems and situations</a:t>
            </a:r>
          </a:p>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Try to look at yourself and how you interact with people this week </a:t>
            </a:r>
          </a:p>
          <a:p>
            <a:pPr marL="228600" marR="0" lvl="0" indent="-228600" fontAlgn="auto">
              <a:lnSpc>
                <a:spcPct val="90000"/>
              </a:lnSpc>
              <a:spcBef>
                <a:spcPts val="1000"/>
              </a:spcBef>
              <a:spcAft>
                <a:spcPts val="0"/>
              </a:spcAft>
              <a:buClrTx/>
              <a:buSzTx/>
              <a:tabLst/>
              <a:defRPr/>
            </a:pPr>
            <a:r>
              <a:rPr kumimoji="0" lang="en-US" altLang="en-US" sz="2400" b="0" i="0" u="none" strike="noStrike" kern="1200" cap="none" spc="0" normalizeH="0" baseline="0" noProof="0">
                <a:ln>
                  <a:noFill/>
                </a:ln>
                <a:effectLst/>
                <a:uLnTx/>
                <a:uFillTx/>
              </a:rPr>
              <a:t>See if you notice anything different</a:t>
            </a:r>
          </a:p>
          <a:p>
            <a:pPr marL="228600" marR="0" lvl="0" indent="-228600" fontAlgn="auto">
              <a:lnSpc>
                <a:spcPct val="90000"/>
              </a:lnSpc>
              <a:spcBef>
                <a:spcPts val="1000"/>
              </a:spcBef>
              <a:spcAft>
                <a:spcPts val="0"/>
              </a:spcAft>
              <a:buClrTx/>
              <a:buSzTx/>
              <a:tabLst/>
              <a:defRPr/>
            </a:pPr>
            <a:endParaRPr kumimoji="0" lang="en-US" altLang="en-US" sz="2400" b="0" i="0" u="none" strike="noStrike" kern="1200" cap="none" spc="0" normalizeH="0" baseline="0" noProof="0">
              <a:ln>
                <a:noFill/>
              </a:ln>
              <a:effectLst/>
              <a:uLnTx/>
              <a:uFillTx/>
            </a:endParaRPr>
          </a:p>
        </p:txBody>
      </p:sp>
      <p:pic>
        <p:nvPicPr>
          <p:cNvPr id="5" name="Picture 4" descr="A hand on the water creating ripples">
            <a:extLst>
              <a:ext uri="{FF2B5EF4-FFF2-40B4-BE49-F238E27FC236}">
                <a16:creationId xmlns:a16="http://schemas.microsoft.com/office/drawing/2014/main" id="{C11F3353-1504-37F7-5D0C-4D2444E5D705}"/>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2504</Words>
  <Application>Microsoft Office PowerPoint</Application>
  <PresentationFormat>Widescreen</PresentationFormat>
  <Paragraphs>229</Paragraphs>
  <Slides>15</Slides>
  <Notes>14</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15</vt:i4>
      </vt:variant>
    </vt:vector>
  </HeadingPairs>
  <TitlesOfParts>
    <vt:vector size="22" baseType="lpstr">
      <vt:lpstr>Aptos</vt:lpstr>
      <vt:lpstr>Arial</vt:lpstr>
      <vt:lpstr>Calibri</vt:lpstr>
      <vt:lpstr>Calibri Light</vt:lpstr>
      <vt:lpstr>Theme1</vt:lpstr>
      <vt:lpstr>UWTSD Text 2</vt:lpstr>
      <vt:lpstr>UWTSD Logo Variations place image in Background</vt:lpstr>
      <vt:lpstr>PowerPoint Presentation</vt:lpstr>
      <vt:lpstr>Today we will…</vt:lpstr>
      <vt:lpstr>Recap of Week 1</vt:lpstr>
      <vt:lpstr>What have you been thinking about?</vt:lpstr>
      <vt:lpstr>PowerPoint Presentation</vt:lpstr>
      <vt:lpstr>What issues can affect relationship building?</vt:lpstr>
      <vt:lpstr>Transactional Analysis - PAC Model</vt:lpstr>
      <vt:lpstr>Understanding Behaviour</vt:lpstr>
      <vt:lpstr>People – what state to choose?</vt:lpstr>
      <vt:lpstr>PowerPoint Presentation</vt:lpstr>
      <vt:lpstr>How do we build relationships with others?</vt:lpstr>
      <vt:lpstr>What is the difference between a team  and a group?</vt:lpstr>
      <vt:lpstr>Is a Jury a Group or a Team?</vt:lpstr>
      <vt:lpstr>Looking back and learning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11</cp:revision>
  <dcterms:created xsi:type="dcterms:W3CDTF">2025-11-20T10:37:10Z</dcterms:created>
  <dcterms:modified xsi:type="dcterms:W3CDTF">2026-05-05T09:16:36Z</dcterms:modified>
</cp:coreProperties>
</file>