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8"/>
  </p:notesMasterIdLst>
  <p:handoutMasterIdLst>
    <p:handoutMasterId r:id="rId19"/>
  </p:handoutMasterIdLst>
  <p:sldIdLst>
    <p:sldId id="256" r:id="rId4"/>
    <p:sldId id="258" r:id="rId5"/>
    <p:sldId id="286" r:id="rId6"/>
    <p:sldId id="289" r:id="rId7"/>
    <p:sldId id="290" r:id="rId8"/>
    <p:sldId id="291" r:id="rId9"/>
    <p:sldId id="292" r:id="rId10"/>
    <p:sldId id="293" r:id="rId11"/>
    <p:sldId id="296" r:id="rId12"/>
    <p:sldId id="295" r:id="rId13"/>
    <p:sldId id="297" r:id="rId14"/>
    <p:sldId id="298" r:id="rId15"/>
    <p:sldId id="299" r:id="rId16"/>
    <p:sldId id="285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93" autoAdjust="0"/>
  </p:normalViewPr>
  <p:slideViewPr>
    <p:cSldViewPr>
      <p:cViewPr varScale="1">
        <p:scale>
          <a:sx n="101" d="100"/>
          <a:sy n="101" d="100"/>
        </p:scale>
        <p:origin x="19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aseline="30000" dirty="0" smtClean="0"/>
              <a:t>1</a:t>
            </a:r>
            <a:r>
              <a:rPr lang="en-GB" dirty="0" smtClean="0"/>
              <a:t> Head First Design Patterns by Eric Freeman &amp; Elisabeth Freeman</a:t>
            </a:r>
          </a:p>
          <a:p>
            <a:pPr marL="228600" indent="-228600">
              <a:buAutoNum type="arabicPeriod"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Base classes are a type of </a:t>
            </a:r>
            <a:r>
              <a:rPr lang="en-GB" dirty="0" err="1" smtClean="0"/>
              <a:t>supertype</a:t>
            </a:r>
            <a:r>
              <a:rPr lang="en-GB" dirty="0" smtClean="0"/>
              <a:t> too but do not provide as much</a:t>
            </a:r>
            <a:r>
              <a:rPr lang="en-GB" baseline="0" dirty="0" smtClean="0"/>
              <a:t> flexibility for different implementations as interfaces or abstract classes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007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https://www.codeproject.com/Articles/702246/Program-to-Interface-not-Implementation-Beginners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https://dzone.com/articles/programming-to-an-interface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https://tuhrig.de/programming-to-an-interface/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404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Think object </a:t>
            </a:r>
            <a:r>
              <a:rPr lang="en-GB" u="sng" dirty="0" smtClean="0"/>
              <a:t>currently</a:t>
            </a:r>
            <a:r>
              <a:rPr lang="en-GB" baseline="0" dirty="0" smtClean="0"/>
              <a:t> </a:t>
            </a:r>
            <a:r>
              <a:rPr lang="en-GB" b="1" dirty="0" smtClean="0">
                <a:highlight>
                  <a:srgbClr val="FFFF00"/>
                </a:highlight>
              </a:rPr>
              <a:t>has-a</a:t>
            </a:r>
            <a:r>
              <a:rPr lang="en-GB" b="1" dirty="0" smtClean="0"/>
              <a:t> behaviour</a:t>
            </a:r>
            <a:r>
              <a:rPr lang="en-GB" b="1" baseline="0" dirty="0" smtClean="0"/>
              <a:t> (selected algorithm) </a:t>
            </a:r>
            <a:r>
              <a:rPr lang="en-GB" b="1" dirty="0" smtClean="0"/>
              <a:t>instead of is-a …</a:t>
            </a:r>
          </a:p>
          <a:p>
            <a:endParaRPr lang="en-GB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https://www.dofactory.com/net/strategy-design-pattern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458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Programming to an Interface &amp; the Strategy Pattern Revisited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</a:t>
            </a:r>
            <a:r>
              <a:rPr lang="en-GB" smtClean="0"/>
              <a:t>6a: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Programming to an Interface</a:t>
            </a:r>
          </a:p>
          <a:p>
            <a:r>
              <a:rPr lang="en-GB" dirty="0" smtClean="0"/>
              <a:t>The Strategy Pattern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tend to </a:t>
            </a:r>
            <a:r>
              <a:rPr lang="en-GB" b="1" dirty="0" smtClean="0"/>
              <a:t>reoccur</a:t>
            </a:r>
          </a:p>
          <a:p>
            <a:r>
              <a:rPr lang="en-GB" dirty="0" smtClean="0"/>
              <a:t>But will have:</a:t>
            </a:r>
          </a:p>
          <a:p>
            <a:pPr lvl="1"/>
            <a:r>
              <a:rPr lang="en-GB" b="1" dirty="0" smtClean="0"/>
              <a:t>Fixed Parts</a:t>
            </a:r>
            <a:r>
              <a:rPr lang="en-GB" dirty="0" smtClean="0"/>
              <a:t>: things that are the common/same e.g.</a:t>
            </a:r>
          </a:p>
          <a:p>
            <a:pPr lvl="2"/>
            <a:r>
              <a:rPr lang="en-GB" dirty="0" smtClean="0"/>
              <a:t>Boilerplate code</a:t>
            </a:r>
          </a:p>
          <a:p>
            <a:pPr lvl="2"/>
            <a:r>
              <a:rPr lang="en-GB" dirty="0" smtClean="0"/>
              <a:t>Constants</a:t>
            </a:r>
          </a:p>
          <a:p>
            <a:pPr lvl="1"/>
            <a:r>
              <a:rPr lang="en-GB" b="1" dirty="0" smtClean="0"/>
              <a:t>Variable Parts</a:t>
            </a:r>
            <a:r>
              <a:rPr lang="en-GB" dirty="0" smtClean="0"/>
              <a:t>: things that differ between specific problems of the same type.</a:t>
            </a:r>
          </a:p>
          <a:p>
            <a:pPr lvl="2"/>
            <a:r>
              <a:rPr lang="en-GB" dirty="0" smtClean="0"/>
              <a:t>Different ways an outcome can be achieved.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36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Solutions must be designed </a:t>
            </a:r>
            <a:r>
              <a:rPr lang="en-GB" dirty="0" smtClean="0"/>
              <a:t>to </a:t>
            </a:r>
            <a:r>
              <a:rPr lang="en-GB" b="1" dirty="0" smtClean="0"/>
              <a:t>handle </a:t>
            </a:r>
            <a:r>
              <a:rPr lang="en-GB" b="1" dirty="0"/>
              <a:t>variable parts in an efficient </a:t>
            </a:r>
            <a:r>
              <a:rPr lang="en-GB" b="1" dirty="0" smtClean="0"/>
              <a:t>way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type of operation required for the solution is known.</a:t>
            </a:r>
          </a:p>
          <a:p>
            <a:pPr lvl="1"/>
            <a:r>
              <a:rPr lang="en-GB" dirty="0" smtClean="0"/>
              <a:t>But for flexibility allow different implementations,</a:t>
            </a:r>
          </a:p>
          <a:p>
            <a:r>
              <a:rPr lang="en-GB" dirty="0" smtClean="0"/>
              <a:t>That way, </a:t>
            </a:r>
          </a:p>
          <a:p>
            <a:pPr lvl="1"/>
            <a:r>
              <a:rPr lang="en-GB" dirty="0" smtClean="0"/>
              <a:t>if a specific implementation changes, it can be updated without </a:t>
            </a:r>
            <a:r>
              <a:rPr lang="en-GB" dirty="0"/>
              <a:t>breaking the </a:t>
            </a:r>
            <a:r>
              <a:rPr lang="en-GB" dirty="0" smtClean="0"/>
              <a:t>solution for others.</a:t>
            </a:r>
          </a:p>
          <a:p>
            <a:pPr lvl="1"/>
            <a:r>
              <a:rPr lang="en-GB" dirty="0" smtClean="0"/>
              <a:t>a new implementation can also be easily added.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01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solution is to </a:t>
            </a:r>
            <a:r>
              <a:rPr lang="en-GB" b="1" dirty="0" smtClean="0"/>
              <a:t>design based on a contract, </a:t>
            </a:r>
            <a:r>
              <a:rPr lang="en-GB" b="1" i="1" dirty="0" smtClean="0"/>
              <a:t>rather than an implementation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A contract defines that which is required by all different implementations.</a:t>
            </a:r>
          </a:p>
          <a:p>
            <a:pPr lvl="1"/>
            <a:r>
              <a:rPr lang="en-GB" dirty="0" smtClean="0"/>
              <a:t>What fields and properties are a must</a:t>
            </a:r>
          </a:p>
          <a:p>
            <a:pPr lvl="1"/>
            <a:r>
              <a:rPr lang="en-GB" dirty="0" smtClean="0"/>
              <a:t>What methods and what they return, but </a:t>
            </a:r>
            <a:r>
              <a:rPr lang="en-GB" b="1" i="1" dirty="0" smtClean="0"/>
              <a:t>usually not the implementation of the method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479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contract is </a:t>
            </a:r>
            <a:r>
              <a:rPr lang="en-GB" dirty="0" smtClean="0"/>
              <a:t>thus otherwise known as a </a:t>
            </a:r>
            <a:r>
              <a:rPr lang="en-GB" b="1" dirty="0" err="1"/>
              <a:t>Supertype</a:t>
            </a:r>
            <a:r>
              <a:rPr lang="en-GB" dirty="0"/>
              <a:t>.</a:t>
            </a:r>
          </a:p>
          <a:p>
            <a:r>
              <a:rPr lang="en-GB" dirty="0" smtClean="0"/>
              <a:t>Thus program to an interface really means “</a:t>
            </a:r>
            <a:r>
              <a:rPr lang="en-GB" b="1" dirty="0" smtClean="0"/>
              <a:t>program to a supertype</a:t>
            </a:r>
            <a:r>
              <a:rPr lang="en-GB" dirty="0" smtClean="0"/>
              <a:t>”</a:t>
            </a:r>
            <a:r>
              <a:rPr lang="en-GB" baseline="30000" dirty="0" smtClean="0"/>
              <a:t>1</a:t>
            </a:r>
            <a:r>
              <a:rPr lang="en-GB" dirty="0" smtClean="0"/>
              <a:t>.</a:t>
            </a:r>
          </a:p>
          <a:p>
            <a:pPr lvl="1"/>
            <a:r>
              <a:rPr lang="en-GB" b="1" i="1" dirty="0" smtClean="0"/>
              <a:t>Do not confuse</a:t>
            </a:r>
            <a:r>
              <a:rPr lang="en-GB" dirty="0" smtClean="0"/>
              <a:t> with the keyword “Interface” found in some programming languages.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supertype</a:t>
            </a:r>
            <a:r>
              <a:rPr lang="en-GB" dirty="0" smtClean="0"/>
              <a:t> is usually </a:t>
            </a:r>
            <a:r>
              <a:rPr lang="en-GB" dirty="0"/>
              <a:t>implemented as </a:t>
            </a:r>
            <a:endParaRPr lang="en-GB" dirty="0" smtClean="0"/>
          </a:p>
          <a:p>
            <a:pPr lvl="1"/>
            <a:r>
              <a:rPr lang="en-GB" dirty="0"/>
              <a:t>A</a:t>
            </a:r>
            <a:r>
              <a:rPr lang="en-GB" dirty="0" smtClean="0"/>
              <a:t>n abstract class</a:t>
            </a:r>
          </a:p>
          <a:p>
            <a:pPr lvl="1"/>
            <a:r>
              <a:rPr lang="en-GB" dirty="0" smtClean="0"/>
              <a:t>Interface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41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 to an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advice is thus to </a:t>
            </a:r>
            <a:r>
              <a:rPr lang="en-GB" b="1" dirty="0" smtClean="0"/>
              <a:t>program to an interface, not a concrete type (i.e. implementation)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b="1" dirty="0" smtClean="0"/>
              <a:t>Programming to a concrete type </a:t>
            </a:r>
            <a:r>
              <a:rPr lang="en-GB" dirty="0" smtClean="0"/>
              <a:t>would be:</a:t>
            </a:r>
          </a:p>
          <a:p>
            <a:pPr lvl="2"/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Dog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lvl="2"/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dog.Bark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  <a:p>
            <a:pPr lvl="1"/>
            <a:r>
              <a:rPr lang="en-GB" b="1" dirty="0" smtClean="0"/>
              <a:t>Programming to an interface</a:t>
            </a:r>
            <a:r>
              <a:rPr lang="en-GB" dirty="0" smtClean="0"/>
              <a:t> would be:</a:t>
            </a:r>
          </a:p>
          <a:p>
            <a:pPr lvl="2"/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dog 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chemeClr val="accent1"/>
                </a:solidFill>
                <a:latin typeface="Consolas" panose="020B0609020204030204" pitchFamily="49" charset="0"/>
              </a:rPr>
              <a:t>Animal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2"/>
            <a:r>
              <a:rPr lang="en-GB" sz="2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dog.</a:t>
            </a:r>
            <a:r>
              <a:rPr lang="en-GB" sz="26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MakeSound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47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Patterns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general solution that is repeatable to a commonly occurring problem in software design.</a:t>
            </a:r>
          </a:p>
          <a:p>
            <a:r>
              <a:rPr lang="en-GB" dirty="0" smtClean="0"/>
              <a:t>Today, we will:</a:t>
            </a:r>
          </a:p>
          <a:p>
            <a:pPr lvl="1"/>
            <a:r>
              <a:rPr lang="en-GB" dirty="0" smtClean="0"/>
              <a:t>Make use of the Singleton Pattern</a:t>
            </a:r>
          </a:p>
          <a:p>
            <a:pPr lvl="2"/>
            <a:r>
              <a:rPr lang="en-GB" dirty="0" smtClean="0"/>
              <a:t>Homework: read up about this pattern</a:t>
            </a:r>
          </a:p>
          <a:p>
            <a:pPr lvl="1"/>
            <a:r>
              <a:rPr lang="en-GB" dirty="0" smtClean="0"/>
              <a:t>Look at the Strategy Pattern again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25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Strategy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Defines </a:t>
            </a:r>
            <a:r>
              <a:rPr lang="en-GB" dirty="0"/>
              <a:t>a set of algorithms (behaviours), encapsulates each one and makes them interchangeable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a behavioural software design pattern that enables selecting an algorithm to use at runtime.</a:t>
            </a:r>
          </a:p>
          <a:p>
            <a:r>
              <a:rPr lang="en-GB" dirty="0" smtClean="0"/>
              <a:t>Instead of defining one single algorithm: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family (set) of algorithms is defined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At runtime</a:t>
            </a:r>
            <a:r>
              <a:rPr lang="en-GB" dirty="0" smtClean="0"/>
              <a:t>, code </a:t>
            </a:r>
            <a:r>
              <a:rPr lang="en-GB" dirty="0"/>
              <a:t>receives </a:t>
            </a:r>
            <a:r>
              <a:rPr lang="en-GB" dirty="0" smtClean="0"/>
              <a:t>instructions as to which one to use.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16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Pattern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Strategy</a:t>
            </a:r>
          </a:p>
          <a:p>
            <a:pPr lvl="1"/>
            <a:r>
              <a:rPr lang="en-GB" dirty="0" smtClean="0"/>
              <a:t>Declares an interface common to all supported algorithms (behaviours).</a:t>
            </a:r>
          </a:p>
          <a:p>
            <a:pPr lvl="1"/>
            <a:r>
              <a:rPr lang="en-GB" dirty="0" smtClean="0"/>
              <a:t>Implemented as an </a:t>
            </a:r>
            <a:r>
              <a:rPr lang="en-GB" b="1" dirty="0" smtClean="0"/>
              <a:t>Interface</a:t>
            </a:r>
            <a:r>
              <a:rPr lang="en-GB" dirty="0" smtClean="0"/>
              <a:t> – </a:t>
            </a:r>
          </a:p>
          <a:p>
            <a:pPr lvl="2"/>
            <a:r>
              <a:rPr lang="en-GB" dirty="0" smtClean="0"/>
              <a:t>Defines the strategy, but has no implementation</a:t>
            </a:r>
          </a:p>
          <a:p>
            <a:r>
              <a:rPr lang="en-GB" b="1" dirty="0" smtClean="0"/>
              <a:t>Concrete Strategy</a:t>
            </a:r>
            <a:endParaRPr lang="en-GB" dirty="0" smtClean="0"/>
          </a:p>
          <a:p>
            <a:pPr lvl="1"/>
            <a:r>
              <a:rPr lang="en-GB" dirty="0" smtClean="0"/>
              <a:t>Implements the algorithm for a specific strategy type as a class</a:t>
            </a:r>
            <a:endParaRPr lang="en-GB" dirty="0"/>
          </a:p>
          <a:p>
            <a:r>
              <a:rPr lang="en-GB" b="1" dirty="0" smtClean="0"/>
              <a:t>Context (or Client)</a:t>
            </a:r>
          </a:p>
          <a:p>
            <a:pPr lvl="1"/>
            <a:r>
              <a:rPr lang="en-GB" dirty="0" smtClean="0"/>
              <a:t>Class using strategy - encapsulates the behaviour(s)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283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Pattern Implementation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273178"/>
              </p:ext>
            </p:extLst>
          </p:nvPr>
        </p:nvGraphicFramePr>
        <p:xfrm>
          <a:off x="4812704" y="3695432"/>
          <a:ext cx="2471936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smtClean="0"/>
                        <a:t>Strategy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algorithm()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926385"/>
              </p:ext>
            </p:extLst>
          </p:nvPr>
        </p:nvGraphicFramePr>
        <p:xfrm>
          <a:off x="3444552" y="5279608"/>
          <a:ext cx="2471936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Concrete Strategy 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algorithm()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685291"/>
              </p:ext>
            </p:extLst>
          </p:nvPr>
        </p:nvGraphicFramePr>
        <p:xfrm>
          <a:off x="6564560" y="5274854"/>
          <a:ext cx="2471936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Concrete Strategy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algorithm()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527949"/>
              </p:ext>
            </p:extLst>
          </p:nvPr>
        </p:nvGraphicFramePr>
        <p:xfrm>
          <a:off x="323528" y="1792456"/>
          <a:ext cx="2880320" cy="27482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Context (Client)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// Strategy</a:t>
                      </a:r>
                      <a:r>
                        <a:rPr lang="en-GB" baseline="0" dirty="0" smtClean="0"/>
                        <a:t> variable as </a:t>
                      </a:r>
                    </a:p>
                    <a:p>
                      <a:r>
                        <a:rPr lang="en-GB" baseline="0" dirty="0" smtClean="0"/>
                        <a:t>// Interface Type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Strategy </a:t>
                      </a:r>
                      <a:r>
                        <a:rPr lang="en-GB" dirty="0" err="1" smtClean="0"/>
                        <a:t>strategy</a:t>
                      </a:r>
                      <a:r>
                        <a:rPr lang="en-GB" dirty="0" smtClean="0"/>
                        <a:t>;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// Calls strategy’s </a:t>
                      </a:r>
                    </a:p>
                    <a:p>
                      <a:r>
                        <a:rPr lang="en-GB" dirty="0" smtClean="0"/>
                        <a:t>// algorithm</a:t>
                      </a:r>
                    </a:p>
                    <a:p>
                      <a:r>
                        <a:rPr lang="en-GB" dirty="0" err="1" smtClean="0"/>
                        <a:t>strategy.algorithm</a:t>
                      </a:r>
                      <a:r>
                        <a:rPr lang="en-GB" dirty="0" smtClean="0"/>
                        <a:t>();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057213"/>
                  </a:ext>
                </a:extLst>
              </a:tr>
            </a:tbl>
          </a:graphicData>
        </a:graphic>
      </p:graphicFrame>
      <p:cxnSp>
        <p:nvCxnSpPr>
          <p:cNvPr id="10" name="Elbow Connector 9"/>
          <p:cNvCxnSpPr>
            <a:stCxn id="8" idx="3"/>
            <a:endCxn id="5" idx="0"/>
          </p:cNvCxnSpPr>
          <p:nvPr/>
        </p:nvCxnSpPr>
        <p:spPr>
          <a:xfrm>
            <a:off x="3203848" y="3166596"/>
            <a:ext cx="2844824" cy="52883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635896" y="2810575"/>
            <a:ext cx="2678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Has-a Strategy Behaviour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6205740"/>
            <a:ext cx="6125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Implementations of specific strategy type in concrete classes</a:t>
            </a:r>
            <a:endParaRPr lang="en-GB" dirty="0"/>
          </a:p>
        </p:txBody>
      </p:sp>
      <p:sp>
        <p:nvSpPr>
          <p:cNvPr id="15" name="Left Brace 14"/>
          <p:cNvSpPr/>
          <p:nvPr/>
        </p:nvSpPr>
        <p:spPr>
          <a:xfrm rot="16200000">
            <a:off x="5772472" y="4985254"/>
            <a:ext cx="288032" cy="245047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Elbow Connector 16"/>
          <p:cNvCxnSpPr>
            <a:stCxn id="6" idx="0"/>
            <a:endCxn id="5" idx="2"/>
          </p:cNvCxnSpPr>
          <p:nvPr/>
        </p:nvCxnSpPr>
        <p:spPr>
          <a:xfrm rot="5400000" flipH="1" flipV="1">
            <a:off x="5077968" y="4308904"/>
            <a:ext cx="573256" cy="136815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/>
          <p:cNvCxnSpPr>
            <a:stCxn id="7" idx="0"/>
            <a:endCxn id="5" idx="2"/>
          </p:cNvCxnSpPr>
          <p:nvPr/>
        </p:nvCxnSpPr>
        <p:spPr>
          <a:xfrm rot="16200000" flipV="1">
            <a:off x="6640349" y="4114675"/>
            <a:ext cx="568502" cy="1751856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/>
          <p:cNvSpPr/>
          <p:nvPr/>
        </p:nvSpPr>
        <p:spPr>
          <a:xfrm>
            <a:off x="5426336" y="4905522"/>
            <a:ext cx="1366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89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 animBg="1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are collectibles in games?</a:t>
            </a:r>
          </a:p>
          <a:p>
            <a:r>
              <a:rPr lang="en-GB" dirty="0" smtClean="0"/>
              <a:t>What types are there?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14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Pattern for Collectibles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1894779"/>
              </p:ext>
            </p:extLst>
          </p:nvPr>
        </p:nvGraphicFramePr>
        <p:xfrm>
          <a:off x="3418748" y="3839448"/>
          <a:ext cx="2471936" cy="101092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&lt;&lt;interface&gt;&gt;</a:t>
                      </a:r>
                    </a:p>
                    <a:p>
                      <a:pPr algn="ctr"/>
                      <a:r>
                        <a:rPr lang="en-GB" dirty="0" err="1" smtClean="0"/>
                        <a:t>ICollectStrategy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Collect();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8090175"/>
              </p:ext>
            </p:extLst>
          </p:nvPr>
        </p:nvGraphicFramePr>
        <p:xfrm>
          <a:off x="323528" y="5495632"/>
          <a:ext cx="2471936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CollectPointsStrategy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Collect()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174828"/>
              </p:ext>
            </p:extLst>
          </p:nvPr>
        </p:nvGraphicFramePr>
        <p:xfrm>
          <a:off x="3418748" y="5500712"/>
          <a:ext cx="2471936" cy="73660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154816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CollectLifeStrategy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Collect()</a:t>
                      </a:r>
                      <a:r>
                        <a:rPr lang="en-GB" baseline="0" dirty="0" smtClean="0"/>
                        <a:t> { …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336603"/>
              </p:ext>
            </p:extLst>
          </p:nvPr>
        </p:nvGraphicFramePr>
        <p:xfrm>
          <a:off x="6516216" y="5495632"/>
          <a:ext cx="2471936" cy="74168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471936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CollectKeyStrategy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Collect</a:t>
                      </a:r>
                      <a:r>
                        <a:rPr lang="en-GB" baseline="0" dirty="0" smtClean="0"/>
                        <a:t>() { …. }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43260"/>
              </p:ext>
            </p:extLst>
          </p:nvPr>
        </p:nvGraphicFramePr>
        <p:xfrm>
          <a:off x="611560" y="1569204"/>
          <a:ext cx="2880320" cy="192024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26704287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Context (Client)</a:t>
                      </a:r>
                    </a:p>
                    <a:p>
                      <a:pPr algn="ctr"/>
                      <a:r>
                        <a:rPr lang="en-GB" dirty="0" err="1" smtClean="0"/>
                        <a:t>CollectibleItem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640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ICollectStrategy</a:t>
                      </a:r>
                      <a:r>
                        <a:rPr lang="en-GB" dirty="0" smtClean="0"/>
                        <a:t> strategy;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988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strategy.Collect</a:t>
                      </a:r>
                      <a:r>
                        <a:rPr lang="en-GB" dirty="0" smtClean="0"/>
                        <a:t>();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057213"/>
                  </a:ext>
                </a:extLst>
              </a:tr>
            </a:tbl>
          </a:graphicData>
        </a:graphic>
      </p:graphicFrame>
      <p:cxnSp>
        <p:nvCxnSpPr>
          <p:cNvPr id="13" name="Elbow Connector 12"/>
          <p:cNvCxnSpPr>
            <a:endCxn id="5" idx="0"/>
          </p:cNvCxnSpPr>
          <p:nvPr/>
        </p:nvCxnSpPr>
        <p:spPr>
          <a:xfrm rot="16200000" flipH="1">
            <a:off x="3400022" y="2584754"/>
            <a:ext cx="1346552" cy="1162836"/>
          </a:xfrm>
          <a:prstGeom prst="bentConnector3">
            <a:avLst>
              <a:gd name="adj1" fmla="val 436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851920" y="2731271"/>
            <a:ext cx="2406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Has-a </a:t>
            </a:r>
            <a:r>
              <a:rPr lang="en-GB" dirty="0" err="1" smtClean="0"/>
              <a:t>ICollectStrategy</a:t>
            </a:r>
            <a:r>
              <a:rPr lang="en-GB" dirty="0" smtClean="0"/>
              <a:t> </a:t>
            </a:r>
          </a:p>
          <a:p>
            <a:r>
              <a:rPr lang="en-GB" dirty="0" smtClean="0"/>
              <a:t>Behaviour</a:t>
            </a:r>
            <a:endParaRPr lang="en-GB" dirty="0"/>
          </a:p>
        </p:txBody>
      </p:sp>
      <p:cxnSp>
        <p:nvCxnSpPr>
          <p:cNvPr id="19" name="Elbow Connector 18"/>
          <p:cNvCxnSpPr>
            <a:stCxn id="7" idx="0"/>
            <a:endCxn id="5" idx="2"/>
          </p:cNvCxnSpPr>
          <p:nvPr/>
        </p:nvCxnSpPr>
        <p:spPr>
          <a:xfrm rot="5400000" flipH="1" flipV="1">
            <a:off x="2784474" y="3625390"/>
            <a:ext cx="645264" cy="309522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5" idx="2"/>
          </p:cNvCxnSpPr>
          <p:nvPr/>
        </p:nvCxnSpPr>
        <p:spPr>
          <a:xfrm flipV="1">
            <a:off x="4644008" y="4850368"/>
            <a:ext cx="10708" cy="6452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10" idx="0"/>
            <a:endCxn id="5" idx="2"/>
          </p:cNvCxnSpPr>
          <p:nvPr/>
        </p:nvCxnSpPr>
        <p:spPr>
          <a:xfrm rot="16200000" flipV="1">
            <a:off x="5880818" y="3624266"/>
            <a:ext cx="645264" cy="3097468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3851920" y="5036542"/>
            <a:ext cx="1366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2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16478</TotalTime>
  <Words>655</Words>
  <Application>Microsoft Office PowerPoint</Application>
  <PresentationFormat>On-screen Show (4:3)</PresentationFormat>
  <Paragraphs>119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Programming to an Interface &amp; the Strategy Pattern Revisited</vt:lpstr>
      <vt:lpstr>Today’s Lecture</vt:lpstr>
      <vt:lpstr>Program to an Interface</vt:lpstr>
      <vt:lpstr>Program to an Interface</vt:lpstr>
      <vt:lpstr>Program to an Interface</vt:lpstr>
      <vt:lpstr>Program to an Interface</vt:lpstr>
      <vt:lpstr>Program to an Interface</vt:lpstr>
      <vt:lpstr>Design Patterns</vt:lpstr>
      <vt:lpstr>The Strategy Pattern</vt:lpstr>
      <vt:lpstr>Strategy Pattern Implementation</vt:lpstr>
      <vt:lpstr>Strategy Pattern Implementation</vt:lpstr>
      <vt:lpstr>Question</vt:lpstr>
      <vt:lpstr>Strategy Pattern for Collectibles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1617</cp:revision>
  <cp:lastPrinted>2014-09-29T16:21:25Z</cp:lastPrinted>
  <dcterms:created xsi:type="dcterms:W3CDTF">2013-09-18T07:00:31Z</dcterms:created>
  <dcterms:modified xsi:type="dcterms:W3CDTF">2019-01-28T08:14:05Z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