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28" d="100"/>
          <a:sy n="28" d="100"/>
        </p:scale>
        <p:origin x="79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12/6/2020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12/6/2020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12/6/2020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12/6/2020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12/6/2020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12/6/2020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60" name="Picture 2059">
            <a:extLst>
              <a:ext uri="{FF2B5EF4-FFF2-40B4-BE49-F238E27FC236}">
                <a16:creationId xmlns:a16="http://schemas.microsoft.com/office/drawing/2014/main" id="{35ED6FA9-D7CC-4D70-A7AA-1AE9CCA4994C}"/>
              </a:ext>
            </a:extLst>
          </p:cNvPr>
          <p:cNvPicPr>
            <a:picLocks noChangeAspect="1"/>
          </p:cNvPicPr>
          <p:nvPr/>
        </p:nvPicPr>
        <p:blipFill rotWithShape="1">
          <a:blip r:embed="rId2"/>
          <a:srcRect t="3536" b="34452"/>
          <a:stretch/>
        </p:blipFill>
        <p:spPr>
          <a:xfrm>
            <a:off x="15033315" y="15479755"/>
            <a:ext cx="5341186" cy="2008655"/>
          </a:xfrm>
          <a:prstGeom prst="rect">
            <a:avLst/>
          </a:prstGeom>
        </p:spPr>
      </p:pic>
      <p:pic>
        <p:nvPicPr>
          <p:cNvPr id="48" name="Picture 47">
            <a:extLst>
              <a:ext uri="{FF2B5EF4-FFF2-40B4-BE49-F238E27FC236}">
                <a16:creationId xmlns:a16="http://schemas.microsoft.com/office/drawing/2014/main" id="{F45FEDE8-BCB3-48E4-8F63-EE0F348185C4}"/>
              </a:ext>
            </a:extLst>
          </p:cNvPr>
          <p:cNvPicPr>
            <a:picLocks noChangeAspect="1"/>
          </p:cNvPicPr>
          <p:nvPr/>
        </p:nvPicPr>
        <p:blipFill rotWithShape="1">
          <a:blip r:embed="rId3"/>
          <a:srcRect/>
          <a:stretch/>
        </p:blipFill>
        <p:spPr>
          <a:xfrm>
            <a:off x="7546420" y="16587998"/>
            <a:ext cx="5336960" cy="2845684"/>
          </a:xfrm>
          <a:prstGeom prst="rect">
            <a:avLst/>
          </a:prstGeom>
        </p:spPr>
      </p:pic>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Importance of Aerodynamics in Motorsport</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Dylan Arthur</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Andrew Noble</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BEng (Hons)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275264" y="5586663"/>
            <a:ext cx="6566654" cy="81982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AU" altLang="en-US" sz="2800" dirty="0"/>
              <a:t>In past years aerodynamics has become a topic of parallel importance in both the production car and motorsport world, becoming vital in both performance and economical applications. The Aim of this report is to discuss the importance of aerodynamics in motorsport. This includes different body designs, aerodynamic devices and how air interacts with these and how it is then channelled or diverted to maximize on track performance and reliability. </a:t>
            </a:r>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256816" y="12385679"/>
            <a:ext cx="6562986" cy="72072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Drag</a:t>
            </a:r>
            <a:r>
              <a:rPr lang="en-AU" altLang="en-US" sz="2800" dirty="0"/>
              <a:t> is a resistive force that is exerted on a vehicle as it displaces air when moving. The lower the drag coefficient, the less energy it requires to continue moving. Drag increases with the square of velocity [1] so this becomes very important at higher speeds. </a:t>
            </a:r>
            <a:r>
              <a:rPr lang="en-GB" altLang="en-US" sz="2800" dirty="0"/>
              <a:t>Two good examples being economical production cars which need to be low drag to improve fuel economy, and a Formula 1 car which will have a much higher coefficient of drag, for downforce when cornering at high speeds.</a:t>
            </a:r>
          </a:p>
          <a:p>
            <a:pPr algn="just">
              <a:spcBef>
                <a:spcPct val="20000"/>
              </a:spcBef>
            </a:pPr>
            <a:endParaRPr lang="en-AU" altLang="en-US"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sp>
        <p:nvSpPr>
          <p:cNvPr id="11" name="TextBox 10">
            <a:extLst>
              <a:ext uri="{FF2B5EF4-FFF2-40B4-BE49-F238E27FC236}">
                <a16:creationId xmlns:a16="http://schemas.microsoft.com/office/drawing/2014/main" id="{80F7784C-2641-4A75-BC3A-9C7A79F58B5E}"/>
              </a:ext>
            </a:extLst>
          </p:cNvPr>
          <p:cNvSpPr txBox="1"/>
          <p:nvPr/>
        </p:nvSpPr>
        <p:spPr>
          <a:xfrm>
            <a:off x="7015872" y="5839606"/>
            <a:ext cx="6398057" cy="769441"/>
          </a:xfrm>
          <a:prstGeom prst="rect">
            <a:avLst/>
          </a:prstGeom>
          <a:noFill/>
        </p:spPr>
        <p:txBody>
          <a:bodyPr wrap="square" rtlCol="0">
            <a:spAutoFit/>
          </a:bodyPr>
          <a:lstStyle/>
          <a:p>
            <a:r>
              <a:rPr lang="pt-BR" sz="4400" dirty="0"/>
              <a:t>Drag Force = cd 1/2 ρ v2 A </a:t>
            </a:r>
            <a:endParaRPr lang="en-GB" sz="4400" dirty="0"/>
          </a:p>
        </p:txBody>
      </p:sp>
      <p:sp>
        <p:nvSpPr>
          <p:cNvPr id="33" name="TextBox 32">
            <a:extLst>
              <a:ext uri="{FF2B5EF4-FFF2-40B4-BE49-F238E27FC236}">
                <a16:creationId xmlns:a16="http://schemas.microsoft.com/office/drawing/2014/main" id="{BFB6A4ED-C749-4A62-AAB3-DF27547EF465}"/>
              </a:ext>
            </a:extLst>
          </p:cNvPr>
          <p:cNvSpPr txBox="1"/>
          <p:nvPr/>
        </p:nvSpPr>
        <p:spPr>
          <a:xfrm>
            <a:off x="7015872" y="6566680"/>
            <a:ext cx="6247027" cy="1938992"/>
          </a:xfrm>
          <a:prstGeom prst="rect">
            <a:avLst/>
          </a:prstGeom>
          <a:noFill/>
        </p:spPr>
        <p:txBody>
          <a:bodyPr wrap="square" rtlCol="0">
            <a:spAutoFit/>
          </a:bodyPr>
          <a:lstStyle/>
          <a:p>
            <a:r>
              <a:rPr lang="en-GB" sz="2400" dirty="0" err="1">
                <a:latin typeface="Arial" panose="020B0604020202020204" pitchFamily="34" charset="0"/>
                <a:cs typeface="Arial" panose="020B0604020202020204" pitchFamily="34" charset="0"/>
              </a:rPr>
              <a:t>Fd</a:t>
            </a:r>
            <a:r>
              <a:rPr lang="en-GB" sz="2400" dirty="0">
                <a:latin typeface="Arial" panose="020B0604020202020204" pitchFamily="34" charset="0"/>
                <a:cs typeface="Arial" panose="020B0604020202020204" pitchFamily="34" charset="0"/>
              </a:rPr>
              <a:t> = drag force (N)</a:t>
            </a:r>
          </a:p>
          <a:p>
            <a:r>
              <a:rPr lang="en-GB" sz="2400" dirty="0">
                <a:latin typeface="Arial" panose="020B0604020202020204" pitchFamily="34" charset="0"/>
                <a:cs typeface="Arial" panose="020B0604020202020204" pitchFamily="34" charset="0"/>
              </a:rPr>
              <a:t>cd = drag coefficient</a:t>
            </a:r>
          </a:p>
          <a:p>
            <a:r>
              <a:rPr lang="en-GB" sz="2400" dirty="0">
                <a:latin typeface="Arial" panose="020B0604020202020204" pitchFamily="34" charset="0"/>
                <a:cs typeface="Arial" panose="020B0604020202020204" pitchFamily="34" charset="0"/>
              </a:rPr>
              <a:t>ρ = density</a:t>
            </a:r>
          </a:p>
          <a:p>
            <a:r>
              <a:rPr lang="en-GB" sz="2400" dirty="0">
                <a:latin typeface="Arial" panose="020B0604020202020204" pitchFamily="34" charset="0"/>
                <a:cs typeface="Arial" panose="020B0604020202020204" pitchFamily="34" charset="0"/>
              </a:rPr>
              <a:t>v = flow velocity (m/s)</a:t>
            </a:r>
          </a:p>
          <a:p>
            <a:r>
              <a:rPr lang="en-GB" sz="2400" dirty="0">
                <a:latin typeface="Arial" panose="020B0604020202020204" pitchFamily="34" charset="0"/>
                <a:cs typeface="Arial" panose="020B0604020202020204" pitchFamily="34" charset="0"/>
              </a:rPr>
              <a:t>A = Frontal area (m²)</a:t>
            </a:r>
          </a:p>
        </p:txBody>
      </p:sp>
      <p:sp>
        <p:nvSpPr>
          <p:cNvPr id="34" name="TextBox 33">
            <a:extLst>
              <a:ext uri="{FF2B5EF4-FFF2-40B4-BE49-F238E27FC236}">
                <a16:creationId xmlns:a16="http://schemas.microsoft.com/office/drawing/2014/main" id="{E5A4D124-D274-4DFF-B631-533B27CF9B5D}"/>
              </a:ext>
            </a:extLst>
          </p:cNvPr>
          <p:cNvSpPr txBox="1"/>
          <p:nvPr/>
        </p:nvSpPr>
        <p:spPr>
          <a:xfrm>
            <a:off x="6987798" y="8597659"/>
            <a:ext cx="6721546" cy="1446550"/>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The above formula is used to calculate the drag force in Newtons that is exerted on an object at a given speed, if the drag force Is known it can be rearranged to find the drag coefficient. [1]</a:t>
            </a:r>
          </a:p>
        </p:txBody>
      </p:sp>
      <p:sp>
        <p:nvSpPr>
          <p:cNvPr id="39" name="TextBox 38">
            <a:extLst>
              <a:ext uri="{FF2B5EF4-FFF2-40B4-BE49-F238E27FC236}">
                <a16:creationId xmlns:a16="http://schemas.microsoft.com/office/drawing/2014/main" id="{BEF9CC5E-CEA3-437E-9775-DEE0488EDD99}"/>
              </a:ext>
            </a:extLst>
          </p:cNvPr>
          <p:cNvSpPr txBox="1"/>
          <p:nvPr/>
        </p:nvSpPr>
        <p:spPr>
          <a:xfrm>
            <a:off x="7023957" y="10105538"/>
            <a:ext cx="6824037" cy="7518212"/>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Body Design </a:t>
            </a:r>
            <a:r>
              <a:rPr lang="en-GB" sz="2800" dirty="0">
                <a:latin typeface="Arial" panose="020B0604020202020204" pitchFamily="34" charset="0"/>
                <a:cs typeface="Arial" panose="020B0604020202020204" pitchFamily="34" charset="0"/>
              </a:rPr>
              <a:t>plays a huge part in aerodynamic performance, this differs greatly depending on the type of racing. Balancing downforce for stability and cornering, and low drag for straight line speed [2]. The below examples of CFD show the difference in drag forces between an open (Formula 1) and closed wheel (LMP1) car, with more high pressure areas on the F1 car leading to a higher cd value and more drag. (photos courtesy of Sam Collins (top) and Gemma Hatton (bottom) both for Racecar-engineering.com)</a:t>
            </a:r>
          </a:p>
          <a:p>
            <a:pPr algn="just"/>
            <a:endParaRPr lang="en-GB" sz="2800" dirty="0">
              <a:latin typeface="Arial" panose="020B0604020202020204" pitchFamily="34" charset="0"/>
              <a:cs typeface="Arial" panose="020B0604020202020204" pitchFamily="34" charset="0"/>
            </a:endParaRPr>
          </a:p>
          <a:p>
            <a:endParaRPr lang="en-GB" dirty="0"/>
          </a:p>
        </p:txBody>
      </p:sp>
      <p:pic>
        <p:nvPicPr>
          <p:cNvPr id="47" name="Picture 46">
            <a:extLst>
              <a:ext uri="{FF2B5EF4-FFF2-40B4-BE49-F238E27FC236}">
                <a16:creationId xmlns:a16="http://schemas.microsoft.com/office/drawing/2014/main" id="{D6420158-5150-4FE7-80E3-0CAEF2E56AC0}"/>
              </a:ext>
            </a:extLst>
          </p:cNvPr>
          <p:cNvPicPr>
            <a:picLocks noChangeAspect="1"/>
          </p:cNvPicPr>
          <p:nvPr/>
        </p:nvPicPr>
        <p:blipFill rotWithShape="1">
          <a:blip r:embed="rId6"/>
          <a:srcRect l="14298" t="15320" r="16179" b="20705"/>
          <a:stretch/>
        </p:blipFill>
        <p:spPr>
          <a:xfrm>
            <a:off x="7001246" y="19969861"/>
            <a:ext cx="6694650" cy="3465169"/>
          </a:xfrm>
          <a:prstGeom prst="rect">
            <a:avLst/>
          </a:prstGeom>
        </p:spPr>
      </p:pic>
      <p:sp>
        <p:nvSpPr>
          <p:cNvPr id="50" name="TextBox 49">
            <a:extLst>
              <a:ext uri="{FF2B5EF4-FFF2-40B4-BE49-F238E27FC236}">
                <a16:creationId xmlns:a16="http://schemas.microsoft.com/office/drawing/2014/main" id="{D1788FA8-7F50-4EC5-8268-CDF9A784C5B5}"/>
              </a:ext>
            </a:extLst>
          </p:cNvPr>
          <p:cNvSpPr txBox="1"/>
          <p:nvPr/>
        </p:nvSpPr>
        <p:spPr>
          <a:xfrm>
            <a:off x="7036852" y="23949371"/>
            <a:ext cx="6792252" cy="5201424"/>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Air Channelling </a:t>
            </a:r>
            <a:r>
              <a:rPr lang="en-GB" sz="2800" dirty="0">
                <a:latin typeface="Arial" panose="020B0604020202020204" pitchFamily="34" charset="0"/>
                <a:cs typeface="Arial" panose="020B0604020202020204" pitchFamily="34" charset="0"/>
              </a:rPr>
              <a:t>is hugely important in motorsport not only aerodynamically but also for cooling. Air that travels in and around the car is diverted to devices such as wings and diffusers to increase downforce and alter air pressures around the car that improves its aerodynamic properties. This means more air is taken advantage of to improve performance. </a:t>
            </a:r>
            <a:endParaRPr lang="en-GB" sz="3600" b="1" dirty="0">
              <a:latin typeface="Arial" panose="020B0604020202020204" pitchFamily="34" charset="0"/>
              <a:cs typeface="Arial" panose="020B0604020202020204" pitchFamily="34" charset="0"/>
            </a:endParaRPr>
          </a:p>
          <a:p>
            <a:endParaRPr lang="en-GB" sz="3600" dirty="0"/>
          </a:p>
          <a:p>
            <a:r>
              <a:rPr lang="en-GB" sz="3600" dirty="0"/>
              <a:t> </a:t>
            </a:r>
          </a:p>
        </p:txBody>
      </p:sp>
      <p:pic>
        <p:nvPicPr>
          <p:cNvPr id="51" name="Picture 50">
            <a:extLst>
              <a:ext uri="{FF2B5EF4-FFF2-40B4-BE49-F238E27FC236}">
                <a16:creationId xmlns:a16="http://schemas.microsoft.com/office/drawing/2014/main" id="{4FDB4551-51FF-4EFC-948C-D58B82FACAD7}"/>
              </a:ext>
            </a:extLst>
          </p:cNvPr>
          <p:cNvPicPr>
            <a:picLocks noChangeAspect="1"/>
          </p:cNvPicPr>
          <p:nvPr/>
        </p:nvPicPr>
        <p:blipFill rotWithShape="1">
          <a:blip r:embed="rId7"/>
          <a:srcRect l="6430" b="5316"/>
          <a:stretch/>
        </p:blipFill>
        <p:spPr>
          <a:xfrm>
            <a:off x="15238095" y="5722358"/>
            <a:ext cx="4480186" cy="2988973"/>
          </a:xfrm>
          <a:prstGeom prst="rect">
            <a:avLst/>
          </a:prstGeom>
        </p:spPr>
      </p:pic>
      <p:sp>
        <p:nvSpPr>
          <p:cNvPr id="54" name="TextBox 53">
            <a:extLst>
              <a:ext uri="{FF2B5EF4-FFF2-40B4-BE49-F238E27FC236}">
                <a16:creationId xmlns:a16="http://schemas.microsoft.com/office/drawing/2014/main" id="{DB825BFF-BD9B-40C3-BB72-FC16B7D24A9C}"/>
              </a:ext>
            </a:extLst>
          </p:cNvPr>
          <p:cNvSpPr txBox="1"/>
          <p:nvPr/>
        </p:nvSpPr>
        <p:spPr>
          <a:xfrm>
            <a:off x="14262777" y="8675592"/>
            <a:ext cx="6721545" cy="163121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This image of a Time Attack RX7 shows how the air is channelled  through the car, cooling both the engine and brakes and increasing downforce whilst disturbing the airflow as little as possible. (image courtesy of Marcus Gibson for TheMotorhood.com)</a:t>
            </a:r>
          </a:p>
        </p:txBody>
      </p:sp>
      <p:pic>
        <p:nvPicPr>
          <p:cNvPr id="55" name="Picture 54">
            <a:extLst>
              <a:ext uri="{FF2B5EF4-FFF2-40B4-BE49-F238E27FC236}">
                <a16:creationId xmlns:a16="http://schemas.microsoft.com/office/drawing/2014/main" id="{8914992B-6F6F-46A7-9C3B-4A8549207532}"/>
              </a:ext>
            </a:extLst>
          </p:cNvPr>
          <p:cNvPicPr>
            <a:picLocks noChangeAspect="1"/>
          </p:cNvPicPr>
          <p:nvPr/>
        </p:nvPicPr>
        <p:blipFill rotWithShape="1">
          <a:blip r:embed="rId8"/>
          <a:srcRect l="8315" r="7773"/>
          <a:stretch/>
        </p:blipFill>
        <p:spPr>
          <a:xfrm>
            <a:off x="286163" y="19488735"/>
            <a:ext cx="3099489" cy="2462518"/>
          </a:xfrm>
          <a:prstGeom prst="rect">
            <a:avLst/>
          </a:prstGeom>
        </p:spPr>
      </p:pic>
      <p:pic>
        <p:nvPicPr>
          <p:cNvPr id="56" name="Picture 55">
            <a:extLst>
              <a:ext uri="{FF2B5EF4-FFF2-40B4-BE49-F238E27FC236}">
                <a16:creationId xmlns:a16="http://schemas.microsoft.com/office/drawing/2014/main" id="{480F1EEF-9B44-420D-AF71-C530F2E000CC}"/>
              </a:ext>
            </a:extLst>
          </p:cNvPr>
          <p:cNvPicPr>
            <a:picLocks noChangeAspect="1"/>
          </p:cNvPicPr>
          <p:nvPr/>
        </p:nvPicPr>
        <p:blipFill rotWithShape="1">
          <a:blip r:embed="rId9"/>
          <a:srcRect l="10196" t="14179" r="8494" b="8202"/>
          <a:stretch/>
        </p:blipFill>
        <p:spPr>
          <a:xfrm>
            <a:off x="3288376" y="19599809"/>
            <a:ext cx="3518678" cy="2240369"/>
          </a:xfrm>
          <a:prstGeom prst="rect">
            <a:avLst/>
          </a:prstGeom>
        </p:spPr>
      </p:pic>
      <p:pic>
        <p:nvPicPr>
          <p:cNvPr id="2049" name="Picture 2048">
            <a:extLst>
              <a:ext uri="{FF2B5EF4-FFF2-40B4-BE49-F238E27FC236}">
                <a16:creationId xmlns:a16="http://schemas.microsoft.com/office/drawing/2014/main" id="{588D8F4D-4FAF-439B-9D6A-B2F6E6AA05A3}"/>
              </a:ext>
            </a:extLst>
          </p:cNvPr>
          <p:cNvPicPr>
            <a:picLocks noChangeAspect="1"/>
          </p:cNvPicPr>
          <p:nvPr/>
        </p:nvPicPr>
        <p:blipFill rotWithShape="1">
          <a:blip r:embed="rId10"/>
          <a:srcRect l="3706" r="3040" b="52690"/>
          <a:stretch/>
        </p:blipFill>
        <p:spPr>
          <a:xfrm>
            <a:off x="406049" y="25752934"/>
            <a:ext cx="6264519" cy="2400472"/>
          </a:xfrm>
          <a:prstGeom prst="rect">
            <a:avLst/>
          </a:prstGeom>
        </p:spPr>
      </p:pic>
      <p:sp>
        <p:nvSpPr>
          <p:cNvPr id="2051" name="TextBox 2050">
            <a:extLst>
              <a:ext uri="{FF2B5EF4-FFF2-40B4-BE49-F238E27FC236}">
                <a16:creationId xmlns:a16="http://schemas.microsoft.com/office/drawing/2014/main" id="{10981C03-C4BA-4629-9F3F-F5C1D0ED6F7E}"/>
              </a:ext>
            </a:extLst>
          </p:cNvPr>
          <p:cNvSpPr txBox="1"/>
          <p:nvPr/>
        </p:nvSpPr>
        <p:spPr>
          <a:xfrm>
            <a:off x="348597" y="22513354"/>
            <a:ext cx="6398057" cy="3108543"/>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below diagram shows simply the main concepts behind aerodynamic drag. With high pressure air caused by a flat vertical area on the car, and a turbulent, low pressure wake at the rear caused by the airflow separating from the surface, in turn causing drag.</a:t>
            </a:r>
          </a:p>
        </p:txBody>
      </p:sp>
      <p:sp>
        <p:nvSpPr>
          <p:cNvPr id="2052" name="TextBox 2051">
            <a:extLst>
              <a:ext uri="{FF2B5EF4-FFF2-40B4-BE49-F238E27FC236}">
                <a16:creationId xmlns:a16="http://schemas.microsoft.com/office/drawing/2014/main" id="{0B0EA234-9BC1-436D-AABF-E22EF2760629}"/>
              </a:ext>
            </a:extLst>
          </p:cNvPr>
          <p:cNvSpPr txBox="1"/>
          <p:nvPr/>
        </p:nvSpPr>
        <p:spPr>
          <a:xfrm>
            <a:off x="14210991" y="10684741"/>
            <a:ext cx="6824037" cy="10987623"/>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are</a:t>
            </a:r>
            <a:r>
              <a:rPr lang="en-GB" sz="36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components used in Motorsport designed to affect the way air interacts with the car, such as front and rear wings, diffusers and dive planes [3]. In terms of downforce the component creating the most downforce is the floor and diffuser at up to 60% on an F1 car [4]. Diffusers work by taking advantage of “Bernoulli’s Principle” which states that an increase in a fluids velocity leads to a decrease in its static pressure. </a:t>
            </a:r>
          </a:p>
          <a:p>
            <a:endParaRPr lang="en-GB" sz="2800" dirty="0">
              <a:latin typeface="Arial" panose="020B0604020202020204" pitchFamily="34" charset="0"/>
              <a:cs typeface="Arial" panose="020B0604020202020204" pitchFamily="34" charset="0"/>
            </a:endParaRPr>
          </a:p>
          <a:p>
            <a:pPr algn="just"/>
            <a:endParaRPr lang="en-GB" sz="2800" dirty="0">
              <a:latin typeface="Arial" panose="020B0604020202020204" pitchFamily="34" charset="0"/>
              <a:cs typeface="Arial" panose="020B0604020202020204" pitchFamily="34" charset="0"/>
            </a:endParaRPr>
          </a:p>
          <a:p>
            <a:pPr algn="just"/>
            <a:endParaRPr lang="en-GB" sz="2800" dirty="0">
              <a:latin typeface="Arial" panose="020B0604020202020204" pitchFamily="34" charset="0"/>
              <a:cs typeface="Arial" panose="020B0604020202020204" pitchFamily="34" charset="0"/>
            </a:endParaRPr>
          </a:p>
          <a:p>
            <a:pPr algn="just"/>
            <a:endParaRPr lang="en-GB" sz="2800" dirty="0">
              <a:latin typeface="Arial" panose="020B0604020202020204" pitchFamily="34" charset="0"/>
              <a:cs typeface="Arial" panose="020B0604020202020204" pitchFamily="34" charset="0"/>
            </a:endParaRPr>
          </a:p>
          <a:p>
            <a:pPr algn="just"/>
            <a:endParaRPr lang="en-GB" sz="2800" dirty="0">
              <a:latin typeface="Arial" panose="020B0604020202020204" pitchFamily="34" charset="0"/>
              <a:cs typeface="Arial" panose="020B0604020202020204" pitchFamily="34" charset="0"/>
            </a:endParaRPr>
          </a:p>
          <a:p>
            <a:pPr algn="just"/>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This leads onto the “Venturi effect” where the air beneath the car is ‘choked’ causing it to speed up, in turn decreasing pressure and increasing downforce. The diffuser uses this to force the air to spread out, increasing pressure and returning the air to ambient velocity to reduce separation and aerodynamic drag [5].</a:t>
            </a:r>
            <a:endParaRPr lang="en-GB" sz="3600" b="1" dirty="0">
              <a:latin typeface="Arial" panose="020B0604020202020204" pitchFamily="34" charset="0"/>
              <a:cs typeface="Arial" panose="020B0604020202020204" pitchFamily="34" charset="0"/>
            </a:endParaRPr>
          </a:p>
        </p:txBody>
      </p:sp>
      <p:sp>
        <p:nvSpPr>
          <p:cNvPr id="2053" name="TextBox 2052">
            <a:extLst>
              <a:ext uri="{FF2B5EF4-FFF2-40B4-BE49-F238E27FC236}">
                <a16:creationId xmlns:a16="http://schemas.microsoft.com/office/drawing/2014/main" id="{F78F61AD-2932-43DF-90C6-627FA6ED74D2}"/>
              </a:ext>
            </a:extLst>
          </p:cNvPr>
          <p:cNvSpPr txBox="1"/>
          <p:nvPr/>
        </p:nvSpPr>
        <p:spPr>
          <a:xfrm>
            <a:off x="14212072" y="10301653"/>
            <a:ext cx="6737212" cy="646331"/>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Aerodynamic Devices</a:t>
            </a:r>
          </a:p>
        </p:txBody>
      </p:sp>
      <p:pic>
        <p:nvPicPr>
          <p:cNvPr id="2059" name="Picture 2058">
            <a:extLst>
              <a:ext uri="{FF2B5EF4-FFF2-40B4-BE49-F238E27FC236}">
                <a16:creationId xmlns:a16="http://schemas.microsoft.com/office/drawing/2014/main" id="{2560D469-D6E6-46CD-BDEC-0EEA9108ACCD}"/>
              </a:ext>
            </a:extLst>
          </p:cNvPr>
          <p:cNvPicPr>
            <a:picLocks noChangeAspect="1"/>
          </p:cNvPicPr>
          <p:nvPr/>
        </p:nvPicPr>
        <p:blipFill rotWithShape="1">
          <a:blip r:embed="rId11"/>
          <a:srcRect l="3032" t="5739" r="1935"/>
          <a:stretch/>
        </p:blipFill>
        <p:spPr>
          <a:xfrm>
            <a:off x="14717685" y="21700175"/>
            <a:ext cx="5555134" cy="2785104"/>
          </a:xfrm>
          <a:prstGeom prst="rect">
            <a:avLst/>
          </a:prstGeom>
        </p:spPr>
      </p:pic>
      <p:sp>
        <p:nvSpPr>
          <p:cNvPr id="3" name="TextBox 2">
            <a:extLst>
              <a:ext uri="{FF2B5EF4-FFF2-40B4-BE49-F238E27FC236}">
                <a16:creationId xmlns:a16="http://schemas.microsoft.com/office/drawing/2014/main" id="{9E8B1D34-B4DF-4C48-9BD4-2FE0A78660F6}"/>
              </a:ext>
            </a:extLst>
          </p:cNvPr>
          <p:cNvSpPr txBox="1"/>
          <p:nvPr/>
        </p:nvSpPr>
        <p:spPr>
          <a:xfrm>
            <a:off x="996489" y="21914156"/>
            <a:ext cx="5090984" cy="400110"/>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A Toyota Prius compared to a Mercedes F1 Car</a:t>
            </a:r>
          </a:p>
        </p:txBody>
      </p:sp>
      <p:sp>
        <p:nvSpPr>
          <p:cNvPr id="10" name="TextBox 9">
            <a:extLst>
              <a:ext uri="{FF2B5EF4-FFF2-40B4-BE49-F238E27FC236}">
                <a16:creationId xmlns:a16="http://schemas.microsoft.com/office/drawing/2014/main" id="{3C90A668-0ED9-40BF-992E-D9442575F336}"/>
              </a:ext>
            </a:extLst>
          </p:cNvPr>
          <p:cNvSpPr txBox="1"/>
          <p:nvPr/>
        </p:nvSpPr>
        <p:spPr>
          <a:xfrm>
            <a:off x="702785" y="27930500"/>
            <a:ext cx="5936070" cy="707886"/>
          </a:xfrm>
          <a:prstGeom prst="rect">
            <a:avLst/>
          </a:prstGeom>
          <a:noFill/>
        </p:spPr>
        <p:txBody>
          <a:bodyPr wrap="square" rtlCol="0">
            <a:spAutoFit/>
          </a:bodyPr>
          <a:lstStyle/>
          <a:p>
            <a:pPr algn="ctr"/>
            <a:r>
              <a:rPr lang="en-GB" sz="2000" i="1" dirty="0">
                <a:latin typeface="Times New Roman" panose="02020603050405020304" pitchFamily="18" charset="0"/>
                <a:cs typeface="Times New Roman" panose="02020603050405020304" pitchFamily="18" charset="0"/>
              </a:rPr>
              <a:t>The components of drag that act upon a car (ResearchGate. 2017)</a:t>
            </a:r>
          </a:p>
        </p:txBody>
      </p:sp>
      <p:sp>
        <p:nvSpPr>
          <p:cNvPr id="13" name="TextBox 12">
            <a:extLst>
              <a:ext uri="{FF2B5EF4-FFF2-40B4-BE49-F238E27FC236}">
                <a16:creationId xmlns:a16="http://schemas.microsoft.com/office/drawing/2014/main" id="{6438611A-E2F7-4B12-B461-BFEEE9017459}"/>
              </a:ext>
            </a:extLst>
          </p:cNvPr>
          <p:cNvSpPr txBox="1"/>
          <p:nvPr/>
        </p:nvSpPr>
        <p:spPr>
          <a:xfrm>
            <a:off x="14574612" y="17575384"/>
            <a:ext cx="6165189" cy="400110"/>
          </a:xfrm>
          <a:prstGeom prst="rect">
            <a:avLst/>
          </a:prstGeom>
          <a:noFill/>
        </p:spPr>
        <p:txBody>
          <a:bodyPr wrap="square" rtlCol="0">
            <a:spAutoFit/>
          </a:bodyPr>
          <a:lstStyle/>
          <a:p>
            <a:r>
              <a:rPr lang="en-GB" sz="2000" i="1" dirty="0">
                <a:latin typeface="Times New Roman" panose="02020603050405020304" pitchFamily="18" charset="0"/>
                <a:cs typeface="Times New Roman" panose="02020603050405020304" pitchFamily="18" charset="0"/>
              </a:rPr>
              <a:t>Diagram showing Bernoulli’s Theorem (</a:t>
            </a:r>
            <a:r>
              <a:rPr lang="en-GB" sz="2000" i="1" dirty="0" err="1">
                <a:latin typeface="Times New Roman" panose="02020603050405020304" pitchFamily="18" charset="0"/>
                <a:cs typeface="Times New Roman" panose="02020603050405020304" pitchFamily="18" charset="0"/>
              </a:rPr>
              <a:t>scienceabc</a:t>
            </a:r>
            <a:r>
              <a:rPr lang="en-GB" sz="2000" i="1" dirty="0">
                <a:latin typeface="Times New Roman" panose="02020603050405020304" pitchFamily="18" charset="0"/>
                <a:cs typeface="Times New Roman" panose="02020603050405020304" pitchFamily="18" charset="0"/>
              </a:rPr>
              <a:t>. 2019)</a:t>
            </a:r>
          </a:p>
        </p:txBody>
      </p:sp>
      <p:sp>
        <p:nvSpPr>
          <p:cNvPr id="14" name="TextBox 13">
            <a:extLst>
              <a:ext uri="{FF2B5EF4-FFF2-40B4-BE49-F238E27FC236}">
                <a16:creationId xmlns:a16="http://schemas.microsoft.com/office/drawing/2014/main" id="{970E3EAA-9043-40B7-91B7-F7B4F61BD4F9}"/>
              </a:ext>
            </a:extLst>
          </p:cNvPr>
          <p:cNvSpPr txBox="1"/>
          <p:nvPr/>
        </p:nvSpPr>
        <p:spPr>
          <a:xfrm>
            <a:off x="14250139" y="24358681"/>
            <a:ext cx="6460169" cy="707886"/>
          </a:xfrm>
          <a:prstGeom prst="rect">
            <a:avLst/>
          </a:prstGeom>
          <a:noFill/>
        </p:spPr>
        <p:txBody>
          <a:bodyPr wrap="square" rtlCol="0">
            <a:spAutoFit/>
          </a:bodyPr>
          <a:lstStyle/>
          <a:p>
            <a:pPr algn="ctr"/>
            <a:r>
              <a:rPr lang="en-GB" sz="2000" i="1" dirty="0">
                <a:latin typeface="Times New Roman" panose="02020603050405020304" pitchFamily="18" charset="0"/>
                <a:cs typeface="Times New Roman" panose="02020603050405020304" pitchFamily="18" charset="0"/>
              </a:rPr>
              <a:t>Diagram showing simply how a diffuser works</a:t>
            </a:r>
          </a:p>
          <a:p>
            <a:pPr algn="ctr"/>
            <a:r>
              <a:rPr lang="en-GB" sz="2000" i="1" dirty="0">
                <a:latin typeface="Times New Roman" panose="02020603050405020304" pitchFamily="18" charset="0"/>
                <a:cs typeface="Times New Roman" panose="02020603050405020304" pitchFamily="18" charset="0"/>
              </a:rPr>
              <a:t> (</a:t>
            </a:r>
            <a:r>
              <a:rPr lang="en-GB" sz="2000" i="1" dirty="0" err="1">
                <a:latin typeface="Times New Roman" panose="02020603050405020304" pitchFamily="18" charset="0"/>
                <a:cs typeface="Times New Roman" panose="02020603050405020304" pitchFamily="18" charset="0"/>
              </a:rPr>
              <a:t>racecar</a:t>
            </a:r>
            <a:r>
              <a:rPr lang="en-GB" sz="2000" i="1" dirty="0">
                <a:latin typeface="Times New Roman" panose="02020603050405020304" pitchFamily="18" charset="0"/>
                <a:cs typeface="Times New Roman" panose="02020603050405020304" pitchFamily="18" charset="0"/>
              </a:rPr>
              <a:t>-engineering. n.d.)</a:t>
            </a:r>
          </a:p>
        </p:txBody>
      </p:sp>
      <p:sp>
        <p:nvSpPr>
          <p:cNvPr id="15" name="TextBox 14">
            <a:extLst>
              <a:ext uri="{FF2B5EF4-FFF2-40B4-BE49-F238E27FC236}">
                <a16:creationId xmlns:a16="http://schemas.microsoft.com/office/drawing/2014/main" id="{6C78E22E-4837-425E-8D07-4B3182B065DA}"/>
              </a:ext>
            </a:extLst>
          </p:cNvPr>
          <p:cNvSpPr txBox="1"/>
          <p:nvPr/>
        </p:nvSpPr>
        <p:spPr>
          <a:xfrm>
            <a:off x="14212072" y="25409204"/>
            <a:ext cx="6822956" cy="3380387"/>
          </a:xfrm>
          <a:prstGeom prst="rect">
            <a:avLst/>
          </a:prstGeom>
          <a:noFill/>
        </p:spPr>
        <p:txBody>
          <a:bodyPr wrap="square" rtlCol="0">
            <a:spAutoFit/>
          </a:bodyPr>
          <a:lstStyle/>
          <a:p>
            <a:endParaRPr lang="en-GB" dirty="0"/>
          </a:p>
        </p:txBody>
      </p:sp>
      <p:sp>
        <p:nvSpPr>
          <p:cNvPr id="16" name="TextBox 15">
            <a:extLst>
              <a:ext uri="{FF2B5EF4-FFF2-40B4-BE49-F238E27FC236}">
                <a16:creationId xmlns:a16="http://schemas.microsoft.com/office/drawing/2014/main" id="{1F6D0472-1ABC-4A9E-8C4A-2DD6D20575B8}"/>
              </a:ext>
            </a:extLst>
          </p:cNvPr>
          <p:cNvSpPr txBox="1"/>
          <p:nvPr/>
        </p:nvSpPr>
        <p:spPr>
          <a:xfrm>
            <a:off x="14217956" y="24922120"/>
            <a:ext cx="6971904" cy="1261884"/>
          </a:xfrm>
          <a:prstGeom prst="rect">
            <a:avLst/>
          </a:prstGeom>
          <a:noFill/>
        </p:spPr>
        <p:txBody>
          <a:bodyPr wrap="square" rtlCol="0">
            <a:spAutoFit/>
          </a:bodyPr>
          <a:lstStyle/>
          <a:p>
            <a:r>
              <a:rPr lang="en-GB" sz="2800" b="1" dirty="0"/>
              <a:t>Acknowledgments </a:t>
            </a:r>
          </a:p>
          <a:p>
            <a:r>
              <a:rPr lang="en-GB" sz="2400" dirty="0"/>
              <a:t>Tim Tudor, who’s presentations on aerodynamics I found very interesting.</a:t>
            </a:r>
          </a:p>
        </p:txBody>
      </p:sp>
      <p:sp>
        <p:nvSpPr>
          <p:cNvPr id="17" name="TextBox 16">
            <a:extLst>
              <a:ext uri="{FF2B5EF4-FFF2-40B4-BE49-F238E27FC236}">
                <a16:creationId xmlns:a16="http://schemas.microsoft.com/office/drawing/2014/main" id="{2C2B46E2-FAE6-454C-BB1B-3D454DF51B32}"/>
              </a:ext>
            </a:extLst>
          </p:cNvPr>
          <p:cNvSpPr txBox="1"/>
          <p:nvPr/>
        </p:nvSpPr>
        <p:spPr>
          <a:xfrm>
            <a:off x="14235539" y="26094478"/>
            <a:ext cx="7182457" cy="2677656"/>
          </a:xfrm>
          <a:prstGeom prst="rect">
            <a:avLst/>
          </a:prstGeom>
          <a:noFill/>
        </p:spPr>
        <p:txBody>
          <a:bodyPr wrap="square" rtlCol="0">
            <a:spAutoFit/>
          </a:bodyPr>
          <a:lstStyle/>
          <a:p>
            <a:r>
              <a:rPr lang="en-GB" sz="2800" b="1" dirty="0"/>
              <a:t>References</a:t>
            </a:r>
          </a:p>
          <a:p>
            <a:r>
              <a:rPr lang="en-GB" sz="2000" b="1" dirty="0"/>
              <a:t>[1] </a:t>
            </a:r>
            <a:r>
              <a:rPr lang="en-GB" sz="2000" dirty="0"/>
              <a:t>NASA ‘The Drag Equation’ (accessed 26/11/20)</a:t>
            </a:r>
          </a:p>
          <a:p>
            <a:r>
              <a:rPr lang="en-GB" sz="2000" b="1" dirty="0"/>
              <a:t>[2] </a:t>
            </a:r>
            <a:r>
              <a:rPr lang="en-GB" sz="2000" dirty="0"/>
              <a:t>NASA ‘The Physics of Racing’ (accessed 26/11/20)</a:t>
            </a:r>
          </a:p>
          <a:p>
            <a:r>
              <a:rPr lang="en-GB" sz="2000" b="1" dirty="0"/>
              <a:t>[3] </a:t>
            </a:r>
            <a:r>
              <a:rPr lang="en-GB" sz="2000" dirty="0" err="1"/>
              <a:t>Carthrottle</a:t>
            </a:r>
            <a:r>
              <a:rPr lang="en-GB" sz="2000" b="1" dirty="0"/>
              <a:t> ‘</a:t>
            </a:r>
            <a:r>
              <a:rPr lang="en-GB" sz="2000" dirty="0"/>
              <a:t>Engineering Explained: 10 Aerodynamic Features Of Race Cars’ (accessed 29/11/20)</a:t>
            </a:r>
          </a:p>
          <a:p>
            <a:r>
              <a:rPr lang="en-GB" sz="2000" b="1" dirty="0"/>
              <a:t>[4] </a:t>
            </a:r>
            <a:r>
              <a:rPr lang="en-GB" sz="2000" dirty="0"/>
              <a:t>Motorsport.com</a:t>
            </a:r>
            <a:r>
              <a:rPr lang="en-GB" sz="2000" b="1" dirty="0"/>
              <a:t> ‘</a:t>
            </a:r>
            <a:r>
              <a:rPr lang="en-GB" sz="2000" dirty="0"/>
              <a:t>Typical F1 downforce distribution at F1 airflow analysis’ (accessed 29/11/20)</a:t>
            </a:r>
          </a:p>
          <a:p>
            <a:r>
              <a:rPr lang="en-GB" sz="2000" b="1" dirty="0"/>
              <a:t>[5</a:t>
            </a:r>
            <a:r>
              <a:rPr lang="en-GB" sz="2000" dirty="0"/>
              <a:t>] e-racing ‘Diffusers: How do they work?’ (accessed 29/11/20)</a:t>
            </a:r>
          </a:p>
        </p:txBody>
      </p:sp>
      <p:pic>
        <p:nvPicPr>
          <p:cNvPr id="18" name="Picture 17">
            <a:extLst>
              <a:ext uri="{FF2B5EF4-FFF2-40B4-BE49-F238E27FC236}">
                <a16:creationId xmlns:a16="http://schemas.microsoft.com/office/drawing/2014/main" id="{EAD0E709-C942-44B9-9F03-F060C6FED42A}"/>
              </a:ext>
            </a:extLst>
          </p:cNvPr>
          <p:cNvPicPr>
            <a:picLocks noChangeAspect="1"/>
          </p:cNvPicPr>
          <p:nvPr/>
        </p:nvPicPr>
        <p:blipFill rotWithShape="1">
          <a:blip r:embed="rId12"/>
          <a:srcRect l="11411" t="21671" r="12293" b="4345"/>
          <a:stretch/>
        </p:blipFill>
        <p:spPr>
          <a:xfrm>
            <a:off x="564019" y="2302678"/>
            <a:ext cx="2445880" cy="3146912"/>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ReferenceId xmlns="0777963d-7f3d-4727-9e72-4d6490188740"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B59B1840862A54D87559EB5EE4C39F9" ma:contentTypeVersion="3" ma:contentTypeDescription="Create a new document." ma:contentTypeScope="" ma:versionID="77b9193623b57f573840a061ae17c633">
  <xsd:schema xmlns:xsd="http://www.w3.org/2001/XMLSchema" xmlns:xs="http://www.w3.org/2001/XMLSchema" xmlns:p="http://schemas.microsoft.com/office/2006/metadata/properties" xmlns:ns2="0777963d-7f3d-4727-9e72-4d6490188740" targetNamespace="http://schemas.microsoft.com/office/2006/metadata/properties" ma:root="true" ma:fieldsID="eb26b7556d6f72bc4c0e10cb459a420f" ns2:_="">
    <xsd:import namespace="0777963d-7f3d-4727-9e72-4d6490188740"/>
    <xsd:element name="properties">
      <xsd:complexType>
        <xsd:sequence>
          <xsd:element name="documentManagement">
            <xsd:complexType>
              <xsd:all>
                <xsd:element ref="ns2:ReferenceId" minOccurs="0"/>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777963d-7f3d-4727-9e72-4d6490188740" elementFormDefault="qualified">
    <xsd:import namespace="http://schemas.microsoft.com/office/2006/documentManagement/types"/>
    <xsd:import namespace="http://schemas.microsoft.com/office/infopath/2007/PartnerControls"/>
    <xsd:element name="ReferenceId" ma:index="8" nillable="true" ma:displayName="ReferenceId" ma:indexed="true" ma:internalName="ReferenceId">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77FD30C-AD50-4D03-81AB-F75D65DA10BF}">
  <ds:schemaRefs>
    <ds:schemaRef ds:uri="http://purl.org/dc/elements/1.1/"/>
    <ds:schemaRef ds:uri="http://schemas.microsoft.com/office/infopath/2007/PartnerControls"/>
    <ds:schemaRef ds:uri="http://purl.org/dc/terms/"/>
    <ds:schemaRef ds:uri="http://purl.org/dc/dcmitype/"/>
    <ds:schemaRef ds:uri="http://www.w3.org/XML/1998/namespace"/>
    <ds:schemaRef ds:uri="http://schemas.microsoft.com/office/2006/documentManagement/types"/>
    <ds:schemaRef ds:uri="http://schemas.openxmlformats.org/package/2006/metadata/core-properties"/>
    <ds:schemaRef ds:uri="0777963d-7f3d-4727-9e72-4d6490188740"/>
    <ds:schemaRef ds:uri="http://schemas.microsoft.com/office/2006/metadata/properties"/>
  </ds:schemaRefs>
</ds:datastoreItem>
</file>

<file path=customXml/itemProps2.xml><?xml version="1.0" encoding="utf-8"?>
<ds:datastoreItem xmlns:ds="http://schemas.openxmlformats.org/officeDocument/2006/customXml" ds:itemID="{BD9FC663-7C79-417E-AABF-357732A2C534}">
  <ds:schemaRefs>
    <ds:schemaRef ds:uri="http://schemas.microsoft.com/sharepoint/v3/contenttype/forms"/>
  </ds:schemaRefs>
</ds:datastoreItem>
</file>

<file path=customXml/itemProps3.xml><?xml version="1.0" encoding="utf-8"?>
<ds:datastoreItem xmlns:ds="http://schemas.openxmlformats.org/officeDocument/2006/customXml" ds:itemID="{9F0BA984-208A-4201-B257-499F2F41E9B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777963d-7f3d-4727-9e72-4d649018874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790</TotalTime>
  <Words>824</Words>
  <Application>Microsoft Office PowerPoint</Application>
  <PresentationFormat>Custom</PresentationFormat>
  <Paragraphs>45</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Arial</vt:lpstr>
      <vt:lpstr>Calibri</vt:lpstr>
      <vt:lpstr>Calibri Light</vt:lpstr>
      <vt:lpstr>Eras Bold ITC</vt:lpstr>
      <vt:lpstr>Georgia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Dylan Joseph Arthur (2004556)</cp:lastModifiedBy>
  <cp:revision>78</cp:revision>
  <dcterms:created xsi:type="dcterms:W3CDTF">2016-02-25T08:27:32Z</dcterms:created>
  <dcterms:modified xsi:type="dcterms:W3CDTF">2020-12-06T19:02:36Z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0x0101003B59B1840862A54D87559EB5EE4C39F9</vt:lpwstr>
  </property>
</Properties>
</file>