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1" r:id="rId1"/>
  </p:sldMasterIdLst>
  <p:notesMasterIdLst>
    <p:notesMasterId r:id="rId61"/>
  </p:notesMasterIdLst>
  <p:sldIdLst>
    <p:sldId id="256" r:id="rId2"/>
    <p:sldId id="349" r:id="rId3"/>
    <p:sldId id="351" r:id="rId4"/>
    <p:sldId id="387" r:id="rId5"/>
    <p:sldId id="352" r:id="rId6"/>
    <p:sldId id="261" r:id="rId7"/>
    <p:sldId id="298" r:id="rId8"/>
    <p:sldId id="299" r:id="rId9"/>
    <p:sldId id="264" r:id="rId10"/>
    <p:sldId id="367" r:id="rId11"/>
    <p:sldId id="368" r:id="rId12"/>
    <p:sldId id="266" r:id="rId13"/>
    <p:sldId id="267" r:id="rId14"/>
    <p:sldId id="265" r:id="rId15"/>
    <p:sldId id="271" r:id="rId16"/>
    <p:sldId id="274" r:id="rId17"/>
    <p:sldId id="310" r:id="rId18"/>
    <p:sldId id="300" r:id="rId19"/>
    <p:sldId id="485" r:id="rId20"/>
    <p:sldId id="466" r:id="rId21"/>
    <p:sldId id="467" r:id="rId22"/>
    <p:sldId id="468" r:id="rId23"/>
    <p:sldId id="469" r:id="rId24"/>
    <p:sldId id="470" r:id="rId25"/>
    <p:sldId id="471" r:id="rId26"/>
    <p:sldId id="472" r:id="rId27"/>
    <p:sldId id="473" r:id="rId28"/>
    <p:sldId id="474" r:id="rId29"/>
    <p:sldId id="475" r:id="rId30"/>
    <p:sldId id="476" r:id="rId31"/>
    <p:sldId id="477" r:id="rId32"/>
    <p:sldId id="478" r:id="rId33"/>
    <p:sldId id="479" r:id="rId34"/>
    <p:sldId id="480" r:id="rId35"/>
    <p:sldId id="481" r:id="rId36"/>
    <p:sldId id="482" r:id="rId37"/>
    <p:sldId id="483" r:id="rId38"/>
    <p:sldId id="275" r:id="rId39"/>
    <p:sldId id="276" r:id="rId40"/>
    <p:sldId id="277" r:id="rId41"/>
    <p:sldId id="278" r:id="rId42"/>
    <p:sldId id="301" r:id="rId43"/>
    <p:sldId id="280" r:id="rId44"/>
    <p:sldId id="283" r:id="rId45"/>
    <p:sldId id="285" r:id="rId46"/>
    <p:sldId id="290" r:id="rId47"/>
    <p:sldId id="291" r:id="rId48"/>
    <p:sldId id="292" r:id="rId49"/>
    <p:sldId id="302" r:id="rId50"/>
    <p:sldId id="303" r:id="rId51"/>
    <p:sldId id="304" r:id="rId52"/>
    <p:sldId id="305" r:id="rId53"/>
    <p:sldId id="306" r:id="rId54"/>
    <p:sldId id="307" r:id="rId55"/>
    <p:sldId id="308" r:id="rId56"/>
    <p:sldId id="309" r:id="rId57"/>
    <p:sldId id="312" r:id="rId58"/>
    <p:sldId id="369" r:id="rId59"/>
    <p:sldId id="311" r:id="rId60"/>
  </p:sldIdLst>
  <p:sldSz cx="9144000" cy="6858000" type="screen4x3"/>
  <p:notesSz cx="6858000" cy="9144000"/>
  <p:custDataLst>
    <p:tags r:id="rId62"/>
  </p:custDataLst>
  <p:defaultTextStyle>
    <a:defPPr>
      <a:defRPr lang="en-US"/>
    </a:defPPr>
    <a:lvl1pPr algn="l" rtl="0" fontAlgn="base">
      <a:spcBef>
        <a:spcPct val="0"/>
      </a:spcBef>
      <a:spcAft>
        <a:spcPct val="0"/>
      </a:spcAft>
      <a:defRPr kern="1200">
        <a:solidFill>
          <a:schemeClr val="tx1"/>
        </a:solidFill>
        <a:latin typeface="Calibri" pitchFamily="34" charset="0"/>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1646" autoAdjust="0"/>
    <p:restoredTop sz="95126" autoAdjust="0"/>
  </p:normalViewPr>
  <p:slideViewPr>
    <p:cSldViewPr>
      <p:cViewPr varScale="1">
        <p:scale>
          <a:sx n="69" d="100"/>
          <a:sy n="69" d="100"/>
        </p:scale>
        <p:origin x="1494" y="72"/>
      </p:cViewPr>
      <p:guideLst>
        <p:guide orient="horz" pos="2160"/>
        <p:guide pos="2880"/>
      </p:guideLst>
    </p:cSldViewPr>
  </p:slideViewPr>
  <p:outlineViewPr>
    <p:cViewPr>
      <p:scale>
        <a:sx n="33" d="100"/>
        <a:sy n="33" d="100"/>
      </p:scale>
      <p:origin x="96" y="13690"/>
    </p:cViewPr>
  </p:outlineViewPr>
  <p:notesTextViewPr>
    <p:cViewPr>
      <p:scale>
        <a:sx n="1" d="1"/>
        <a:sy n="1" d="1"/>
      </p:scale>
      <p:origin x="0" y="0"/>
    </p:cViewPr>
  </p:notesTextViewPr>
  <p:sorterViewPr>
    <p:cViewPr varScale="1">
      <p:scale>
        <a:sx n="1" d="1"/>
        <a:sy n="1" d="1"/>
      </p:scale>
      <p:origin x="0" y="-1780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6E95F780-11F1-44E0-9E9F-1C341CCA99FB}" type="datetime1">
              <a:rPr lang="en-US" altLang="en-US"/>
              <a:pPr/>
              <a:t>8/16/2019</a:t>
            </a:fld>
            <a:endParaRPr lang="en-US" alt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301598D8-36A8-4854-B5E2-180976C60FFB}" type="slidenum">
              <a:rPr lang="en-US" altLang="en-US"/>
              <a:pPr/>
              <a:t>‹#›</a:t>
            </a:fld>
            <a:endParaRPr lang="en-US" altLang="en-US" dirty="0"/>
          </a:p>
        </p:txBody>
      </p:sp>
    </p:spTree>
    <p:extLst>
      <p:ext uri="{BB962C8B-B14F-4D97-AF65-F5344CB8AC3E}">
        <p14:creationId xmlns:p14="http://schemas.microsoft.com/office/powerpoint/2010/main" val="130749871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itchFamily="34" charset="-128"/>
        <a:cs typeface="ＭＳ Ｐゴシック" pitchFamily="42" charset="-128"/>
      </a:defRPr>
    </a:lvl1pPr>
    <a:lvl2pPr marL="457200" algn="l"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boundaries of countries no longer can define the limits of our imaginations. To see and appreciate the world from the perspective of others has become a matter of survival for businesses.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6</a:t>
            </a:fld>
            <a:endParaRPr lang="en-US" altLang="en-US" dirty="0"/>
          </a:p>
        </p:txBody>
      </p:sp>
    </p:spTree>
    <p:extLst>
      <p:ext uri="{BB962C8B-B14F-4D97-AF65-F5344CB8AC3E}">
        <p14:creationId xmlns:p14="http://schemas.microsoft.com/office/powerpoint/2010/main" val="3702112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In contrast, as a percent of gross domestic product (GDP), exports comprise 45.6 percent of the German economy, 22.6 percent of the Chinese economy, and 187 percent of the Singapore economy (http://data.worldbank.org/indicator/NE.EXP.GNFS.ZS).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7</a:t>
            </a:fld>
            <a:endParaRPr lang="en-US" altLang="en-US" dirty="0"/>
          </a:p>
        </p:txBody>
      </p:sp>
    </p:spTree>
    <p:extLst>
      <p:ext uri="{BB962C8B-B14F-4D97-AF65-F5344CB8AC3E}">
        <p14:creationId xmlns:p14="http://schemas.microsoft.com/office/powerpoint/2010/main" val="2501438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world market has emerged from what previously was a multitude of distinct national markets, and the climate for international business today is more favorable than in years past.</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8</a:t>
            </a:fld>
            <a:endParaRPr lang="en-US" altLang="en-US" dirty="0"/>
          </a:p>
        </p:txBody>
      </p:sp>
    </p:spTree>
    <p:extLst>
      <p:ext uri="{BB962C8B-B14F-4D97-AF65-F5344CB8AC3E}">
        <p14:creationId xmlns:p14="http://schemas.microsoft.com/office/powerpoint/2010/main" val="34155599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strategic-management process is conceptually the same for multinational firms as for purely domestic firms; however, the process is more complex for international firms as a result of more variables and relationships.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9</a:t>
            </a:fld>
            <a:endParaRPr lang="en-US" altLang="en-US" dirty="0"/>
          </a:p>
        </p:txBody>
      </p:sp>
    </p:spTree>
    <p:extLst>
      <p:ext uri="{BB962C8B-B14F-4D97-AF65-F5344CB8AC3E}">
        <p14:creationId xmlns:p14="http://schemas.microsoft.com/office/powerpoint/2010/main" val="2811306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Firms have numerous reasons for formulating and implementing strategies that initiate, continue, or expand involvement in business operations across national borders.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12</a:t>
            </a:fld>
            <a:endParaRPr lang="en-US" altLang="en-US" dirty="0"/>
          </a:p>
        </p:txBody>
      </p:sp>
    </p:spTree>
    <p:extLst>
      <p:ext uri="{BB962C8B-B14F-4D97-AF65-F5344CB8AC3E}">
        <p14:creationId xmlns:p14="http://schemas.microsoft.com/office/powerpoint/2010/main" val="33530030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availability, depth, and reliability of economic and marketing information in different countries vary extensively, as do industrial structures, business practices, and the number and nature of regional organizations.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14</a:t>
            </a:fld>
            <a:endParaRPr lang="en-US" altLang="en-US" dirty="0"/>
          </a:p>
        </p:txBody>
      </p:sp>
    </p:spTree>
    <p:extLst>
      <p:ext uri="{BB962C8B-B14F-4D97-AF65-F5344CB8AC3E}">
        <p14:creationId xmlns:p14="http://schemas.microsoft.com/office/powerpoint/2010/main" val="3475180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Few companies can afford to ignore the presence of international competition. Firms that seem insulated and comfortable today may be vulnerable tomorrow.</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15</a:t>
            </a:fld>
            <a:endParaRPr lang="en-US" altLang="en-US" dirty="0"/>
          </a:p>
        </p:txBody>
      </p:sp>
    </p:spTree>
    <p:extLst>
      <p:ext uri="{BB962C8B-B14F-4D97-AF65-F5344CB8AC3E}">
        <p14:creationId xmlns:p14="http://schemas.microsoft.com/office/powerpoint/2010/main" val="40372128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Tax rates in countries are important in strategic decisions regarding where to build manufacturing facilities or retail stores or even where to acquire other firms. High corporate tax rates deter investment in new factories and also provide strong incentives for corporations to avoid and evade taxes. Corporate tax rates vary considerably across countries and companies.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16</a:t>
            </a:fld>
            <a:endParaRPr lang="en-US" altLang="en-US" dirty="0"/>
          </a:p>
        </p:txBody>
      </p:sp>
    </p:spTree>
    <p:extLst>
      <p:ext uri="{BB962C8B-B14F-4D97-AF65-F5344CB8AC3E}">
        <p14:creationId xmlns:p14="http://schemas.microsoft.com/office/powerpoint/2010/main" val="30605982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An excellent website to visit on this topic is www.worldbusinessculture.com, where you may select any country in the world and check out how business culture varies in that country versus other lands.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18</a:t>
            </a:fld>
            <a:endParaRPr lang="en-US" altLang="en-US" dirty="0"/>
          </a:p>
        </p:txBody>
      </p:sp>
    </p:spTree>
    <p:extLst>
      <p:ext uri="{BB962C8B-B14F-4D97-AF65-F5344CB8AC3E}">
        <p14:creationId xmlns:p14="http://schemas.microsoft.com/office/powerpoint/2010/main" val="1488377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An excellent website to visit on this topic is www.worldbusinessculture.com, where you may select any country in the world and check out how business culture varies in that country versus other lands.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19</a:t>
            </a:fld>
            <a:endParaRPr lang="en-US" altLang="en-US" dirty="0"/>
          </a:p>
        </p:txBody>
      </p:sp>
    </p:spTree>
    <p:extLst>
      <p:ext uri="{BB962C8B-B14F-4D97-AF65-F5344CB8AC3E}">
        <p14:creationId xmlns:p14="http://schemas.microsoft.com/office/powerpoint/2010/main" val="93584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a:extLst>
              <a:ext uri="{FF2B5EF4-FFF2-40B4-BE49-F238E27FC236}">
                <a16:creationId xmlns:a16="http://schemas.microsoft.com/office/drawing/2014/main" id="{C03081B7-404B-4A60-A8C5-35CDDB02D6CE}"/>
              </a:ext>
            </a:extLst>
          </p:cNvPr>
          <p:cNvSpPr>
            <a:spLocks noGrp="1" noRot="1" noChangeAspect="1" noChangeArrowheads="1" noTextEdit="1"/>
          </p:cNvSpPr>
          <p:nvPr>
            <p:ph type="sldImg"/>
          </p:nvPr>
        </p:nvSpPr>
        <p:spPr>
          <a:ln/>
        </p:spPr>
      </p:sp>
      <p:sp>
        <p:nvSpPr>
          <p:cNvPr id="102403" name="Notes Placeholder 2">
            <a:extLst>
              <a:ext uri="{FF2B5EF4-FFF2-40B4-BE49-F238E27FC236}">
                <a16:creationId xmlns:a16="http://schemas.microsoft.com/office/drawing/2014/main" id="{E7EFE05A-077B-485D-8E3E-0FC6140E233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02404" name="Slide Number Placeholder 3">
            <a:extLst>
              <a:ext uri="{FF2B5EF4-FFF2-40B4-BE49-F238E27FC236}">
                <a16:creationId xmlns:a16="http://schemas.microsoft.com/office/drawing/2014/main" id="{E2EC8AB4-3482-4EE2-8F62-B07EADA6F60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6A61927-B5F6-49F5-A904-ACBC47C00D08}" type="slidenum">
              <a:rPr lang="en-US" altLang="zh-HK"/>
              <a:pPr/>
              <a:t>20</a:t>
            </a:fld>
            <a:endParaRPr lang="en-US" altLang="zh-HK"/>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Slide Image Placeholder 1">
            <a:extLst>
              <a:ext uri="{FF2B5EF4-FFF2-40B4-BE49-F238E27FC236}">
                <a16:creationId xmlns:a16="http://schemas.microsoft.com/office/drawing/2014/main" id="{8E1F926E-EE33-4B81-923A-04E86B21F693}"/>
              </a:ext>
            </a:extLst>
          </p:cNvPr>
          <p:cNvSpPr>
            <a:spLocks noGrp="1" noRot="1" noChangeAspect="1" noChangeArrowheads="1" noTextEdit="1"/>
          </p:cNvSpPr>
          <p:nvPr>
            <p:ph type="sldImg"/>
          </p:nvPr>
        </p:nvSpPr>
        <p:spPr>
          <a:ln/>
        </p:spPr>
      </p:sp>
      <p:sp>
        <p:nvSpPr>
          <p:cNvPr id="104451" name="Notes Placeholder 2">
            <a:extLst>
              <a:ext uri="{FF2B5EF4-FFF2-40B4-BE49-F238E27FC236}">
                <a16:creationId xmlns:a16="http://schemas.microsoft.com/office/drawing/2014/main" id="{054C2EFF-6657-4AF6-9457-A220C334E6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04452" name="Slide Number Placeholder 3">
            <a:extLst>
              <a:ext uri="{FF2B5EF4-FFF2-40B4-BE49-F238E27FC236}">
                <a16:creationId xmlns:a16="http://schemas.microsoft.com/office/drawing/2014/main" id="{8B6A26BA-FDA7-4777-873D-B0C40798173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7FF1F5D-E21E-4BB1-BA85-F680A59B9D46}" type="slidenum">
              <a:rPr lang="en-US" altLang="zh-HK"/>
              <a:pPr/>
              <a:t>21</a:t>
            </a:fld>
            <a:endParaRPr lang="en-US" altLang="zh-HK"/>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a:extLst>
              <a:ext uri="{FF2B5EF4-FFF2-40B4-BE49-F238E27FC236}">
                <a16:creationId xmlns:a16="http://schemas.microsoft.com/office/drawing/2014/main" id="{A2FD59CC-F2F6-4EE6-B4F7-C956B055AA89}"/>
              </a:ext>
            </a:extLst>
          </p:cNvPr>
          <p:cNvSpPr>
            <a:spLocks noGrp="1" noRot="1" noChangeAspect="1" noChangeArrowheads="1" noTextEdit="1"/>
          </p:cNvSpPr>
          <p:nvPr>
            <p:ph type="sldImg"/>
          </p:nvPr>
        </p:nvSpPr>
        <p:spPr>
          <a:ln/>
        </p:spPr>
      </p:sp>
      <p:sp>
        <p:nvSpPr>
          <p:cNvPr id="106499" name="Notes Placeholder 2">
            <a:extLst>
              <a:ext uri="{FF2B5EF4-FFF2-40B4-BE49-F238E27FC236}">
                <a16:creationId xmlns:a16="http://schemas.microsoft.com/office/drawing/2014/main" id="{02CA6ADD-8E9E-49AE-A3A4-3131753EB6C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06500" name="Slide Number Placeholder 3">
            <a:extLst>
              <a:ext uri="{FF2B5EF4-FFF2-40B4-BE49-F238E27FC236}">
                <a16:creationId xmlns:a16="http://schemas.microsoft.com/office/drawing/2014/main" id="{523834CA-A645-499A-8035-B426DD71AF7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E1681E1-9F19-4260-A02B-9C39481D5315}" type="slidenum">
              <a:rPr lang="en-US" altLang="zh-HK"/>
              <a:pPr/>
              <a:t>22</a:t>
            </a:fld>
            <a:endParaRPr lang="en-US" altLang="zh-HK"/>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a:extLst>
              <a:ext uri="{FF2B5EF4-FFF2-40B4-BE49-F238E27FC236}">
                <a16:creationId xmlns:a16="http://schemas.microsoft.com/office/drawing/2014/main" id="{B19E7DBD-F303-4463-A766-C2531E726E02}"/>
              </a:ext>
            </a:extLst>
          </p:cNvPr>
          <p:cNvSpPr>
            <a:spLocks noGrp="1" noRot="1" noChangeAspect="1" noChangeArrowheads="1" noTextEdit="1"/>
          </p:cNvSpPr>
          <p:nvPr>
            <p:ph type="sldImg"/>
          </p:nvPr>
        </p:nvSpPr>
        <p:spPr>
          <a:ln/>
        </p:spPr>
      </p:sp>
      <p:sp>
        <p:nvSpPr>
          <p:cNvPr id="108547" name="Notes Placeholder 2">
            <a:extLst>
              <a:ext uri="{FF2B5EF4-FFF2-40B4-BE49-F238E27FC236}">
                <a16:creationId xmlns:a16="http://schemas.microsoft.com/office/drawing/2014/main" id="{22AFD1A3-0FBC-4016-8F20-0AAF0350170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08548" name="Slide Number Placeholder 3">
            <a:extLst>
              <a:ext uri="{FF2B5EF4-FFF2-40B4-BE49-F238E27FC236}">
                <a16:creationId xmlns:a16="http://schemas.microsoft.com/office/drawing/2014/main" id="{626E2A3A-489D-4BBB-A46D-64372FDCF81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DE1D5DA-3A09-406E-9583-A65488AB7FC0}" type="slidenum">
              <a:rPr lang="en-US" altLang="zh-HK"/>
              <a:pPr/>
              <a:t>23</a:t>
            </a:fld>
            <a:endParaRPr lang="en-US" altLang="zh-HK"/>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a:extLst>
              <a:ext uri="{FF2B5EF4-FFF2-40B4-BE49-F238E27FC236}">
                <a16:creationId xmlns:a16="http://schemas.microsoft.com/office/drawing/2014/main" id="{CE54B4B3-594F-40A9-8695-35113EDA46EE}"/>
              </a:ext>
            </a:extLst>
          </p:cNvPr>
          <p:cNvSpPr>
            <a:spLocks noGrp="1" noRot="1" noChangeAspect="1" noChangeArrowheads="1" noTextEdit="1"/>
          </p:cNvSpPr>
          <p:nvPr>
            <p:ph type="sldImg"/>
          </p:nvPr>
        </p:nvSpPr>
        <p:spPr>
          <a:ln/>
        </p:spPr>
      </p:sp>
      <p:sp>
        <p:nvSpPr>
          <p:cNvPr id="110595" name="Notes Placeholder 2">
            <a:extLst>
              <a:ext uri="{FF2B5EF4-FFF2-40B4-BE49-F238E27FC236}">
                <a16:creationId xmlns:a16="http://schemas.microsoft.com/office/drawing/2014/main" id="{4983467B-84EC-4AA3-B8E9-E433B1C919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10596" name="Slide Number Placeholder 3">
            <a:extLst>
              <a:ext uri="{FF2B5EF4-FFF2-40B4-BE49-F238E27FC236}">
                <a16:creationId xmlns:a16="http://schemas.microsoft.com/office/drawing/2014/main" id="{E69CADF3-78F9-4089-94E9-73F7C9F7C04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98A6FC5-E082-4CE8-820D-07AE68F1E6DB}" type="slidenum">
              <a:rPr lang="en-US" altLang="zh-HK"/>
              <a:pPr/>
              <a:t>24</a:t>
            </a:fld>
            <a:endParaRPr lang="en-US" altLang="zh-HK"/>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a:extLst>
              <a:ext uri="{FF2B5EF4-FFF2-40B4-BE49-F238E27FC236}">
                <a16:creationId xmlns:a16="http://schemas.microsoft.com/office/drawing/2014/main" id="{BD0C9962-31FC-4489-98DF-A62B4D281B2A}"/>
              </a:ext>
            </a:extLst>
          </p:cNvPr>
          <p:cNvSpPr>
            <a:spLocks noGrp="1" noRot="1" noChangeAspect="1" noChangeArrowheads="1" noTextEdit="1"/>
          </p:cNvSpPr>
          <p:nvPr>
            <p:ph type="sldImg"/>
          </p:nvPr>
        </p:nvSpPr>
        <p:spPr>
          <a:ln/>
        </p:spPr>
      </p:sp>
      <p:sp>
        <p:nvSpPr>
          <p:cNvPr id="112643" name="Notes Placeholder 2">
            <a:extLst>
              <a:ext uri="{FF2B5EF4-FFF2-40B4-BE49-F238E27FC236}">
                <a16:creationId xmlns:a16="http://schemas.microsoft.com/office/drawing/2014/main" id="{AF154C7C-EF30-4D40-8D92-08F6388961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12644" name="Slide Number Placeholder 3">
            <a:extLst>
              <a:ext uri="{FF2B5EF4-FFF2-40B4-BE49-F238E27FC236}">
                <a16:creationId xmlns:a16="http://schemas.microsoft.com/office/drawing/2014/main" id="{A779C882-2A3B-497D-85E0-410804674F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010072D-EC50-473B-8E51-D1451E3F9BFD}" type="slidenum">
              <a:rPr lang="en-US" altLang="zh-HK"/>
              <a:pPr/>
              <a:t>25</a:t>
            </a:fld>
            <a:endParaRPr lang="en-US" altLang="zh-HK"/>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a:extLst>
              <a:ext uri="{FF2B5EF4-FFF2-40B4-BE49-F238E27FC236}">
                <a16:creationId xmlns:a16="http://schemas.microsoft.com/office/drawing/2014/main" id="{60403A06-8EB9-4BAC-8A68-BEF09572E29D}"/>
              </a:ext>
            </a:extLst>
          </p:cNvPr>
          <p:cNvSpPr>
            <a:spLocks noGrp="1" noRot="1" noChangeAspect="1" noChangeArrowheads="1" noTextEdit="1"/>
          </p:cNvSpPr>
          <p:nvPr>
            <p:ph type="sldImg"/>
          </p:nvPr>
        </p:nvSpPr>
        <p:spPr>
          <a:ln/>
        </p:spPr>
      </p:sp>
      <p:sp>
        <p:nvSpPr>
          <p:cNvPr id="114691" name="Notes Placeholder 2">
            <a:extLst>
              <a:ext uri="{FF2B5EF4-FFF2-40B4-BE49-F238E27FC236}">
                <a16:creationId xmlns:a16="http://schemas.microsoft.com/office/drawing/2014/main" id="{8F2368FD-AFC4-4557-9500-CB5FB064C3F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14692" name="Slide Number Placeholder 3">
            <a:extLst>
              <a:ext uri="{FF2B5EF4-FFF2-40B4-BE49-F238E27FC236}">
                <a16:creationId xmlns:a16="http://schemas.microsoft.com/office/drawing/2014/main" id="{5D8C5B28-AD9C-4B4A-98A1-989C71BDF0D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11D3DAE-E766-4811-A553-0B7F7EDE838A}" type="slidenum">
              <a:rPr lang="en-US" altLang="zh-HK"/>
              <a:pPr/>
              <a:t>26</a:t>
            </a:fld>
            <a:endParaRPr lang="en-US" altLang="zh-HK"/>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lide Image Placeholder 1">
            <a:extLst>
              <a:ext uri="{FF2B5EF4-FFF2-40B4-BE49-F238E27FC236}">
                <a16:creationId xmlns:a16="http://schemas.microsoft.com/office/drawing/2014/main" id="{AF15F3CE-4BD7-4BCD-9717-AFF79DAA4083}"/>
              </a:ext>
            </a:extLst>
          </p:cNvPr>
          <p:cNvSpPr>
            <a:spLocks noGrp="1" noRot="1" noChangeAspect="1" noChangeArrowheads="1" noTextEdit="1"/>
          </p:cNvSpPr>
          <p:nvPr>
            <p:ph type="sldImg"/>
          </p:nvPr>
        </p:nvSpPr>
        <p:spPr>
          <a:ln/>
        </p:spPr>
      </p:sp>
      <p:sp>
        <p:nvSpPr>
          <p:cNvPr id="116739" name="Notes Placeholder 2">
            <a:extLst>
              <a:ext uri="{FF2B5EF4-FFF2-40B4-BE49-F238E27FC236}">
                <a16:creationId xmlns:a16="http://schemas.microsoft.com/office/drawing/2014/main" id="{BFAABCCA-6105-426E-BCF4-557949539C8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16740" name="Slide Number Placeholder 3">
            <a:extLst>
              <a:ext uri="{FF2B5EF4-FFF2-40B4-BE49-F238E27FC236}">
                <a16:creationId xmlns:a16="http://schemas.microsoft.com/office/drawing/2014/main" id="{B8852878-795B-406B-9F0F-3FDDC3ABCCF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582443-B5C4-463B-862C-5D6C18DC963E}" type="slidenum">
              <a:rPr lang="en-US" altLang="zh-HK"/>
              <a:pPr/>
              <a:t>27</a:t>
            </a:fld>
            <a:endParaRPr lang="en-US" altLang="zh-HK"/>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Slide Image Placeholder 1">
            <a:extLst>
              <a:ext uri="{FF2B5EF4-FFF2-40B4-BE49-F238E27FC236}">
                <a16:creationId xmlns:a16="http://schemas.microsoft.com/office/drawing/2014/main" id="{9C109AC2-7903-47F3-884B-DB807B0C2B5C}"/>
              </a:ext>
            </a:extLst>
          </p:cNvPr>
          <p:cNvSpPr>
            <a:spLocks noGrp="1" noRot="1" noChangeAspect="1" noChangeArrowheads="1" noTextEdit="1"/>
          </p:cNvSpPr>
          <p:nvPr>
            <p:ph type="sldImg"/>
          </p:nvPr>
        </p:nvSpPr>
        <p:spPr>
          <a:ln/>
        </p:spPr>
      </p:sp>
      <p:sp>
        <p:nvSpPr>
          <p:cNvPr id="118787" name="Notes Placeholder 2">
            <a:extLst>
              <a:ext uri="{FF2B5EF4-FFF2-40B4-BE49-F238E27FC236}">
                <a16:creationId xmlns:a16="http://schemas.microsoft.com/office/drawing/2014/main" id="{BDE479EF-A835-4B3A-B698-8F8E693C375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18788" name="Slide Number Placeholder 3">
            <a:extLst>
              <a:ext uri="{FF2B5EF4-FFF2-40B4-BE49-F238E27FC236}">
                <a16:creationId xmlns:a16="http://schemas.microsoft.com/office/drawing/2014/main" id="{EF66E01F-5CD9-4788-B392-D6D26EF500F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4209C-9783-4E65-9ED2-78E6B535212D}" type="slidenum">
              <a:rPr lang="en-US" altLang="zh-HK"/>
              <a:pPr/>
              <a:t>28</a:t>
            </a:fld>
            <a:endParaRPr lang="en-US" altLang="zh-HK"/>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Slide Image Placeholder 1">
            <a:extLst>
              <a:ext uri="{FF2B5EF4-FFF2-40B4-BE49-F238E27FC236}">
                <a16:creationId xmlns:a16="http://schemas.microsoft.com/office/drawing/2014/main" id="{C8029A14-B01B-4BFF-A976-E99A17A0CC9E}"/>
              </a:ext>
            </a:extLst>
          </p:cNvPr>
          <p:cNvSpPr>
            <a:spLocks noGrp="1" noRot="1" noChangeAspect="1" noChangeArrowheads="1" noTextEdit="1"/>
          </p:cNvSpPr>
          <p:nvPr>
            <p:ph type="sldImg"/>
          </p:nvPr>
        </p:nvSpPr>
        <p:spPr>
          <a:ln/>
        </p:spPr>
      </p:sp>
      <p:sp>
        <p:nvSpPr>
          <p:cNvPr id="122883" name="Notes Placeholder 2">
            <a:extLst>
              <a:ext uri="{FF2B5EF4-FFF2-40B4-BE49-F238E27FC236}">
                <a16:creationId xmlns:a16="http://schemas.microsoft.com/office/drawing/2014/main" id="{96A36F5E-9DF8-4E2A-B70D-A82D1E3BA9A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22884" name="Slide Number Placeholder 3">
            <a:extLst>
              <a:ext uri="{FF2B5EF4-FFF2-40B4-BE49-F238E27FC236}">
                <a16:creationId xmlns:a16="http://schemas.microsoft.com/office/drawing/2014/main" id="{13313A70-6300-4F77-A36C-BE966E4016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7F89CEE-DF50-48BF-A250-E71C81E578A5}" type="slidenum">
              <a:rPr lang="en-US" altLang="zh-HK"/>
              <a:pPr/>
              <a:t>29</a:t>
            </a:fld>
            <a:endParaRPr lang="en-US" altLang="zh-HK"/>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Slide Image Placeholder 1">
            <a:extLst>
              <a:ext uri="{FF2B5EF4-FFF2-40B4-BE49-F238E27FC236}">
                <a16:creationId xmlns:a16="http://schemas.microsoft.com/office/drawing/2014/main" id="{7E9547A2-6282-47C7-A634-303517B8F3F6}"/>
              </a:ext>
            </a:extLst>
          </p:cNvPr>
          <p:cNvSpPr>
            <a:spLocks noGrp="1" noRot="1" noChangeAspect="1" noChangeArrowheads="1" noTextEdit="1"/>
          </p:cNvSpPr>
          <p:nvPr>
            <p:ph type="sldImg"/>
          </p:nvPr>
        </p:nvSpPr>
        <p:spPr>
          <a:ln/>
        </p:spPr>
      </p:sp>
      <p:sp>
        <p:nvSpPr>
          <p:cNvPr id="126979" name="Notes Placeholder 2">
            <a:extLst>
              <a:ext uri="{FF2B5EF4-FFF2-40B4-BE49-F238E27FC236}">
                <a16:creationId xmlns:a16="http://schemas.microsoft.com/office/drawing/2014/main" id="{F8466CB8-97FA-4E6C-AA01-B763D98642E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26980" name="Slide Number Placeholder 3">
            <a:extLst>
              <a:ext uri="{FF2B5EF4-FFF2-40B4-BE49-F238E27FC236}">
                <a16:creationId xmlns:a16="http://schemas.microsoft.com/office/drawing/2014/main" id="{CD2DC979-688C-4769-90F4-D5C515900F9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6BB3A1B-A4C2-4AA8-835D-6B747051CCBE}" type="slidenum">
              <a:rPr lang="en-US" altLang="zh-HK"/>
              <a:pPr/>
              <a:t>30</a:t>
            </a:fld>
            <a:endParaRPr lang="en-US" altLang="zh-HK"/>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Slide Image Placeholder 1">
            <a:extLst>
              <a:ext uri="{FF2B5EF4-FFF2-40B4-BE49-F238E27FC236}">
                <a16:creationId xmlns:a16="http://schemas.microsoft.com/office/drawing/2014/main" id="{B56AC991-5C69-4795-BD16-D50FEE46125C}"/>
              </a:ext>
            </a:extLst>
          </p:cNvPr>
          <p:cNvSpPr>
            <a:spLocks noGrp="1" noRot="1" noChangeAspect="1" noChangeArrowheads="1" noTextEdit="1"/>
          </p:cNvSpPr>
          <p:nvPr>
            <p:ph type="sldImg"/>
          </p:nvPr>
        </p:nvSpPr>
        <p:spPr>
          <a:ln/>
        </p:spPr>
      </p:sp>
      <p:sp>
        <p:nvSpPr>
          <p:cNvPr id="129027" name="Notes Placeholder 2">
            <a:extLst>
              <a:ext uri="{FF2B5EF4-FFF2-40B4-BE49-F238E27FC236}">
                <a16:creationId xmlns:a16="http://schemas.microsoft.com/office/drawing/2014/main" id="{C630597A-39FD-4209-BE95-C762A0B9801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29028" name="Slide Number Placeholder 3">
            <a:extLst>
              <a:ext uri="{FF2B5EF4-FFF2-40B4-BE49-F238E27FC236}">
                <a16:creationId xmlns:a16="http://schemas.microsoft.com/office/drawing/2014/main" id="{4AD958C0-C41A-436B-AD24-7B138FDD505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8BB9279-B614-40FD-88A9-F7824B396CDC}" type="slidenum">
              <a:rPr lang="en-US" altLang="zh-HK"/>
              <a:pPr/>
              <a:t>31</a:t>
            </a:fld>
            <a:endParaRPr lang="en-US" altLang="zh-HK"/>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Slide Image Placeholder 1">
            <a:extLst>
              <a:ext uri="{FF2B5EF4-FFF2-40B4-BE49-F238E27FC236}">
                <a16:creationId xmlns:a16="http://schemas.microsoft.com/office/drawing/2014/main" id="{0287C65E-6BB2-4FD1-B51B-E7BF80142ABD}"/>
              </a:ext>
            </a:extLst>
          </p:cNvPr>
          <p:cNvSpPr>
            <a:spLocks noGrp="1" noRot="1" noChangeAspect="1" noChangeArrowheads="1" noTextEdit="1"/>
          </p:cNvSpPr>
          <p:nvPr>
            <p:ph type="sldImg"/>
          </p:nvPr>
        </p:nvSpPr>
        <p:spPr>
          <a:ln/>
        </p:spPr>
      </p:sp>
      <p:sp>
        <p:nvSpPr>
          <p:cNvPr id="133123" name="Notes Placeholder 2">
            <a:extLst>
              <a:ext uri="{FF2B5EF4-FFF2-40B4-BE49-F238E27FC236}">
                <a16:creationId xmlns:a16="http://schemas.microsoft.com/office/drawing/2014/main" id="{299B08A4-909C-45F5-B0FA-10CE02602EA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33124" name="Slide Number Placeholder 3">
            <a:extLst>
              <a:ext uri="{FF2B5EF4-FFF2-40B4-BE49-F238E27FC236}">
                <a16:creationId xmlns:a16="http://schemas.microsoft.com/office/drawing/2014/main" id="{D469DC74-B99E-4008-83CC-177B0F5B272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F824373-DFFC-4AC5-A7E1-8CBBD077E362}" type="slidenum">
              <a:rPr lang="en-US" altLang="zh-HK"/>
              <a:pPr/>
              <a:t>32</a:t>
            </a:fld>
            <a:endParaRPr lang="en-US" altLang="zh-HK"/>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Slide Image Placeholder 1">
            <a:extLst>
              <a:ext uri="{FF2B5EF4-FFF2-40B4-BE49-F238E27FC236}">
                <a16:creationId xmlns:a16="http://schemas.microsoft.com/office/drawing/2014/main" id="{5F24302D-56C2-4A01-A95E-C94B57F32F31}"/>
              </a:ext>
            </a:extLst>
          </p:cNvPr>
          <p:cNvSpPr>
            <a:spLocks noGrp="1" noRot="1" noChangeAspect="1" noChangeArrowheads="1" noTextEdit="1"/>
          </p:cNvSpPr>
          <p:nvPr>
            <p:ph type="sldImg"/>
          </p:nvPr>
        </p:nvSpPr>
        <p:spPr>
          <a:ln/>
        </p:spPr>
      </p:sp>
      <p:sp>
        <p:nvSpPr>
          <p:cNvPr id="135171" name="Notes Placeholder 2">
            <a:extLst>
              <a:ext uri="{FF2B5EF4-FFF2-40B4-BE49-F238E27FC236}">
                <a16:creationId xmlns:a16="http://schemas.microsoft.com/office/drawing/2014/main" id="{31C8067E-20E2-470F-87AA-43A97FB5E7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35172" name="Slide Number Placeholder 3">
            <a:extLst>
              <a:ext uri="{FF2B5EF4-FFF2-40B4-BE49-F238E27FC236}">
                <a16:creationId xmlns:a16="http://schemas.microsoft.com/office/drawing/2014/main" id="{279D0061-1E9B-46EB-BE33-F0EE5C941DF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AFD8FCF-ED12-45FC-A622-F8949DFF651D}" type="slidenum">
              <a:rPr lang="en-US" altLang="zh-HK"/>
              <a:pPr/>
              <a:t>33</a:t>
            </a:fld>
            <a:endParaRPr lang="en-US" altLang="zh-HK"/>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a:extLst>
              <a:ext uri="{FF2B5EF4-FFF2-40B4-BE49-F238E27FC236}">
                <a16:creationId xmlns:a16="http://schemas.microsoft.com/office/drawing/2014/main" id="{E6714B07-4FFA-4782-893C-AA6382F8B804}"/>
              </a:ext>
            </a:extLst>
          </p:cNvPr>
          <p:cNvSpPr>
            <a:spLocks noGrp="1" noRot="1" noChangeAspect="1" noChangeArrowheads="1" noTextEdit="1"/>
          </p:cNvSpPr>
          <p:nvPr>
            <p:ph type="sldImg"/>
          </p:nvPr>
        </p:nvSpPr>
        <p:spPr>
          <a:ln/>
        </p:spPr>
      </p:sp>
      <p:sp>
        <p:nvSpPr>
          <p:cNvPr id="137219" name="Notes Placeholder 2">
            <a:extLst>
              <a:ext uri="{FF2B5EF4-FFF2-40B4-BE49-F238E27FC236}">
                <a16:creationId xmlns:a16="http://schemas.microsoft.com/office/drawing/2014/main" id="{10D3CD8E-9827-4B7B-9E57-D50BE4E18B5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37220" name="Slide Number Placeholder 3">
            <a:extLst>
              <a:ext uri="{FF2B5EF4-FFF2-40B4-BE49-F238E27FC236}">
                <a16:creationId xmlns:a16="http://schemas.microsoft.com/office/drawing/2014/main" id="{870B0240-240A-41CD-A5CD-31CEA38568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219F9F5-3847-453F-A950-BDD597548A1A}" type="slidenum">
              <a:rPr lang="en-US" altLang="zh-HK"/>
              <a:pPr/>
              <a:t>34</a:t>
            </a:fld>
            <a:endParaRPr lang="en-US" altLang="zh-HK"/>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Slide Image Placeholder 1">
            <a:extLst>
              <a:ext uri="{FF2B5EF4-FFF2-40B4-BE49-F238E27FC236}">
                <a16:creationId xmlns:a16="http://schemas.microsoft.com/office/drawing/2014/main" id="{50EB2555-96C6-45EE-8420-801BDDE87343}"/>
              </a:ext>
            </a:extLst>
          </p:cNvPr>
          <p:cNvSpPr>
            <a:spLocks noGrp="1" noRot="1" noChangeAspect="1" noChangeArrowheads="1" noTextEdit="1"/>
          </p:cNvSpPr>
          <p:nvPr>
            <p:ph type="sldImg"/>
          </p:nvPr>
        </p:nvSpPr>
        <p:spPr>
          <a:ln/>
        </p:spPr>
      </p:sp>
      <p:sp>
        <p:nvSpPr>
          <p:cNvPr id="139267" name="Notes Placeholder 2">
            <a:extLst>
              <a:ext uri="{FF2B5EF4-FFF2-40B4-BE49-F238E27FC236}">
                <a16:creationId xmlns:a16="http://schemas.microsoft.com/office/drawing/2014/main" id="{7FC3C881-0A41-4355-88AA-967713ECD57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39268" name="Slide Number Placeholder 3">
            <a:extLst>
              <a:ext uri="{FF2B5EF4-FFF2-40B4-BE49-F238E27FC236}">
                <a16:creationId xmlns:a16="http://schemas.microsoft.com/office/drawing/2014/main" id="{A8C6A8EE-37FE-45DF-BCB6-6AAD564D8A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7B5B4A3-1B27-462F-811A-DEAC2FD1D046}" type="slidenum">
              <a:rPr lang="en-US" altLang="zh-HK"/>
              <a:pPr/>
              <a:t>35</a:t>
            </a:fld>
            <a:endParaRPr lang="en-US" altLang="zh-HK"/>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Slide Image Placeholder 1">
            <a:extLst>
              <a:ext uri="{FF2B5EF4-FFF2-40B4-BE49-F238E27FC236}">
                <a16:creationId xmlns:a16="http://schemas.microsoft.com/office/drawing/2014/main" id="{C02E943F-E67D-4DAC-B928-24FD53A1ED6A}"/>
              </a:ext>
            </a:extLst>
          </p:cNvPr>
          <p:cNvSpPr>
            <a:spLocks noGrp="1" noRot="1" noChangeAspect="1" noChangeArrowheads="1" noTextEdit="1"/>
          </p:cNvSpPr>
          <p:nvPr>
            <p:ph type="sldImg"/>
          </p:nvPr>
        </p:nvSpPr>
        <p:spPr>
          <a:ln/>
        </p:spPr>
      </p:sp>
      <p:sp>
        <p:nvSpPr>
          <p:cNvPr id="141315" name="Notes Placeholder 2">
            <a:extLst>
              <a:ext uri="{FF2B5EF4-FFF2-40B4-BE49-F238E27FC236}">
                <a16:creationId xmlns:a16="http://schemas.microsoft.com/office/drawing/2014/main" id="{29F731C3-D578-41B7-AC4F-C3C26F2F7A5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41316" name="Slide Number Placeholder 3">
            <a:extLst>
              <a:ext uri="{FF2B5EF4-FFF2-40B4-BE49-F238E27FC236}">
                <a16:creationId xmlns:a16="http://schemas.microsoft.com/office/drawing/2014/main" id="{6056280B-C4F4-4B14-B338-7FFF49AF0C0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05229AC-3E83-4D27-913A-3E41FC6437C7}" type="slidenum">
              <a:rPr lang="en-US" altLang="zh-HK"/>
              <a:pPr/>
              <a:t>36</a:t>
            </a:fld>
            <a:endParaRPr lang="en-US" altLang="zh-HK"/>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Slide Image Placeholder 1">
            <a:extLst>
              <a:ext uri="{FF2B5EF4-FFF2-40B4-BE49-F238E27FC236}">
                <a16:creationId xmlns:a16="http://schemas.microsoft.com/office/drawing/2014/main" id="{FFAEFC24-A9CD-4094-A56B-AA78A7CB13DB}"/>
              </a:ext>
            </a:extLst>
          </p:cNvPr>
          <p:cNvSpPr>
            <a:spLocks noGrp="1" noRot="1" noChangeAspect="1" noChangeArrowheads="1" noTextEdit="1"/>
          </p:cNvSpPr>
          <p:nvPr>
            <p:ph type="sldImg"/>
          </p:nvPr>
        </p:nvSpPr>
        <p:spPr>
          <a:ln/>
        </p:spPr>
      </p:sp>
      <p:sp>
        <p:nvSpPr>
          <p:cNvPr id="143363" name="Notes Placeholder 2">
            <a:extLst>
              <a:ext uri="{FF2B5EF4-FFF2-40B4-BE49-F238E27FC236}">
                <a16:creationId xmlns:a16="http://schemas.microsoft.com/office/drawing/2014/main" id="{004C9BF1-3397-4DDF-B133-16731047ADD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43364" name="Slide Number Placeholder 3">
            <a:extLst>
              <a:ext uri="{FF2B5EF4-FFF2-40B4-BE49-F238E27FC236}">
                <a16:creationId xmlns:a16="http://schemas.microsoft.com/office/drawing/2014/main" id="{D622C79B-11B5-42F3-A83D-292A184F36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6ECC89C-8C77-456C-8E89-F9517C4CD5FB}" type="slidenum">
              <a:rPr lang="en-US" altLang="zh-HK"/>
              <a:pPr/>
              <a:t>37</a:t>
            </a:fld>
            <a:endParaRPr lang="en-US" altLang="zh-HK"/>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t>
            </a:r>
            <a:r>
              <a:rPr lang="en-US" sz="1200" b="0" i="0" u="none" strike="noStrike" kern="1200" baseline="0" dirty="0">
                <a:solidFill>
                  <a:schemeClr val="tx1"/>
                </a:solidFill>
                <a:latin typeface="+mn-lt"/>
                <a:ea typeface="MS PGothic" pitchFamily="34" charset="-128"/>
                <a:cs typeface="ＭＳ Ｐゴシック" pitchFamily="42" charset="-128"/>
              </a:rPr>
              <a:t>lists some of the cultural differences or pitfalls that U.S. managers should know and understand.</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38</a:t>
            </a:fld>
            <a:endParaRPr lang="en-US" altLang="en-US" dirty="0"/>
          </a:p>
        </p:txBody>
      </p:sp>
    </p:spTree>
    <p:extLst>
      <p:ext uri="{BB962C8B-B14F-4D97-AF65-F5344CB8AC3E}">
        <p14:creationId xmlns:p14="http://schemas.microsoft.com/office/powerpoint/2010/main" val="28195909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Rose Knotts summarized some important cultural differences between U.S. and foreign managers. Awareness and consideration of these differences listed on the next four slides can enable a manager to be more effective, regardless of his or her own nationality.</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39</a:t>
            </a:fld>
            <a:endParaRPr lang="en-US" altLang="en-US" dirty="0"/>
          </a:p>
        </p:txBody>
      </p:sp>
    </p:spTree>
    <p:extLst>
      <p:ext uri="{BB962C8B-B14F-4D97-AF65-F5344CB8AC3E}">
        <p14:creationId xmlns:p14="http://schemas.microsoft.com/office/powerpoint/2010/main" val="13455985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1" u="none" strike="noStrike" kern="1200" baseline="0" dirty="0">
                <a:solidFill>
                  <a:schemeClr val="tx1"/>
                </a:solidFill>
                <a:latin typeface="+mn-lt"/>
                <a:ea typeface="MS PGothic" pitchFamily="34" charset="-128"/>
                <a:cs typeface="ＭＳ Ｐゴシック" pitchFamily="42" charset="-128"/>
              </a:rPr>
              <a:t>Communication </a:t>
            </a:r>
            <a:r>
              <a:rPr lang="en-US" sz="1200" b="0" i="0" u="none" strike="noStrike" kern="1200" baseline="0" dirty="0">
                <a:solidFill>
                  <a:schemeClr val="tx1"/>
                </a:solidFill>
                <a:latin typeface="+mn-lt"/>
                <a:ea typeface="MS PGothic" pitchFamily="34" charset="-128"/>
                <a:cs typeface="ＭＳ Ｐゴシック" pitchFamily="42" charset="-128"/>
              </a:rPr>
              <a:t>may be the most important word in strategic management. Americans increasingly interact with managers in other countries, so it is important to understand communication differences across countries.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43</a:t>
            </a:fld>
            <a:endParaRPr lang="en-US" altLang="en-US" dirty="0"/>
          </a:p>
        </p:txBody>
      </p:sp>
    </p:spTree>
    <p:extLst>
      <p:ext uri="{BB962C8B-B14F-4D97-AF65-F5344CB8AC3E}">
        <p14:creationId xmlns:p14="http://schemas.microsoft.com/office/powerpoint/2010/main" val="16813049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Mexico is an authoritarian society in terms of schools, churches, businesses, and families.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44</a:t>
            </a:fld>
            <a:endParaRPr lang="en-US" altLang="en-US" dirty="0"/>
          </a:p>
        </p:txBody>
      </p:sp>
    </p:spTree>
    <p:extLst>
      <p:ext uri="{BB962C8B-B14F-4D97-AF65-F5344CB8AC3E}">
        <p14:creationId xmlns:p14="http://schemas.microsoft.com/office/powerpoint/2010/main" val="22362078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Nearly all corporate activities in Japan encourage Wa among managers and employees. Wa requires that all members of a group agree and cooperate; this results in constant discussion and compromise.</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45</a:t>
            </a:fld>
            <a:endParaRPr lang="en-US" altLang="en-US" dirty="0"/>
          </a:p>
        </p:txBody>
      </p:sp>
    </p:spTree>
    <p:extLst>
      <p:ext uri="{BB962C8B-B14F-4D97-AF65-F5344CB8AC3E}">
        <p14:creationId xmlns:p14="http://schemas.microsoft.com/office/powerpoint/2010/main" val="36189533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In China, greetings are formal and the oldest person is always greeted first. Like in the United States, handshakes are the most common form of greeting.</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46</a:t>
            </a:fld>
            <a:endParaRPr lang="en-US" altLang="en-US" dirty="0"/>
          </a:p>
        </p:txBody>
      </p:sp>
    </p:spTree>
    <p:extLst>
      <p:ext uri="{BB962C8B-B14F-4D97-AF65-F5344CB8AC3E}">
        <p14:creationId xmlns:p14="http://schemas.microsoft.com/office/powerpoint/2010/main" val="41091557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Do not disagree publicly with anyone in India. Titles such as professor, doctor, or engineer are important in India, as is a person’s age, university degree, caste, and profession. </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47</a:t>
            </a:fld>
            <a:endParaRPr lang="en-US" altLang="en-US" dirty="0"/>
          </a:p>
        </p:txBody>
      </p:sp>
    </p:spTree>
    <p:extLst>
      <p:ext uri="{BB962C8B-B14F-4D97-AF65-F5344CB8AC3E}">
        <p14:creationId xmlns:p14="http://schemas.microsoft.com/office/powerpoint/2010/main" val="417380187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Use the right hand to give and receive business cards. Business cards need not be translated into Hindi but always present your business card so the recipient may read the card as it is handed to him or her. This is a nice, expected gesture in most countries around the world.</a:t>
            </a:r>
            <a:endParaRPr lang="en-US" dirty="0"/>
          </a:p>
          <a:p>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48</a:t>
            </a:fld>
            <a:endParaRPr lang="en-US" altLang="en-US" dirty="0"/>
          </a:p>
        </p:txBody>
      </p:sp>
    </p:spTree>
    <p:extLst>
      <p:ext uri="{BB962C8B-B14F-4D97-AF65-F5344CB8AC3E}">
        <p14:creationId xmlns:p14="http://schemas.microsoft.com/office/powerpoint/2010/main" val="41380941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World Bank and the International Finance Corporation annually rank 189 countries in terms of their respective ease of doing business (http://www.doingbusiness.org/rankings). The index ranks nations from 1 (best) to 189 (worst).</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49</a:t>
            </a:fld>
            <a:endParaRPr lang="en-US" altLang="en-US" dirty="0"/>
          </a:p>
        </p:txBody>
      </p:sp>
    </p:spTree>
    <p:extLst>
      <p:ext uri="{BB962C8B-B14F-4D97-AF65-F5344CB8AC3E}">
        <p14:creationId xmlns:p14="http://schemas.microsoft.com/office/powerpoint/2010/main" val="3592034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general stereotype of Africa is rapidly changing from subsistence farmers avoiding lions, to millions of smartphone-carrying consumers in cities purchasing products.</a:t>
            </a:r>
            <a:endParaRPr lang="en-US" i="0"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50</a:t>
            </a:fld>
            <a:endParaRPr lang="en-US" altLang="en-US" dirty="0"/>
          </a:p>
        </p:txBody>
      </p:sp>
    </p:spTree>
    <p:extLst>
      <p:ext uri="{BB962C8B-B14F-4D97-AF65-F5344CB8AC3E}">
        <p14:creationId xmlns:p14="http://schemas.microsoft.com/office/powerpoint/2010/main" val="216668266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China’s economic growth has slowed to 6.8 percent, led especially by a domestic-property slump that has dented construction activity and demand for materials such as steel and cement. Ruling Communist Party leaders are calling the situation the “new normal” of slower growth as the government tries to reduce widespread pollution and conserve energy.</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51</a:t>
            </a:fld>
            <a:endParaRPr lang="en-US" altLang="en-US" dirty="0"/>
          </a:p>
        </p:txBody>
      </p:sp>
    </p:spTree>
    <p:extLst>
      <p:ext uri="{BB962C8B-B14F-4D97-AF65-F5344CB8AC3E}">
        <p14:creationId xmlns:p14="http://schemas.microsoft.com/office/powerpoint/2010/main" val="250430702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Despite its large population and densely populated regions, Indonesia has the world’s second-highest level of biodiversity, with vast areas of wilderness and abundant natural resources.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52</a:t>
            </a:fld>
            <a:endParaRPr lang="en-US" altLang="en-US" dirty="0"/>
          </a:p>
        </p:txBody>
      </p:sp>
    </p:spTree>
    <p:extLst>
      <p:ext uri="{BB962C8B-B14F-4D97-AF65-F5344CB8AC3E}">
        <p14:creationId xmlns:p14="http://schemas.microsoft.com/office/powerpoint/2010/main" val="1202415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By a landslide, India elected a new prime minister in May 2014, Narendra Modi. Modi has introduced excellent policies to jump-start India’s economy, boosting profits at companies ranging from banks to cement makers.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53</a:t>
            </a:fld>
            <a:endParaRPr lang="en-US" altLang="en-US" dirty="0"/>
          </a:p>
        </p:txBody>
      </p:sp>
    </p:spTree>
    <p:extLst>
      <p:ext uri="{BB962C8B-B14F-4D97-AF65-F5344CB8AC3E}">
        <p14:creationId xmlns:p14="http://schemas.microsoft.com/office/powerpoint/2010/main" val="399818603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Abe likely will stay in power in Japan through 2018, becoming one of Japan’s rare long-term leaders. His historically pro-business Liberal Democratic Party (LBD), together with its junior coalition partner, the Komeito party, now controls more than two thirds of the lower house.</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54</a:t>
            </a:fld>
            <a:endParaRPr lang="en-US" altLang="en-US" dirty="0"/>
          </a:p>
        </p:txBody>
      </p:sp>
    </p:spTree>
    <p:extLst>
      <p:ext uri="{BB962C8B-B14F-4D97-AF65-F5344CB8AC3E}">
        <p14:creationId xmlns:p14="http://schemas.microsoft.com/office/powerpoint/2010/main" val="49680661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Mexico is especially attractive for manufacturing products that are bulky or costly to transport, such as automobiles. However, a key variable hurting Mexico is drug-related violence. Mexico’s homicide rate exceeds 15 people per 100,000, compared with a per capita rate of about 5.0 in the United States and 1.1 in China. If Mexico can improve its security situation as it intends, then hundreds of additional firms may consider returning to Mexico from China (and India).</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55</a:t>
            </a:fld>
            <a:endParaRPr lang="en-US" altLang="en-US" dirty="0"/>
          </a:p>
        </p:txBody>
      </p:sp>
    </p:spTree>
    <p:extLst>
      <p:ext uri="{BB962C8B-B14F-4D97-AF65-F5344CB8AC3E}">
        <p14:creationId xmlns:p14="http://schemas.microsoft.com/office/powerpoint/2010/main" val="354398978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Even the smallest businesses in the United States (and elsewhere) can easily reach and sell to consumers in Vietnam, who yearn for new products and services.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56</a:t>
            </a:fld>
            <a:endParaRPr lang="en-US" altLang="en-US" dirty="0"/>
          </a:p>
        </p:txBody>
      </p:sp>
    </p:spTree>
    <p:extLst>
      <p:ext uri="{BB962C8B-B14F-4D97-AF65-F5344CB8AC3E}">
        <p14:creationId xmlns:p14="http://schemas.microsoft.com/office/powerpoint/2010/main" val="3598941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ChangeArrowheads="1" noTextEdit="1"/>
          </p:cNvSpPr>
          <p:nvPr>
            <p:ph type="sldImg"/>
          </p:nvPr>
        </p:nvSpPr>
        <p:spPr>
          <a:ln/>
        </p:spPr>
      </p:sp>
      <p:sp>
        <p:nvSpPr>
          <p:cNvPr id="4710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47108" name="Slide Number Placeholder 3"/>
          <p:cNvSpPr>
            <a:spLocks noGrp="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2"/>
                </a:solidFill>
                <a:latin typeface="Arial" panose="020B0604020202020204" pitchFamily="34" charset="0"/>
                <a:cs typeface="Arial" panose="020B0604020202020204" pitchFamily="34" charset="0"/>
              </a:defRPr>
            </a:lvl1pPr>
            <a:lvl2pPr marL="742950" indent="-285750">
              <a:defRPr sz="1600">
                <a:solidFill>
                  <a:schemeClr val="tx2"/>
                </a:solidFill>
                <a:latin typeface="Arial" panose="020B0604020202020204" pitchFamily="34" charset="0"/>
                <a:cs typeface="Arial" panose="020B0604020202020204" pitchFamily="34" charset="0"/>
              </a:defRPr>
            </a:lvl2pPr>
            <a:lvl3pPr marL="1143000" indent="-228600">
              <a:defRPr sz="1600">
                <a:solidFill>
                  <a:schemeClr val="tx2"/>
                </a:solidFill>
                <a:latin typeface="Arial" panose="020B0604020202020204" pitchFamily="34" charset="0"/>
                <a:cs typeface="Arial" panose="020B0604020202020204" pitchFamily="34" charset="0"/>
              </a:defRPr>
            </a:lvl3pPr>
            <a:lvl4pPr marL="1600200" indent="-228600">
              <a:defRPr sz="1600">
                <a:solidFill>
                  <a:schemeClr val="tx2"/>
                </a:solidFill>
                <a:latin typeface="Arial" panose="020B0604020202020204" pitchFamily="34" charset="0"/>
                <a:cs typeface="Arial" panose="020B0604020202020204" pitchFamily="34" charset="0"/>
              </a:defRPr>
            </a:lvl4pPr>
            <a:lvl5pPr marL="2057400" indent="-228600">
              <a:defRPr sz="1600">
                <a:solidFill>
                  <a:schemeClr val="tx2"/>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9pPr>
          </a:lstStyle>
          <a:p>
            <a:fld id="{7F583DA8-9F6F-4E81-A9C3-CD0B8152A536}" type="slidenum">
              <a:rPr lang="en-US" altLang="zh-HK">
                <a:solidFill>
                  <a:schemeClr val="tx1"/>
                </a:solidFill>
              </a:rPr>
              <a:pPr/>
              <a:t>57</a:t>
            </a:fld>
            <a:endParaRPr lang="en-US" altLang="zh-HK">
              <a:solidFill>
                <a:schemeClr val="tx1"/>
              </a:solidFill>
            </a:endParaRPr>
          </a:p>
        </p:txBody>
      </p:sp>
    </p:spTree>
    <p:extLst>
      <p:ext uri="{BB962C8B-B14F-4D97-AF65-F5344CB8AC3E}">
        <p14:creationId xmlns:p14="http://schemas.microsoft.com/office/powerpoint/2010/main" val="72561869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ChangeArrowheads="1" noTextEdit="1"/>
          </p:cNvSpPr>
          <p:nvPr>
            <p:ph type="sldImg"/>
          </p:nvPr>
        </p:nvSpPr>
        <p:spPr>
          <a:ln/>
        </p:spPr>
      </p:sp>
      <p:sp>
        <p:nvSpPr>
          <p:cNvPr id="9318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93188" name="Slide Number Placeholder 3"/>
          <p:cNvSpPr>
            <a:spLocks noGrp="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2"/>
                </a:solidFill>
                <a:latin typeface="Arial" panose="020B0604020202020204" pitchFamily="34" charset="0"/>
                <a:cs typeface="Arial" panose="020B0604020202020204" pitchFamily="34" charset="0"/>
              </a:defRPr>
            </a:lvl1pPr>
            <a:lvl2pPr marL="742950" indent="-285750">
              <a:defRPr sz="1600">
                <a:solidFill>
                  <a:schemeClr val="tx2"/>
                </a:solidFill>
                <a:latin typeface="Arial" panose="020B0604020202020204" pitchFamily="34" charset="0"/>
                <a:cs typeface="Arial" panose="020B0604020202020204" pitchFamily="34" charset="0"/>
              </a:defRPr>
            </a:lvl2pPr>
            <a:lvl3pPr marL="1143000" indent="-228600">
              <a:defRPr sz="1600">
                <a:solidFill>
                  <a:schemeClr val="tx2"/>
                </a:solidFill>
                <a:latin typeface="Arial" panose="020B0604020202020204" pitchFamily="34" charset="0"/>
                <a:cs typeface="Arial" panose="020B0604020202020204" pitchFamily="34" charset="0"/>
              </a:defRPr>
            </a:lvl3pPr>
            <a:lvl4pPr marL="1600200" indent="-228600">
              <a:defRPr sz="1600">
                <a:solidFill>
                  <a:schemeClr val="tx2"/>
                </a:solidFill>
                <a:latin typeface="Arial" panose="020B0604020202020204" pitchFamily="34" charset="0"/>
                <a:cs typeface="Arial" panose="020B0604020202020204" pitchFamily="34" charset="0"/>
              </a:defRPr>
            </a:lvl4pPr>
            <a:lvl5pPr marL="2057400" indent="-228600">
              <a:defRPr sz="1600">
                <a:solidFill>
                  <a:schemeClr val="tx2"/>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2"/>
                </a:solidFill>
                <a:latin typeface="Arial" panose="020B0604020202020204" pitchFamily="34" charset="0"/>
                <a:cs typeface="Arial" panose="020B0604020202020204" pitchFamily="34" charset="0"/>
              </a:defRPr>
            </a:lvl9pPr>
          </a:lstStyle>
          <a:p>
            <a:fld id="{29E130BA-2A6E-4CDB-BE71-2CA6AAE6F369}" type="slidenum">
              <a:rPr lang="en-US" altLang="zh-HK">
                <a:solidFill>
                  <a:schemeClr val="tx1"/>
                </a:solidFill>
              </a:rPr>
              <a:pPr/>
              <a:t>59</a:t>
            </a:fld>
            <a:endParaRPr lang="en-US" altLang="zh-HK">
              <a:solidFill>
                <a:schemeClr val="tx1"/>
              </a:solidFill>
            </a:endParaRPr>
          </a:p>
        </p:txBody>
      </p:sp>
    </p:spTree>
    <p:extLst>
      <p:ext uri="{BB962C8B-B14F-4D97-AF65-F5344CB8AC3E}">
        <p14:creationId xmlns:p14="http://schemas.microsoft.com/office/powerpoint/2010/main" val="24877505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5410200" y="4800600"/>
            <a:ext cx="3048000" cy="838200"/>
          </a:xfrm>
        </p:spPr>
        <p:txBody>
          <a:bodyPr/>
          <a:lstStyle>
            <a:lvl1pPr marL="0" indent="0" algn="ctr">
              <a:buNone/>
              <a:defRPr>
                <a:solidFill>
                  <a:srgbClr val="00B0F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Chapter </a:t>
            </a:r>
          </a:p>
        </p:txBody>
      </p:sp>
      <p:sp>
        <p:nvSpPr>
          <p:cNvPr id="6" name="Slide Number Placeholder 5"/>
          <p:cNvSpPr>
            <a:spLocks noGrp="1"/>
          </p:cNvSpPr>
          <p:nvPr>
            <p:ph type="sldNum" sz="quarter" idx="12"/>
          </p:nvPr>
        </p:nvSpPr>
        <p:spPr/>
        <p:txBody>
          <a:bodyPr/>
          <a:lstStyle/>
          <a:p>
            <a:r>
              <a:rPr lang="en-US" altLang="en-US" dirty="0"/>
              <a:t>2-</a:t>
            </a:r>
            <a:fld id="{A3F695D3-AE91-47D7-B82F-EBD6D906C5D0}" type="slidenum">
              <a:rPr lang="en-US" altLang="en-US" smtClean="0"/>
              <a:pPr/>
              <a:t>‹#›</a:t>
            </a:fld>
            <a:endParaRPr lang="en-US" altLang="en-US" dirty="0"/>
          </a:p>
        </p:txBody>
      </p:sp>
      <p:sp>
        <p:nvSpPr>
          <p:cNvPr id="9"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IN"/>
              <a:t>Copyright ©2017 Pearson Education, Limited</a:t>
            </a:r>
            <a:endParaRPr lang="en-US" dirty="0"/>
          </a:p>
        </p:txBody>
      </p:sp>
      <p:sp>
        <p:nvSpPr>
          <p:cNvPr id="10" name="Title 1"/>
          <p:cNvSpPr>
            <a:spLocks noGrp="1"/>
          </p:cNvSpPr>
          <p:nvPr>
            <p:ph type="title"/>
          </p:nvPr>
        </p:nvSpPr>
        <p:spPr>
          <a:xfrm>
            <a:off x="4419600" y="533400"/>
            <a:ext cx="4038600" cy="2667000"/>
          </a:xfrm>
        </p:spPr>
        <p:txBody>
          <a:bodyPr/>
          <a:lstStyle/>
          <a:p>
            <a:pPr>
              <a:defRPr/>
            </a:pPr>
            <a:endParaRPr lang="en-US" dirty="0">
              <a:ea typeface="+mj-ea"/>
              <a:cs typeface="+mj-cs"/>
            </a:endParaRPr>
          </a:p>
        </p:txBody>
      </p:sp>
      <p:pic>
        <p:nvPicPr>
          <p:cNvPr id="11" name="Picture 10"/>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228600" y="397807"/>
            <a:ext cx="4038600" cy="52241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17580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p>
        </p:txBody>
      </p:sp>
      <p:sp>
        <p:nvSpPr>
          <p:cNvPr id="3" name="Content Placeholder 2"/>
          <p:cNvSpPr>
            <a:spLocks noGrp="1"/>
          </p:cNvSpPr>
          <p:nvPr>
            <p:ph idx="1"/>
          </p:nvPr>
        </p:nvSpPr>
        <p:spPr/>
        <p:txBody>
          <a:bodyPr/>
          <a:lstStyle>
            <a:lvl1pPr marL="342900" indent="-342900">
              <a:buClr>
                <a:srgbClr val="00B0F0"/>
              </a:buClr>
              <a:buFont typeface="Wingdings" panose="05000000000000000000" pitchFamily="2" charset="2"/>
              <a:buChar char="v"/>
              <a:defRPr>
                <a:solidFill>
                  <a:schemeClr val="tx1"/>
                </a:solidFill>
              </a:defRPr>
            </a:lvl1pPr>
            <a:lvl2pPr marL="742950" indent="-285750">
              <a:buClr>
                <a:srgbClr val="00B0F0"/>
              </a:buClr>
              <a:buFont typeface="Wingdings" panose="05000000000000000000" pitchFamily="2" charset="2"/>
              <a:buChar char="v"/>
              <a:defRPr>
                <a:solidFill>
                  <a:schemeClr val="tx1"/>
                </a:solidFill>
              </a:defRPr>
            </a:lvl2pPr>
            <a:lvl3pPr marL="1143000" indent="-228600">
              <a:buClr>
                <a:srgbClr val="00B0F0"/>
              </a:buClr>
              <a:buFont typeface="Wingdings" panose="05000000000000000000" pitchFamily="2" charset="2"/>
              <a:buChar char="v"/>
              <a:defRPr>
                <a:solidFill>
                  <a:schemeClr val="tx1"/>
                </a:solidFill>
              </a:defRPr>
            </a:lvl3pPr>
            <a:lvl4pPr marL="1600200" indent="-228600">
              <a:buClr>
                <a:srgbClr val="00B0F0"/>
              </a:buClr>
              <a:buFont typeface="Wingdings" panose="05000000000000000000" pitchFamily="2" charset="2"/>
              <a:buChar char="v"/>
              <a:defRPr>
                <a:solidFill>
                  <a:schemeClr val="tx1"/>
                </a:solidFill>
              </a:defRPr>
            </a:lvl4pPr>
            <a:lvl5pPr marL="2057400" indent="-228600">
              <a:buClr>
                <a:srgbClr val="00B0F0"/>
              </a:buClr>
              <a:buFont typeface="Wingdings" panose="05000000000000000000" pitchFamily="2" charset="2"/>
              <a:buChar char="v"/>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p:txBody>
          <a:bodyPr/>
          <a:lstStyle/>
          <a:p>
            <a:r>
              <a:rPr lang="en-IN"/>
              <a:t>Copyright ©2017 Pearson Education, Limited</a:t>
            </a:r>
            <a:endParaRPr lang="en-US" dirty="0"/>
          </a:p>
        </p:txBody>
      </p:sp>
      <p:sp>
        <p:nvSpPr>
          <p:cNvPr id="6" name="Slide Number Placeholder 5"/>
          <p:cNvSpPr>
            <a:spLocks noGrp="1"/>
          </p:cNvSpPr>
          <p:nvPr>
            <p:ph type="sldNum" sz="quarter" idx="12"/>
          </p:nvPr>
        </p:nvSpPr>
        <p:spPr/>
        <p:txBody>
          <a:bodyPr/>
          <a:lstStyle/>
          <a:p>
            <a:r>
              <a:rPr lang="en-US" altLang="en-US" dirty="0"/>
              <a:t>2-</a:t>
            </a:r>
            <a:fld id="{AF8761B6-DA32-4F47-9FFA-503C52D107AE}" type="slidenum">
              <a:rPr lang="en-US" altLang="en-US" smtClean="0"/>
              <a:pPr/>
              <a:t>‹#›</a:t>
            </a:fld>
            <a:endParaRPr lang="en-US" altLang="en-US" dirty="0"/>
          </a:p>
        </p:txBody>
      </p:sp>
    </p:spTree>
    <p:extLst>
      <p:ext uri="{BB962C8B-B14F-4D97-AF65-F5344CB8AC3E}">
        <p14:creationId xmlns:p14="http://schemas.microsoft.com/office/powerpoint/2010/main" val="117246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IN"/>
              <a:t>Copyright ©2017 Pearson Education, Limited</a:t>
            </a:r>
            <a:endParaRPr lang="en-US" dirty="0"/>
          </a:p>
        </p:txBody>
      </p:sp>
      <p:sp>
        <p:nvSpPr>
          <p:cNvPr id="7" name="Slide Number Placeholder 6"/>
          <p:cNvSpPr>
            <a:spLocks noGrp="1"/>
          </p:cNvSpPr>
          <p:nvPr>
            <p:ph type="sldNum" sz="quarter" idx="12"/>
          </p:nvPr>
        </p:nvSpPr>
        <p:spPr/>
        <p:txBody>
          <a:bodyPr/>
          <a:lstStyle/>
          <a:p>
            <a:r>
              <a:rPr lang="en-US" altLang="en-US" dirty="0"/>
              <a:t>2-</a:t>
            </a:r>
            <a:fld id="{5D3C6460-0DB9-4BE0-9512-7A2EFAB7DC05}" type="slidenum">
              <a:rPr lang="en-US" altLang="en-US" smtClean="0"/>
              <a:pPr/>
              <a:t>‹#›</a:t>
            </a:fld>
            <a:endParaRPr lang="en-US" altLang="en-US" dirty="0"/>
          </a:p>
        </p:txBody>
      </p:sp>
    </p:spTree>
    <p:extLst>
      <p:ext uri="{BB962C8B-B14F-4D97-AF65-F5344CB8AC3E}">
        <p14:creationId xmlns:p14="http://schemas.microsoft.com/office/powerpoint/2010/main" val="2946968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IN" altLang="en-US"/>
              <a:t>Copyright ©2017 Pearson Education, Limited</a:t>
            </a:r>
            <a:endParaRPr lang="en-US" altLang="en-US" dirty="0"/>
          </a:p>
        </p:txBody>
      </p:sp>
      <p:sp>
        <p:nvSpPr>
          <p:cNvPr id="9" name="Slide Number Placeholder 8"/>
          <p:cNvSpPr>
            <a:spLocks noGrp="1"/>
          </p:cNvSpPr>
          <p:nvPr>
            <p:ph type="sldNum" sz="quarter" idx="12"/>
          </p:nvPr>
        </p:nvSpPr>
        <p:spPr/>
        <p:txBody>
          <a:bodyPr/>
          <a:lstStyle/>
          <a:p>
            <a:r>
              <a:rPr lang="en-US" altLang="en-US" dirty="0"/>
              <a:t>2-</a:t>
            </a:r>
            <a:fld id="{A3F695D3-AE91-47D7-B82F-EBD6D906C5D0}" type="slidenum">
              <a:rPr lang="en-US" altLang="en-US" smtClean="0"/>
              <a:pPr/>
              <a:t>‹#›</a:t>
            </a:fld>
            <a:endParaRPr lang="en-US" altLang="en-US" dirty="0"/>
          </a:p>
        </p:txBody>
      </p:sp>
    </p:spTree>
    <p:extLst>
      <p:ext uri="{BB962C8B-B14F-4D97-AF65-F5344CB8AC3E}">
        <p14:creationId xmlns:p14="http://schemas.microsoft.com/office/powerpoint/2010/main" val="1262069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dirty="0"/>
              <a:t>2-</a:t>
            </a:r>
            <a:fld id="{3EC50265-02C4-4CC8-AEFE-78F3B6D78154}" type="slidenum">
              <a:rPr lang="en-US" altLang="en-US" smtClean="0"/>
              <a:pPr/>
              <a:t>‹#›</a:t>
            </a:fld>
            <a:endParaRPr lang="en-US" altLang="en-US" dirty="0"/>
          </a:p>
        </p:txBody>
      </p:sp>
    </p:spTree>
    <p:extLst>
      <p:ext uri="{BB962C8B-B14F-4D97-AF65-F5344CB8AC3E}">
        <p14:creationId xmlns:p14="http://schemas.microsoft.com/office/powerpoint/2010/main" val="3974562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dirty="0"/>
              <a:t>2-</a:t>
            </a:r>
            <a:fld id="{A3F695D3-AE91-47D7-B82F-EBD6D906C5D0}" type="slidenum">
              <a:rPr lang="en-US" altLang="en-US" smtClean="0"/>
              <a:pPr/>
              <a:t>‹#›</a:t>
            </a:fld>
            <a:endParaRPr lang="en-US" altLang="en-US" dirty="0"/>
          </a:p>
        </p:txBody>
      </p:sp>
    </p:spTree>
    <p:extLst>
      <p:ext uri="{BB962C8B-B14F-4D97-AF65-F5344CB8AC3E}">
        <p14:creationId xmlns:p14="http://schemas.microsoft.com/office/powerpoint/2010/main" val="1753958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1"/>
          </p:nvPr>
        </p:nvSpPr>
        <p:spPr/>
        <p:txBody>
          <a:bodyPr/>
          <a:lstStyle/>
          <a:p>
            <a:r>
              <a:rPr lang="en-US" dirty="0"/>
              <a:t>2-</a:t>
            </a:r>
            <a:fld id="{FD1C9141-A848-4378-A6EA-CF05D32FA263}" type="slidenum">
              <a:rPr lang="en-US" smtClean="0"/>
              <a:pPr/>
              <a:t>‹#›</a:t>
            </a:fld>
            <a:endParaRPr lang="en-US" dirty="0"/>
          </a:p>
        </p:txBody>
      </p:sp>
    </p:spTree>
    <p:extLst>
      <p:ext uri="{BB962C8B-B14F-4D97-AF65-F5344CB8AC3E}">
        <p14:creationId xmlns:p14="http://schemas.microsoft.com/office/powerpoint/2010/main" val="646343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rgbClr val="FFC000"/>
          </a:solidFill>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IN"/>
              <a:t>Copyright ©2017 Pearson Education, Limited</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dirty="0"/>
              <a:t>2-</a:t>
            </a:r>
            <a:fld id="{FD1C9141-A848-4378-A6EA-CF05D32FA263}" type="slidenum">
              <a:rPr lang="en-US" smtClean="0"/>
              <a:pPr/>
              <a:t>‹#›</a:t>
            </a:fld>
            <a:endParaRPr lang="en-US" dirty="0"/>
          </a:p>
        </p:txBody>
      </p:sp>
    </p:spTree>
    <p:extLst>
      <p:ext uri="{BB962C8B-B14F-4D97-AF65-F5344CB8AC3E}">
        <p14:creationId xmlns:p14="http://schemas.microsoft.com/office/powerpoint/2010/main" val="2884138560"/>
      </p:ext>
    </p:extLst>
  </p:cSld>
  <p:clrMap bg1="lt1" tx1="dk1" bg2="lt2" tx2="dk2" accent1="accent1" accent2="accent2" accent3="accent3" accent4="accent4" accent5="accent5" accent6="accent6" hlink="hlink" folHlink="folHlink"/>
  <p:sldLayoutIdLst>
    <p:sldLayoutId id="2147484112" r:id="rId1"/>
    <p:sldLayoutId id="2147484113" r:id="rId2"/>
    <p:sldLayoutId id="2147484114" r:id="rId3"/>
    <p:sldLayoutId id="2147484115" r:id="rId4"/>
    <p:sldLayoutId id="2147484116" r:id="rId5"/>
    <p:sldLayoutId id="2147484117" r:id="rId6"/>
    <p:sldLayoutId id="2147484118" r:id="rId7"/>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457200" indent="-457200" algn="l" defTabSz="914400" rtl="0" eaLnBrk="1" latinLnBrk="0" hangingPunct="1">
        <a:spcBef>
          <a:spcPct val="20000"/>
        </a:spcBef>
        <a:buClr>
          <a:srgbClr val="00B0F0"/>
        </a:buClr>
        <a:buFont typeface="Wingdings" panose="05000000000000000000" pitchFamily="2" charset="2"/>
        <a:buChar char="v"/>
        <a:defRPr sz="3200" kern="1200">
          <a:solidFill>
            <a:schemeClr val="tx1"/>
          </a:solidFill>
          <a:latin typeface="+mn-lt"/>
          <a:ea typeface="+mn-ea"/>
          <a:cs typeface="+mn-cs"/>
        </a:defRPr>
      </a:lvl1pPr>
      <a:lvl2pPr marL="914400" indent="-457200" algn="l" defTabSz="914400" rtl="0" eaLnBrk="1" latinLnBrk="0" hangingPunct="1">
        <a:spcBef>
          <a:spcPct val="20000"/>
        </a:spcBef>
        <a:buClr>
          <a:srgbClr val="00B0F0"/>
        </a:buClr>
        <a:buFont typeface="Wingdings" panose="05000000000000000000" pitchFamily="2" charset="2"/>
        <a:buChar char="v"/>
        <a:defRPr sz="2800" kern="1200">
          <a:solidFill>
            <a:schemeClr val="tx1"/>
          </a:solidFill>
          <a:latin typeface="+mn-lt"/>
          <a:ea typeface="+mn-ea"/>
          <a:cs typeface="+mn-cs"/>
        </a:defRPr>
      </a:lvl2pPr>
      <a:lvl3pPr marL="1257300" indent="-342900" algn="l" defTabSz="914400" rtl="0" eaLnBrk="1" latinLnBrk="0" hangingPunct="1">
        <a:spcBef>
          <a:spcPct val="20000"/>
        </a:spcBef>
        <a:buClr>
          <a:srgbClr val="00B0F0"/>
        </a:buClr>
        <a:buFont typeface="Wingdings" panose="05000000000000000000" pitchFamily="2" charset="2"/>
        <a:buChar char="v"/>
        <a:defRPr sz="2400" kern="1200">
          <a:solidFill>
            <a:schemeClr val="tx1"/>
          </a:solidFill>
          <a:latin typeface="+mn-lt"/>
          <a:ea typeface="+mn-ea"/>
          <a:cs typeface="+mn-cs"/>
        </a:defRPr>
      </a:lvl3pPr>
      <a:lvl4pPr marL="17145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4pPr>
      <a:lvl5pPr marL="21717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www.youtube.com/watch?v=bIu8S2I2Uq0" TargetMode="External"/><Relationship Id="rId2" Type="http://schemas.openxmlformats.org/officeDocument/2006/relationships/hyperlink" Target="https://www.youtube.com/watch?v=JJ0nFD19eT8"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youtube.com/watch?v=EcrFudqIGr4"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hyperlink" Target="https://geert-hofsted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3"/>
          </p:nvPr>
        </p:nvSpPr>
        <p:spPr/>
        <p:txBody>
          <a:bodyPr/>
          <a:lstStyle/>
          <a:p>
            <a:r>
              <a:rPr lang="en-IN"/>
              <a:t>Copyright ©2017 Pearson Education, Limited</a:t>
            </a:r>
            <a:endParaRPr lang="en-US" dirty="0"/>
          </a:p>
        </p:txBody>
      </p:sp>
      <p:sp>
        <p:nvSpPr>
          <p:cNvPr id="2" name="Title 1"/>
          <p:cNvSpPr>
            <a:spLocks noGrp="1"/>
          </p:cNvSpPr>
          <p:nvPr>
            <p:ph type="title"/>
          </p:nvPr>
        </p:nvSpPr>
        <p:spPr>
          <a:xfrm>
            <a:off x="4419600" y="533400"/>
            <a:ext cx="4038600" cy="2667000"/>
          </a:xfrm>
        </p:spPr>
        <p:txBody>
          <a:bodyPr wrap="square" lIns="91440" tIns="45720" rIns="91440" bIns="45720" numCol="1" anchorCtr="0" compatLnSpc="1">
            <a:prstTxWarp prst="textNoShape">
              <a:avLst/>
            </a:prstTxWarp>
            <a:normAutofit/>
          </a:bodyPr>
          <a:lstStyle/>
          <a:p>
            <a:r>
              <a:rPr lang="en-US" altLang="en-US" dirty="0">
                <a:effectLst>
                  <a:outerShdw blurRad="38100" dist="38100" dir="2700000" algn="tl">
                    <a:srgbClr val="000000">
                      <a:alpha val="43137"/>
                    </a:srgbClr>
                  </a:outerShdw>
                </a:effectLst>
                <a:latin typeface="Arial" pitchFamily="34" charset="0"/>
                <a:cs typeface="Arial" pitchFamily="34" charset="0"/>
              </a:rPr>
              <a:t>Outside–USA Strategic Planning</a:t>
            </a:r>
            <a:endParaRPr lang="en-US" altLang="en-US" cap="none" dirty="0">
              <a:effectLst>
                <a:outerShdw blurRad="38100" dist="38100" dir="2700000" algn="tl">
                  <a:srgbClr val="000000">
                    <a:alpha val="43137"/>
                  </a:srgbClr>
                </a:outerShdw>
              </a:effectLst>
              <a:latin typeface="Arial" pitchFamily="34" charset="0"/>
              <a:cs typeface="Arial" pitchFamily="34" charset="0"/>
            </a:endParaRPr>
          </a:p>
        </p:txBody>
      </p:sp>
      <p:sp>
        <p:nvSpPr>
          <p:cNvPr id="7" name="Content Placeholder 2"/>
          <p:cNvSpPr txBox="1">
            <a:spLocks/>
          </p:cNvSpPr>
          <p:nvPr/>
        </p:nvSpPr>
        <p:spPr>
          <a:xfrm>
            <a:off x="4013200" y="838200"/>
            <a:ext cx="5130800" cy="4800600"/>
          </a:xfrm>
          <a:prstGeom prst="rect">
            <a:avLst/>
          </a:prstGeom>
        </p:spPr>
        <p:txBody>
          <a:bodyPr vert="horz" lIns="91440" tIns="45720" rIns="91440" bIns="45720" rtlCol="0">
            <a:normAutofit/>
          </a:bodyPr>
          <a:lstStyle>
            <a:lvl1pPr marL="0" indent="0" algn="ctr" defTabSz="914400" rtl="0" eaLnBrk="1" latinLnBrk="0" hangingPunct="1">
              <a:spcBef>
                <a:spcPct val="20000"/>
              </a:spcBef>
              <a:buClr>
                <a:srgbClr val="00B0F0"/>
              </a:buClr>
              <a:buFont typeface="Wingdings" panose="05000000000000000000" pitchFamily="2" charset="2"/>
              <a:buNone/>
              <a:defRPr sz="3200" kern="1200">
                <a:solidFill>
                  <a:srgbClr val="00B0F0"/>
                </a:solidFill>
                <a:latin typeface="+mn-lt"/>
                <a:ea typeface="+mn-ea"/>
                <a:cs typeface="+mn-cs"/>
              </a:defRPr>
            </a:lvl1pPr>
            <a:lvl2pPr marL="457200" indent="0" algn="ctr" defTabSz="914400" rtl="0" eaLnBrk="1" latinLnBrk="0" hangingPunct="1">
              <a:spcBef>
                <a:spcPct val="20000"/>
              </a:spcBef>
              <a:buClr>
                <a:srgbClr val="00B0F0"/>
              </a:buClr>
              <a:buFont typeface="Wingdings" panose="05000000000000000000" pitchFamily="2" charset="2"/>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Clr>
                <a:srgbClr val="00B0F0"/>
              </a:buClr>
              <a:buFont typeface="Wingdings" panose="05000000000000000000" pitchFamily="2" charset="2"/>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Clr>
                <a:srgbClr val="00B0F0"/>
              </a:buClr>
              <a:buFont typeface="Wingdings" panose="05000000000000000000" pitchFamily="2" charset="2"/>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Clr>
                <a:srgbClr val="00B0F0"/>
              </a:buClr>
              <a:buFont typeface="Wingdings" panose="05000000000000000000" pitchFamily="2" charset="2"/>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None/>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None/>
              <a:defRPr/>
            </a:pPr>
            <a:r>
              <a:rPr lang="en-US" b="1" dirty="0">
                <a:solidFill>
                  <a:srgbClr val="404040"/>
                </a:solidFill>
                <a:latin typeface="Arial" charset="0"/>
                <a:ea typeface="ＭＳ Ｐゴシック" charset="0"/>
                <a:cs typeface="Arial" charset="0"/>
              </a:rPr>
              <a:t>    </a:t>
            </a:r>
          </a:p>
          <a:p>
            <a:pPr fontAlgn="auto">
              <a:spcAft>
                <a:spcPts val="0"/>
              </a:spcAft>
              <a:buFont typeface="Franklin Gothic Book" charset="0"/>
              <a:buNone/>
              <a:defRPr/>
            </a:pPr>
            <a:r>
              <a:rPr lang="en-US" b="1" dirty="0">
                <a:solidFill>
                  <a:srgbClr val="0099FF"/>
                </a:solidFill>
                <a:latin typeface="Arial" charset="0"/>
                <a:ea typeface="ＭＳ Ｐゴシック" charset="0"/>
                <a:cs typeface="Arial" charset="0"/>
              </a:rPr>
              <a:t>               </a:t>
            </a:r>
            <a:r>
              <a:rPr lang="en-US" dirty="0">
                <a:solidFill>
                  <a:srgbClr val="0099FF"/>
                </a:solidFill>
                <a:latin typeface="Arial" charset="0"/>
                <a:ea typeface="ＭＳ Ｐゴシック" charset="0"/>
                <a:cs typeface="Arial" charset="0"/>
              </a:rPr>
              <a:t>Chapter Two</a:t>
            </a:r>
            <a:endParaRPr lang="en-US" b="1" dirty="0">
              <a:solidFill>
                <a:srgbClr val="0099FF"/>
              </a:solidFill>
              <a:latin typeface="Arial" charset="0"/>
              <a:ea typeface="ＭＳ Ｐゴシック" charset="0"/>
              <a:cs typeface="Arial" charset="0"/>
            </a:endParaRPr>
          </a:p>
        </p:txBody>
      </p:sp>
      <p:sp>
        <p:nvSpPr>
          <p:cNvPr id="4" name="Slide Number Placeholder 3"/>
          <p:cNvSpPr>
            <a:spLocks noGrp="1"/>
          </p:cNvSpPr>
          <p:nvPr>
            <p:ph type="sldNum" sz="quarter" idx="12"/>
          </p:nvPr>
        </p:nvSpPr>
        <p:spPr/>
        <p:txBody>
          <a:bodyPr/>
          <a:lstStyle/>
          <a:p>
            <a:r>
              <a:rPr lang="en-US" altLang="en-US"/>
              <a:t>2-</a:t>
            </a:r>
            <a:fld id="{A3F695D3-AE91-47D7-B82F-EBD6D906C5D0}" type="slidenum">
              <a:rPr lang="en-US" altLang="en-US" smtClean="0"/>
              <a:pPr/>
              <a:t>1</a:t>
            </a:fld>
            <a:endParaRPr lang="en-US"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Slide Number Placeholder 5">
            <a:extLst>
              <a:ext uri="{FF2B5EF4-FFF2-40B4-BE49-F238E27FC236}">
                <a16:creationId xmlns:a16="http://schemas.microsoft.com/office/drawing/2014/main" id="{8D3915DB-1890-409D-8152-39B9DA9CD17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zh-TW" sz="1400">
                <a:solidFill>
                  <a:schemeClr val="bg2"/>
                </a:solidFill>
                <a:latin typeface="Arial" panose="020B0604020202020204" pitchFamily="34" charset="0"/>
              </a:rPr>
              <a:t>1-</a:t>
            </a:r>
            <a:fld id="{3C9EDCCE-0F7E-4F5D-88A6-E740955BE38A}" type="slidenum">
              <a:rPr lang="en-US" altLang="zh-TW" sz="1400">
                <a:solidFill>
                  <a:schemeClr val="bg2"/>
                </a:solidFill>
                <a:latin typeface="Arial" panose="020B0604020202020204" pitchFamily="34" charset="0"/>
              </a:rPr>
              <a:pPr>
                <a:spcBef>
                  <a:spcPct val="0"/>
                </a:spcBef>
                <a:buFontTx/>
                <a:buNone/>
              </a:pPr>
              <a:t>2</a:t>
            </a:fld>
            <a:endParaRPr lang="en-US" altLang="zh-TW" sz="1400">
              <a:solidFill>
                <a:schemeClr val="bg2"/>
              </a:solidFill>
              <a:latin typeface="Arial" panose="020B0604020202020204" pitchFamily="34" charset="0"/>
            </a:endParaRPr>
          </a:p>
        </p:txBody>
      </p:sp>
      <p:sp>
        <p:nvSpPr>
          <p:cNvPr id="8196" name="Rectangle 2">
            <a:extLst>
              <a:ext uri="{FF2B5EF4-FFF2-40B4-BE49-F238E27FC236}">
                <a16:creationId xmlns:a16="http://schemas.microsoft.com/office/drawing/2014/main" id="{B8A8A27E-153E-4018-B3F3-437297B4F711}"/>
              </a:ext>
            </a:extLst>
          </p:cNvPr>
          <p:cNvSpPr>
            <a:spLocks noGrp="1" noChangeArrowheads="1"/>
          </p:cNvSpPr>
          <p:nvPr>
            <p:ph type="title"/>
          </p:nvPr>
        </p:nvSpPr>
        <p:spPr>
          <a:xfrm>
            <a:off x="914400" y="381000"/>
            <a:ext cx="7924800" cy="1143000"/>
          </a:xfrm>
        </p:spPr>
        <p:txBody>
          <a:bodyPr>
            <a:normAutofit/>
          </a:bodyPr>
          <a:lstStyle/>
          <a:p>
            <a:r>
              <a:rPr lang="en-US" altLang="zh-TW" dirty="0">
                <a:latin typeface="Arial" panose="020B0604020202020204" pitchFamily="34" charset="0"/>
                <a:cs typeface="Arial" panose="020B0604020202020204" pitchFamily="34" charset="0"/>
              </a:rPr>
              <a:t>Discussion</a:t>
            </a:r>
          </a:p>
        </p:txBody>
      </p:sp>
      <p:sp>
        <p:nvSpPr>
          <p:cNvPr id="8197" name="Rectangle 3">
            <a:extLst>
              <a:ext uri="{FF2B5EF4-FFF2-40B4-BE49-F238E27FC236}">
                <a16:creationId xmlns:a16="http://schemas.microsoft.com/office/drawing/2014/main" id="{19A88BC7-C95A-4298-B4FB-DD80D0E7F9AE}"/>
              </a:ext>
            </a:extLst>
          </p:cNvPr>
          <p:cNvSpPr>
            <a:spLocks noGrp="1" noChangeArrowheads="1"/>
          </p:cNvSpPr>
          <p:nvPr>
            <p:ph type="body" idx="1"/>
          </p:nvPr>
        </p:nvSpPr>
        <p:spPr/>
        <p:txBody>
          <a:bodyPr/>
          <a:lstStyle/>
          <a:p>
            <a:r>
              <a:rPr lang="en-US" altLang="zh-TW" dirty="0"/>
              <a:t>Why most companies have tried to attain internationalization and even globalization?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2">
            <a:extLst>
              <a:ext uri="{FF2B5EF4-FFF2-40B4-BE49-F238E27FC236}">
                <a16:creationId xmlns:a16="http://schemas.microsoft.com/office/drawing/2014/main" id="{D9AC5530-5CA3-47F4-B0D3-0DD3EF24A277}"/>
              </a:ext>
            </a:extLst>
          </p:cNvPr>
          <p:cNvSpPr>
            <a:spLocks noGrp="1" noChangeArrowheads="1"/>
          </p:cNvSpPr>
          <p:nvPr>
            <p:ph type="title"/>
          </p:nvPr>
        </p:nvSpPr>
        <p:spPr>
          <a:xfrm>
            <a:off x="914400" y="381000"/>
            <a:ext cx="7924800" cy="1143000"/>
          </a:xfrm>
        </p:spPr>
        <p:txBody>
          <a:bodyPr>
            <a:normAutofit/>
          </a:bodyPr>
          <a:lstStyle/>
          <a:p>
            <a:r>
              <a:rPr lang="en-US" altLang="zh-TW" dirty="0">
                <a:latin typeface="Arial" panose="020B0604020202020204" pitchFamily="34" charset="0"/>
                <a:cs typeface="Arial" panose="020B0604020202020204" pitchFamily="34" charset="0"/>
              </a:rPr>
              <a:t>Discussion</a:t>
            </a:r>
          </a:p>
        </p:txBody>
      </p:sp>
      <p:sp>
        <p:nvSpPr>
          <p:cNvPr id="20485" name="Rectangle 3">
            <a:extLst>
              <a:ext uri="{FF2B5EF4-FFF2-40B4-BE49-F238E27FC236}">
                <a16:creationId xmlns:a16="http://schemas.microsoft.com/office/drawing/2014/main" id="{725BF7F6-0BFB-4959-B2D6-081F1E180AFD}"/>
              </a:ext>
            </a:extLst>
          </p:cNvPr>
          <p:cNvSpPr>
            <a:spLocks noGrp="1" noChangeArrowheads="1"/>
          </p:cNvSpPr>
          <p:nvPr>
            <p:ph type="body" idx="1"/>
          </p:nvPr>
        </p:nvSpPr>
        <p:spPr/>
        <p:txBody>
          <a:bodyPr/>
          <a:lstStyle/>
          <a:p>
            <a:r>
              <a:rPr lang="en-US" altLang="zh-TW" dirty="0"/>
              <a:t>What would be the possible issues/ problems/ challenges that the companies will encounter when they make such move?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Date Placeholder 3">
            <a:extLst>
              <a:ext uri="{FF2B5EF4-FFF2-40B4-BE49-F238E27FC236}">
                <a16:creationId xmlns:a16="http://schemas.microsoft.com/office/drawing/2014/main" id="{252A655A-4680-40EC-B2F5-8B06739C7260}"/>
              </a:ext>
            </a:extLst>
          </p:cNvPr>
          <p:cNvSpPr>
            <a:spLocks noGrp="1"/>
          </p:cNvSpPr>
          <p:nvPr>
            <p:ph type="dt" sz="quarter" idx="10"/>
          </p:nvPr>
        </p:nvSpPr>
        <p:spPr bwMode="auto">
          <a:xfrm>
            <a:off x="457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0" fontAlgn="base" hangingPunct="0">
              <a:spcBef>
                <a:spcPct val="0"/>
              </a:spcBef>
              <a:spcAft>
                <a:spcPct val="0"/>
              </a:spcAft>
              <a:defRPr sz="1200" kern="1200">
                <a:solidFill>
                  <a:srgbClr val="898989"/>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FontTx/>
              <a:buNone/>
            </a:pPr>
            <a:endParaRPr lang="en-US" altLang="zh-TW" sz="1400">
              <a:solidFill>
                <a:schemeClr val="bg2"/>
              </a:solidFill>
              <a:latin typeface="Arial" panose="020B0604020202020204" pitchFamily="34" charset="0"/>
            </a:endParaRPr>
          </a:p>
        </p:txBody>
      </p:sp>
      <p:sp>
        <p:nvSpPr>
          <p:cNvPr id="26627" name="Rectangle 2">
            <a:extLst>
              <a:ext uri="{FF2B5EF4-FFF2-40B4-BE49-F238E27FC236}">
                <a16:creationId xmlns:a16="http://schemas.microsoft.com/office/drawing/2014/main" id="{753E6C7D-F31D-4200-A965-59E885F298D7}"/>
              </a:ext>
            </a:extLst>
          </p:cNvPr>
          <p:cNvSpPr>
            <a:spLocks noGrp="1" noChangeArrowheads="1"/>
          </p:cNvSpPr>
          <p:nvPr>
            <p:ph type="title"/>
          </p:nvPr>
        </p:nvSpPr>
        <p:spPr>
          <a:xfrm>
            <a:off x="914400" y="381000"/>
            <a:ext cx="7924800" cy="1143000"/>
          </a:xfrm>
        </p:spPr>
        <p:txBody>
          <a:bodyPr/>
          <a:lstStyle/>
          <a:p>
            <a:r>
              <a:rPr lang="en-US" altLang="zh-TW" dirty="0">
                <a:latin typeface="Arial" panose="020B0604020202020204" pitchFamily="34" charset="0"/>
                <a:cs typeface="Arial" panose="020B0604020202020204" pitchFamily="34" charset="0"/>
              </a:rPr>
              <a:t>Discussion</a:t>
            </a:r>
          </a:p>
        </p:txBody>
      </p:sp>
      <p:sp>
        <p:nvSpPr>
          <p:cNvPr id="26628" name="Rectangle 3">
            <a:extLst>
              <a:ext uri="{FF2B5EF4-FFF2-40B4-BE49-F238E27FC236}">
                <a16:creationId xmlns:a16="http://schemas.microsoft.com/office/drawing/2014/main" id="{0F1B67F4-1170-453D-A969-783953778EE8}"/>
              </a:ext>
            </a:extLst>
          </p:cNvPr>
          <p:cNvSpPr>
            <a:spLocks noGrp="1" noChangeArrowheads="1"/>
          </p:cNvSpPr>
          <p:nvPr>
            <p:ph type="body" idx="1"/>
          </p:nvPr>
        </p:nvSpPr>
        <p:spPr/>
        <p:txBody>
          <a:bodyPr/>
          <a:lstStyle/>
          <a:p>
            <a:r>
              <a:rPr lang="en-US" altLang="zh-TW" dirty="0"/>
              <a:t>What would be the possible alternatives to tackle these issues?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2">
            <a:extLst>
              <a:ext uri="{FF2B5EF4-FFF2-40B4-BE49-F238E27FC236}">
                <a16:creationId xmlns:a16="http://schemas.microsoft.com/office/drawing/2014/main" id="{2323D16A-913C-4F5B-8AFF-677B43D585EC}"/>
              </a:ext>
            </a:extLst>
          </p:cNvPr>
          <p:cNvSpPr>
            <a:spLocks noGrp="1" noChangeArrowheads="1"/>
          </p:cNvSpPr>
          <p:nvPr>
            <p:ph type="title"/>
          </p:nvPr>
        </p:nvSpPr>
        <p:spPr>
          <a:xfrm>
            <a:off x="914400" y="381000"/>
            <a:ext cx="7924800" cy="1143000"/>
          </a:xfrm>
        </p:spPr>
        <p:txBody>
          <a:bodyPr>
            <a:normAutofit/>
          </a:bodyPr>
          <a:lstStyle/>
          <a:p>
            <a:r>
              <a:rPr lang="en-US" altLang="zh-TW" dirty="0">
                <a:latin typeface="Arial" panose="020B0604020202020204" pitchFamily="34" charset="0"/>
                <a:cs typeface="Arial" panose="020B0604020202020204" pitchFamily="34" charset="0"/>
              </a:rPr>
              <a:t>Discussion</a:t>
            </a:r>
          </a:p>
        </p:txBody>
      </p:sp>
      <p:sp>
        <p:nvSpPr>
          <p:cNvPr id="30724" name="Rectangle 3">
            <a:extLst>
              <a:ext uri="{FF2B5EF4-FFF2-40B4-BE49-F238E27FC236}">
                <a16:creationId xmlns:a16="http://schemas.microsoft.com/office/drawing/2014/main" id="{18073ECC-937F-42DA-BD1F-04C976DEBE15}"/>
              </a:ext>
            </a:extLst>
          </p:cNvPr>
          <p:cNvSpPr>
            <a:spLocks noGrp="1" noChangeArrowheads="1"/>
          </p:cNvSpPr>
          <p:nvPr>
            <p:ph type="body" idx="1"/>
          </p:nvPr>
        </p:nvSpPr>
        <p:spPr/>
        <p:txBody>
          <a:bodyPr/>
          <a:lstStyle/>
          <a:p>
            <a:r>
              <a:rPr lang="en-US" altLang="zh-TW" dirty="0"/>
              <a:t>Why people against/ support globalization?</a:t>
            </a:r>
          </a:p>
          <a:p>
            <a:pPr>
              <a:buFontTx/>
              <a:buNone/>
            </a:pPr>
            <a:endParaRPr lang="en-US" altLang="zh-TW"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Global/International Issues</a:t>
            </a:r>
          </a:p>
        </p:txBody>
      </p:sp>
      <p:sp>
        <p:nvSpPr>
          <p:cNvPr id="16386" name="Content Placeholder 2"/>
          <p:cNvSpPr>
            <a:spLocks noGrp="1"/>
          </p:cNvSpPr>
          <p:nvPr>
            <p:ph idx="1"/>
          </p:nvPr>
        </p:nvSpPr>
        <p:spPr/>
        <p:txBody>
          <a:bodyPr/>
          <a:lstStyle/>
          <a:p>
            <a:pPr marL="342900" indent="-342900" eaLnBrk="1" hangingPunct="1"/>
            <a:r>
              <a:rPr lang="en-US" altLang="en-US" sz="2800" dirty="0">
                <a:solidFill>
                  <a:schemeClr val="tx1"/>
                </a:solidFill>
                <a:latin typeface="Arial" pitchFamily="34" charset="0"/>
                <a:cs typeface="Arial" pitchFamily="34" charset="0"/>
              </a:rPr>
              <a:t>The underpinnings of strategic management hinge on managers gaining an understanding of competitors, markets, prices, suppliers, distributors, governments, creditors, shareholders, and customers worldwide. </a:t>
            </a:r>
          </a:p>
          <a:p>
            <a:pPr marL="342900" indent="-342900" eaLnBrk="1" hangingPunct="1"/>
            <a:endParaRPr lang="en-US" altLang="en-US" sz="2800" dirty="0">
              <a:solidFill>
                <a:schemeClr val="tx1"/>
              </a:solidFill>
              <a:latin typeface="Arial" pitchFamily="34" charset="0"/>
              <a:cs typeface="Arial" pitchFamily="34" charset="0"/>
            </a:endParaRPr>
          </a:p>
          <a:p>
            <a:pPr marL="342900" indent="-342900" eaLnBrk="1" hangingPunct="1"/>
            <a:r>
              <a:rPr lang="en-US" altLang="en-US" sz="2800" dirty="0">
                <a:solidFill>
                  <a:schemeClr val="tx1"/>
                </a:solidFill>
                <a:latin typeface="Arial" pitchFamily="34" charset="0"/>
                <a:cs typeface="Arial" pitchFamily="34" charset="0"/>
              </a:rPr>
              <a:t>The price and quality of a firm</a:t>
            </a:r>
            <a:r>
              <a:rPr lang="en-US" altLang="en-US" sz="2800" dirty="0"/>
              <a:t>’</a:t>
            </a:r>
            <a:r>
              <a:rPr lang="en-US" altLang="ja-JP" sz="2800" dirty="0">
                <a:solidFill>
                  <a:schemeClr val="tx1"/>
                </a:solidFill>
                <a:latin typeface="Arial" pitchFamily="34" charset="0"/>
                <a:cs typeface="Arial" pitchFamily="34" charset="0"/>
              </a:rPr>
              <a:t>s products and services must be competitive on a worldwide basis, not just on a local basis.</a:t>
            </a:r>
            <a:endParaRPr lang="en-US" altLang="en-US" sz="2800"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2-</a:t>
            </a:r>
            <a:fld id="{AF8761B6-DA32-4F47-9FFA-503C52D107AE}" type="slidenum">
              <a:rPr lang="en-US" altLang="en-US" smtClean="0"/>
              <a:pPr/>
              <a:t>6</a:t>
            </a:fld>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Nature of Doing Business Globally</a:t>
            </a:r>
          </a:p>
        </p:txBody>
      </p:sp>
      <p:sp>
        <p:nvSpPr>
          <p:cNvPr id="3" name="Content Placeholder 2"/>
          <p:cNvSpPr>
            <a:spLocks noGrp="1"/>
          </p:cNvSpPr>
          <p:nvPr>
            <p:ph idx="1"/>
          </p:nvPr>
        </p:nvSpPr>
        <p:spPr>
          <a:xfrm>
            <a:off x="457200" y="1676400"/>
            <a:ext cx="8229600" cy="3840163"/>
          </a:xfrm>
        </p:spPr>
        <p:txBody>
          <a:bodyPr/>
          <a:lstStyle/>
          <a:p>
            <a:r>
              <a:rPr lang="en-US" dirty="0"/>
              <a:t>Exports of goods and services from the United States account for only 13.5 percent of U.S. gross domestic product.</a:t>
            </a:r>
          </a:p>
        </p:txBody>
      </p:sp>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2-</a:t>
            </a:r>
            <a:fld id="{AF8761B6-DA32-4F47-9FFA-503C52D107AE}" type="slidenum">
              <a:rPr lang="en-US" altLang="en-US" smtClean="0"/>
              <a:pPr/>
              <a:t>7</a:t>
            </a:fld>
            <a:endParaRPr lang="en-US" altLang="en-US" dirty="0"/>
          </a:p>
        </p:txBody>
      </p:sp>
    </p:spTree>
    <p:extLst>
      <p:ext uri="{BB962C8B-B14F-4D97-AF65-F5344CB8AC3E}">
        <p14:creationId xmlns:p14="http://schemas.microsoft.com/office/powerpoint/2010/main" val="11409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Globalization</a:t>
            </a:r>
          </a:p>
        </p:txBody>
      </p:sp>
      <p:sp>
        <p:nvSpPr>
          <p:cNvPr id="3" name="Content Placeholder 2"/>
          <p:cNvSpPr>
            <a:spLocks noGrp="1"/>
          </p:cNvSpPr>
          <p:nvPr>
            <p:ph idx="1"/>
          </p:nvPr>
        </p:nvSpPr>
        <p:spPr/>
        <p:txBody>
          <a:bodyPr>
            <a:normAutofit/>
          </a:bodyPr>
          <a:lstStyle/>
          <a:p>
            <a:r>
              <a:rPr lang="en-US" b="1" dirty="0"/>
              <a:t>Globalization</a:t>
            </a:r>
          </a:p>
          <a:p>
            <a:pPr lvl="1"/>
            <a:r>
              <a:rPr lang="en-US" dirty="0"/>
              <a:t>process of doing business worldwide, so strategic decisions are made based on global profitability of the firm rather than just domestic considerations</a:t>
            </a:r>
          </a:p>
          <a:p>
            <a:r>
              <a:rPr lang="en-US" b="1" dirty="0"/>
              <a:t>Global Strategy</a:t>
            </a:r>
          </a:p>
          <a:p>
            <a:pPr lvl="1"/>
            <a:r>
              <a:rPr lang="en-US" dirty="0"/>
              <a:t>includes designing, producing, and marketing products with global needs in mind, instead of considering individual countries alone</a:t>
            </a:r>
          </a:p>
        </p:txBody>
      </p:sp>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2-</a:t>
            </a:r>
            <a:fld id="{AF8761B6-DA32-4F47-9FFA-503C52D107AE}" type="slidenum">
              <a:rPr lang="en-US" altLang="en-US" smtClean="0"/>
              <a:pPr/>
              <a:t>8</a:t>
            </a:fld>
            <a:endParaRPr lang="en-US" altLang="en-US" dirty="0"/>
          </a:p>
        </p:txBody>
      </p:sp>
    </p:spTree>
    <p:extLst>
      <p:ext uri="{BB962C8B-B14F-4D97-AF65-F5344CB8AC3E}">
        <p14:creationId xmlns:p14="http://schemas.microsoft.com/office/powerpoint/2010/main" val="1321648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Multinational </a:t>
            </a:r>
            <a:r>
              <a:rPr lang="en-US" altLang="en-US" dirty="0">
                <a:latin typeface="Arial" charset="0"/>
                <a:cs typeface="Arial" charset="0"/>
              </a:rPr>
              <a:t>Firm</a:t>
            </a:r>
            <a:r>
              <a:rPr lang="en-US" altLang="en-US" dirty="0">
                <a:solidFill>
                  <a:schemeClr val="tx1"/>
                </a:solidFill>
                <a:latin typeface="Arial" charset="0"/>
                <a:ea typeface="+mj-ea"/>
                <a:cs typeface="Arial" charset="0"/>
              </a:rPr>
              <a:t>s</a:t>
            </a:r>
          </a:p>
        </p:txBody>
      </p:sp>
      <p:sp>
        <p:nvSpPr>
          <p:cNvPr id="21507" name="Content Placeholder 2"/>
          <p:cNvSpPr>
            <a:spLocks noGrp="1"/>
          </p:cNvSpPr>
          <p:nvPr>
            <p:ph idx="1"/>
          </p:nvPr>
        </p:nvSpPr>
        <p:spPr>
          <a:xfrm>
            <a:off x="457200" y="1585118"/>
            <a:ext cx="8229600" cy="3687763"/>
          </a:xfrm>
        </p:spPr>
        <p:txBody>
          <a:bodyPr/>
          <a:lstStyle/>
          <a:p>
            <a:pPr eaLnBrk="1" hangingPunct="1">
              <a:defRPr/>
            </a:pPr>
            <a:r>
              <a:rPr lang="en-US" altLang="en-US" sz="3600" b="1" dirty="0">
                <a:solidFill>
                  <a:schemeClr val="tx1"/>
                </a:solidFill>
                <a:latin typeface="Arial" charset="0"/>
                <a:ea typeface="+mn-ea"/>
                <a:cs typeface="Arial" charset="0"/>
              </a:rPr>
              <a:t>Multinational Corporations</a:t>
            </a:r>
          </a:p>
          <a:p>
            <a:pPr lvl="1" eaLnBrk="1" hangingPunct="1">
              <a:defRPr/>
            </a:pPr>
            <a:r>
              <a:rPr lang="en-US" altLang="en-US" sz="3200" dirty="0">
                <a:solidFill>
                  <a:schemeClr val="tx1"/>
                </a:solidFill>
                <a:latin typeface="Arial" charset="0"/>
                <a:ea typeface="+mn-ea"/>
                <a:cs typeface="Arial" charset="0"/>
              </a:rPr>
              <a:t>Organizations that conduct business operations across national borders</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2-</a:t>
            </a:r>
            <a:fld id="{AF8761B6-DA32-4F47-9FFA-503C52D107AE}" type="slidenum">
              <a:rPr lang="en-US" altLang="en-US" smtClean="0"/>
              <a:pPr/>
              <a:t>9</a:t>
            </a:fld>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Number Placeholder 3">
            <a:extLst>
              <a:ext uri="{FF2B5EF4-FFF2-40B4-BE49-F238E27FC236}">
                <a16:creationId xmlns:a16="http://schemas.microsoft.com/office/drawing/2014/main" id="{DE1C4ABE-FF12-4F8E-B217-C448D2DAC828}"/>
              </a:ext>
            </a:extLst>
          </p:cNvPr>
          <p:cNvSpPr>
            <a:spLocks noGrp="1"/>
          </p:cNvSpPr>
          <p:nvPr>
            <p:ph type="sldNum" sz="quarter" idx="12"/>
          </p:nvPr>
        </p:nvSpPr>
        <p:spPr bwMode="auto">
          <a:xfrm>
            <a:off x="457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l" eaLnBrk="1" hangingPunct="1">
              <a:spcBef>
                <a:spcPct val="0"/>
              </a:spcBef>
              <a:buFontTx/>
              <a:buNone/>
            </a:pPr>
            <a:r>
              <a:rPr lang="en-US" altLang="zh-TW" sz="1600">
                <a:solidFill>
                  <a:schemeClr val="hlink"/>
                </a:solidFill>
                <a:latin typeface="Times New Roman" panose="02020603050405020304" pitchFamily="18" charset="0"/>
              </a:rPr>
              <a:t>1-</a:t>
            </a:r>
            <a:fld id="{5AE8CEA7-8AEB-408F-83E7-20914F6851C8}" type="slidenum">
              <a:rPr lang="en-US" altLang="zh-TW" sz="1600">
                <a:solidFill>
                  <a:schemeClr val="hlink"/>
                </a:solidFill>
                <a:latin typeface="Times New Roman" panose="02020603050405020304" pitchFamily="18" charset="0"/>
              </a:rPr>
              <a:pPr algn="l" eaLnBrk="1" hangingPunct="1">
                <a:spcBef>
                  <a:spcPct val="0"/>
                </a:spcBef>
                <a:buFontTx/>
                <a:buNone/>
              </a:pPr>
              <a:t>10</a:t>
            </a:fld>
            <a:endParaRPr lang="en-US" altLang="zh-TW" sz="1600">
              <a:solidFill>
                <a:schemeClr val="hlink"/>
              </a:solidFill>
              <a:latin typeface="Times New Roman" panose="02020603050405020304" pitchFamily="18" charset="0"/>
            </a:endParaRPr>
          </a:p>
        </p:txBody>
      </p:sp>
      <p:sp>
        <p:nvSpPr>
          <p:cNvPr id="63492" name="Rectangle 3">
            <a:extLst>
              <a:ext uri="{FF2B5EF4-FFF2-40B4-BE49-F238E27FC236}">
                <a16:creationId xmlns:a16="http://schemas.microsoft.com/office/drawing/2014/main" id="{DC8D8761-45E9-4A51-802F-A71F32666CF6}"/>
              </a:ext>
            </a:extLst>
          </p:cNvPr>
          <p:cNvSpPr>
            <a:spLocks noGrp="1" noChangeArrowheads="1"/>
          </p:cNvSpPr>
          <p:nvPr>
            <p:ph type="body" idx="1"/>
          </p:nvPr>
        </p:nvSpPr>
        <p:spPr>
          <a:xfrm>
            <a:off x="609600" y="1600200"/>
            <a:ext cx="8229600" cy="4525963"/>
          </a:xfrm>
        </p:spPr>
        <p:txBody>
          <a:bodyPr/>
          <a:lstStyle/>
          <a:p>
            <a:pPr eaLnBrk="1" hangingPunct="1"/>
            <a:r>
              <a:rPr lang="en-US" altLang="zh-TW" dirty="0"/>
              <a:t>Lower prices for goods and services</a:t>
            </a:r>
          </a:p>
          <a:p>
            <a:pPr eaLnBrk="1" hangingPunct="1"/>
            <a:r>
              <a:rPr lang="en-US" altLang="zh-TW" dirty="0"/>
              <a:t>Economic growth stimulation</a:t>
            </a:r>
          </a:p>
          <a:p>
            <a:pPr eaLnBrk="1" hangingPunct="1"/>
            <a:r>
              <a:rPr lang="en-US" altLang="zh-TW" dirty="0"/>
              <a:t>Increase in consumer income</a:t>
            </a:r>
          </a:p>
          <a:p>
            <a:pPr eaLnBrk="1" hangingPunct="1"/>
            <a:r>
              <a:rPr lang="en-US" altLang="zh-TW" dirty="0"/>
              <a:t>Creates jobs</a:t>
            </a:r>
          </a:p>
          <a:p>
            <a:pPr eaLnBrk="1" hangingPunct="1"/>
            <a:r>
              <a:rPr lang="en-US" altLang="zh-TW" dirty="0"/>
              <a:t>Countries specialize in production of goods and services that are produced most efficiently</a:t>
            </a:r>
          </a:p>
          <a:p>
            <a:pPr eaLnBrk="1" hangingPunct="1"/>
            <a:endParaRPr lang="zh-TW" altLang="en-US" dirty="0"/>
          </a:p>
        </p:txBody>
      </p:sp>
      <p:sp>
        <p:nvSpPr>
          <p:cNvPr id="63493" name="Rectangle 4">
            <a:extLst>
              <a:ext uri="{FF2B5EF4-FFF2-40B4-BE49-F238E27FC236}">
                <a16:creationId xmlns:a16="http://schemas.microsoft.com/office/drawing/2014/main" id="{EB4E0A1F-2C27-4F37-B7A8-A8CCD8F2BBB0}"/>
              </a:ext>
            </a:extLst>
          </p:cNvPr>
          <p:cNvSpPr>
            <a:spLocks noChangeArrowheads="1"/>
          </p:cNvSpPr>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Clr>
                <a:srgbClr val="A50021"/>
              </a:buClr>
              <a:buSzPct val="75000"/>
              <a:buFont typeface="Wingdings" panose="05000000000000000000" pitchFamily="2" charset="2"/>
              <a:buChar char="n"/>
            </a:pPr>
            <a:endParaRPr lang="zh-TW" altLang="en-US">
              <a:latin typeface="Times New Roman" panose="02020603050405020304" pitchFamily="18" charset="0"/>
            </a:endParaRPr>
          </a:p>
        </p:txBody>
      </p:sp>
      <p:sp>
        <p:nvSpPr>
          <p:cNvPr id="3" name="標題 2">
            <a:extLst>
              <a:ext uri="{FF2B5EF4-FFF2-40B4-BE49-F238E27FC236}">
                <a16:creationId xmlns:a16="http://schemas.microsoft.com/office/drawing/2014/main" id="{7BF0DA01-0CBB-4089-B099-D9F68676DE0A}"/>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Globalization Debate - Pro</a:t>
            </a:r>
            <a:endParaRPr lang="en-HK"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Number Placeholder 3">
            <a:extLst>
              <a:ext uri="{FF2B5EF4-FFF2-40B4-BE49-F238E27FC236}">
                <a16:creationId xmlns:a16="http://schemas.microsoft.com/office/drawing/2014/main" id="{B08821C0-5413-437A-89A0-06950F752C62}"/>
              </a:ext>
            </a:extLst>
          </p:cNvPr>
          <p:cNvSpPr>
            <a:spLocks noGrp="1"/>
          </p:cNvSpPr>
          <p:nvPr>
            <p:ph type="sldNum" sz="quarter" idx="12"/>
          </p:nvPr>
        </p:nvSpPr>
        <p:spPr bwMode="auto">
          <a:xfrm>
            <a:off x="457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l" eaLnBrk="1" hangingPunct="1">
              <a:spcBef>
                <a:spcPct val="0"/>
              </a:spcBef>
              <a:buFontTx/>
              <a:buNone/>
            </a:pPr>
            <a:r>
              <a:rPr lang="en-US" altLang="zh-TW" sz="1600">
                <a:solidFill>
                  <a:schemeClr val="hlink"/>
                </a:solidFill>
                <a:latin typeface="Times New Roman" panose="02020603050405020304" pitchFamily="18" charset="0"/>
              </a:rPr>
              <a:t>1-</a:t>
            </a:r>
            <a:fld id="{972A2B3D-C7F0-4368-B9F1-4FD26414D472}" type="slidenum">
              <a:rPr lang="en-US" altLang="zh-TW" sz="1600">
                <a:solidFill>
                  <a:schemeClr val="hlink"/>
                </a:solidFill>
                <a:latin typeface="Times New Roman" panose="02020603050405020304" pitchFamily="18" charset="0"/>
              </a:rPr>
              <a:pPr algn="l" eaLnBrk="1" hangingPunct="1">
                <a:spcBef>
                  <a:spcPct val="0"/>
                </a:spcBef>
                <a:buFontTx/>
                <a:buNone/>
              </a:pPr>
              <a:t>11</a:t>
            </a:fld>
            <a:endParaRPr lang="en-US" altLang="zh-TW" sz="1600">
              <a:solidFill>
                <a:schemeClr val="hlink"/>
              </a:solidFill>
              <a:latin typeface="Times New Roman" panose="02020603050405020304" pitchFamily="18" charset="0"/>
            </a:endParaRPr>
          </a:p>
        </p:txBody>
      </p:sp>
      <p:sp>
        <p:nvSpPr>
          <p:cNvPr id="64516" name="Rectangle 3">
            <a:extLst>
              <a:ext uri="{FF2B5EF4-FFF2-40B4-BE49-F238E27FC236}">
                <a16:creationId xmlns:a16="http://schemas.microsoft.com/office/drawing/2014/main" id="{18CDE8A5-2898-4535-9692-9FA87410E49C}"/>
              </a:ext>
            </a:extLst>
          </p:cNvPr>
          <p:cNvSpPr>
            <a:spLocks noGrp="1" noChangeArrowheads="1"/>
          </p:cNvSpPr>
          <p:nvPr>
            <p:ph type="body" idx="1"/>
          </p:nvPr>
        </p:nvSpPr>
        <p:spPr>
          <a:xfrm>
            <a:off x="533400" y="1715293"/>
            <a:ext cx="8229600" cy="4525963"/>
          </a:xfrm>
        </p:spPr>
        <p:txBody>
          <a:bodyPr/>
          <a:lstStyle/>
          <a:p>
            <a:pPr eaLnBrk="1" hangingPunct="1"/>
            <a:r>
              <a:rPr lang="en-US" altLang="zh-TW" dirty="0"/>
              <a:t>Destroys manufacturing jobs in wealthy, advanced countries</a:t>
            </a:r>
          </a:p>
          <a:p>
            <a:pPr eaLnBrk="1" hangingPunct="1"/>
            <a:r>
              <a:rPr lang="en-US" altLang="zh-TW" dirty="0"/>
              <a:t>Wage rates of unskilled workers in advanced countries declines</a:t>
            </a:r>
          </a:p>
          <a:p>
            <a:pPr eaLnBrk="1" hangingPunct="1"/>
            <a:r>
              <a:rPr lang="en-US" altLang="zh-TW" dirty="0"/>
              <a:t>Companies move to countries with fewer labor and environment regulations</a:t>
            </a:r>
          </a:p>
        </p:txBody>
      </p:sp>
      <p:sp>
        <p:nvSpPr>
          <p:cNvPr id="5" name="標題 2">
            <a:extLst>
              <a:ext uri="{FF2B5EF4-FFF2-40B4-BE49-F238E27FC236}">
                <a16:creationId xmlns:a16="http://schemas.microsoft.com/office/drawing/2014/main" id="{BDB2866A-1E46-4D38-967A-9E59A4A014CD}"/>
              </a:ext>
            </a:extLst>
          </p:cNvPr>
          <p:cNvSpPr>
            <a:spLocks noGrp="1"/>
          </p:cNvSpPr>
          <p:nvPr>
            <p:ph type="title"/>
          </p:nvPr>
        </p:nvSpPr>
        <p:spPr>
          <a:xfrm>
            <a:off x="457200" y="274638"/>
            <a:ext cx="8229600" cy="1143000"/>
          </a:xfrm>
        </p:spPr>
        <p:txBody>
          <a:bodyPr/>
          <a:lstStyle/>
          <a:p>
            <a:r>
              <a:rPr lang="en-US" dirty="0">
                <a:latin typeface="Arial" panose="020B0604020202020204" pitchFamily="34" charset="0"/>
                <a:cs typeface="Arial" panose="020B0604020202020204" pitchFamily="34" charset="0"/>
              </a:rPr>
              <a:t>Globalization Debate - Con</a:t>
            </a:r>
            <a:endParaRPr lang="en-HK"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a:bodyPr>
          <a:lstStyle/>
          <a:p>
            <a:pPr eaLnBrk="1" hangingPunct="1">
              <a:defRPr/>
            </a:pPr>
            <a:r>
              <a:rPr lang="en-US" altLang="en-US" dirty="0">
                <a:solidFill>
                  <a:schemeClr val="tx1"/>
                </a:solidFill>
                <a:latin typeface="Arial" charset="0"/>
                <a:ea typeface="+mj-ea"/>
                <a:cs typeface="Arial" charset="0"/>
              </a:rPr>
              <a:t>Advantages of Global Business</a:t>
            </a:r>
          </a:p>
        </p:txBody>
      </p:sp>
      <p:sp>
        <p:nvSpPr>
          <p:cNvPr id="21506" name="Content Placeholder 2"/>
          <p:cNvSpPr>
            <a:spLocks noGrp="1"/>
          </p:cNvSpPr>
          <p:nvPr>
            <p:ph idx="1"/>
          </p:nvPr>
        </p:nvSpPr>
        <p:spPr/>
        <p:txBody>
          <a:bodyPr>
            <a:normAutofit lnSpcReduction="10000"/>
          </a:bodyPr>
          <a:lstStyle/>
          <a:p>
            <a:pPr marL="514350" indent="-514350">
              <a:buFont typeface="+mj-lt"/>
              <a:buAutoNum type="arabicPeriod"/>
            </a:pPr>
            <a:r>
              <a:rPr lang="en-US" sz="2800" dirty="0"/>
              <a:t>Firms can gain new customers for their products.</a:t>
            </a:r>
          </a:p>
          <a:p>
            <a:pPr marL="514350" indent="-514350">
              <a:buFont typeface="+mj-lt"/>
              <a:buAutoNum type="arabicPeriod"/>
            </a:pPr>
            <a:r>
              <a:rPr lang="en-US" sz="2800" dirty="0"/>
              <a:t>Foreign operations can absorb excess capacity, reduce unit costs, and spread economic risks over a wider number of markets.</a:t>
            </a:r>
          </a:p>
          <a:p>
            <a:pPr marL="514350" indent="-514350">
              <a:buFont typeface="+mj-lt"/>
              <a:buAutoNum type="arabicPeriod"/>
            </a:pPr>
            <a:r>
              <a:rPr lang="en-US" sz="2800" dirty="0"/>
              <a:t>Foreign operations can allow firms to establish low-cost production facilities in locations close to raw materials or cheap labor.</a:t>
            </a:r>
          </a:p>
          <a:p>
            <a:pPr marL="514350" indent="-514350">
              <a:buFont typeface="+mj-lt"/>
              <a:buAutoNum type="arabicPeriod"/>
            </a:pPr>
            <a:r>
              <a:rPr lang="en-US" sz="2800" dirty="0"/>
              <a:t>Competitors in foreign markets may not exist, or competition may be less intense than in domestic markets.</a:t>
            </a:r>
            <a:endParaRPr lang="en-US" altLang="en-US" sz="2800"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2-</a:t>
            </a:r>
            <a:fld id="{AF8761B6-DA32-4F47-9FFA-503C52D107AE}" type="slidenum">
              <a:rPr lang="en-US" altLang="en-US" smtClean="0"/>
              <a:pPr/>
              <a:t>12</a:t>
            </a:fld>
            <a:endParaRPr lang="en-US"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a:bodyPr>
          <a:lstStyle/>
          <a:p>
            <a:pPr eaLnBrk="1" hangingPunct="1">
              <a:defRPr/>
            </a:pPr>
            <a:r>
              <a:rPr lang="en-US" altLang="en-US" dirty="0">
                <a:solidFill>
                  <a:schemeClr val="tx1"/>
                </a:solidFill>
                <a:latin typeface="Arial" charset="0"/>
                <a:ea typeface="+mj-ea"/>
                <a:cs typeface="Arial" charset="0"/>
              </a:rPr>
              <a:t>Advantages of Global Business</a:t>
            </a:r>
          </a:p>
        </p:txBody>
      </p:sp>
      <p:sp>
        <p:nvSpPr>
          <p:cNvPr id="22530" name="Content Placeholder 2"/>
          <p:cNvSpPr>
            <a:spLocks noGrp="1"/>
          </p:cNvSpPr>
          <p:nvPr>
            <p:ph idx="1"/>
          </p:nvPr>
        </p:nvSpPr>
        <p:spPr/>
        <p:txBody>
          <a:bodyPr>
            <a:normAutofit fontScale="92500"/>
          </a:bodyPr>
          <a:lstStyle/>
          <a:p>
            <a:pPr marL="514350" indent="-514350">
              <a:buFont typeface="+mj-lt"/>
              <a:buAutoNum type="arabicPeriod" startAt="5"/>
            </a:pPr>
            <a:r>
              <a:rPr lang="en-US" sz="2800" dirty="0"/>
              <a:t>Foreign operations may result in reduced tariffs, lower taxes, and favorable political treatment.</a:t>
            </a:r>
          </a:p>
          <a:p>
            <a:pPr marL="514350" indent="-514350">
              <a:buFont typeface="+mj-lt"/>
              <a:buAutoNum type="arabicPeriod" startAt="5"/>
            </a:pPr>
            <a:r>
              <a:rPr lang="en-US" sz="2800" dirty="0"/>
              <a:t>Joint ventures can enable firms to learn the technology, culture, and business practices of other people and to make contacts with potential customers, suppliers, creditors, and distributors in foreign countries.</a:t>
            </a:r>
          </a:p>
          <a:p>
            <a:pPr marL="514350" indent="-514350">
              <a:buFont typeface="+mj-lt"/>
              <a:buAutoNum type="arabicPeriod" startAt="5"/>
            </a:pPr>
            <a:r>
              <a:rPr lang="en-US" sz="2800" dirty="0"/>
              <a:t>Economies of scale can be achieved from operation in global rather than solely domestic markets. </a:t>
            </a:r>
          </a:p>
          <a:p>
            <a:pPr marL="514350" indent="-514350">
              <a:buFont typeface="+mj-lt"/>
              <a:buAutoNum type="arabicPeriod" startAt="5"/>
            </a:pPr>
            <a:r>
              <a:rPr lang="en-US" sz="2800" dirty="0"/>
              <a:t>A firm’s power and prestige in domestic markets may be significantly enhanced if the firm competes globally. </a:t>
            </a:r>
            <a:endParaRPr lang="en-US" altLang="en-US" sz="2700"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2-</a:t>
            </a:r>
            <a:fld id="{AF8761B6-DA32-4F47-9FFA-503C52D107AE}" type="slidenum">
              <a:rPr lang="en-US" altLang="en-US" smtClean="0"/>
              <a:pPr/>
              <a:t>13</a:t>
            </a:fld>
            <a:endParaRPr lang="en-US"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Disadvantages of Global Business</a:t>
            </a:r>
          </a:p>
        </p:txBody>
      </p:sp>
      <p:sp>
        <p:nvSpPr>
          <p:cNvPr id="6" name="Content Placeholder 5"/>
          <p:cNvSpPr>
            <a:spLocks noGrp="1"/>
          </p:cNvSpPr>
          <p:nvPr>
            <p:ph idx="1"/>
          </p:nvPr>
        </p:nvSpPr>
        <p:spPr>
          <a:xfrm>
            <a:off x="228600" y="1600200"/>
            <a:ext cx="8915400" cy="4800600"/>
          </a:xfrm>
        </p:spPr>
        <p:txBody>
          <a:bodyPr>
            <a:noAutofit/>
          </a:bodyPr>
          <a:lstStyle/>
          <a:p>
            <a:pPr marL="514350" indent="-514350">
              <a:buFont typeface="+mj-lt"/>
              <a:buAutoNum type="arabicPeriod"/>
            </a:pPr>
            <a:r>
              <a:rPr lang="en-US" sz="2200" dirty="0"/>
              <a:t>Foreign operations could be seized by nationalistic factions.</a:t>
            </a:r>
          </a:p>
          <a:p>
            <a:pPr marL="514350" indent="-514350">
              <a:buFont typeface="+mj-lt"/>
              <a:buAutoNum type="arabicPeriod"/>
            </a:pPr>
            <a:r>
              <a:rPr lang="en-US" sz="2200" dirty="0"/>
              <a:t>Firms confront different and often little-understood social, cultural, demographic, environmental, political, governmental, legal, technological, economic, and competitive forces.</a:t>
            </a:r>
          </a:p>
          <a:p>
            <a:pPr marL="514350" indent="-514350">
              <a:buFont typeface="+mj-lt"/>
              <a:buAutoNum type="arabicPeriod"/>
            </a:pPr>
            <a:r>
              <a:rPr lang="en-US" sz="2200" dirty="0"/>
              <a:t>Weaknesses of competitors in foreign lands are often overestimated, and strengths are often underestimated. </a:t>
            </a:r>
          </a:p>
          <a:p>
            <a:pPr marL="514350" indent="-514350">
              <a:buFont typeface="+mj-lt"/>
              <a:buAutoNum type="arabicPeriod"/>
            </a:pPr>
            <a:r>
              <a:rPr lang="en-US" sz="2200" dirty="0"/>
              <a:t>Language, culture, and value systems differ among countries, which can create barriers to communication.</a:t>
            </a:r>
          </a:p>
          <a:p>
            <a:pPr marL="514350" indent="-514350">
              <a:buFont typeface="+mj-lt"/>
              <a:buAutoNum type="arabicPeriod"/>
            </a:pPr>
            <a:r>
              <a:rPr lang="en-US" sz="2200" dirty="0"/>
              <a:t>Gaining an understanding of regional organizations is difficult. </a:t>
            </a:r>
          </a:p>
          <a:p>
            <a:pPr marL="514350" indent="-514350">
              <a:buFont typeface="+mj-lt"/>
              <a:buAutoNum type="arabicPeriod"/>
            </a:pPr>
            <a:r>
              <a:rPr lang="en-US" sz="2200" dirty="0"/>
              <a:t>Dealing with two or more monetary systems can complicate international business operations.</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2-</a:t>
            </a:r>
            <a:fld id="{AF8761B6-DA32-4F47-9FFA-503C52D107AE}" type="slidenum">
              <a:rPr lang="en-US" altLang="en-US" smtClean="0"/>
              <a:pPr/>
              <a:t>14</a:t>
            </a:fld>
            <a:endParaRPr lang="en-US"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Global Challenge</a:t>
            </a:r>
          </a:p>
        </p:txBody>
      </p:sp>
      <p:sp>
        <p:nvSpPr>
          <p:cNvPr id="26626" name="Content Placeholder 2"/>
          <p:cNvSpPr>
            <a:spLocks noGrp="1"/>
          </p:cNvSpPr>
          <p:nvPr>
            <p:ph idx="1"/>
          </p:nvPr>
        </p:nvSpPr>
        <p:spPr/>
        <p:txBody>
          <a:bodyPr/>
          <a:lstStyle/>
          <a:p>
            <a:pPr marL="342900" indent="-342900" eaLnBrk="1" hangingPunct="1"/>
            <a:r>
              <a:rPr lang="en-US" altLang="en-US" dirty="0">
                <a:solidFill>
                  <a:schemeClr val="tx1"/>
                </a:solidFill>
                <a:latin typeface="Arial" pitchFamily="34" charset="0"/>
                <a:cs typeface="Arial" pitchFamily="34" charset="0"/>
              </a:rPr>
              <a:t>America</a:t>
            </a:r>
            <a:r>
              <a:rPr lang="en-US" altLang="ja-JP" dirty="0">
                <a:solidFill>
                  <a:schemeClr val="tx1"/>
                </a:solidFill>
                <a:latin typeface="Arial" pitchFamily="34" charset="0"/>
                <a:cs typeface="Arial" pitchFamily="34" charset="0"/>
              </a:rPr>
              <a:t>'s economy is becoming much less American. </a:t>
            </a:r>
          </a:p>
          <a:p>
            <a:pPr marL="342900" indent="-342900" eaLnBrk="1" hangingPunct="1"/>
            <a:r>
              <a:rPr lang="en-US" altLang="en-US" dirty="0">
                <a:solidFill>
                  <a:schemeClr val="tx1"/>
                </a:solidFill>
                <a:latin typeface="Arial" pitchFamily="34" charset="0"/>
                <a:cs typeface="Arial" pitchFamily="34" charset="0"/>
              </a:rPr>
              <a:t>A world economy and monetary system are emerging.</a:t>
            </a:r>
          </a:p>
          <a:p>
            <a:pPr marL="342900" indent="-342900" eaLnBrk="1" hangingPunct="1"/>
            <a:r>
              <a:rPr lang="en-US" altLang="en-US" dirty="0">
                <a:solidFill>
                  <a:schemeClr val="tx1"/>
                </a:solidFill>
                <a:latin typeface="Arial" pitchFamily="34" charset="0"/>
                <a:cs typeface="Arial" pitchFamily="34" charset="0"/>
              </a:rPr>
              <a:t>Markets are shifting rapidly and in many cases converging in tastes, trends, and prices. </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2-</a:t>
            </a:r>
            <a:fld id="{AF8761B6-DA32-4F47-9FFA-503C52D107AE}" type="slidenum">
              <a:rPr lang="en-US" altLang="en-US" smtClean="0"/>
              <a:pPr/>
              <a:t>15</a:t>
            </a:fld>
            <a:endParaRPr lang="en-US"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457200" y="152400"/>
            <a:ext cx="8229600" cy="1265238"/>
          </a:xfrm>
        </p:spPr>
        <p:txBody>
          <a:bodyPr>
            <a:noAutofit/>
          </a:bodyPr>
          <a:lstStyle/>
          <a:p>
            <a:pPr eaLnBrk="1" hangingPunct="1">
              <a:defRPr/>
            </a:pPr>
            <a:r>
              <a:rPr lang="en-US" altLang="en-US" sz="3600" dirty="0">
                <a:solidFill>
                  <a:schemeClr val="tx1"/>
                </a:solidFill>
                <a:latin typeface="Arial" charset="0"/>
                <a:ea typeface="+mj-ea"/>
                <a:cs typeface="Arial" charset="0"/>
              </a:rPr>
              <a:t>Corporate Tax Rates Across </a:t>
            </a:r>
            <a:br>
              <a:rPr lang="en-US" altLang="en-US" sz="3600" dirty="0">
                <a:solidFill>
                  <a:schemeClr val="tx1"/>
                </a:solidFill>
                <a:latin typeface="Arial" charset="0"/>
                <a:ea typeface="+mj-ea"/>
                <a:cs typeface="Arial" charset="0"/>
              </a:rPr>
            </a:br>
            <a:r>
              <a:rPr lang="en-US" altLang="en-US" sz="3600" dirty="0">
                <a:solidFill>
                  <a:schemeClr val="tx1"/>
                </a:solidFill>
                <a:latin typeface="Arial" charset="0"/>
                <a:ea typeface="+mj-ea"/>
                <a:cs typeface="Arial" charset="0"/>
              </a:rPr>
              <a:t>Countries in 2015</a:t>
            </a:r>
          </a:p>
        </p:txBody>
      </p:sp>
      <p:sp>
        <p:nvSpPr>
          <p:cNvPr id="2" name="Footer Placeholder 1"/>
          <p:cNvSpPr>
            <a:spLocks noGrp="1"/>
          </p:cNvSpPr>
          <p:nvPr>
            <p:ph type="ftr" sz="quarter" idx="11"/>
          </p:nvPr>
        </p:nvSpPr>
        <p:spPr/>
        <p:txBody>
          <a:bodyPr/>
          <a:lstStyle/>
          <a:p>
            <a:r>
              <a:rPr lang="en-IN"/>
              <a:t>Copyright ©2017 Pearson Education, Limited</a:t>
            </a:r>
            <a:endParaRPr lang="en-US" dirty="0"/>
          </a:p>
        </p:txBody>
      </p:sp>
      <p:pic>
        <p:nvPicPr>
          <p:cNvPr id="4" name="Picture 3" descr="a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524000"/>
            <a:ext cx="7391400" cy="4876800"/>
          </a:xfrm>
          <a:prstGeom prst="rect">
            <a:avLst/>
          </a:prstGeom>
        </p:spPr>
      </p:pic>
      <p:sp>
        <p:nvSpPr>
          <p:cNvPr id="5" name="Slide Number Placeholder 4"/>
          <p:cNvSpPr>
            <a:spLocks noGrp="1"/>
          </p:cNvSpPr>
          <p:nvPr>
            <p:ph type="sldNum" sz="quarter" idx="12"/>
          </p:nvPr>
        </p:nvSpPr>
        <p:spPr/>
        <p:txBody>
          <a:bodyPr/>
          <a:lstStyle/>
          <a:p>
            <a:r>
              <a:rPr lang="en-US" altLang="en-US"/>
              <a:t>2-</a:t>
            </a:r>
            <a:fld id="{3EC50265-02C4-4CC8-AEFE-78F3B6D78154}" type="slidenum">
              <a:rPr lang="en-US" altLang="en-US" smtClean="0"/>
              <a:pPr/>
              <a:t>16</a:t>
            </a:fld>
            <a:endParaRPr lang="en-US"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sz="3600" dirty="0">
                <a:latin typeface="Arial" charset="0"/>
                <a:cs typeface="Arial" charset="0"/>
              </a:rPr>
              <a:t>Corporate Tax Rates Across </a:t>
            </a:r>
            <a:br>
              <a:rPr lang="en-US" altLang="en-US" sz="3600" dirty="0">
                <a:latin typeface="Arial" charset="0"/>
                <a:cs typeface="Arial" charset="0"/>
              </a:rPr>
            </a:br>
            <a:r>
              <a:rPr lang="en-US" altLang="en-US" sz="3600" dirty="0">
                <a:latin typeface="Arial" charset="0"/>
                <a:cs typeface="Arial" charset="0"/>
              </a:rPr>
              <a:t>Countries in 2015 (cont.)</a:t>
            </a:r>
            <a:endParaRPr lang="en-US" sz="3600" dirty="0"/>
          </a:p>
        </p:txBody>
      </p:sp>
      <p:pic>
        <p:nvPicPr>
          <p:cNvPr id="5" name="Picture 4" descr="bUntitled.tiff"/>
          <p:cNvPicPr>
            <a:picLocks noChangeAspect="1"/>
          </p:cNvPicPr>
          <p:nvPr/>
        </p:nvPicPr>
        <p:blipFill rotWithShape="1">
          <a:blip r:embed="rId2">
            <a:extLst>
              <a:ext uri="{28A0092B-C50C-407E-A947-70E740481C1C}">
                <a14:useLocalDpi xmlns:a14="http://schemas.microsoft.com/office/drawing/2010/main" val="0"/>
              </a:ext>
            </a:extLst>
          </a:blip>
          <a:srcRect b="5555"/>
          <a:stretch/>
        </p:blipFill>
        <p:spPr>
          <a:xfrm>
            <a:off x="889005" y="1761065"/>
            <a:ext cx="7388352" cy="4600805"/>
          </a:xfrm>
          <a:prstGeom prst="rect">
            <a:avLst/>
          </a:prstGeom>
        </p:spPr>
      </p:pic>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6" name="Slide Number Placeholder 5"/>
          <p:cNvSpPr>
            <a:spLocks noGrp="1"/>
          </p:cNvSpPr>
          <p:nvPr>
            <p:ph type="sldNum" sz="quarter" idx="12"/>
          </p:nvPr>
        </p:nvSpPr>
        <p:spPr/>
        <p:txBody>
          <a:bodyPr/>
          <a:lstStyle/>
          <a:p>
            <a:r>
              <a:rPr lang="en-US" altLang="en-US"/>
              <a:t>2-</a:t>
            </a:r>
            <a:fld id="{3EC50265-02C4-4CC8-AEFE-78F3B6D78154}" type="slidenum">
              <a:rPr lang="en-US" altLang="en-US" smtClean="0"/>
              <a:pPr/>
              <a:t>17</a:t>
            </a:fld>
            <a:endParaRPr lang="en-US" altLang="en-US" dirty="0"/>
          </a:p>
        </p:txBody>
      </p:sp>
    </p:spTree>
    <p:extLst>
      <p:ext uri="{BB962C8B-B14F-4D97-AF65-F5344CB8AC3E}">
        <p14:creationId xmlns:p14="http://schemas.microsoft.com/office/powerpoint/2010/main" val="34355114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American Versus Foreign Business Culture</a:t>
            </a:r>
          </a:p>
        </p:txBody>
      </p:sp>
      <p:sp>
        <p:nvSpPr>
          <p:cNvPr id="3" name="Content Placeholder 2"/>
          <p:cNvSpPr>
            <a:spLocks noGrp="1"/>
          </p:cNvSpPr>
          <p:nvPr>
            <p:ph idx="1"/>
          </p:nvPr>
        </p:nvSpPr>
        <p:spPr/>
        <p:txBody>
          <a:bodyPr>
            <a:normAutofit/>
          </a:bodyPr>
          <a:lstStyle/>
          <a:p>
            <a:r>
              <a:rPr lang="en-US" dirty="0"/>
              <a:t>To be successful in world markets, U.S. managers must obtain a better knowledge of historical, cultural, and religious forces that motivate and drive people in other countries. </a:t>
            </a:r>
          </a:p>
          <a:p>
            <a:r>
              <a:rPr lang="en-US" dirty="0"/>
              <a:t>For multinational firms, knowledge of business culture variation across countries can be essential for gaining and sustaining competitive advantage.</a:t>
            </a:r>
          </a:p>
        </p:txBody>
      </p:sp>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2-</a:t>
            </a:r>
            <a:fld id="{AF8761B6-DA32-4F47-9FFA-503C52D107AE}" type="slidenum">
              <a:rPr lang="en-US" altLang="en-US" smtClean="0"/>
              <a:pPr/>
              <a:t>18</a:t>
            </a:fld>
            <a:endParaRPr lang="en-US" altLang="en-US" dirty="0"/>
          </a:p>
        </p:txBody>
      </p:sp>
    </p:spTree>
    <p:extLst>
      <p:ext uri="{BB962C8B-B14F-4D97-AF65-F5344CB8AC3E}">
        <p14:creationId xmlns:p14="http://schemas.microsoft.com/office/powerpoint/2010/main" val="43304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2-</a:t>
            </a:r>
            <a:fld id="{AF8761B6-DA32-4F47-9FFA-503C52D107AE}" type="slidenum">
              <a:rPr lang="en-US" altLang="en-US" smtClean="0"/>
              <a:pPr/>
              <a:t>19</a:t>
            </a:fld>
            <a:endParaRPr lang="en-US" altLang="en-US" dirty="0"/>
          </a:p>
        </p:txBody>
      </p:sp>
      <p:sp>
        <p:nvSpPr>
          <p:cNvPr id="10" name="Rectangle 2">
            <a:extLst>
              <a:ext uri="{FF2B5EF4-FFF2-40B4-BE49-F238E27FC236}">
                <a16:creationId xmlns:a16="http://schemas.microsoft.com/office/drawing/2014/main" id="{076E696D-13EF-43BF-B352-4D9932F9C278}"/>
              </a:ext>
            </a:extLst>
          </p:cNvPr>
          <p:cNvSpPr txBox="1">
            <a:spLocks/>
          </p:cNvSpPr>
          <p:nvPr/>
        </p:nvSpPr>
        <p:spPr>
          <a:xfrm>
            <a:off x="762000" y="2000250"/>
            <a:ext cx="7772400" cy="1428750"/>
          </a:xfrm>
          <a:prstGeom prst="rect">
            <a:avLst/>
          </a:prstGeom>
          <a:solidFill>
            <a:srgbClr val="FFC000"/>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lnSpc>
                <a:spcPct val="90000"/>
              </a:lnSpc>
              <a:spcAft>
                <a:spcPts val="0"/>
              </a:spcAft>
            </a:pPr>
            <a:r>
              <a:rPr lang="en-GB" altLang="zh-HK" b="1"/>
              <a:t>Contrasting Cultural Values</a:t>
            </a:r>
            <a:endParaRPr lang="en-GB" altLang="zh-HK" b="1" dirty="0"/>
          </a:p>
        </p:txBody>
      </p:sp>
    </p:spTree>
    <p:extLst>
      <p:ext uri="{BB962C8B-B14F-4D97-AF65-F5344CB8AC3E}">
        <p14:creationId xmlns:p14="http://schemas.microsoft.com/office/powerpoint/2010/main" val="37078533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F3037005-44AD-461E-B07F-41E5E177FD9E}"/>
              </a:ext>
            </a:extLst>
          </p:cNvPr>
          <p:cNvSpPr>
            <a:spLocks noGrp="1"/>
          </p:cNvSpPr>
          <p:nvPr>
            <p:ph type="title"/>
          </p:nvPr>
        </p:nvSpPr>
        <p:spPr/>
        <p:txBody>
          <a:bodyPr>
            <a:normAutofit/>
          </a:bodyPr>
          <a:lstStyle/>
          <a:p>
            <a:pPr eaLnBrk="1" hangingPunct="1"/>
            <a:r>
              <a:rPr lang="en-US" altLang="en-US" dirty="0"/>
              <a:t>Values</a:t>
            </a:r>
            <a:endParaRPr lang="en-US" altLang="zh-HK" dirty="0"/>
          </a:p>
        </p:txBody>
      </p:sp>
      <p:sp>
        <p:nvSpPr>
          <p:cNvPr id="101379"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6FB06913-FF09-4AC0-A599-D48850618E38}"/>
              </a:ext>
            </a:extLst>
          </p:cNvPr>
          <p:cNvSpPr>
            <a:spLocks noGrp="1"/>
          </p:cNvSpPr>
          <p:nvPr>
            <p:ph idx="1"/>
          </p:nvPr>
        </p:nvSpPr>
        <p:spPr/>
        <p:txBody>
          <a:bodyPr/>
          <a:lstStyle/>
          <a:p>
            <a:pPr eaLnBrk="1" hangingPunct="1">
              <a:lnSpc>
                <a:spcPct val="80000"/>
              </a:lnSpc>
            </a:pPr>
            <a:r>
              <a:rPr lang="en-US" altLang="en-US" sz="3600" dirty="0"/>
              <a:t>Values: form the core of a culture</a:t>
            </a:r>
          </a:p>
          <a:p>
            <a:pPr eaLnBrk="1" hangingPunct="1">
              <a:lnSpc>
                <a:spcPct val="80000"/>
              </a:lnSpc>
            </a:pPr>
            <a:endParaRPr lang="en-US" altLang="en-US" sz="2000" dirty="0"/>
          </a:p>
          <a:p>
            <a:pPr eaLnBrk="1" hangingPunct="1">
              <a:lnSpc>
                <a:spcPct val="80000"/>
              </a:lnSpc>
            </a:pPr>
            <a:r>
              <a:rPr lang="en-US" altLang="en-US" sz="3600" dirty="0"/>
              <a:t>Values: social principles, goals, or standards accepted by persons in a culture. </a:t>
            </a:r>
          </a:p>
          <a:p>
            <a:pPr eaLnBrk="1" hangingPunct="1">
              <a:lnSpc>
                <a:spcPct val="80000"/>
              </a:lnSpc>
            </a:pPr>
            <a:endParaRPr lang="en-US" altLang="en-US" sz="2000" dirty="0"/>
          </a:p>
          <a:p>
            <a:pPr eaLnBrk="1" hangingPunct="1">
              <a:lnSpc>
                <a:spcPct val="80000"/>
              </a:lnSpc>
            </a:pPr>
            <a:r>
              <a:rPr lang="en-US" altLang="en-US" sz="3600" dirty="0"/>
              <a:t>They establish what is proper and improper behavior as well as what is normal and abnormal behavior. </a:t>
            </a:r>
          </a:p>
          <a:p>
            <a:pPr eaLnBrk="1" hangingPunct="1">
              <a:lnSpc>
                <a:spcPct val="80000"/>
              </a:lnSpc>
            </a:pPr>
            <a:endParaRPr lang="en-US"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C14F2E73-4277-4018-B0EB-2732ACC54D59}"/>
              </a:ext>
            </a:extLst>
          </p:cNvPr>
          <p:cNvSpPr>
            <a:spLocks noGrp="1"/>
          </p:cNvSpPr>
          <p:nvPr>
            <p:ph type="title"/>
          </p:nvPr>
        </p:nvSpPr>
        <p:spPr/>
        <p:txBody>
          <a:bodyPr>
            <a:normAutofit/>
          </a:bodyPr>
          <a:lstStyle/>
          <a:p>
            <a:pPr eaLnBrk="1" hangingPunct="1"/>
            <a:r>
              <a:rPr lang="en-US" altLang="en-US" dirty="0"/>
              <a:t>Values</a:t>
            </a:r>
            <a:endParaRPr lang="en-US" altLang="zh-HK" dirty="0"/>
          </a:p>
        </p:txBody>
      </p:sp>
      <p:sp>
        <p:nvSpPr>
          <p:cNvPr id="103427"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74A44C79-5881-422C-9FF4-8D2161AD47A3}"/>
              </a:ext>
            </a:extLst>
          </p:cNvPr>
          <p:cNvSpPr>
            <a:spLocks noGrp="1"/>
          </p:cNvSpPr>
          <p:nvPr>
            <p:ph idx="1"/>
          </p:nvPr>
        </p:nvSpPr>
        <p:spPr/>
        <p:txBody>
          <a:bodyPr/>
          <a:lstStyle/>
          <a:p>
            <a:pPr eaLnBrk="1" hangingPunct="1">
              <a:lnSpc>
                <a:spcPct val="80000"/>
              </a:lnSpc>
            </a:pPr>
            <a:r>
              <a:rPr lang="en-US" altLang="en-US" sz="3600" dirty="0"/>
              <a:t>Values: learned by contacts with family members, teachers, and religious leaders. What people hear, read, and watch on television influences their value systems.</a:t>
            </a:r>
          </a:p>
          <a:p>
            <a:pPr eaLnBrk="1" hangingPunct="1">
              <a:lnSpc>
                <a:spcPct val="80000"/>
              </a:lnSpc>
            </a:pPr>
            <a:endParaRPr lang="en-US"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a:extLst>
              <a:ext uri="{FF2B5EF4-FFF2-40B4-BE49-F238E27FC236}">
                <a16:creationId xmlns:a16="http://schemas.microsoft.com/office/drawing/2014/main" id="{F7C59130-D557-49D9-A717-46017D12E51E}"/>
              </a:ext>
            </a:extLst>
          </p:cNvPr>
          <p:cNvSpPr>
            <a:spLocks noGrp="1"/>
          </p:cNvSpPr>
          <p:nvPr>
            <p:ph type="title"/>
          </p:nvPr>
        </p:nvSpPr>
        <p:spPr/>
        <p:txBody>
          <a:bodyPr>
            <a:normAutofit/>
          </a:bodyPr>
          <a:lstStyle/>
          <a:p>
            <a:pPr eaLnBrk="1" hangingPunct="1"/>
            <a:r>
              <a:rPr lang="en-US" altLang="en-US" dirty="0"/>
              <a:t>Values</a:t>
            </a:r>
            <a:endParaRPr lang="en-US" altLang="zh-HK" dirty="0"/>
          </a:p>
        </p:txBody>
      </p:sp>
      <p:sp>
        <p:nvSpPr>
          <p:cNvPr id="4099"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97A42088-03A4-44E0-BC1D-1AAD3826608A}"/>
              </a:ext>
            </a:extLst>
          </p:cNvPr>
          <p:cNvSpPr>
            <a:spLocks noGrp="1" noChangeArrowheads="1"/>
          </p:cNvSpPr>
          <p:nvPr>
            <p:ph idx="1"/>
          </p:nvPr>
        </p:nvSpPr>
        <p:spPr>
          <a:xfrm>
            <a:off x="468313" y="1557338"/>
            <a:ext cx="8229600" cy="4525962"/>
          </a:xfrm>
        </p:spPr>
        <p:txBody>
          <a:bodyPr/>
          <a:lstStyle/>
          <a:p>
            <a:pPr marL="0" indent="0" eaLnBrk="1" hangingPunct="1">
              <a:lnSpc>
                <a:spcPct val="80000"/>
              </a:lnSpc>
              <a:buFont typeface="Arial" charset="0"/>
              <a:buNone/>
              <a:defRPr/>
            </a:pPr>
            <a:r>
              <a:rPr lang="en-US" sz="3400" dirty="0" err="1"/>
              <a:t>Althen</a:t>
            </a:r>
            <a:r>
              <a:rPr lang="en-US" sz="3400" dirty="0"/>
              <a:t> and Bennett (2011) identify a number of U.S. values and assumptions, including </a:t>
            </a:r>
          </a:p>
          <a:p>
            <a:pPr eaLnBrk="1" hangingPunct="1">
              <a:lnSpc>
                <a:spcPct val="80000"/>
              </a:lnSpc>
              <a:buFont typeface="Arial" charset="0"/>
              <a:buChar char="•"/>
              <a:defRPr/>
            </a:pPr>
            <a:r>
              <a:rPr lang="en-US" sz="3400" dirty="0"/>
              <a:t>equality, </a:t>
            </a:r>
          </a:p>
          <a:p>
            <a:pPr eaLnBrk="1" hangingPunct="1">
              <a:lnSpc>
                <a:spcPct val="80000"/>
              </a:lnSpc>
              <a:buFont typeface="Arial" charset="0"/>
              <a:buChar char="•"/>
              <a:defRPr/>
            </a:pPr>
            <a:r>
              <a:rPr lang="en-US" sz="3400" dirty="0"/>
              <a:t>informality, </a:t>
            </a:r>
          </a:p>
          <a:p>
            <a:pPr eaLnBrk="1" hangingPunct="1">
              <a:lnSpc>
                <a:spcPct val="80000"/>
              </a:lnSpc>
              <a:buFont typeface="Arial" charset="0"/>
              <a:buChar char="•"/>
              <a:defRPr/>
            </a:pPr>
            <a:r>
              <a:rPr lang="en-US" sz="3400" dirty="0"/>
              <a:t>individualism, </a:t>
            </a:r>
          </a:p>
          <a:p>
            <a:pPr eaLnBrk="1" hangingPunct="1">
              <a:lnSpc>
                <a:spcPct val="80000"/>
              </a:lnSpc>
              <a:buFont typeface="Arial" charset="0"/>
              <a:buChar char="•"/>
              <a:defRPr/>
            </a:pPr>
            <a:r>
              <a:rPr lang="en-US" sz="3400" dirty="0"/>
              <a:t>directness, and </a:t>
            </a:r>
          </a:p>
          <a:p>
            <a:pPr eaLnBrk="1" hangingPunct="1">
              <a:lnSpc>
                <a:spcPct val="80000"/>
              </a:lnSpc>
              <a:buFont typeface="Arial" charset="0"/>
              <a:buChar char="•"/>
              <a:defRPr/>
            </a:pPr>
            <a:r>
              <a:rPr lang="en-US" sz="3400" dirty="0"/>
              <a:t>attitude toward the future, time, and work. </a:t>
            </a:r>
          </a:p>
          <a:p>
            <a:pPr eaLnBrk="1" hangingPunct="1">
              <a:lnSpc>
                <a:spcPct val="80000"/>
              </a:lnSpc>
              <a:buFont typeface="Arial" charset="0"/>
              <a:buChar char="•"/>
              <a:defRPr/>
            </a:pP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224A4EFA-404E-4C47-824F-F78CE4D9B25B}"/>
              </a:ext>
            </a:extLst>
          </p:cNvPr>
          <p:cNvSpPr>
            <a:spLocks noGrp="1"/>
          </p:cNvSpPr>
          <p:nvPr>
            <p:ph type="title"/>
          </p:nvPr>
        </p:nvSpPr>
        <p:spPr/>
        <p:txBody>
          <a:bodyPr>
            <a:normAutofit/>
          </a:bodyPr>
          <a:lstStyle/>
          <a:p>
            <a:pPr eaLnBrk="1" hangingPunct="1"/>
            <a:r>
              <a:rPr lang="en-US" altLang="zh-HK" dirty="0"/>
              <a:t>US Value: Equality</a:t>
            </a:r>
          </a:p>
        </p:txBody>
      </p:sp>
      <p:sp>
        <p:nvSpPr>
          <p:cNvPr id="10752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AEF518A3-C149-48E1-B852-60A7CD1FBF8C}"/>
              </a:ext>
            </a:extLst>
          </p:cNvPr>
          <p:cNvSpPr>
            <a:spLocks noGrp="1"/>
          </p:cNvSpPr>
          <p:nvPr>
            <p:ph idx="1"/>
          </p:nvPr>
        </p:nvSpPr>
        <p:spPr/>
        <p:txBody>
          <a:bodyPr/>
          <a:lstStyle/>
          <a:p>
            <a:pPr>
              <a:lnSpc>
                <a:spcPct val="80000"/>
              </a:lnSpc>
              <a:spcBef>
                <a:spcPct val="0"/>
              </a:spcBef>
            </a:pPr>
            <a:r>
              <a:rPr lang="en-US" altLang="en-US" sz="3600" dirty="0"/>
              <a:t>May claim that all persons are equal and that no person is superior to another simply because of wealth, education, or social status.</a:t>
            </a:r>
          </a:p>
          <a:p>
            <a:endParaRPr lang="en-US" altLang="en-US" sz="2000" dirty="0"/>
          </a:p>
          <a:p>
            <a:pPr>
              <a:lnSpc>
                <a:spcPct val="80000"/>
              </a:lnSpc>
              <a:spcBef>
                <a:spcPct val="0"/>
              </a:spcBef>
            </a:pPr>
            <a:r>
              <a:rPr lang="en-US" altLang="en-US" sz="3600" dirty="0"/>
              <a:t>Uncomfortable with certain displays of respect, such as bowing, that are common in some cultures.</a:t>
            </a:r>
          </a:p>
          <a:p>
            <a:pPr eaLnBrk="1" hangingPunct="1">
              <a:lnSpc>
                <a:spcPct val="80000"/>
              </a:lnSpc>
            </a:pPr>
            <a:endParaRPr lang="en-US" altLang="en-US" dirty="0"/>
          </a:p>
          <a:p>
            <a:pPr eaLnBrk="1" hangingPunct="1">
              <a:lnSpc>
                <a:spcPct val="80000"/>
              </a:lnSpc>
            </a:pPr>
            <a:endParaRPr lang="en-US"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2C53BC07-67CE-4EB0-9BA7-F8F66E53E11D}"/>
              </a:ext>
            </a:extLst>
          </p:cNvPr>
          <p:cNvSpPr>
            <a:spLocks noGrp="1"/>
          </p:cNvSpPr>
          <p:nvPr>
            <p:ph type="title"/>
          </p:nvPr>
        </p:nvSpPr>
        <p:spPr/>
        <p:txBody>
          <a:bodyPr>
            <a:normAutofit/>
          </a:bodyPr>
          <a:lstStyle/>
          <a:p>
            <a:pPr eaLnBrk="1" hangingPunct="1"/>
            <a:r>
              <a:rPr lang="en-US" altLang="zh-HK" dirty="0"/>
              <a:t>US Value: Informality</a:t>
            </a:r>
          </a:p>
        </p:txBody>
      </p:sp>
      <p:sp>
        <p:nvSpPr>
          <p:cNvPr id="109571"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5167719A-A112-4648-B419-07F95866E6B5}"/>
              </a:ext>
            </a:extLst>
          </p:cNvPr>
          <p:cNvSpPr>
            <a:spLocks noGrp="1"/>
          </p:cNvSpPr>
          <p:nvPr>
            <p:ph idx="1"/>
          </p:nvPr>
        </p:nvSpPr>
        <p:spPr>
          <a:xfrm>
            <a:off x="457200" y="1600200"/>
            <a:ext cx="8435975" cy="4525963"/>
          </a:xfrm>
        </p:spPr>
        <p:txBody>
          <a:bodyPr/>
          <a:lstStyle/>
          <a:p>
            <a:pPr>
              <a:lnSpc>
                <a:spcPct val="80000"/>
              </a:lnSpc>
              <a:spcBef>
                <a:spcPct val="0"/>
              </a:spcBef>
            </a:pPr>
            <a:r>
              <a:rPr lang="en-US" altLang="en-US" sz="3600" dirty="0"/>
              <a:t>Rather informal when compared to people of other cultures. They often dress more casually.</a:t>
            </a:r>
          </a:p>
          <a:p>
            <a:endParaRPr lang="en-US" altLang="en-US" sz="2000" dirty="0"/>
          </a:p>
          <a:p>
            <a:pPr>
              <a:lnSpc>
                <a:spcPct val="80000"/>
              </a:lnSpc>
              <a:spcBef>
                <a:spcPct val="0"/>
              </a:spcBef>
            </a:pPr>
            <a:r>
              <a:rPr lang="en-US" altLang="en-US" sz="3600" dirty="0"/>
              <a:t>The posture of U.S. people is often informal; putting feet on a desk or chair is not uncommon.</a:t>
            </a:r>
          </a:p>
          <a:p>
            <a:endParaRPr lang="en-US" altLang="en-US" dirty="0"/>
          </a:p>
          <a:p>
            <a:endParaRPr lang="en-US" altLang="en-US" dirty="0"/>
          </a:p>
          <a:p>
            <a:endParaRPr lang="en-US" altLang="en-US" dirty="0"/>
          </a:p>
          <a:p>
            <a:pPr eaLnBrk="1" hangingPunct="1">
              <a:lnSpc>
                <a:spcPct val="80000"/>
              </a:lnSpc>
            </a:pPr>
            <a:endParaRPr lang="en-US"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a:extLst>
              <a:ext uri="{FF2B5EF4-FFF2-40B4-BE49-F238E27FC236}">
                <a16:creationId xmlns:a16="http://schemas.microsoft.com/office/drawing/2014/main" id="{247571B1-9C4E-4AD4-AE21-4B44C87522AB}"/>
              </a:ext>
            </a:extLst>
          </p:cNvPr>
          <p:cNvSpPr>
            <a:spLocks noGrp="1"/>
          </p:cNvSpPr>
          <p:nvPr>
            <p:ph type="title"/>
          </p:nvPr>
        </p:nvSpPr>
        <p:spPr/>
        <p:txBody>
          <a:bodyPr>
            <a:normAutofit/>
          </a:bodyPr>
          <a:lstStyle/>
          <a:p>
            <a:pPr eaLnBrk="1" hangingPunct="1"/>
            <a:r>
              <a:rPr lang="en-US" altLang="zh-HK" dirty="0"/>
              <a:t>US Value: Directness</a:t>
            </a:r>
          </a:p>
        </p:txBody>
      </p:sp>
      <p:sp>
        <p:nvSpPr>
          <p:cNvPr id="111619"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16802025-9705-4BF1-9409-642989DC8424}"/>
              </a:ext>
            </a:extLst>
          </p:cNvPr>
          <p:cNvSpPr>
            <a:spLocks noGrp="1"/>
          </p:cNvSpPr>
          <p:nvPr>
            <p:ph idx="1"/>
          </p:nvPr>
        </p:nvSpPr>
        <p:spPr>
          <a:xfrm>
            <a:off x="457200" y="1600200"/>
            <a:ext cx="8435975" cy="4525963"/>
          </a:xfrm>
        </p:spPr>
        <p:txBody>
          <a:bodyPr/>
          <a:lstStyle/>
          <a:p>
            <a:pPr>
              <a:lnSpc>
                <a:spcPct val="80000"/>
              </a:lnSpc>
              <a:spcBef>
                <a:spcPct val="0"/>
              </a:spcBef>
            </a:pPr>
            <a:r>
              <a:rPr lang="en-US" altLang="en-US" sz="3600" dirty="0"/>
              <a:t>Prefer that people be open and get to the point. </a:t>
            </a:r>
          </a:p>
          <a:p>
            <a:pPr>
              <a:lnSpc>
                <a:spcPct val="80000"/>
              </a:lnSpc>
              <a:spcBef>
                <a:spcPct val="0"/>
              </a:spcBef>
            </a:pPr>
            <a:endParaRPr lang="en-US" altLang="en-US" sz="2000" dirty="0"/>
          </a:p>
          <a:p>
            <a:r>
              <a:rPr lang="en-US" altLang="en-US" sz="3600" dirty="0"/>
              <a:t>Such sayings as “What is the bottom line?”</a:t>
            </a:r>
          </a:p>
          <a:p>
            <a:endParaRPr lang="en-US" altLang="en-US" dirty="0"/>
          </a:p>
          <a:p>
            <a:endParaRPr lang="en-US" altLang="en-US" dirty="0"/>
          </a:p>
          <a:p>
            <a:endParaRPr lang="en-US" altLang="en-US" dirty="0"/>
          </a:p>
          <a:p>
            <a:pPr eaLnBrk="1" hangingPunct="1">
              <a:lnSpc>
                <a:spcPct val="80000"/>
              </a:lnSpc>
            </a:pPr>
            <a:endParaRPr lang="en-US"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a:extLst>
              <a:ext uri="{FF2B5EF4-FFF2-40B4-BE49-F238E27FC236}">
                <a16:creationId xmlns:a16="http://schemas.microsoft.com/office/drawing/2014/main" id="{E8849BD1-89D6-4D23-822A-BAE98BBA1BE6}"/>
              </a:ext>
            </a:extLst>
          </p:cNvPr>
          <p:cNvSpPr>
            <a:spLocks noGrp="1"/>
          </p:cNvSpPr>
          <p:nvPr>
            <p:ph type="title"/>
          </p:nvPr>
        </p:nvSpPr>
        <p:spPr/>
        <p:txBody>
          <a:bodyPr>
            <a:normAutofit/>
          </a:bodyPr>
          <a:lstStyle/>
          <a:p>
            <a:pPr eaLnBrk="1" hangingPunct="1"/>
            <a:r>
              <a:rPr lang="en-US" altLang="zh-HK" dirty="0"/>
              <a:t>US Value: Time and Future</a:t>
            </a:r>
          </a:p>
        </p:txBody>
      </p:sp>
      <p:sp>
        <p:nvSpPr>
          <p:cNvPr id="4099"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B9149E91-F213-481A-873C-595DEC007B63}"/>
              </a:ext>
            </a:extLst>
          </p:cNvPr>
          <p:cNvSpPr>
            <a:spLocks noGrp="1" noChangeArrowheads="1"/>
          </p:cNvSpPr>
          <p:nvPr>
            <p:ph idx="1"/>
          </p:nvPr>
        </p:nvSpPr>
        <p:spPr>
          <a:xfrm>
            <a:off x="457200" y="1600200"/>
            <a:ext cx="8435975" cy="4525963"/>
          </a:xfrm>
        </p:spPr>
        <p:txBody>
          <a:bodyPr/>
          <a:lstStyle/>
          <a:p>
            <a:pPr>
              <a:buFont typeface="Arial" charset="0"/>
              <a:buChar char="•"/>
              <a:defRPr/>
            </a:pPr>
            <a:r>
              <a:rPr lang="en-US" sz="3600" dirty="0"/>
              <a:t>Value on time</a:t>
            </a:r>
          </a:p>
          <a:p>
            <a:pPr>
              <a:buFont typeface="Arial" charset="0"/>
              <a:buChar char="•"/>
              <a:defRPr/>
            </a:pPr>
            <a:endParaRPr lang="en-US" sz="2000" dirty="0"/>
          </a:p>
          <a:p>
            <a:pPr>
              <a:lnSpc>
                <a:spcPct val="80000"/>
              </a:lnSpc>
              <a:spcBef>
                <a:spcPts val="0"/>
              </a:spcBef>
              <a:buFont typeface="Arial" charset="0"/>
              <a:buChar char="•"/>
              <a:defRPr/>
            </a:pPr>
            <a:r>
              <a:rPr lang="en-US" sz="3600" dirty="0"/>
              <a:t>Study time-management principles to learn how to get more work done in a day</a:t>
            </a:r>
          </a:p>
          <a:p>
            <a:pPr>
              <a:buFont typeface="Arial" charset="0"/>
              <a:buChar char="•"/>
              <a:defRPr/>
            </a:pPr>
            <a:endParaRPr lang="en-US" sz="2000" dirty="0"/>
          </a:p>
          <a:p>
            <a:pPr>
              <a:lnSpc>
                <a:spcPct val="80000"/>
              </a:lnSpc>
              <a:spcBef>
                <a:spcPts val="0"/>
              </a:spcBef>
              <a:buFont typeface="Arial" charset="0"/>
              <a:buChar char="•"/>
              <a:defRPr/>
            </a:pPr>
            <a:r>
              <a:rPr lang="en-US" sz="3600" dirty="0"/>
              <a:t>Concerned with punctuality for work and appointments</a:t>
            </a:r>
          </a:p>
          <a:p>
            <a:pPr marL="0" indent="0">
              <a:buFont typeface="Arial" charset="0"/>
              <a:buNone/>
              <a:defRPr/>
            </a:pPr>
            <a:endParaRPr lang="en-US" dirty="0"/>
          </a:p>
          <a:p>
            <a:pPr>
              <a:buFont typeface="Arial" charset="0"/>
              <a:buChar char="•"/>
              <a:defRPr/>
            </a:pPr>
            <a:endParaRPr lang="en-US" dirty="0"/>
          </a:p>
          <a:p>
            <a:pPr eaLnBrk="1" hangingPunct="1">
              <a:lnSpc>
                <a:spcPct val="80000"/>
              </a:lnSpc>
              <a:buFont typeface="Arial" charset="0"/>
              <a:buChar char="•"/>
              <a:defRPr/>
            </a:pP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a:extLst>
              <a:ext uri="{FF2B5EF4-FFF2-40B4-BE49-F238E27FC236}">
                <a16:creationId xmlns:a16="http://schemas.microsoft.com/office/drawing/2014/main" id="{4B982DA3-DF49-423C-9EC6-9EB9273065DD}"/>
              </a:ext>
            </a:extLst>
          </p:cNvPr>
          <p:cNvSpPr>
            <a:spLocks noGrp="1"/>
          </p:cNvSpPr>
          <p:nvPr>
            <p:ph type="title"/>
          </p:nvPr>
        </p:nvSpPr>
        <p:spPr/>
        <p:txBody>
          <a:bodyPr>
            <a:normAutofit/>
          </a:bodyPr>
          <a:lstStyle/>
          <a:p>
            <a:pPr eaLnBrk="1" hangingPunct="1"/>
            <a:r>
              <a:rPr lang="en-US" altLang="zh-HK" dirty="0"/>
              <a:t>US Value: Time and Future</a:t>
            </a:r>
          </a:p>
        </p:txBody>
      </p:sp>
      <p:sp>
        <p:nvSpPr>
          <p:cNvPr id="115715"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C779E9A1-E02C-4F31-BC08-8F4444F5AA09}"/>
              </a:ext>
            </a:extLst>
          </p:cNvPr>
          <p:cNvSpPr>
            <a:spLocks noGrp="1"/>
          </p:cNvSpPr>
          <p:nvPr>
            <p:ph idx="1"/>
          </p:nvPr>
        </p:nvSpPr>
        <p:spPr>
          <a:xfrm>
            <a:off x="457200" y="1600200"/>
            <a:ext cx="8435975" cy="4525963"/>
          </a:xfrm>
        </p:spPr>
        <p:txBody>
          <a:bodyPr/>
          <a:lstStyle/>
          <a:p>
            <a:pPr>
              <a:lnSpc>
                <a:spcPct val="80000"/>
              </a:lnSpc>
              <a:spcBef>
                <a:spcPct val="0"/>
              </a:spcBef>
            </a:pPr>
            <a:r>
              <a:rPr lang="en-US" altLang="en-US" sz="3600" dirty="0"/>
              <a:t>Success of the fast-food industry in the United States is directly related to eating on the run rather than wasting time lingering over meals. In other parts of the world, mealtime is very leisurely. </a:t>
            </a:r>
          </a:p>
          <a:p>
            <a:endParaRPr lang="en-US" altLang="en-US" dirty="0"/>
          </a:p>
          <a:p>
            <a:endParaRPr lang="en-US" altLang="en-US" dirty="0"/>
          </a:p>
          <a:p>
            <a:endParaRPr lang="en-US" altLang="en-US" dirty="0"/>
          </a:p>
          <a:p>
            <a:pPr eaLnBrk="1" hangingPunct="1">
              <a:lnSpc>
                <a:spcPct val="80000"/>
              </a:lnSpc>
            </a:pPr>
            <a:endParaRPr lang="en-US"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a:extLst>
              <a:ext uri="{FF2B5EF4-FFF2-40B4-BE49-F238E27FC236}">
                <a16:creationId xmlns:a16="http://schemas.microsoft.com/office/drawing/2014/main" id="{7FA9B7B3-5DFC-4154-9B9C-DF6DE63150FC}"/>
              </a:ext>
            </a:extLst>
          </p:cNvPr>
          <p:cNvSpPr>
            <a:spLocks noGrp="1"/>
          </p:cNvSpPr>
          <p:nvPr>
            <p:ph type="title"/>
          </p:nvPr>
        </p:nvSpPr>
        <p:spPr/>
        <p:txBody>
          <a:bodyPr/>
          <a:lstStyle/>
          <a:p>
            <a:pPr eaLnBrk="1" hangingPunct="1"/>
            <a:r>
              <a:rPr lang="en-US" altLang="zh-HK" sz="3600" dirty="0"/>
              <a:t>US Value: Time and Future</a:t>
            </a:r>
          </a:p>
        </p:txBody>
      </p:sp>
      <p:sp>
        <p:nvSpPr>
          <p:cNvPr id="11776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F7926F28-7290-458F-A19E-FE863EC671E7}"/>
              </a:ext>
            </a:extLst>
          </p:cNvPr>
          <p:cNvSpPr>
            <a:spLocks noGrp="1"/>
          </p:cNvSpPr>
          <p:nvPr>
            <p:ph idx="1"/>
          </p:nvPr>
        </p:nvSpPr>
        <p:spPr>
          <a:xfrm>
            <a:off x="457200" y="1600200"/>
            <a:ext cx="8435975" cy="4525963"/>
          </a:xfrm>
        </p:spPr>
        <p:txBody>
          <a:bodyPr/>
          <a:lstStyle/>
          <a:p>
            <a:pPr>
              <a:lnSpc>
                <a:spcPct val="80000"/>
              </a:lnSpc>
              <a:spcBef>
                <a:spcPct val="0"/>
              </a:spcBef>
            </a:pPr>
            <a:r>
              <a:rPr lang="en-US" altLang="en-US" sz="3600" dirty="0"/>
              <a:t>Do not place as great an emphasis on history as do people of many other cultures</a:t>
            </a:r>
          </a:p>
          <a:p>
            <a:endParaRPr lang="en-US" altLang="en-US" sz="2000" dirty="0"/>
          </a:p>
          <a:p>
            <a:pPr>
              <a:lnSpc>
                <a:spcPct val="80000"/>
              </a:lnSpc>
              <a:spcBef>
                <a:spcPct val="0"/>
              </a:spcBef>
            </a:pPr>
            <a:r>
              <a:rPr lang="en-US" altLang="en-US" sz="3600" dirty="0"/>
              <a:t>People in other countries may believe that their future is determined by fate; They simply try to live in harmony with whatever changes occur, rather than seeking change, as is true in the U.S. culture.</a:t>
            </a:r>
          </a:p>
          <a:p>
            <a:endParaRPr lang="en-US" altLang="en-US" dirty="0"/>
          </a:p>
          <a:p>
            <a:endParaRPr lang="en-US" altLang="en-US" dirty="0"/>
          </a:p>
          <a:p>
            <a:endParaRPr lang="en-US" altLang="en-US" dirty="0"/>
          </a:p>
          <a:p>
            <a:endParaRPr lang="en-US" altLang="en-US" dirty="0"/>
          </a:p>
          <a:p>
            <a:pPr eaLnBrk="1" hangingPunct="1">
              <a:lnSpc>
                <a:spcPct val="80000"/>
              </a:lnSpc>
            </a:pPr>
            <a:endParaRPr lang="en-US"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id="{5DF61F1D-8D91-48FE-90FE-18D2378994AE}"/>
              </a:ext>
            </a:extLst>
          </p:cNvPr>
          <p:cNvSpPr>
            <a:spLocks noGrp="1"/>
          </p:cNvSpPr>
          <p:nvPr>
            <p:ph type="title"/>
          </p:nvPr>
        </p:nvSpPr>
        <p:spPr/>
        <p:txBody>
          <a:bodyPr>
            <a:normAutofit/>
          </a:bodyPr>
          <a:lstStyle/>
          <a:p>
            <a:pPr eaLnBrk="1" hangingPunct="1"/>
            <a:r>
              <a:rPr lang="en-US" altLang="en-US" dirty="0"/>
              <a:t>Attitudes Toward Women </a:t>
            </a:r>
            <a:endParaRPr lang="en-US" altLang="zh-HK" dirty="0"/>
          </a:p>
        </p:txBody>
      </p:sp>
      <p:sp>
        <p:nvSpPr>
          <p:cNvPr id="121859"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1FB3B510-4D32-43E2-A6A5-855FA7F58726}"/>
              </a:ext>
            </a:extLst>
          </p:cNvPr>
          <p:cNvSpPr>
            <a:spLocks noGrp="1"/>
          </p:cNvSpPr>
          <p:nvPr>
            <p:ph idx="1"/>
          </p:nvPr>
        </p:nvSpPr>
        <p:spPr/>
        <p:txBody>
          <a:bodyPr/>
          <a:lstStyle/>
          <a:p>
            <a:pPr eaLnBrk="1" hangingPunct="1">
              <a:lnSpc>
                <a:spcPct val="80000"/>
              </a:lnSpc>
            </a:pPr>
            <a:r>
              <a:rPr lang="en-US" altLang="en-US" sz="3600" dirty="0"/>
              <a:t>Attitudes: our likes (or affinities) and dislikes (or aversions) to certain people, objects, or situations. </a:t>
            </a:r>
          </a:p>
          <a:p>
            <a:pPr eaLnBrk="1" hangingPunct="1">
              <a:lnSpc>
                <a:spcPct val="80000"/>
              </a:lnSpc>
            </a:pPr>
            <a:endParaRPr lang="en-US" altLang="en-US" sz="2000" dirty="0"/>
          </a:p>
          <a:p>
            <a:pPr eaLnBrk="1" hangingPunct="1">
              <a:lnSpc>
                <a:spcPct val="80000"/>
              </a:lnSpc>
            </a:pPr>
            <a:r>
              <a:rPr lang="en-US" altLang="en-US" sz="3600" dirty="0"/>
              <a:t>Men in some countries may have the attitude that women belong in the home and not in the workplace. </a:t>
            </a:r>
          </a:p>
          <a:p>
            <a:pPr eaLnBrk="1" hangingPunct="1">
              <a:lnSpc>
                <a:spcPct val="80000"/>
              </a:lnSpc>
            </a:pPr>
            <a:endParaRPr lang="en-US"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id="{2A902CBA-6DB3-4973-AF52-479336375812}"/>
              </a:ext>
            </a:extLst>
          </p:cNvPr>
          <p:cNvSpPr>
            <a:spLocks noGrp="1"/>
          </p:cNvSpPr>
          <p:nvPr>
            <p:ph type="title"/>
          </p:nvPr>
        </p:nvSpPr>
        <p:spPr/>
        <p:txBody>
          <a:bodyPr>
            <a:normAutofit/>
          </a:bodyPr>
          <a:lstStyle/>
          <a:p>
            <a:pPr eaLnBrk="1" hangingPunct="1"/>
            <a:r>
              <a:rPr lang="en-US" altLang="en-US" dirty="0"/>
              <a:t>Attitudes Toward Women </a:t>
            </a:r>
            <a:endParaRPr lang="en-US" altLang="zh-HK" dirty="0"/>
          </a:p>
        </p:txBody>
      </p:sp>
      <p:sp>
        <p:nvSpPr>
          <p:cNvPr id="125955"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AA29E98C-66A1-4498-A9E0-4BADAD80AE79}"/>
              </a:ext>
            </a:extLst>
          </p:cNvPr>
          <p:cNvSpPr>
            <a:spLocks noGrp="1"/>
          </p:cNvSpPr>
          <p:nvPr>
            <p:ph idx="1"/>
          </p:nvPr>
        </p:nvSpPr>
        <p:spPr/>
        <p:txBody>
          <a:bodyPr/>
          <a:lstStyle/>
          <a:p>
            <a:pPr eaLnBrk="1" hangingPunct="1">
              <a:lnSpc>
                <a:spcPct val="80000"/>
              </a:lnSpc>
            </a:pPr>
            <a:r>
              <a:rPr lang="en-US" altLang="en-US" sz="3400" dirty="0"/>
              <a:t>The attitude of the macro-culture, however, is that women may choose to work or to stay home and take care of the family.</a:t>
            </a:r>
          </a:p>
          <a:p>
            <a:pPr eaLnBrk="1" hangingPunct="1">
              <a:lnSpc>
                <a:spcPct val="80000"/>
              </a:lnSpc>
            </a:pPr>
            <a:endParaRPr lang="en-US" altLang="en-US" sz="2000" dirty="0"/>
          </a:p>
          <a:p>
            <a:pPr eaLnBrk="1" hangingPunct="1">
              <a:lnSpc>
                <a:spcPct val="80000"/>
              </a:lnSpc>
            </a:pPr>
            <a:r>
              <a:rPr lang="en-US" altLang="en-US" sz="3400" dirty="0"/>
              <a:t>In the United States, gender differences in the workplace are deemphasized. </a:t>
            </a:r>
          </a:p>
          <a:p>
            <a:pPr eaLnBrk="1" hangingPunct="1">
              <a:lnSpc>
                <a:spcPct val="80000"/>
              </a:lnSpc>
            </a:pPr>
            <a:endParaRPr lang="en-US" altLang="en-US" sz="2000" dirty="0"/>
          </a:p>
          <a:p>
            <a:pPr eaLnBrk="1" hangingPunct="1">
              <a:lnSpc>
                <a:spcPct val="80000"/>
              </a:lnSpc>
            </a:pPr>
            <a:r>
              <a:rPr lang="en-US" altLang="en-US" sz="3400" dirty="0"/>
              <a:t>Legislation as fair employment laws requiring that men and women must be given equal pay for equal work. </a:t>
            </a:r>
          </a:p>
          <a:p>
            <a:pPr eaLnBrk="1" hangingPunct="1">
              <a:lnSpc>
                <a:spcPct val="80000"/>
              </a:lnSpc>
            </a:pPr>
            <a:endParaRPr lang="en-US"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a:extLst>
              <a:ext uri="{FF2B5EF4-FFF2-40B4-BE49-F238E27FC236}">
                <a16:creationId xmlns:a16="http://schemas.microsoft.com/office/drawing/2014/main" id="{21670DFE-754C-4160-A93F-DC1D856A2910}"/>
              </a:ext>
            </a:extLst>
          </p:cNvPr>
          <p:cNvSpPr>
            <a:spLocks noGrp="1"/>
          </p:cNvSpPr>
          <p:nvPr>
            <p:ph type="title"/>
          </p:nvPr>
        </p:nvSpPr>
        <p:spPr/>
        <p:txBody>
          <a:bodyPr>
            <a:normAutofit/>
          </a:bodyPr>
          <a:lstStyle/>
          <a:p>
            <a:pPr eaLnBrk="1" hangingPunct="1"/>
            <a:r>
              <a:rPr lang="en-US" altLang="en-US" dirty="0"/>
              <a:t>Attitudes Toward Women </a:t>
            </a:r>
            <a:endParaRPr lang="en-US" altLang="zh-HK" dirty="0"/>
          </a:p>
        </p:txBody>
      </p:sp>
      <p:sp>
        <p:nvSpPr>
          <p:cNvPr id="12800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4AA1944D-9B99-4BFD-BE9A-F4712706A596}"/>
              </a:ext>
            </a:extLst>
          </p:cNvPr>
          <p:cNvSpPr>
            <a:spLocks noGrp="1"/>
          </p:cNvSpPr>
          <p:nvPr>
            <p:ph idx="1"/>
          </p:nvPr>
        </p:nvSpPr>
        <p:spPr>
          <a:xfrm>
            <a:off x="457200" y="1600200"/>
            <a:ext cx="8507413" cy="4525963"/>
          </a:xfrm>
        </p:spPr>
        <p:txBody>
          <a:bodyPr/>
          <a:lstStyle/>
          <a:p>
            <a:pPr eaLnBrk="1" hangingPunct="1">
              <a:lnSpc>
                <a:spcPct val="80000"/>
              </a:lnSpc>
            </a:pPr>
            <a:r>
              <a:rPr lang="en-US" altLang="en-US" sz="3400" dirty="0"/>
              <a:t>Even though differences in pay still exist, treating men and women equally is expected in U.S. firms.</a:t>
            </a:r>
          </a:p>
          <a:p>
            <a:pPr eaLnBrk="1" hangingPunct="1">
              <a:lnSpc>
                <a:spcPct val="80000"/>
              </a:lnSpc>
            </a:pPr>
            <a:endParaRPr lang="en-US" altLang="en-US" sz="2000" dirty="0"/>
          </a:p>
          <a:p>
            <a:pPr eaLnBrk="1" hangingPunct="1">
              <a:lnSpc>
                <a:spcPct val="80000"/>
              </a:lnSpc>
            </a:pPr>
            <a:r>
              <a:rPr lang="en-US" altLang="en-US" sz="3400" dirty="0"/>
              <a:t>Recent studies have found that women adapt better than men in intercultural situations. </a:t>
            </a:r>
          </a:p>
          <a:p>
            <a:pPr eaLnBrk="1" hangingPunct="1">
              <a:lnSpc>
                <a:spcPct val="80000"/>
              </a:lnSpc>
            </a:pPr>
            <a:endParaRPr lang="en-US" altLang="en-US" sz="2000" dirty="0"/>
          </a:p>
          <a:p>
            <a:pPr eaLnBrk="1" hangingPunct="1">
              <a:lnSpc>
                <a:spcPct val="80000"/>
              </a:lnSpc>
            </a:pPr>
            <a:r>
              <a:rPr lang="en-US" altLang="en-US" sz="3400" dirty="0"/>
              <a:t>Women manage adversity better (</a:t>
            </a:r>
            <a:r>
              <a:rPr lang="en-US" altLang="en-US" sz="3400" dirty="0" err="1"/>
              <a:t>Halsberger</a:t>
            </a:r>
            <a:r>
              <a:rPr lang="en-US" altLang="en-US" sz="3400" dirty="0"/>
              <a:t>, 2007). </a:t>
            </a:r>
          </a:p>
          <a:p>
            <a:pPr eaLnBrk="1" hangingPunct="1">
              <a:lnSpc>
                <a:spcPct val="80000"/>
              </a:lnSpc>
            </a:pPr>
            <a:endParaRPr lang="en-US" alt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a:extLst>
              <a:ext uri="{FF2B5EF4-FFF2-40B4-BE49-F238E27FC236}">
                <a16:creationId xmlns:a16="http://schemas.microsoft.com/office/drawing/2014/main" id="{57C7A973-23BA-4492-B385-13B36E5B6C52}"/>
              </a:ext>
            </a:extLst>
          </p:cNvPr>
          <p:cNvSpPr>
            <a:spLocks noGrp="1"/>
          </p:cNvSpPr>
          <p:nvPr>
            <p:ph type="title"/>
          </p:nvPr>
        </p:nvSpPr>
        <p:spPr/>
        <p:txBody>
          <a:bodyPr>
            <a:normAutofit/>
          </a:bodyPr>
          <a:lstStyle/>
          <a:p>
            <a:pPr eaLnBrk="1" hangingPunct="1"/>
            <a:r>
              <a:rPr lang="en-US" altLang="en-US" dirty="0"/>
              <a:t>Work Attitudes </a:t>
            </a:r>
            <a:endParaRPr lang="en-US" altLang="zh-HK" dirty="0"/>
          </a:p>
        </p:txBody>
      </p:sp>
      <p:sp>
        <p:nvSpPr>
          <p:cNvPr id="132099"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1E9AA05A-F4AA-4DDA-88BB-2FCD4D85DEEB}"/>
              </a:ext>
            </a:extLst>
          </p:cNvPr>
          <p:cNvSpPr>
            <a:spLocks noGrp="1"/>
          </p:cNvSpPr>
          <p:nvPr>
            <p:ph idx="1"/>
          </p:nvPr>
        </p:nvSpPr>
        <p:spPr>
          <a:xfrm>
            <a:off x="457200" y="1600200"/>
            <a:ext cx="8435975" cy="4525963"/>
          </a:xfrm>
        </p:spPr>
        <p:txBody>
          <a:bodyPr/>
          <a:lstStyle/>
          <a:p>
            <a:pPr eaLnBrk="1" hangingPunct="1">
              <a:lnSpc>
                <a:spcPct val="80000"/>
              </a:lnSpc>
            </a:pPr>
            <a:r>
              <a:rPr lang="en-US" altLang="en-US" sz="3400" dirty="0"/>
              <a:t>Work: defined as mental or physical activities directed to socially productive accomplishments, in some societies is associated with economic values, status and class, and cultural values.</a:t>
            </a:r>
          </a:p>
          <a:p>
            <a:pPr eaLnBrk="1" hangingPunct="1">
              <a:lnSpc>
                <a:spcPct val="80000"/>
              </a:lnSpc>
            </a:pPr>
            <a:endParaRPr lang="en-US" altLang="en-US" sz="1200" dirty="0"/>
          </a:p>
          <a:p>
            <a:pPr eaLnBrk="1" hangingPunct="1">
              <a:lnSpc>
                <a:spcPct val="80000"/>
              </a:lnSpc>
            </a:pPr>
            <a:r>
              <a:rPr lang="en-US" altLang="en-US" sz="3400" dirty="0"/>
              <a:t>Americans admire people who work hard and are motivated to achieve</a:t>
            </a:r>
          </a:p>
          <a:p>
            <a:pPr eaLnBrk="1" hangingPunct="1">
              <a:lnSpc>
                <a:spcPct val="80000"/>
              </a:lnSpc>
            </a:pPr>
            <a:endParaRPr lang="en-US" altLang="en-US" sz="1200" dirty="0"/>
          </a:p>
          <a:p>
            <a:pPr eaLnBrk="1" hangingPunct="1">
              <a:lnSpc>
                <a:spcPct val="80000"/>
              </a:lnSpc>
            </a:pPr>
            <a:r>
              <a:rPr lang="en-US" altLang="en-US" sz="3400" dirty="0"/>
              <a:t>Reward systems in many firms are based on an employee’s achievement</a:t>
            </a:r>
          </a:p>
          <a:p>
            <a:pPr eaLnBrk="1" hangingPunct="1">
              <a:lnSpc>
                <a:spcPct val="80000"/>
              </a:lnSpc>
            </a:pPr>
            <a:endParaRPr lang="en-US"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a:extLst>
              <a:ext uri="{FF2B5EF4-FFF2-40B4-BE49-F238E27FC236}">
                <a16:creationId xmlns:a16="http://schemas.microsoft.com/office/drawing/2014/main" id="{492DF410-BD33-4097-A0F8-006759B328EE}"/>
              </a:ext>
            </a:extLst>
          </p:cNvPr>
          <p:cNvSpPr>
            <a:spLocks noGrp="1"/>
          </p:cNvSpPr>
          <p:nvPr>
            <p:ph type="title"/>
          </p:nvPr>
        </p:nvSpPr>
        <p:spPr/>
        <p:txBody>
          <a:bodyPr>
            <a:normAutofit/>
          </a:bodyPr>
          <a:lstStyle/>
          <a:p>
            <a:pPr eaLnBrk="1" hangingPunct="1"/>
            <a:r>
              <a:rPr lang="en-US" altLang="en-US" dirty="0"/>
              <a:t>Work Attitudes </a:t>
            </a:r>
            <a:endParaRPr lang="en-US" altLang="zh-HK" dirty="0"/>
          </a:p>
        </p:txBody>
      </p:sp>
      <p:sp>
        <p:nvSpPr>
          <p:cNvPr id="134147"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3F2A9812-8856-4B1E-9EE4-4F27014FF299}"/>
              </a:ext>
            </a:extLst>
          </p:cNvPr>
          <p:cNvSpPr>
            <a:spLocks noGrp="1"/>
          </p:cNvSpPr>
          <p:nvPr>
            <p:ph idx="1"/>
          </p:nvPr>
        </p:nvSpPr>
        <p:spPr/>
        <p:txBody>
          <a:bodyPr/>
          <a:lstStyle/>
          <a:p>
            <a:pPr eaLnBrk="1" hangingPunct="1">
              <a:lnSpc>
                <a:spcPct val="80000"/>
              </a:lnSpc>
            </a:pPr>
            <a:r>
              <a:rPr lang="en-US" altLang="en-US" sz="3400" dirty="0"/>
              <a:t>In much of Europe, attitudes toward work seem to be more relaxed. </a:t>
            </a:r>
          </a:p>
          <a:p>
            <a:pPr eaLnBrk="1" hangingPunct="1">
              <a:lnSpc>
                <a:spcPct val="80000"/>
              </a:lnSpc>
            </a:pPr>
            <a:endParaRPr lang="en-US" altLang="en-US" sz="2000" dirty="0"/>
          </a:p>
          <a:p>
            <a:pPr eaLnBrk="1" hangingPunct="1">
              <a:lnSpc>
                <a:spcPct val="80000"/>
              </a:lnSpc>
            </a:pPr>
            <a:r>
              <a:rPr lang="en-US" altLang="en-US" sz="3400" dirty="0"/>
              <a:t>Many businesses close during the month of August when people go on vacation. </a:t>
            </a:r>
          </a:p>
          <a:p>
            <a:pPr eaLnBrk="1" hangingPunct="1">
              <a:lnSpc>
                <a:spcPct val="80000"/>
              </a:lnSpc>
            </a:pPr>
            <a:endParaRPr lang="en-US" altLang="en-US" sz="2000" dirty="0"/>
          </a:p>
          <a:p>
            <a:pPr eaLnBrk="1" hangingPunct="1">
              <a:lnSpc>
                <a:spcPct val="80000"/>
              </a:lnSpc>
            </a:pPr>
            <a:r>
              <a:rPr lang="en-US" altLang="en-US" sz="3400" dirty="0"/>
              <a:t>Most Europeans do not work on weekends or holidays, as they believe this is time that should be spent with family or engaging in personal activities.</a:t>
            </a:r>
          </a:p>
          <a:p>
            <a:pPr eaLnBrk="1" hangingPunct="1">
              <a:lnSpc>
                <a:spcPct val="80000"/>
              </a:lnSpc>
            </a:pPr>
            <a:endParaRPr lang="en-US"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a:extLst>
              <a:ext uri="{FF2B5EF4-FFF2-40B4-BE49-F238E27FC236}">
                <a16:creationId xmlns:a16="http://schemas.microsoft.com/office/drawing/2014/main" id="{0B59A51A-8065-4F65-BD33-D49716C06489}"/>
              </a:ext>
            </a:extLst>
          </p:cNvPr>
          <p:cNvSpPr>
            <a:spLocks noGrp="1"/>
          </p:cNvSpPr>
          <p:nvPr>
            <p:ph type="title"/>
          </p:nvPr>
        </p:nvSpPr>
        <p:spPr/>
        <p:txBody>
          <a:bodyPr>
            <a:normAutofit/>
          </a:bodyPr>
          <a:lstStyle/>
          <a:p>
            <a:pPr eaLnBrk="1" hangingPunct="1"/>
            <a:r>
              <a:rPr lang="en-US" altLang="en-US" dirty="0"/>
              <a:t>Individualism and Collectivism</a:t>
            </a:r>
            <a:endParaRPr lang="en-US" altLang="zh-HK" dirty="0"/>
          </a:p>
        </p:txBody>
      </p:sp>
      <p:sp>
        <p:nvSpPr>
          <p:cNvPr id="136195"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DB7B6C4A-630D-4B0C-BE96-7AC9B428E8B6}"/>
              </a:ext>
            </a:extLst>
          </p:cNvPr>
          <p:cNvSpPr>
            <a:spLocks noGrp="1"/>
          </p:cNvSpPr>
          <p:nvPr>
            <p:ph idx="1"/>
          </p:nvPr>
        </p:nvSpPr>
        <p:spPr/>
        <p:txBody>
          <a:bodyPr/>
          <a:lstStyle/>
          <a:p>
            <a:pPr eaLnBrk="1" hangingPunct="1">
              <a:lnSpc>
                <a:spcPct val="80000"/>
              </a:lnSpc>
            </a:pPr>
            <a:r>
              <a:rPr lang="en-US" altLang="en-US" sz="3600" dirty="0"/>
              <a:t>Individualism: refers to the attitude of valuing ourselves as separate individuals with responsibility for our own destinies and our own actions. </a:t>
            </a:r>
          </a:p>
          <a:p>
            <a:pPr eaLnBrk="1" hangingPunct="1">
              <a:lnSpc>
                <a:spcPct val="80000"/>
              </a:lnSpc>
            </a:pPr>
            <a:endParaRPr lang="en-US" altLang="en-US" sz="2000" dirty="0"/>
          </a:p>
          <a:p>
            <a:pPr eaLnBrk="1" hangingPunct="1">
              <a:lnSpc>
                <a:spcPct val="80000"/>
              </a:lnSpc>
            </a:pPr>
            <a:r>
              <a:rPr lang="en-US" altLang="en-US" sz="3600" dirty="0"/>
              <a:t>Proponents of individualism believe that self-interest is an appropriate goal. </a:t>
            </a:r>
          </a:p>
          <a:p>
            <a:pPr eaLnBrk="1" hangingPunct="1">
              <a:lnSpc>
                <a:spcPct val="80000"/>
              </a:lnSpc>
            </a:pPr>
            <a:endParaRPr lang="en-US" altLang="en-US" dirty="0"/>
          </a:p>
          <a:p>
            <a:pPr eaLnBrk="1" hangingPunct="1">
              <a:lnSpc>
                <a:spcPct val="80000"/>
              </a:lnSpc>
            </a:pPr>
            <a:endParaRPr lang="en-US"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a:extLst>
              <a:ext uri="{FF2B5EF4-FFF2-40B4-BE49-F238E27FC236}">
                <a16:creationId xmlns:a16="http://schemas.microsoft.com/office/drawing/2014/main" id="{9439B05A-6A84-40BB-A285-BE9D0402A778}"/>
              </a:ext>
            </a:extLst>
          </p:cNvPr>
          <p:cNvSpPr>
            <a:spLocks noGrp="1"/>
          </p:cNvSpPr>
          <p:nvPr>
            <p:ph type="title"/>
          </p:nvPr>
        </p:nvSpPr>
        <p:spPr/>
        <p:txBody>
          <a:bodyPr>
            <a:normAutofit/>
          </a:bodyPr>
          <a:lstStyle/>
          <a:p>
            <a:pPr eaLnBrk="1" hangingPunct="1"/>
            <a:r>
              <a:rPr lang="en-US" altLang="en-US" dirty="0"/>
              <a:t>Individualism and Collectivism</a:t>
            </a:r>
            <a:endParaRPr lang="en-US" altLang="zh-HK" dirty="0"/>
          </a:p>
        </p:txBody>
      </p:sp>
      <p:sp>
        <p:nvSpPr>
          <p:cNvPr id="13824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E55805F1-06B5-47BB-AFA9-460D0C2769F1}"/>
              </a:ext>
            </a:extLst>
          </p:cNvPr>
          <p:cNvSpPr>
            <a:spLocks noGrp="1"/>
          </p:cNvSpPr>
          <p:nvPr>
            <p:ph idx="1"/>
          </p:nvPr>
        </p:nvSpPr>
        <p:spPr/>
        <p:txBody>
          <a:bodyPr/>
          <a:lstStyle/>
          <a:p>
            <a:pPr eaLnBrk="1" hangingPunct="1">
              <a:lnSpc>
                <a:spcPct val="80000"/>
              </a:lnSpc>
            </a:pPr>
            <a:r>
              <a:rPr lang="en-US" altLang="en-US" sz="3600" dirty="0"/>
              <a:t>Germans, Americans, and the Dutch all embrace individualism, which includes self-maximization, independence, creativity, curiosity, assertiveness, self-esteem, and education.</a:t>
            </a:r>
          </a:p>
          <a:p>
            <a:pPr eaLnBrk="1" hangingPunct="1">
              <a:lnSpc>
                <a:spcPct val="80000"/>
              </a:lnSpc>
            </a:pPr>
            <a:endParaRPr lang="en-US" altLang="en-US" dirty="0"/>
          </a:p>
          <a:p>
            <a:pPr eaLnBrk="1" hangingPunct="1">
              <a:lnSpc>
                <a:spcPct val="80000"/>
              </a:lnSpc>
            </a:pPr>
            <a:endParaRPr lang="en-US" alt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a:extLst>
              <a:ext uri="{FF2B5EF4-FFF2-40B4-BE49-F238E27FC236}">
                <a16:creationId xmlns:a16="http://schemas.microsoft.com/office/drawing/2014/main" id="{E2D251F0-D3ED-4FEE-AB34-CC6623AB18FF}"/>
              </a:ext>
            </a:extLst>
          </p:cNvPr>
          <p:cNvSpPr>
            <a:spLocks noGrp="1"/>
          </p:cNvSpPr>
          <p:nvPr>
            <p:ph type="title"/>
          </p:nvPr>
        </p:nvSpPr>
        <p:spPr/>
        <p:txBody>
          <a:bodyPr>
            <a:normAutofit/>
          </a:bodyPr>
          <a:lstStyle/>
          <a:p>
            <a:pPr eaLnBrk="1" hangingPunct="1"/>
            <a:r>
              <a:rPr lang="en-US" altLang="en-US" dirty="0"/>
              <a:t>Individualism and Collectivism</a:t>
            </a:r>
            <a:endParaRPr lang="en-US" altLang="zh-HK" dirty="0"/>
          </a:p>
        </p:txBody>
      </p:sp>
      <p:sp>
        <p:nvSpPr>
          <p:cNvPr id="140291"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EA541509-3095-431E-9654-A69F4086406D}"/>
              </a:ext>
            </a:extLst>
          </p:cNvPr>
          <p:cNvSpPr>
            <a:spLocks noGrp="1"/>
          </p:cNvSpPr>
          <p:nvPr>
            <p:ph idx="1"/>
          </p:nvPr>
        </p:nvSpPr>
        <p:spPr/>
        <p:txBody>
          <a:bodyPr/>
          <a:lstStyle/>
          <a:p>
            <a:pPr eaLnBrk="1" hangingPunct="1">
              <a:lnSpc>
                <a:spcPct val="80000"/>
              </a:lnSpc>
            </a:pPr>
            <a:r>
              <a:rPr lang="en-US" altLang="en-US" sz="3600" dirty="0"/>
              <a:t>Collectivism: emphasizes common interests, conformity, cooperation, and interdependence. </a:t>
            </a:r>
          </a:p>
          <a:p>
            <a:pPr eaLnBrk="1" hangingPunct="1">
              <a:lnSpc>
                <a:spcPct val="80000"/>
              </a:lnSpc>
            </a:pPr>
            <a:endParaRPr lang="en-US" altLang="en-US" sz="2000" dirty="0"/>
          </a:p>
          <a:p>
            <a:pPr eaLnBrk="1" hangingPunct="1">
              <a:lnSpc>
                <a:spcPct val="80000"/>
              </a:lnSpc>
            </a:pPr>
            <a:r>
              <a:rPr lang="en-US" altLang="en-US" sz="3600" dirty="0"/>
              <a:t>Countries that are more collectivistic include China, Japan, and India. </a:t>
            </a:r>
          </a:p>
          <a:p>
            <a:pPr eaLnBrk="1" hangingPunct="1">
              <a:lnSpc>
                <a:spcPct val="80000"/>
              </a:lnSpc>
            </a:pPr>
            <a:endParaRPr lang="en-US" alt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a:extLst>
              <a:ext uri="{FF2B5EF4-FFF2-40B4-BE49-F238E27FC236}">
                <a16:creationId xmlns:a16="http://schemas.microsoft.com/office/drawing/2014/main" id="{B4673E25-775E-4A5F-A044-657F6EC9EA71}"/>
              </a:ext>
            </a:extLst>
          </p:cNvPr>
          <p:cNvSpPr>
            <a:spLocks noGrp="1"/>
          </p:cNvSpPr>
          <p:nvPr>
            <p:ph type="title"/>
          </p:nvPr>
        </p:nvSpPr>
        <p:spPr/>
        <p:txBody>
          <a:bodyPr>
            <a:normAutofit/>
          </a:bodyPr>
          <a:lstStyle/>
          <a:p>
            <a:pPr eaLnBrk="1" hangingPunct="1"/>
            <a:r>
              <a:rPr lang="en-US" altLang="en-US" dirty="0"/>
              <a:t>Individualism and Collectivism</a:t>
            </a:r>
            <a:endParaRPr lang="en-US" altLang="zh-HK" dirty="0"/>
          </a:p>
        </p:txBody>
      </p:sp>
      <p:sp>
        <p:nvSpPr>
          <p:cNvPr id="142339"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CA5EF30E-DE3E-47E1-8488-5F13CCA18E26}"/>
              </a:ext>
            </a:extLst>
          </p:cNvPr>
          <p:cNvSpPr>
            <a:spLocks noGrp="1"/>
          </p:cNvSpPr>
          <p:nvPr>
            <p:ph idx="1"/>
          </p:nvPr>
        </p:nvSpPr>
        <p:spPr/>
        <p:txBody>
          <a:bodyPr/>
          <a:lstStyle/>
          <a:p>
            <a:pPr eaLnBrk="1" hangingPunct="1">
              <a:lnSpc>
                <a:spcPct val="80000"/>
              </a:lnSpc>
            </a:pPr>
            <a:r>
              <a:rPr lang="en-US" altLang="en-US" sz="3600" dirty="0"/>
              <a:t>Values that are important to these cultures include responsibility, honesty, politeness, respect for elders and family, and looking to the society for the values to embrace.</a:t>
            </a:r>
          </a:p>
          <a:p>
            <a:pPr eaLnBrk="1" hangingPunct="1">
              <a:lnSpc>
                <a:spcPct val="80000"/>
              </a:lnSpc>
            </a:pPr>
            <a:endParaRPr lang="en-US"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152400"/>
            <a:ext cx="8229600" cy="1143000"/>
          </a:xfrm>
        </p:spPr>
        <p:txBody>
          <a:bodyPr>
            <a:noAutofit/>
          </a:bodyPr>
          <a:lstStyle/>
          <a:p>
            <a:pPr eaLnBrk="1" hangingPunct="1">
              <a:defRPr/>
            </a:pPr>
            <a:r>
              <a:rPr lang="en-US" altLang="en-US" sz="3600" dirty="0">
                <a:solidFill>
                  <a:schemeClr val="tx1"/>
                </a:solidFill>
                <a:latin typeface="Arial" charset="0"/>
                <a:cs typeface="Arial" charset="0"/>
              </a:rPr>
              <a:t>Cultural Pitfalls </a:t>
            </a:r>
            <a:r>
              <a:rPr lang="en-US" altLang="en-US" sz="3600" dirty="0">
                <a:latin typeface="Arial" charset="0"/>
                <a:cs typeface="Arial" charset="0"/>
              </a:rPr>
              <a:t>t</a:t>
            </a:r>
            <a:r>
              <a:rPr lang="en-US" altLang="en-US" sz="3600" dirty="0">
                <a:solidFill>
                  <a:schemeClr val="tx1"/>
                </a:solidFill>
                <a:latin typeface="Arial" charset="0"/>
                <a:cs typeface="Arial" charset="0"/>
              </a:rPr>
              <a:t>o Avoid to be a </a:t>
            </a:r>
            <a:br>
              <a:rPr lang="en-US" altLang="en-US" sz="3600" dirty="0">
                <a:solidFill>
                  <a:schemeClr val="tx1"/>
                </a:solidFill>
                <a:latin typeface="Arial" charset="0"/>
                <a:cs typeface="Arial" charset="0"/>
              </a:rPr>
            </a:br>
            <a:r>
              <a:rPr lang="en-US" altLang="en-US" sz="3600" dirty="0">
                <a:solidFill>
                  <a:schemeClr val="tx1"/>
                </a:solidFill>
                <a:latin typeface="Arial" charset="0"/>
                <a:cs typeface="Arial" charset="0"/>
              </a:rPr>
              <a:t>Better Manager</a:t>
            </a:r>
          </a:p>
        </p:txBody>
      </p:sp>
      <p:pic>
        <p:nvPicPr>
          <p:cNvPr id="4" name="Picture 3" descr="tab11_03.jpg"/>
          <p:cNvPicPr>
            <a:picLocks noChangeAspect="1"/>
          </p:cNvPicPr>
          <p:nvPr/>
        </p:nvPicPr>
        <p:blipFill rotWithShape="1">
          <a:blip r:embed="rId3">
            <a:extLst>
              <a:ext uri="{28A0092B-C50C-407E-A947-70E740481C1C}">
                <a14:useLocalDpi xmlns:a14="http://schemas.microsoft.com/office/drawing/2010/main" val="0"/>
              </a:ext>
            </a:extLst>
          </a:blip>
          <a:srcRect l="741" r="-741" b="3815"/>
          <a:stretch/>
        </p:blipFill>
        <p:spPr>
          <a:xfrm>
            <a:off x="33867" y="1371600"/>
            <a:ext cx="9144000" cy="4910667"/>
          </a:xfrm>
          <a:prstGeom prst="rect">
            <a:avLst/>
          </a:prstGeom>
        </p:spPr>
      </p:pic>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2-</a:t>
            </a:r>
            <a:fld id="{3EC50265-02C4-4CC8-AEFE-78F3B6D78154}" type="slidenum">
              <a:rPr lang="en-US" altLang="en-US" smtClean="0"/>
              <a:pPr/>
              <a:t>38</a:t>
            </a:fld>
            <a:endParaRPr lang="en-US" alt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altLang="en-US" sz="3600" dirty="0">
                <a:latin typeface="Arial" charset="0"/>
                <a:cs typeface="Arial" charset="0"/>
              </a:rPr>
              <a:t>Cultural Differences between U.S. and Foreign Managers</a:t>
            </a:r>
            <a:endParaRPr lang="en-US" sz="3600" dirty="0"/>
          </a:p>
        </p:txBody>
      </p:sp>
      <p:sp>
        <p:nvSpPr>
          <p:cNvPr id="31746" name="Content Placeholder 2"/>
          <p:cNvSpPr>
            <a:spLocks noGrp="1"/>
          </p:cNvSpPr>
          <p:nvPr>
            <p:ph idx="1"/>
          </p:nvPr>
        </p:nvSpPr>
        <p:spPr>
          <a:xfrm>
            <a:off x="304800" y="1981200"/>
            <a:ext cx="8686800" cy="4098925"/>
          </a:xfrm>
        </p:spPr>
        <p:txBody>
          <a:bodyPr>
            <a:normAutofit/>
          </a:bodyPr>
          <a:lstStyle/>
          <a:p>
            <a:pPr marL="342900" indent="-342900" eaLnBrk="1" hangingPunct="1">
              <a:spcBef>
                <a:spcPct val="0"/>
              </a:spcBef>
            </a:pPr>
            <a:r>
              <a:rPr lang="en-US" altLang="en-US" sz="2800" dirty="0">
                <a:solidFill>
                  <a:schemeClr val="tx1"/>
                </a:solidFill>
                <a:latin typeface="Arial" pitchFamily="34" charset="0"/>
                <a:cs typeface="Arial" pitchFamily="34" charset="0"/>
              </a:rPr>
              <a:t>Americans place an exceptionally high priority on time, viewing time as an asset. Many foreigners place more worth on relationships.</a:t>
            </a:r>
          </a:p>
          <a:p>
            <a:pPr marL="342900" indent="-342900" eaLnBrk="1" hangingPunct="1">
              <a:spcBef>
                <a:spcPct val="0"/>
              </a:spcBef>
            </a:pPr>
            <a:endParaRPr lang="en-US" altLang="en-US" sz="2800" dirty="0">
              <a:solidFill>
                <a:schemeClr val="tx1"/>
              </a:solidFill>
              <a:latin typeface="Arial" pitchFamily="34" charset="0"/>
              <a:cs typeface="Arial" pitchFamily="34" charset="0"/>
            </a:endParaRPr>
          </a:p>
          <a:p>
            <a:pPr marL="342900" indent="-342900" eaLnBrk="1" hangingPunct="1">
              <a:spcBef>
                <a:spcPct val="0"/>
              </a:spcBef>
            </a:pPr>
            <a:r>
              <a:rPr lang="en-US" altLang="en-US" sz="2800" dirty="0">
                <a:solidFill>
                  <a:schemeClr val="tx1"/>
                </a:solidFill>
                <a:latin typeface="Arial" pitchFamily="34" charset="0"/>
                <a:cs typeface="Arial" pitchFamily="34" charset="0"/>
              </a:rPr>
              <a:t>Personal touching and distance norms differ around the world. Americans generally stand about three feet from each other when carrying on  business conversations, but Arabs and Africans stand about one foot apart.</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5" name="Slide Number Placeholder 4"/>
          <p:cNvSpPr>
            <a:spLocks noGrp="1"/>
          </p:cNvSpPr>
          <p:nvPr>
            <p:ph type="sldNum" sz="quarter" idx="12"/>
          </p:nvPr>
        </p:nvSpPr>
        <p:spPr/>
        <p:txBody>
          <a:bodyPr/>
          <a:lstStyle/>
          <a:p>
            <a:r>
              <a:rPr lang="en-US" altLang="en-US"/>
              <a:t>2-</a:t>
            </a:r>
            <a:fld id="{AF8761B6-DA32-4F47-9FFA-503C52D107AE}" type="slidenum">
              <a:rPr lang="en-US" altLang="en-US" smtClean="0"/>
              <a:pPr/>
              <a:t>39</a:t>
            </a:fld>
            <a:endParaRPr lang="en-US" alt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altLang="en-US" sz="3600" dirty="0">
                <a:latin typeface="Arial" charset="0"/>
                <a:cs typeface="Arial" charset="0"/>
              </a:rPr>
              <a:t>Cultural Differences between U.S. and Foreign Managers</a:t>
            </a:r>
            <a:endParaRPr lang="en-US" sz="3600" dirty="0"/>
          </a:p>
        </p:txBody>
      </p:sp>
      <p:sp>
        <p:nvSpPr>
          <p:cNvPr id="34819" name="Content Placeholder 2"/>
          <p:cNvSpPr>
            <a:spLocks noGrp="1"/>
          </p:cNvSpPr>
          <p:nvPr>
            <p:ph idx="1"/>
          </p:nvPr>
        </p:nvSpPr>
        <p:spPr>
          <a:xfrm>
            <a:off x="304800" y="1981200"/>
            <a:ext cx="8686800" cy="4525963"/>
          </a:xfrm>
        </p:spPr>
        <p:txBody>
          <a:bodyPr/>
          <a:lstStyle/>
          <a:p>
            <a:pPr eaLnBrk="1" hangingPunct="1">
              <a:defRPr/>
            </a:pPr>
            <a:r>
              <a:rPr lang="en-US" altLang="en-US" sz="2800" dirty="0">
                <a:solidFill>
                  <a:schemeClr val="tx1"/>
                </a:solidFill>
                <a:latin typeface="Arial" charset="0"/>
                <a:ea typeface="+mn-ea"/>
                <a:cs typeface="Arial" charset="0"/>
              </a:rPr>
              <a:t>Family roles and relationships vary in different countries.</a:t>
            </a:r>
          </a:p>
          <a:p>
            <a:pPr eaLnBrk="1" hangingPunct="1">
              <a:defRPr/>
            </a:pPr>
            <a:r>
              <a:rPr lang="en-US" altLang="en-US" sz="2800" dirty="0">
                <a:solidFill>
                  <a:schemeClr val="tx1"/>
                </a:solidFill>
                <a:latin typeface="Arial" charset="0"/>
                <a:ea typeface="+mn-ea"/>
                <a:cs typeface="Arial" charset="0"/>
              </a:rPr>
              <a:t>Business and daily life in some societies are governed by religious factors.</a:t>
            </a:r>
          </a:p>
          <a:p>
            <a:pPr eaLnBrk="1" hangingPunct="1">
              <a:defRPr/>
            </a:pPr>
            <a:r>
              <a:rPr lang="en-US" altLang="en-US" sz="2800" dirty="0">
                <a:solidFill>
                  <a:schemeClr val="tx1"/>
                </a:solidFill>
                <a:latin typeface="Arial" charset="0"/>
                <a:ea typeface="+mn-ea"/>
                <a:cs typeface="Arial" charset="0"/>
              </a:rPr>
              <a:t>Time spent with the family and the quality of relationships are more important in some cultures than the personal achievement and accomplishments espoused by the traditional U.S. manager.</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5" name="Slide Number Placeholder 4"/>
          <p:cNvSpPr>
            <a:spLocks noGrp="1"/>
          </p:cNvSpPr>
          <p:nvPr>
            <p:ph type="sldNum" sz="quarter" idx="12"/>
          </p:nvPr>
        </p:nvSpPr>
        <p:spPr/>
        <p:txBody>
          <a:bodyPr/>
          <a:lstStyle/>
          <a:p>
            <a:r>
              <a:rPr lang="en-US" altLang="en-US"/>
              <a:t>2-</a:t>
            </a:r>
            <a:fld id="{AF8761B6-DA32-4F47-9FFA-503C52D107AE}" type="slidenum">
              <a:rPr lang="en-US" altLang="en-US" smtClean="0"/>
              <a:pPr/>
              <a:t>40</a:t>
            </a:fld>
            <a:endParaRPr lang="en-US" alt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altLang="en-US" sz="3600" dirty="0">
                <a:latin typeface="Arial" charset="0"/>
                <a:cs typeface="Arial" charset="0"/>
              </a:rPr>
              <a:t>Cultural Differences between U.S. and Foreign Managers</a:t>
            </a:r>
            <a:endParaRPr lang="en-US" sz="3600" dirty="0"/>
          </a:p>
        </p:txBody>
      </p:sp>
      <p:sp>
        <p:nvSpPr>
          <p:cNvPr id="33794" name="Content Placeholder 2"/>
          <p:cNvSpPr>
            <a:spLocks noGrp="1"/>
          </p:cNvSpPr>
          <p:nvPr>
            <p:ph idx="1"/>
          </p:nvPr>
        </p:nvSpPr>
        <p:spPr>
          <a:xfrm>
            <a:off x="304800" y="2133600"/>
            <a:ext cx="8686800" cy="4098925"/>
          </a:xfrm>
        </p:spPr>
        <p:txBody>
          <a:bodyPr/>
          <a:lstStyle/>
          <a:p>
            <a:pPr marL="342900" indent="-342900" eaLnBrk="1" hangingPunct="1"/>
            <a:r>
              <a:rPr lang="en-US" altLang="en-US" sz="2800" dirty="0">
                <a:solidFill>
                  <a:schemeClr val="tx1"/>
                </a:solidFill>
                <a:latin typeface="Arial" pitchFamily="34" charset="0"/>
                <a:cs typeface="Arial" pitchFamily="34" charset="0"/>
              </a:rPr>
              <a:t>Many cultures around the world value modesty, team spirit, collectivity, and patience much more than competitiveness and individualism, which are so important in the United States.</a:t>
            </a:r>
          </a:p>
          <a:p>
            <a:pPr marL="342900" indent="-342900" eaLnBrk="1" hangingPunct="1"/>
            <a:endParaRPr lang="en-US" altLang="en-US" sz="2800" dirty="0">
              <a:solidFill>
                <a:schemeClr val="tx1"/>
              </a:solidFill>
              <a:latin typeface="Arial" pitchFamily="34" charset="0"/>
              <a:cs typeface="Arial" pitchFamily="34" charset="0"/>
            </a:endParaRPr>
          </a:p>
          <a:p>
            <a:pPr marL="342900" indent="-342900" eaLnBrk="1" hangingPunct="1"/>
            <a:r>
              <a:rPr lang="en-US" altLang="en-US" sz="2800" dirty="0">
                <a:solidFill>
                  <a:schemeClr val="tx1"/>
                </a:solidFill>
                <a:latin typeface="Arial" pitchFamily="34" charset="0"/>
                <a:cs typeface="Arial" pitchFamily="34" charset="0"/>
              </a:rPr>
              <a:t>Punctuality is a valued personal trait when conducting business in the United States, but it is not revered in many of the world</a:t>
            </a:r>
            <a:r>
              <a:rPr lang="en-US" altLang="en-US" sz="2800" dirty="0"/>
              <a:t>’</a:t>
            </a:r>
            <a:r>
              <a:rPr lang="en-US" altLang="ja-JP" sz="2800" dirty="0">
                <a:solidFill>
                  <a:schemeClr val="tx1"/>
                </a:solidFill>
                <a:latin typeface="Arial" pitchFamily="34" charset="0"/>
                <a:cs typeface="Arial" pitchFamily="34" charset="0"/>
              </a:rPr>
              <a:t>s societies.</a:t>
            </a:r>
            <a:endParaRPr lang="en-US" altLang="en-US" sz="2800"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5" name="Slide Number Placeholder 4"/>
          <p:cNvSpPr>
            <a:spLocks noGrp="1"/>
          </p:cNvSpPr>
          <p:nvPr>
            <p:ph type="sldNum" sz="quarter" idx="12"/>
          </p:nvPr>
        </p:nvSpPr>
        <p:spPr/>
        <p:txBody>
          <a:bodyPr/>
          <a:lstStyle/>
          <a:p>
            <a:r>
              <a:rPr lang="en-US" altLang="en-US"/>
              <a:t>2-</a:t>
            </a:r>
            <a:fld id="{AF8761B6-DA32-4F47-9FFA-503C52D107AE}" type="slidenum">
              <a:rPr lang="en-US" altLang="en-US" smtClean="0"/>
              <a:pPr/>
              <a:t>41</a:t>
            </a:fld>
            <a:endParaRPr lang="en-US" altLang="en-US"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sz="3600" dirty="0">
                <a:latin typeface="Arial" charset="0"/>
                <a:cs typeface="Arial" charset="0"/>
              </a:rPr>
              <a:t>Cultural Differences between U.S. and Foreign Managers</a:t>
            </a:r>
            <a:endParaRPr lang="en-US" sz="3600" dirty="0"/>
          </a:p>
        </p:txBody>
      </p:sp>
      <p:sp>
        <p:nvSpPr>
          <p:cNvPr id="3" name="Content Placeholder 2"/>
          <p:cNvSpPr>
            <a:spLocks noGrp="1"/>
          </p:cNvSpPr>
          <p:nvPr>
            <p:ph idx="1"/>
          </p:nvPr>
        </p:nvSpPr>
        <p:spPr/>
        <p:txBody>
          <a:bodyPr/>
          <a:lstStyle/>
          <a:p>
            <a:r>
              <a:rPr lang="en-US" dirty="0"/>
              <a:t>Eating habits differ dramatically across cultures</a:t>
            </a:r>
          </a:p>
          <a:p>
            <a:r>
              <a:rPr lang="en-US" dirty="0"/>
              <a:t>Rules of etiquette vary and managers must learn the rules of others.</a:t>
            </a:r>
          </a:p>
          <a:p>
            <a:r>
              <a:rPr lang="en-US" dirty="0"/>
              <a:t>Americans often do business with individuals they do not know, unlike businesspersons in many other cultures.</a:t>
            </a:r>
          </a:p>
        </p:txBody>
      </p:sp>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2-</a:t>
            </a:r>
            <a:fld id="{AF8761B6-DA32-4F47-9FFA-503C52D107AE}" type="slidenum">
              <a:rPr lang="en-US" altLang="en-US" smtClean="0"/>
              <a:pPr/>
              <a:t>42</a:t>
            </a:fld>
            <a:endParaRPr lang="en-US" altLang="en-US" dirty="0"/>
          </a:p>
        </p:txBody>
      </p:sp>
    </p:spTree>
    <p:extLst>
      <p:ext uri="{BB962C8B-B14F-4D97-AF65-F5344CB8AC3E}">
        <p14:creationId xmlns:p14="http://schemas.microsoft.com/office/powerpoint/2010/main" val="34775060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Communication Differences Across Countries</a:t>
            </a:r>
          </a:p>
        </p:txBody>
      </p:sp>
      <p:sp>
        <p:nvSpPr>
          <p:cNvPr id="35842" name="Content Placeholder 2"/>
          <p:cNvSpPr>
            <a:spLocks noGrp="1"/>
          </p:cNvSpPr>
          <p:nvPr>
            <p:ph idx="1"/>
          </p:nvPr>
        </p:nvSpPr>
        <p:spPr/>
        <p:txBody>
          <a:bodyPr>
            <a:normAutofit lnSpcReduction="10000"/>
          </a:bodyPr>
          <a:lstStyle/>
          <a:p>
            <a:r>
              <a:rPr lang="en-US" sz="2800" dirty="0"/>
              <a:t>Americans sometimes come across as intrusive, manipulative, and garrulous; this impression may reduce their effectiveness in communication.</a:t>
            </a:r>
          </a:p>
          <a:p>
            <a:r>
              <a:rPr lang="en-US" sz="2800" dirty="0"/>
              <a:t>Managers from the United States are much more action-oriented than their counterparts around the world; they rush to appointments, conferences, and meetings—and then feel the day has been productive.</a:t>
            </a:r>
          </a:p>
          <a:p>
            <a:r>
              <a:rPr lang="en-US" sz="2800" dirty="0"/>
              <a:t>U.S. managers often use blunt criticism, ask prying questions, and make quick decisions.</a:t>
            </a:r>
            <a:endParaRPr lang="en-US" altLang="en-US" sz="2800" dirty="0">
              <a:solidFill>
                <a:schemeClr val="tx1"/>
              </a:solidFill>
              <a:latin typeface="Arial" pitchFamily="34" charset="0"/>
              <a:cs typeface="Arial" pitchFamily="34" charset="0"/>
            </a:endParaRPr>
          </a:p>
          <a:p>
            <a:endParaRPr lang="en-US" altLang="en-US" sz="2800" dirty="0"/>
          </a:p>
          <a:p>
            <a:endParaRPr lang="en-US" altLang="en-US" sz="2800"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2-</a:t>
            </a:r>
            <a:fld id="{AF8761B6-DA32-4F47-9FFA-503C52D107AE}" type="slidenum">
              <a:rPr lang="en-US" altLang="en-US" smtClean="0"/>
              <a:pPr/>
              <a:t>43</a:t>
            </a:fld>
            <a:endParaRPr lang="en-US" altLang="en-US"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Mexico’s Business Culture</a:t>
            </a:r>
          </a:p>
        </p:txBody>
      </p:sp>
      <p:sp>
        <p:nvSpPr>
          <p:cNvPr id="40963" name="Content Placeholder 2"/>
          <p:cNvSpPr>
            <a:spLocks noGrp="1"/>
          </p:cNvSpPr>
          <p:nvPr>
            <p:ph idx="1"/>
          </p:nvPr>
        </p:nvSpPr>
        <p:spPr/>
        <p:txBody>
          <a:bodyPr>
            <a:normAutofit lnSpcReduction="10000"/>
          </a:bodyPr>
          <a:lstStyle/>
          <a:p>
            <a:pPr eaLnBrk="1" hangingPunct="1">
              <a:defRPr/>
            </a:pPr>
            <a:r>
              <a:rPr lang="en-US" altLang="en-US" dirty="0">
                <a:solidFill>
                  <a:schemeClr val="tx1"/>
                </a:solidFill>
                <a:latin typeface="Arial" charset="0"/>
                <a:ea typeface="+mn-ea"/>
                <a:cs typeface="Arial" charset="0"/>
              </a:rPr>
              <a:t>Employers seek workers who are agreeable, respectful, and obedient, rather than innovative, creative, and independent.</a:t>
            </a:r>
          </a:p>
          <a:p>
            <a:pPr marL="0" indent="0" eaLnBrk="1" hangingPunct="1">
              <a:buFont typeface="Franklin Gothic Book" panose="020B0503020102020204" pitchFamily="34" charset="0"/>
              <a:buNone/>
              <a:defRPr/>
            </a:pPr>
            <a:endParaRPr lang="en-US" altLang="en-US" dirty="0">
              <a:solidFill>
                <a:schemeClr val="tx1"/>
              </a:solidFill>
              <a:latin typeface="Arial" charset="0"/>
              <a:ea typeface="+mn-ea"/>
              <a:cs typeface="Arial" charset="0"/>
            </a:endParaRPr>
          </a:p>
          <a:p>
            <a:pPr eaLnBrk="1" hangingPunct="1">
              <a:defRPr/>
            </a:pPr>
            <a:r>
              <a:rPr lang="en-US" altLang="en-US" dirty="0">
                <a:solidFill>
                  <a:schemeClr val="tx1"/>
                </a:solidFill>
                <a:latin typeface="Arial" charset="0"/>
                <a:ea typeface="+mn-ea"/>
                <a:cs typeface="Arial" charset="0"/>
              </a:rPr>
              <a:t>Mexican employers are paternalistic, providing workers with more than a paycheck, but in return they expect allegiance.</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2-</a:t>
            </a:r>
            <a:fld id="{AF8761B6-DA32-4F47-9FFA-503C52D107AE}" type="slidenum">
              <a:rPr lang="en-US" altLang="en-US" smtClean="0"/>
              <a:pPr/>
              <a:t>44</a:t>
            </a:fld>
            <a:endParaRPr lang="en-US" altLang="en-US"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Japan’s Business Culture</a:t>
            </a:r>
          </a:p>
        </p:txBody>
      </p:sp>
      <p:sp>
        <p:nvSpPr>
          <p:cNvPr id="43011" name="Content Placeholder 2"/>
          <p:cNvSpPr>
            <a:spLocks noGrp="1"/>
          </p:cNvSpPr>
          <p:nvPr>
            <p:ph idx="1"/>
          </p:nvPr>
        </p:nvSpPr>
        <p:spPr/>
        <p:txBody>
          <a:bodyPr/>
          <a:lstStyle/>
          <a:p>
            <a:pPr eaLnBrk="1" hangingPunct="1">
              <a:defRPr/>
            </a:pPr>
            <a:r>
              <a:rPr lang="en-US" altLang="en-US" dirty="0">
                <a:solidFill>
                  <a:schemeClr val="tx1"/>
                </a:solidFill>
                <a:latin typeface="Arial" charset="0"/>
                <a:ea typeface="+mn-ea"/>
                <a:cs typeface="Arial" charset="0"/>
              </a:rPr>
              <a:t>The Japanese place great importance on group loyalty and consensus, a concept called </a:t>
            </a:r>
            <a:r>
              <a:rPr lang="en-US" altLang="en-US" i="1" dirty="0">
                <a:solidFill>
                  <a:schemeClr val="tx1"/>
                </a:solidFill>
                <a:latin typeface="Arial" charset="0"/>
                <a:ea typeface="+mn-ea"/>
                <a:cs typeface="Arial" charset="0"/>
              </a:rPr>
              <a:t>Wa</a:t>
            </a:r>
            <a:r>
              <a:rPr lang="en-US" altLang="en-US" dirty="0">
                <a:solidFill>
                  <a:schemeClr val="tx1"/>
                </a:solidFill>
                <a:latin typeface="Arial" charset="0"/>
                <a:ea typeface="+mn-ea"/>
                <a:cs typeface="Arial" charset="0"/>
              </a:rPr>
              <a:t>.</a:t>
            </a:r>
          </a:p>
          <a:p>
            <a:pPr marL="0" indent="0" eaLnBrk="1" hangingPunct="1">
              <a:buNone/>
              <a:defRPr/>
            </a:pPr>
            <a:endParaRPr lang="en-US" altLang="en-US" dirty="0">
              <a:solidFill>
                <a:schemeClr val="tx1"/>
              </a:solidFill>
              <a:latin typeface="Arial" charset="0"/>
              <a:ea typeface="+mn-ea"/>
              <a:cs typeface="Arial" charset="0"/>
            </a:endParaRPr>
          </a:p>
          <a:p>
            <a:pPr eaLnBrk="1" hangingPunct="1">
              <a:defRPr/>
            </a:pPr>
            <a:r>
              <a:rPr lang="en-US" altLang="en-US" dirty="0">
                <a:solidFill>
                  <a:schemeClr val="tx1"/>
                </a:solidFill>
                <a:latin typeface="Arial" charset="0"/>
                <a:ea typeface="+mn-ea"/>
                <a:cs typeface="Arial" charset="0"/>
              </a:rPr>
              <a:t>When confronted with disturbing questions or opinions, Japanese managers tend to remain silent.</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2-</a:t>
            </a:r>
            <a:fld id="{AF8761B6-DA32-4F47-9FFA-503C52D107AE}" type="slidenum">
              <a:rPr lang="en-US" altLang="en-US" smtClean="0"/>
              <a:pPr/>
              <a:t>45</a:t>
            </a:fld>
            <a:endParaRPr lang="en-US" altLang="en-US"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China’s Business Culture</a:t>
            </a:r>
          </a:p>
        </p:txBody>
      </p:sp>
      <p:sp>
        <p:nvSpPr>
          <p:cNvPr id="46082" name="Content Placeholder 2"/>
          <p:cNvSpPr>
            <a:spLocks noGrp="1"/>
          </p:cNvSpPr>
          <p:nvPr>
            <p:ph idx="1"/>
          </p:nvPr>
        </p:nvSpPr>
        <p:spPr/>
        <p:txBody>
          <a:bodyPr>
            <a:normAutofit/>
          </a:bodyPr>
          <a:lstStyle/>
          <a:p>
            <a:pPr marL="342900" indent="-342900" eaLnBrk="1" hangingPunct="1">
              <a:spcBef>
                <a:spcPct val="0"/>
              </a:spcBef>
            </a:pPr>
            <a:r>
              <a:rPr lang="en-US" altLang="en-US" sz="2900" dirty="0">
                <a:solidFill>
                  <a:schemeClr val="tx1"/>
                </a:solidFill>
                <a:latin typeface="Arial" pitchFamily="34" charset="0"/>
                <a:cs typeface="Arial" pitchFamily="34" charset="0"/>
              </a:rPr>
              <a:t>The Chinese rarely do business with companies or people they do not know. </a:t>
            </a:r>
          </a:p>
          <a:p>
            <a:pPr marL="342900" indent="-342900" eaLnBrk="1" hangingPunct="1">
              <a:spcBef>
                <a:spcPct val="0"/>
              </a:spcBef>
            </a:pPr>
            <a:r>
              <a:rPr lang="en-US" altLang="en-US" sz="2900" dirty="0">
                <a:solidFill>
                  <a:schemeClr val="tx1"/>
                </a:solidFill>
                <a:latin typeface="Arial" pitchFamily="34" charset="0"/>
                <a:cs typeface="Arial" pitchFamily="34" charset="0"/>
              </a:rPr>
              <a:t>Your position on an organizational chart is extremely important in business relationships.</a:t>
            </a:r>
          </a:p>
          <a:p>
            <a:pPr marL="342900" indent="-342900" eaLnBrk="1" hangingPunct="1">
              <a:spcBef>
                <a:spcPct val="0"/>
              </a:spcBef>
            </a:pPr>
            <a:r>
              <a:rPr lang="en-US" altLang="en-US" sz="2900" dirty="0">
                <a:solidFill>
                  <a:schemeClr val="tx1"/>
                </a:solidFill>
                <a:latin typeface="Arial" pitchFamily="34" charset="0"/>
                <a:cs typeface="Arial" pitchFamily="34" charset="0"/>
              </a:rPr>
              <a:t>Arriving late to a meeting is an insult and could negatively affect your relationship. </a:t>
            </a:r>
          </a:p>
          <a:p>
            <a:pPr marL="342900" indent="-342900" eaLnBrk="1" hangingPunct="1">
              <a:spcBef>
                <a:spcPct val="0"/>
              </a:spcBef>
            </a:pPr>
            <a:r>
              <a:rPr lang="en-US" altLang="en-US" sz="2900" dirty="0">
                <a:solidFill>
                  <a:schemeClr val="tx1"/>
                </a:solidFill>
                <a:latin typeface="Arial" pitchFamily="34" charset="0"/>
                <a:cs typeface="Arial" pitchFamily="34" charset="0"/>
              </a:rPr>
              <a:t>Meetings require patience because mobile phones ring frequently and conversations tend to be boisterous.</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2-</a:t>
            </a:r>
            <a:fld id="{AF8761B6-DA32-4F47-9FFA-503C52D107AE}" type="slidenum">
              <a:rPr lang="en-US" altLang="en-US" smtClean="0"/>
              <a:pPr/>
              <a:t>46</a:t>
            </a:fld>
            <a:endParaRPr lang="en-US" altLang="en-US"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India’s Business Culture</a:t>
            </a:r>
          </a:p>
        </p:txBody>
      </p:sp>
      <p:sp>
        <p:nvSpPr>
          <p:cNvPr id="47106" name="Content Placeholder 2"/>
          <p:cNvSpPr>
            <a:spLocks noGrp="1"/>
          </p:cNvSpPr>
          <p:nvPr>
            <p:ph idx="1"/>
          </p:nvPr>
        </p:nvSpPr>
        <p:spPr/>
        <p:txBody>
          <a:bodyPr>
            <a:normAutofit/>
          </a:bodyPr>
          <a:lstStyle/>
          <a:p>
            <a:pPr marL="342900" indent="-342900" eaLnBrk="1" hangingPunct="1"/>
            <a:r>
              <a:rPr lang="en-US" altLang="en-US" dirty="0">
                <a:solidFill>
                  <a:schemeClr val="tx1"/>
                </a:solidFill>
                <a:latin typeface="Arial" pitchFamily="34" charset="0"/>
                <a:cs typeface="Arial" pitchFamily="34" charset="0"/>
              </a:rPr>
              <a:t>People in India do not like to say </a:t>
            </a:r>
            <a:r>
              <a:rPr lang="ja-JP" altLang="en-US" dirty="0">
                <a:solidFill>
                  <a:schemeClr val="tx1"/>
                </a:solidFill>
                <a:latin typeface="Arial" pitchFamily="34" charset="0"/>
                <a:cs typeface="Arial" pitchFamily="34" charset="0"/>
              </a:rPr>
              <a:t>“</a:t>
            </a:r>
            <a:r>
              <a:rPr lang="en-US" altLang="ja-JP" dirty="0">
                <a:solidFill>
                  <a:schemeClr val="tx1"/>
                </a:solidFill>
                <a:latin typeface="Arial" pitchFamily="34" charset="0"/>
                <a:cs typeface="Arial" pitchFamily="34" charset="0"/>
              </a:rPr>
              <a:t>no,</a:t>
            </a:r>
            <a:r>
              <a:rPr lang="ja-JP" altLang="en-US" dirty="0">
                <a:solidFill>
                  <a:schemeClr val="tx1"/>
                </a:solidFill>
                <a:latin typeface="Arial" pitchFamily="34" charset="0"/>
                <a:cs typeface="Arial" pitchFamily="34" charset="0"/>
              </a:rPr>
              <a:t>”</a:t>
            </a:r>
            <a:r>
              <a:rPr lang="en-US" altLang="ja-JP" dirty="0">
                <a:solidFill>
                  <a:schemeClr val="tx1"/>
                </a:solidFill>
                <a:latin typeface="Arial" pitchFamily="34" charset="0"/>
                <a:cs typeface="Arial" pitchFamily="34" charset="0"/>
              </a:rPr>
              <a:t> verbally or nonverbally.</a:t>
            </a:r>
          </a:p>
          <a:p>
            <a:pPr marL="342900" indent="-342900" eaLnBrk="1" hangingPunct="1"/>
            <a:r>
              <a:rPr lang="en-US" altLang="en-US" dirty="0">
                <a:solidFill>
                  <a:schemeClr val="tx1"/>
                </a:solidFill>
                <a:latin typeface="Arial" pitchFamily="34" charset="0"/>
                <a:cs typeface="Arial" pitchFamily="34" charset="0"/>
              </a:rPr>
              <a:t>Rather than disappoint you, they often will say something is not available, or will offer you the response that they think you want to hear, or will be vague with you.</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2-</a:t>
            </a:r>
            <a:fld id="{AF8761B6-DA32-4F47-9FFA-503C52D107AE}" type="slidenum">
              <a:rPr lang="en-US" altLang="en-US" smtClean="0"/>
              <a:pPr/>
              <a:t>47</a:t>
            </a:fld>
            <a:endParaRPr lang="en-US" alt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India’s Business Culture</a:t>
            </a:r>
          </a:p>
        </p:txBody>
      </p:sp>
      <p:sp>
        <p:nvSpPr>
          <p:cNvPr id="48130" name="Content Placeholder 2"/>
          <p:cNvSpPr>
            <a:spLocks noGrp="1"/>
          </p:cNvSpPr>
          <p:nvPr>
            <p:ph idx="1"/>
          </p:nvPr>
        </p:nvSpPr>
        <p:spPr/>
        <p:txBody>
          <a:bodyPr/>
          <a:lstStyle/>
          <a:p>
            <a:pPr marL="342900" indent="-342900" eaLnBrk="1" hangingPunct="1"/>
            <a:r>
              <a:rPr lang="en-US" altLang="en-US" sz="3000" dirty="0">
                <a:solidFill>
                  <a:schemeClr val="tx1"/>
                </a:solidFill>
                <a:latin typeface="Arial" pitchFamily="34" charset="0"/>
                <a:cs typeface="Arial" pitchFamily="34" charset="0"/>
              </a:rPr>
              <a:t>Indians prefer to do business with those whom they have established a relationship built upon mutual trust and respect. </a:t>
            </a:r>
          </a:p>
          <a:p>
            <a:pPr marL="342900" indent="-342900" eaLnBrk="1" hangingPunct="1"/>
            <a:r>
              <a:rPr lang="en-US" altLang="en-US" sz="3000" dirty="0">
                <a:solidFill>
                  <a:schemeClr val="tx1"/>
                </a:solidFill>
                <a:latin typeface="Arial" pitchFamily="34" charset="0"/>
                <a:cs typeface="Arial" pitchFamily="34" charset="0"/>
              </a:rPr>
              <a:t>Punctuality is important. </a:t>
            </a:r>
          </a:p>
          <a:p>
            <a:pPr marL="342900" indent="-342900" eaLnBrk="1" hangingPunct="1"/>
            <a:r>
              <a:rPr lang="en-US" altLang="en-US" sz="3000" dirty="0">
                <a:solidFill>
                  <a:schemeClr val="tx1"/>
                </a:solidFill>
                <a:latin typeface="Arial" pitchFamily="34" charset="0"/>
                <a:cs typeface="Arial" pitchFamily="34" charset="0"/>
              </a:rPr>
              <a:t>Indians generally do not trust the legal system and someone’</a:t>
            </a:r>
            <a:r>
              <a:rPr lang="en-US" altLang="ja-JP" sz="3000" dirty="0">
                <a:solidFill>
                  <a:schemeClr val="tx1"/>
                </a:solidFill>
                <a:latin typeface="Arial" pitchFamily="34" charset="0"/>
                <a:cs typeface="Arial" pitchFamily="34" charset="0"/>
              </a:rPr>
              <a:t>s word is often sufficient to reach an agreement.</a:t>
            </a:r>
            <a:endParaRPr lang="en-US" altLang="en-US" sz="3000"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2-</a:t>
            </a:r>
            <a:fld id="{AF8761B6-DA32-4F47-9FFA-503C52D107AE}" type="slidenum">
              <a:rPr lang="en-US" altLang="en-US" smtClean="0"/>
              <a:pPr/>
              <a:t>48</a:t>
            </a:fld>
            <a:endParaRPr lang="en-US" altLang="en-US"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Business Climate Across Countries</a:t>
            </a:r>
          </a:p>
        </p:txBody>
      </p:sp>
      <p:sp>
        <p:nvSpPr>
          <p:cNvPr id="3" name="Content Placeholder 2"/>
          <p:cNvSpPr>
            <a:spLocks noGrp="1"/>
          </p:cNvSpPr>
          <p:nvPr>
            <p:ph idx="1"/>
          </p:nvPr>
        </p:nvSpPr>
        <p:spPr/>
        <p:txBody>
          <a:bodyPr>
            <a:normAutofit fontScale="85000" lnSpcReduction="20000"/>
          </a:bodyPr>
          <a:lstStyle/>
          <a:p>
            <a:r>
              <a:rPr lang="en-US" dirty="0"/>
              <a:t>Ease of doing business rankings based on how easy it is to:</a:t>
            </a:r>
          </a:p>
          <a:p>
            <a:pPr lvl="1"/>
            <a:r>
              <a:rPr lang="en-US" dirty="0"/>
              <a:t>start a business</a:t>
            </a:r>
          </a:p>
          <a:p>
            <a:pPr lvl="1"/>
            <a:r>
              <a:rPr lang="en-US" dirty="0"/>
              <a:t>deal with construction permits</a:t>
            </a:r>
          </a:p>
          <a:p>
            <a:pPr lvl="1"/>
            <a:r>
              <a:rPr lang="en-US" dirty="0"/>
              <a:t>register property</a:t>
            </a:r>
          </a:p>
          <a:p>
            <a:pPr lvl="1"/>
            <a:r>
              <a:rPr lang="en-US" dirty="0"/>
              <a:t>get credit</a:t>
            </a:r>
          </a:p>
          <a:p>
            <a:pPr lvl="1"/>
            <a:r>
              <a:rPr lang="en-US" dirty="0"/>
              <a:t>protect investors</a:t>
            </a:r>
          </a:p>
          <a:p>
            <a:pPr lvl="1"/>
            <a:r>
              <a:rPr lang="en-US" dirty="0"/>
              <a:t>pay taxes</a:t>
            </a:r>
          </a:p>
          <a:p>
            <a:pPr lvl="1"/>
            <a:r>
              <a:rPr lang="en-US" dirty="0"/>
              <a:t>trade across borders</a:t>
            </a:r>
          </a:p>
          <a:p>
            <a:pPr lvl="1"/>
            <a:r>
              <a:rPr lang="en-US" dirty="0"/>
              <a:t>enforce contracts</a:t>
            </a:r>
          </a:p>
          <a:p>
            <a:pPr lvl="1"/>
            <a:r>
              <a:rPr lang="en-US" dirty="0"/>
              <a:t>resolve insolvency </a:t>
            </a:r>
          </a:p>
          <a:p>
            <a:pPr lvl="1"/>
            <a:r>
              <a:rPr lang="en-US" dirty="0"/>
              <a:t>get electricity</a:t>
            </a:r>
          </a:p>
        </p:txBody>
      </p:sp>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2-</a:t>
            </a:r>
            <a:fld id="{AF8761B6-DA32-4F47-9FFA-503C52D107AE}" type="slidenum">
              <a:rPr lang="en-US" altLang="en-US" smtClean="0"/>
              <a:pPr/>
              <a:t>49</a:t>
            </a:fld>
            <a:endParaRPr lang="en-US" altLang="en-US" dirty="0"/>
          </a:p>
        </p:txBody>
      </p:sp>
    </p:spTree>
    <p:extLst>
      <p:ext uri="{BB962C8B-B14F-4D97-AF65-F5344CB8AC3E}">
        <p14:creationId xmlns:p14="http://schemas.microsoft.com/office/powerpoint/2010/main" val="301359513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Africa’s Business Climate</a:t>
            </a:r>
          </a:p>
        </p:txBody>
      </p:sp>
      <p:sp>
        <p:nvSpPr>
          <p:cNvPr id="3" name="Content Placeholder 2"/>
          <p:cNvSpPr>
            <a:spLocks noGrp="1"/>
          </p:cNvSpPr>
          <p:nvPr>
            <p:ph idx="1"/>
          </p:nvPr>
        </p:nvSpPr>
        <p:spPr/>
        <p:txBody>
          <a:bodyPr>
            <a:normAutofit fontScale="85000" lnSpcReduction="20000"/>
          </a:bodyPr>
          <a:lstStyle/>
          <a:p>
            <a:r>
              <a:rPr lang="en-US" dirty="0"/>
              <a:t>Recently, 25 African countries held democratic elections, whereas two decades ago only 3 African countries were considered democracies. </a:t>
            </a:r>
          </a:p>
          <a:p>
            <a:r>
              <a:rPr lang="en-US" dirty="0"/>
              <a:t>Currencies in Africa are stabilizing and many countries are fund-raising to build modern highways, ports, and power grids. </a:t>
            </a:r>
          </a:p>
          <a:p>
            <a:r>
              <a:rPr lang="en-US" dirty="0"/>
              <a:t>Many African and non-African companies are launching operations in Africa due to the rapidly growing middle class and an average GDP growth of 5 percent for the continent through 2017. </a:t>
            </a:r>
          </a:p>
          <a:p>
            <a:r>
              <a:rPr lang="en-US" dirty="0"/>
              <a:t>The World Bank says food demand across Africa will double between 2012 and 2020.</a:t>
            </a:r>
          </a:p>
        </p:txBody>
      </p:sp>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2-</a:t>
            </a:r>
            <a:fld id="{AF8761B6-DA32-4F47-9FFA-503C52D107AE}" type="slidenum">
              <a:rPr lang="en-US" altLang="en-US" smtClean="0"/>
              <a:pPr/>
              <a:t>50</a:t>
            </a:fld>
            <a:endParaRPr lang="en-US" altLang="en-US" dirty="0"/>
          </a:p>
        </p:txBody>
      </p:sp>
    </p:spTree>
    <p:extLst>
      <p:ext uri="{BB962C8B-B14F-4D97-AF65-F5344CB8AC3E}">
        <p14:creationId xmlns:p14="http://schemas.microsoft.com/office/powerpoint/2010/main" val="154932936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China’s Business Climate</a:t>
            </a:r>
          </a:p>
        </p:txBody>
      </p:sp>
      <p:sp>
        <p:nvSpPr>
          <p:cNvPr id="3" name="Content Placeholder 2"/>
          <p:cNvSpPr>
            <a:spLocks noGrp="1"/>
          </p:cNvSpPr>
          <p:nvPr>
            <p:ph idx="1"/>
          </p:nvPr>
        </p:nvSpPr>
        <p:spPr>
          <a:xfrm>
            <a:off x="457200" y="1600200"/>
            <a:ext cx="8229600" cy="4724400"/>
          </a:xfrm>
        </p:spPr>
        <p:txBody>
          <a:bodyPr>
            <a:normAutofit fontScale="77500" lnSpcReduction="20000"/>
          </a:bodyPr>
          <a:lstStyle/>
          <a:p>
            <a:r>
              <a:rPr lang="en-US" dirty="0"/>
              <a:t>The International Monetary Fund (IMF) recently reported that China, the world’s most populous country, has overtaken the United States as the world’s number-one economic powerhouse. </a:t>
            </a:r>
          </a:p>
          <a:p>
            <a:r>
              <a:rPr lang="en-US" dirty="0"/>
              <a:t>China’s economic output in 2014 reached $17.6 trillion, compared to the USA’s $17.4 trillion. </a:t>
            </a:r>
          </a:p>
          <a:p>
            <a:r>
              <a:rPr lang="en-US" dirty="0"/>
              <a:t>China now accounts for 16.5 percent of the world economy, compared to the 6.3 percent recorded by the United States. </a:t>
            </a:r>
          </a:p>
          <a:p>
            <a:r>
              <a:rPr lang="en-US" dirty="0"/>
              <a:t>Experts have predicted this monumental shift in economic power for years, but it has come much faster than expected. </a:t>
            </a:r>
          </a:p>
          <a:p>
            <a:r>
              <a:rPr lang="en-US" dirty="0"/>
              <a:t>Hundreds of companies are scurrying to set up business in China.</a:t>
            </a:r>
          </a:p>
        </p:txBody>
      </p:sp>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2-</a:t>
            </a:r>
            <a:fld id="{AF8761B6-DA32-4F47-9FFA-503C52D107AE}" type="slidenum">
              <a:rPr lang="en-US" altLang="en-US" smtClean="0"/>
              <a:pPr/>
              <a:t>51</a:t>
            </a:fld>
            <a:endParaRPr lang="en-US" altLang="en-US" dirty="0"/>
          </a:p>
        </p:txBody>
      </p:sp>
    </p:spTree>
    <p:extLst>
      <p:ext uri="{BB962C8B-B14F-4D97-AF65-F5344CB8AC3E}">
        <p14:creationId xmlns:p14="http://schemas.microsoft.com/office/powerpoint/2010/main" val="274921767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Indonesia’s Business Climate</a:t>
            </a:r>
          </a:p>
        </p:txBody>
      </p:sp>
      <p:sp>
        <p:nvSpPr>
          <p:cNvPr id="3" name="Content Placeholder 2"/>
          <p:cNvSpPr>
            <a:spLocks noGrp="1"/>
          </p:cNvSpPr>
          <p:nvPr>
            <p:ph idx="1"/>
          </p:nvPr>
        </p:nvSpPr>
        <p:spPr/>
        <p:txBody>
          <a:bodyPr>
            <a:normAutofit fontScale="85000" lnSpcReduction="20000"/>
          </a:bodyPr>
          <a:lstStyle/>
          <a:p>
            <a:r>
              <a:rPr lang="en-US" dirty="0"/>
              <a:t>A Pacific archipelago comprised of thousands of islands, Indonesia’s stock market was the top performer in 2014 among all Asian countries, and was also the top performer in five out of the last seven years in Asia. </a:t>
            </a:r>
          </a:p>
          <a:p>
            <a:r>
              <a:rPr lang="en-US" dirty="0"/>
              <a:t>Indonesia’s currency is the rupiah and its economy is one of the fastest growing in Asia, behind China and the Philippines. </a:t>
            </a:r>
          </a:p>
          <a:p>
            <a:r>
              <a:rPr lang="en-US" dirty="0"/>
              <a:t>Indonesia’s GDP is expected to grow 5.7 percent in 2015. </a:t>
            </a:r>
          </a:p>
          <a:p>
            <a:r>
              <a:rPr lang="en-US" dirty="0"/>
              <a:t>As Southeast Asia’s largest economy, Indonesia elected a new legislature and president in 2014.</a:t>
            </a:r>
          </a:p>
        </p:txBody>
      </p:sp>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2-</a:t>
            </a:r>
            <a:fld id="{AF8761B6-DA32-4F47-9FFA-503C52D107AE}" type="slidenum">
              <a:rPr lang="en-US" altLang="en-US" smtClean="0"/>
              <a:pPr/>
              <a:t>52</a:t>
            </a:fld>
            <a:endParaRPr lang="en-US" altLang="en-US" dirty="0"/>
          </a:p>
        </p:txBody>
      </p:sp>
    </p:spTree>
    <p:extLst>
      <p:ext uri="{BB962C8B-B14F-4D97-AF65-F5344CB8AC3E}">
        <p14:creationId xmlns:p14="http://schemas.microsoft.com/office/powerpoint/2010/main" val="24526800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India’s Business Climate</a:t>
            </a:r>
          </a:p>
        </p:txBody>
      </p:sp>
      <p:sp>
        <p:nvSpPr>
          <p:cNvPr id="3" name="Content Placeholder 2"/>
          <p:cNvSpPr>
            <a:spLocks noGrp="1"/>
          </p:cNvSpPr>
          <p:nvPr>
            <p:ph idx="1"/>
          </p:nvPr>
        </p:nvSpPr>
        <p:spPr/>
        <p:txBody>
          <a:bodyPr/>
          <a:lstStyle/>
          <a:p>
            <a:r>
              <a:rPr lang="en-US" dirty="0"/>
              <a:t>The GDP of India in 2015 is expected to reach 8.3 percent, making it the world’s fastest-growing large economy, and the first time that India’s growth rate has exceeded that of China since the 1990s. </a:t>
            </a:r>
          </a:p>
        </p:txBody>
      </p:sp>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2-</a:t>
            </a:r>
            <a:fld id="{AF8761B6-DA32-4F47-9FFA-503C52D107AE}" type="slidenum">
              <a:rPr lang="en-US" altLang="en-US" smtClean="0"/>
              <a:pPr/>
              <a:t>53</a:t>
            </a:fld>
            <a:endParaRPr lang="en-US" altLang="en-US" dirty="0"/>
          </a:p>
        </p:txBody>
      </p:sp>
    </p:spTree>
    <p:extLst>
      <p:ext uri="{BB962C8B-B14F-4D97-AF65-F5344CB8AC3E}">
        <p14:creationId xmlns:p14="http://schemas.microsoft.com/office/powerpoint/2010/main" val="14693880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Japan’s Business Climate</a:t>
            </a:r>
          </a:p>
        </p:txBody>
      </p:sp>
      <p:sp>
        <p:nvSpPr>
          <p:cNvPr id="3" name="Content Placeholder 2"/>
          <p:cNvSpPr>
            <a:spLocks noGrp="1"/>
          </p:cNvSpPr>
          <p:nvPr>
            <p:ph idx="1"/>
          </p:nvPr>
        </p:nvSpPr>
        <p:spPr/>
        <p:txBody>
          <a:bodyPr>
            <a:normAutofit fontScale="92500" lnSpcReduction="10000"/>
          </a:bodyPr>
          <a:lstStyle/>
          <a:p>
            <a:r>
              <a:rPr lang="en-US" dirty="0"/>
              <a:t>Japan’s new Prime Minister Shinzo Abe was reelected on a mandate to revive the economy.</a:t>
            </a:r>
          </a:p>
          <a:p>
            <a:r>
              <a:rPr lang="en-US" dirty="0"/>
              <a:t>Hopes for Abe’s “Three Arrows” of hyper-easy monetary policy, government spending, and reforms such as deregulation were tarnished after Japan’s economy slipped into a recession in Q3 2014, following a national sales tax increase from 5 to 8 percent aimed primarily at reducing Japan’s huge public debt, the worst among advanced nations.</a:t>
            </a:r>
          </a:p>
        </p:txBody>
      </p:sp>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2-</a:t>
            </a:r>
            <a:fld id="{AF8761B6-DA32-4F47-9FFA-503C52D107AE}" type="slidenum">
              <a:rPr lang="en-US" altLang="en-US" smtClean="0"/>
              <a:pPr/>
              <a:t>54</a:t>
            </a:fld>
            <a:endParaRPr lang="en-US" altLang="en-US" dirty="0"/>
          </a:p>
        </p:txBody>
      </p:sp>
    </p:spTree>
    <p:extLst>
      <p:ext uri="{BB962C8B-B14F-4D97-AF65-F5344CB8AC3E}">
        <p14:creationId xmlns:p14="http://schemas.microsoft.com/office/powerpoint/2010/main" val="351685023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Mexico’s Business Climate</a:t>
            </a:r>
          </a:p>
        </p:txBody>
      </p:sp>
      <p:sp>
        <p:nvSpPr>
          <p:cNvPr id="3" name="Content Placeholder 2"/>
          <p:cNvSpPr>
            <a:spLocks noGrp="1"/>
          </p:cNvSpPr>
          <p:nvPr>
            <p:ph idx="1"/>
          </p:nvPr>
        </p:nvSpPr>
        <p:spPr/>
        <p:txBody>
          <a:bodyPr>
            <a:normAutofit fontScale="85000" lnSpcReduction="20000"/>
          </a:bodyPr>
          <a:lstStyle/>
          <a:p>
            <a:r>
              <a:rPr lang="en-US" dirty="0"/>
              <a:t>The country of Mexico is now (2015) the fourth-largest auto exporter in the world, behind Japan, Germany, and South Korea. </a:t>
            </a:r>
          </a:p>
          <a:p>
            <a:r>
              <a:rPr lang="en-US" dirty="0"/>
              <a:t>Mexico auto industry now employs one of every six Mexican factory workers and comprises one third of all exports from Mexico.</a:t>
            </a:r>
          </a:p>
          <a:p>
            <a:r>
              <a:rPr lang="en-US" dirty="0"/>
              <a:t>No country was hurt more in the last decade by the rise of China than Mexico, but Chinese policy today is to boost wages and therefore boost consumer spending.</a:t>
            </a:r>
          </a:p>
          <a:p>
            <a:r>
              <a:rPr lang="en-US" dirty="0"/>
              <a:t>Foreign direct investment (FDI) in Mexico has surged to exceed $30 billion annually.</a:t>
            </a:r>
          </a:p>
        </p:txBody>
      </p:sp>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2-</a:t>
            </a:r>
            <a:fld id="{AF8761B6-DA32-4F47-9FFA-503C52D107AE}" type="slidenum">
              <a:rPr lang="en-US" altLang="en-US" smtClean="0"/>
              <a:pPr/>
              <a:t>55</a:t>
            </a:fld>
            <a:endParaRPr lang="en-US" altLang="en-US" dirty="0"/>
          </a:p>
        </p:txBody>
      </p:sp>
    </p:spTree>
    <p:extLst>
      <p:ext uri="{BB962C8B-B14F-4D97-AF65-F5344CB8AC3E}">
        <p14:creationId xmlns:p14="http://schemas.microsoft.com/office/powerpoint/2010/main" val="169630268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Vietnam’s Business Climate</a:t>
            </a:r>
          </a:p>
        </p:txBody>
      </p:sp>
      <p:sp>
        <p:nvSpPr>
          <p:cNvPr id="3" name="Content Placeholder 2"/>
          <p:cNvSpPr>
            <a:spLocks noGrp="1"/>
          </p:cNvSpPr>
          <p:nvPr>
            <p:ph idx="1"/>
          </p:nvPr>
        </p:nvSpPr>
        <p:spPr/>
        <p:txBody>
          <a:bodyPr>
            <a:normAutofit fontScale="77500" lnSpcReduction="20000"/>
          </a:bodyPr>
          <a:lstStyle/>
          <a:p>
            <a:r>
              <a:rPr lang="en-US" dirty="0"/>
              <a:t>Internet penetration has grown to 44 percent among Vietnam’s 90 million people, up from 12 percent a decade ago.</a:t>
            </a:r>
          </a:p>
          <a:p>
            <a:r>
              <a:rPr lang="en-US" dirty="0"/>
              <a:t>Unlike another communist country, North Korea, Vietnam is booming for business. </a:t>
            </a:r>
          </a:p>
          <a:p>
            <a:r>
              <a:rPr lang="en-US" dirty="0"/>
              <a:t>The market for e-commerce in Vietnam generates $4 billion in revenue annually.</a:t>
            </a:r>
          </a:p>
          <a:p>
            <a:r>
              <a:rPr lang="en-US" dirty="0"/>
              <a:t>Telecommunications companies in Vietnam, such as Viettel Mobile and Vietnam Mobile Telecom Services, provide the lowest data prices in the world at just over $3 per gigabyte. </a:t>
            </a:r>
          </a:p>
          <a:p>
            <a:r>
              <a:rPr lang="en-US" dirty="0"/>
              <a:t>Vietnamese are among the most prevalent watchers of videos on smartphones in the world.</a:t>
            </a:r>
          </a:p>
        </p:txBody>
      </p:sp>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2-</a:t>
            </a:r>
            <a:fld id="{AF8761B6-DA32-4F47-9FFA-503C52D107AE}" type="slidenum">
              <a:rPr lang="en-US" altLang="en-US" smtClean="0"/>
              <a:pPr/>
              <a:t>56</a:t>
            </a:fld>
            <a:endParaRPr lang="en-US" altLang="en-US" dirty="0"/>
          </a:p>
        </p:txBody>
      </p:sp>
    </p:spTree>
    <p:extLst>
      <p:ext uri="{BB962C8B-B14F-4D97-AF65-F5344CB8AC3E}">
        <p14:creationId xmlns:p14="http://schemas.microsoft.com/office/powerpoint/2010/main" val="193321408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6799E91F-EFFA-4AAA-97D1-9809250F93BE}"/>
              </a:ext>
            </a:extLst>
          </p:cNvPr>
          <p:cNvSpPr>
            <a:spLocks noGrp="1"/>
          </p:cNvSpPr>
          <p:nvPr>
            <p:ph type="title"/>
          </p:nvPr>
        </p:nvSpPr>
        <p:spPr/>
        <p:txBody>
          <a:bodyPr/>
          <a:lstStyle/>
          <a:p>
            <a:pPr eaLnBrk="1" hangingPunct="1">
              <a:defRPr/>
            </a:pPr>
            <a:r>
              <a:rPr lang="en-US" altLang="zh-TW" sz="3600" dirty="0">
                <a:latin typeface="Arial" panose="020B0604020202020204" pitchFamily="34" charset="0"/>
                <a:ea typeface="新細明體" panose="02020500000000000000" pitchFamily="18" charset="-120"/>
                <a:cs typeface="Arial" panose="020B0604020202020204" pitchFamily="34" charset="0"/>
              </a:rPr>
              <a:t>Hofstede’s Cultural Dimensions</a:t>
            </a:r>
            <a:r>
              <a:rPr lang="en-US" altLang="en-US" sz="3600" dirty="0">
                <a:latin typeface="Arial" panose="020B0604020202020204" pitchFamily="34" charset="0"/>
                <a:cs typeface="Arial" panose="020B0604020202020204" pitchFamily="34" charset="0"/>
              </a:rPr>
              <a:t> </a:t>
            </a:r>
            <a:endParaRPr lang="en-US" altLang="zh-HK" sz="3600" dirty="0">
              <a:latin typeface="Arial" panose="020B0604020202020204" pitchFamily="34" charset="0"/>
              <a:ea typeface="新細明體" panose="02020500000000000000" pitchFamily="18" charset="-120"/>
              <a:cs typeface="Arial" panose="020B0604020202020204" pitchFamily="34" charset="0"/>
            </a:endParaRPr>
          </a:p>
        </p:txBody>
      </p:sp>
      <p:sp>
        <p:nvSpPr>
          <p:cNvPr id="47107"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F822174C-DA49-4EC6-9AA0-740F900990E5}"/>
              </a:ext>
            </a:extLst>
          </p:cNvPr>
          <p:cNvSpPr>
            <a:spLocks noGrp="1" noChangeArrowheads="1"/>
          </p:cNvSpPr>
          <p:nvPr>
            <p:ph idx="1"/>
          </p:nvPr>
        </p:nvSpPr>
        <p:spPr>
          <a:xfrm>
            <a:off x="762000" y="1676400"/>
            <a:ext cx="8001000" cy="4343400"/>
          </a:xfrm>
        </p:spPr>
        <p:txBody>
          <a:bodyPr>
            <a:normAutofit lnSpcReduction="10000"/>
          </a:bodyPr>
          <a:lstStyle/>
          <a:p>
            <a:pPr eaLnBrk="1" hangingPunct="1">
              <a:lnSpc>
                <a:spcPct val="80000"/>
              </a:lnSpc>
              <a:buFont typeface="Wingdings" panose="05000000000000000000" pitchFamily="2" charset="2"/>
              <a:buChar char="q"/>
              <a:defRPr/>
            </a:pPr>
            <a:r>
              <a:rPr lang="en-US" altLang="zh-TW" dirty="0">
                <a:ea typeface="新細明體" panose="02020500000000000000" pitchFamily="18" charset="-120"/>
                <a:cs typeface="Arial" panose="020B0604020202020204" pitchFamily="34" charset="0"/>
              </a:rPr>
              <a:t>Six dimensions of culture:</a:t>
            </a:r>
            <a:endParaRPr lang="en-US" altLang="zh-HK" dirty="0">
              <a:ea typeface="新細明體" panose="02020500000000000000" pitchFamily="18" charset="-120"/>
              <a:cs typeface="Arial" panose="020B0604020202020204" pitchFamily="34" charset="0"/>
            </a:endParaRPr>
          </a:p>
          <a:p>
            <a:pPr lvl="1" eaLnBrk="1" hangingPunct="1">
              <a:lnSpc>
                <a:spcPct val="80000"/>
              </a:lnSpc>
              <a:defRPr/>
            </a:pPr>
            <a:r>
              <a:rPr lang="en-US" altLang="zh-TW" sz="3200" i="1" dirty="0">
                <a:ea typeface="新細明體" panose="02020500000000000000" pitchFamily="18" charset="-120"/>
                <a:cs typeface="Arial" panose="020B0604020202020204" pitchFamily="34" charset="0"/>
              </a:rPr>
              <a:t>Power distance</a:t>
            </a:r>
          </a:p>
          <a:p>
            <a:pPr lvl="1" eaLnBrk="1" hangingPunct="1">
              <a:lnSpc>
                <a:spcPct val="80000"/>
              </a:lnSpc>
              <a:defRPr/>
            </a:pPr>
            <a:r>
              <a:rPr lang="en-US" altLang="zh-TW" sz="3200" i="1" dirty="0">
                <a:ea typeface="新細明體" panose="02020500000000000000" pitchFamily="18" charset="-120"/>
                <a:cs typeface="Arial" panose="020B0604020202020204" pitchFamily="34" charset="0"/>
              </a:rPr>
              <a:t>Individualism versus collectivism</a:t>
            </a:r>
          </a:p>
          <a:p>
            <a:pPr lvl="1" eaLnBrk="1" hangingPunct="1">
              <a:lnSpc>
                <a:spcPct val="80000"/>
              </a:lnSpc>
              <a:defRPr/>
            </a:pPr>
            <a:r>
              <a:rPr lang="en-US" altLang="zh-TW" sz="3200" i="1" dirty="0">
                <a:ea typeface="新細明體" panose="02020500000000000000" pitchFamily="18" charset="-120"/>
                <a:cs typeface="Arial" panose="020B0604020202020204" pitchFamily="34" charset="0"/>
              </a:rPr>
              <a:t>Uncertainty avoidance</a:t>
            </a:r>
          </a:p>
          <a:p>
            <a:pPr lvl="1" eaLnBrk="1" hangingPunct="1">
              <a:lnSpc>
                <a:spcPct val="80000"/>
              </a:lnSpc>
              <a:defRPr/>
            </a:pPr>
            <a:r>
              <a:rPr lang="en-US" altLang="zh-TW" sz="3200" i="1" dirty="0">
                <a:ea typeface="新細明體" panose="02020500000000000000" pitchFamily="18" charset="-120"/>
                <a:cs typeface="Arial" panose="020B0604020202020204" pitchFamily="34" charset="0"/>
              </a:rPr>
              <a:t>Masculinity versus femininity</a:t>
            </a:r>
          </a:p>
          <a:p>
            <a:pPr lvl="1" eaLnBrk="1" hangingPunct="1">
              <a:lnSpc>
                <a:spcPct val="80000"/>
              </a:lnSpc>
              <a:defRPr/>
            </a:pPr>
            <a:r>
              <a:rPr lang="en-US" altLang="zh-HK" sz="3200" i="1" dirty="0">
                <a:ea typeface="新細明體" panose="02020500000000000000" pitchFamily="18" charset="-120"/>
                <a:cs typeface="Arial" panose="020B0604020202020204" pitchFamily="34" charset="0"/>
              </a:rPr>
              <a:t>Long term orientation versus short term orientation</a:t>
            </a:r>
          </a:p>
          <a:p>
            <a:pPr lvl="1" eaLnBrk="1" hangingPunct="1">
              <a:lnSpc>
                <a:spcPct val="80000"/>
              </a:lnSpc>
              <a:defRPr/>
            </a:pPr>
            <a:r>
              <a:rPr lang="en-US" altLang="zh-HK" sz="3200" i="1" dirty="0">
                <a:ea typeface="新細明體" panose="02020500000000000000" pitchFamily="18" charset="-120"/>
                <a:cs typeface="Arial" panose="020B0604020202020204" pitchFamily="34" charset="0"/>
              </a:rPr>
              <a:t>Indulgence versus restraint</a:t>
            </a:r>
            <a:endParaRPr lang="en-US" altLang="zh-TW" sz="3200" i="1" dirty="0">
              <a:ea typeface="新細明體" panose="02020500000000000000" pitchFamily="18" charset="-120"/>
              <a:cs typeface="Arial" panose="020B0604020202020204" pitchFamily="34" charset="0"/>
            </a:endParaRPr>
          </a:p>
          <a:p>
            <a:pPr marL="0" indent="0" eaLnBrk="1" hangingPunct="1">
              <a:lnSpc>
                <a:spcPct val="80000"/>
              </a:lnSpc>
              <a:buFont typeface="Arial" panose="020B0604020202020204" pitchFamily="34" charset="0"/>
              <a:buNone/>
              <a:defRPr/>
            </a:pPr>
            <a:endParaRPr lang="en-US" altLang="zh-HK" sz="2000" dirty="0">
              <a:ea typeface="新細明體" panose="02020500000000000000" pitchFamily="18" charset="-120"/>
            </a:endParaRPr>
          </a:p>
          <a:p>
            <a:pPr marL="0" indent="0" eaLnBrk="1" hangingPunct="1">
              <a:lnSpc>
                <a:spcPct val="80000"/>
              </a:lnSpc>
              <a:buFont typeface="Arial" panose="020B0604020202020204" pitchFamily="34" charset="0"/>
              <a:buNone/>
              <a:defRPr/>
            </a:pPr>
            <a:r>
              <a:rPr lang="en-US" altLang="zh-HK" sz="3600" dirty="0">
                <a:ea typeface="新細明體" panose="02020500000000000000" pitchFamily="18" charset="-120"/>
              </a:rPr>
              <a:t> </a:t>
            </a:r>
          </a:p>
          <a:p>
            <a:pPr marL="0" indent="0" eaLnBrk="1" hangingPunct="1">
              <a:lnSpc>
                <a:spcPct val="80000"/>
              </a:lnSpc>
              <a:defRPr/>
            </a:pPr>
            <a:endParaRPr lang="en-US" altLang="zh-HK" dirty="0">
              <a:ea typeface="新細明體" panose="02020500000000000000" pitchFamily="18" charset="-120"/>
            </a:endParaRPr>
          </a:p>
          <a:p>
            <a:pPr marL="0" indent="0" eaLnBrk="1" hangingPunct="1">
              <a:lnSpc>
                <a:spcPct val="80000"/>
              </a:lnSpc>
              <a:defRPr/>
            </a:pPr>
            <a:endParaRPr lang="en-US" altLang="zh-HK" dirty="0">
              <a:ea typeface="新細明體" panose="02020500000000000000" pitchFamily="18" charset="-120"/>
            </a:endParaRPr>
          </a:p>
        </p:txBody>
      </p:sp>
    </p:spTree>
    <p:extLst>
      <p:ext uri="{BB962C8B-B14F-4D97-AF65-F5344CB8AC3E}">
        <p14:creationId xmlns:p14="http://schemas.microsoft.com/office/powerpoint/2010/main" val="139396593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Number Placeholder 3">
            <a:extLst>
              <a:ext uri="{FF2B5EF4-FFF2-40B4-BE49-F238E27FC236}">
                <a16:creationId xmlns:a16="http://schemas.microsoft.com/office/drawing/2014/main" id="{AA5A2679-352C-4088-9C86-728C54DBC91F}"/>
              </a:ext>
            </a:extLst>
          </p:cNvPr>
          <p:cNvSpPr>
            <a:spLocks noGrp="1"/>
          </p:cNvSpPr>
          <p:nvPr>
            <p:ph type="sldNum" sz="quarter" idx="12"/>
          </p:nvPr>
        </p:nvSpPr>
        <p:spPr bwMode="auto">
          <a:xfrm>
            <a:off x="457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l" eaLnBrk="1" hangingPunct="1">
              <a:spcBef>
                <a:spcPct val="0"/>
              </a:spcBef>
              <a:buFontTx/>
              <a:buNone/>
            </a:pPr>
            <a:r>
              <a:rPr lang="en-US" altLang="zh-TW" sz="1600">
                <a:solidFill>
                  <a:schemeClr val="hlink"/>
                </a:solidFill>
                <a:latin typeface="Times New Roman" panose="02020603050405020304" pitchFamily="18" charset="0"/>
              </a:rPr>
              <a:t>1-</a:t>
            </a:r>
            <a:fld id="{F8D035C1-70AA-45BE-8AF3-9B3814D7ECE0}" type="slidenum">
              <a:rPr lang="en-US" altLang="zh-TW" sz="1600">
                <a:solidFill>
                  <a:schemeClr val="hlink"/>
                </a:solidFill>
                <a:latin typeface="Times New Roman" panose="02020603050405020304" pitchFamily="18" charset="0"/>
              </a:rPr>
              <a:pPr algn="l" eaLnBrk="1" hangingPunct="1">
                <a:spcBef>
                  <a:spcPct val="0"/>
                </a:spcBef>
                <a:buFontTx/>
                <a:buNone/>
              </a:pPr>
              <a:t>58</a:t>
            </a:fld>
            <a:endParaRPr lang="en-US" altLang="zh-TW" sz="1600">
              <a:solidFill>
                <a:schemeClr val="hlink"/>
              </a:solidFill>
              <a:latin typeface="Times New Roman" panose="02020603050405020304" pitchFamily="18" charset="0"/>
            </a:endParaRPr>
          </a:p>
        </p:txBody>
      </p:sp>
      <p:sp>
        <p:nvSpPr>
          <p:cNvPr id="65540" name="Rectangle 3">
            <a:extLst>
              <a:ext uri="{FF2B5EF4-FFF2-40B4-BE49-F238E27FC236}">
                <a16:creationId xmlns:a16="http://schemas.microsoft.com/office/drawing/2014/main" id="{E32AB7CC-1456-4E4F-8197-09B33A841339}"/>
              </a:ext>
            </a:extLst>
          </p:cNvPr>
          <p:cNvSpPr>
            <a:spLocks noGrp="1" noChangeArrowheads="1"/>
          </p:cNvSpPr>
          <p:nvPr>
            <p:ph type="body" idx="1"/>
          </p:nvPr>
        </p:nvSpPr>
        <p:spPr>
          <a:xfrm>
            <a:off x="457200" y="1752600"/>
            <a:ext cx="8229600" cy="4525963"/>
          </a:xfrm>
        </p:spPr>
        <p:txBody>
          <a:bodyPr/>
          <a:lstStyle/>
          <a:p>
            <a:pPr eaLnBrk="1" hangingPunct="1"/>
            <a:r>
              <a:rPr lang="en-US" altLang="en-US" dirty="0"/>
              <a:t>Globalization easily explained (</a:t>
            </a:r>
            <a:r>
              <a:rPr lang="en-US" altLang="en-US" dirty="0" err="1"/>
              <a:t>explainity</a:t>
            </a:r>
            <a:r>
              <a:rPr lang="en-US" altLang="en-US" dirty="0"/>
              <a:t>® explainer video)</a:t>
            </a:r>
          </a:p>
          <a:p>
            <a:pPr eaLnBrk="1" hangingPunct="1"/>
            <a:r>
              <a:rPr lang="en-US" altLang="zh-TW" dirty="0">
                <a:hlinkClick r:id="rId2"/>
              </a:rPr>
              <a:t>https://www.youtube.com/watch?v=JJ0nFD19eT8</a:t>
            </a:r>
            <a:endParaRPr lang="en-US" altLang="zh-TW" dirty="0"/>
          </a:p>
          <a:p>
            <a:pPr eaLnBrk="1" hangingPunct="1"/>
            <a:r>
              <a:rPr lang="en-US" altLang="en-US" dirty="0" err="1"/>
              <a:t>Globalisation</a:t>
            </a:r>
            <a:r>
              <a:rPr lang="en-US" altLang="en-US" dirty="0"/>
              <a:t> Pros and Cons - Class 10</a:t>
            </a:r>
          </a:p>
          <a:p>
            <a:pPr eaLnBrk="1" hangingPunct="1"/>
            <a:r>
              <a:rPr lang="en-US" altLang="zh-TW" dirty="0">
                <a:hlinkClick r:id="rId3"/>
              </a:rPr>
              <a:t>https://www.youtube.com/watch?v=bIu8S2I2Uq0</a:t>
            </a:r>
            <a:endParaRPr lang="en-US" altLang="zh-TW" dirty="0"/>
          </a:p>
          <a:p>
            <a:pPr eaLnBrk="1" hangingPunct="1"/>
            <a:endParaRPr lang="en-US" altLang="zh-TW" dirty="0"/>
          </a:p>
        </p:txBody>
      </p:sp>
      <p:sp>
        <p:nvSpPr>
          <p:cNvPr id="8" name="Title 1">
            <a:extLst>
              <a:ext uri="{FF2B5EF4-FFF2-40B4-BE49-F238E27FC236}">
                <a16:creationId xmlns:a16="http://schemas.microsoft.com/office/drawing/2014/main" id="{10601370-F337-4803-AE4F-D0EBDB378026}"/>
              </a:ext>
            </a:extLst>
          </p:cNvPr>
          <p:cNvSpPr>
            <a:spLocks noGrp="1"/>
          </p:cNvSpPr>
          <p:nvPr>
            <p:ph type="title"/>
          </p:nvPr>
        </p:nvSpPr>
        <p:spPr>
          <a:xfrm>
            <a:off x="457200" y="274638"/>
            <a:ext cx="8229600" cy="1143000"/>
          </a:xfrm>
        </p:spPr>
        <p:txBody>
          <a:bodyPr/>
          <a:lstStyle/>
          <a:p>
            <a:r>
              <a:rPr lang="en-US" dirty="0"/>
              <a:t>Video Clips</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669E7670-150D-44F2-AF29-510D26554D30}"/>
              </a:ext>
            </a:extLst>
          </p:cNvPr>
          <p:cNvSpPr>
            <a:spLocks noGrp="1" noChangeArrowheads="1"/>
          </p:cNvSpPr>
          <p:nvPr>
            <p:ph idx="1"/>
          </p:nvPr>
        </p:nvSpPr>
        <p:spPr>
          <a:xfrm>
            <a:off x="693738" y="1676400"/>
            <a:ext cx="8221662" cy="4525963"/>
          </a:xfrm>
        </p:spPr>
        <p:txBody>
          <a:bodyPr>
            <a:normAutofit fontScale="55000" lnSpcReduction="20000"/>
          </a:bodyPr>
          <a:lstStyle/>
          <a:p>
            <a:pPr marL="342900" lvl="1" indent="-342900" eaLnBrk="1" hangingPunct="1">
              <a:lnSpc>
                <a:spcPts val="3800"/>
              </a:lnSpc>
              <a:buClr>
                <a:schemeClr val="accent1"/>
              </a:buClr>
              <a:buSzPct val="75000"/>
              <a:buFont typeface="Monotype Sorts" pitchFamily="2" charset="2"/>
              <a:buChar char="n"/>
              <a:defRPr/>
            </a:pPr>
            <a:r>
              <a:rPr lang="en-US" altLang="zh-HK" sz="5100" dirty="0">
                <a:ea typeface="新細明體" panose="02020500000000000000" pitchFamily="18" charset="-120"/>
              </a:rPr>
              <a:t>Hofstede's Cultural Dimensions Video: Explained With Examples of Each Dimension</a:t>
            </a:r>
          </a:p>
          <a:p>
            <a:pPr marL="342900" lvl="1" indent="-342900" eaLnBrk="1" hangingPunct="1">
              <a:lnSpc>
                <a:spcPts val="3800"/>
              </a:lnSpc>
              <a:buClr>
                <a:schemeClr val="accent1"/>
              </a:buClr>
              <a:buSzPct val="75000"/>
              <a:buFont typeface="Monotype Sorts" pitchFamily="2" charset="2"/>
              <a:buChar char="n"/>
              <a:defRPr/>
            </a:pPr>
            <a:r>
              <a:rPr lang="en-US" altLang="zh-HK" sz="5100" dirty="0">
                <a:ea typeface="新細明體" panose="02020500000000000000" pitchFamily="18" charset="-120"/>
                <a:hlinkClick r:id="rId3"/>
              </a:rPr>
              <a:t>https://www.youtube.com/watch?v=EcrFudqIGr4</a:t>
            </a:r>
            <a:endParaRPr lang="en-US" altLang="zh-HK" sz="5100" dirty="0">
              <a:ea typeface="新細明體" panose="02020500000000000000" pitchFamily="18" charset="-120"/>
            </a:endParaRPr>
          </a:p>
          <a:p>
            <a:pPr marL="342900" lvl="1" indent="-342900" eaLnBrk="1" hangingPunct="1">
              <a:lnSpc>
                <a:spcPts val="3800"/>
              </a:lnSpc>
              <a:buClr>
                <a:schemeClr val="accent1"/>
              </a:buClr>
              <a:buSzPct val="75000"/>
              <a:buFont typeface="Monotype Sorts" pitchFamily="2" charset="2"/>
              <a:buChar char="n"/>
              <a:defRPr/>
            </a:pPr>
            <a:r>
              <a:rPr lang="en-US" altLang="zh-HK" sz="5100" dirty="0">
                <a:ea typeface="新細明體" panose="02020500000000000000" pitchFamily="18" charset="-120"/>
              </a:rPr>
              <a:t>Demo: </a:t>
            </a:r>
            <a:r>
              <a:rPr lang="en-US" altLang="zh-HK" sz="5100" dirty="0">
                <a:ea typeface="新細明體" panose="02020500000000000000" pitchFamily="18" charset="-120"/>
                <a:hlinkClick r:id="rId4"/>
              </a:rPr>
              <a:t>https://geert-hofstede.com</a:t>
            </a:r>
            <a:endParaRPr lang="en-US" altLang="zh-HK" sz="5100" dirty="0">
              <a:ea typeface="新細明體" panose="02020500000000000000" pitchFamily="18" charset="-120"/>
            </a:endParaRPr>
          </a:p>
          <a:p>
            <a:pPr marL="0" lvl="1" indent="0" eaLnBrk="1" hangingPunct="1">
              <a:lnSpc>
                <a:spcPts val="3800"/>
              </a:lnSpc>
              <a:buClr>
                <a:schemeClr val="accent1"/>
              </a:buClr>
              <a:buSzPct val="75000"/>
              <a:buFontTx/>
              <a:buNone/>
              <a:defRPr/>
            </a:pPr>
            <a:endParaRPr lang="en-US" altLang="zh-HK" sz="3600" dirty="0">
              <a:ea typeface="新細明體" panose="02020500000000000000" pitchFamily="18" charset="-120"/>
            </a:endParaRPr>
          </a:p>
          <a:p>
            <a:pPr marL="342900" lvl="1" indent="-342900" eaLnBrk="1" hangingPunct="1">
              <a:lnSpc>
                <a:spcPts val="3800"/>
              </a:lnSpc>
              <a:buClr>
                <a:schemeClr val="accent1"/>
              </a:buClr>
              <a:buSzPct val="75000"/>
              <a:buFont typeface="Monotype Sorts" pitchFamily="2" charset="2"/>
              <a:buChar char="n"/>
              <a:defRPr/>
            </a:pPr>
            <a:endParaRPr lang="en-US" altLang="zh-HK" sz="3600" dirty="0">
              <a:ea typeface="新細明體" panose="02020500000000000000" pitchFamily="18" charset="-120"/>
            </a:endParaRPr>
          </a:p>
          <a:p>
            <a:pPr eaLnBrk="1" hangingPunct="1">
              <a:lnSpc>
                <a:spcPct val="80000"/>
              </a:lnSpc>
              <a:defRPr/>
            </a:pPr>
            <a:endParaRPr lang="en-US" altLang="zh-HK" sz="3600" dirty="0">
              <a:ea typeface="新細明體" panose="02020500000000000000" pitchFamily="18" charset="-120"/>
            </a:endParaRPr>
          </a:p>
          <a:p>
            <a:pPr eaLnBrk="1" hangingPunct="1">
              <a:lnSpc>
                <a:spcPct val="80000"/>
              </a:lnSpc>
              <a:defRPr/>
            </a:pPr>
            <a:endParaRPr lang="en-US" altLang="zh-HK" sz="3600" dirty="0">
              <a:ea typeface="新細明體" panose="02020500000000000000" pitchFamily="18" charset="-120"/>
            </a:endParaRPr>
          </a:p>
          <a:p>
            <a:pPr eaLnBrk="1" hangingPunct="1">
              <a:lnSpc>
                <a:spcPct val="80000"/>
              </a:lnSpc>
              <a:defRPr/>
            </a:pPr>
            <a:endParaRPr lang="en-US" altLang="zh-HK" sz="3600" dirty="0">
              <a:solidFill>
                <a:srgbClr val="FF0000"/>
              </a:solidFill>
              <a:ea typeface="新細明體" panose="02020500000000000000" pitchFamily="18" charset="-120"/>
            </a:endParaRPr>
          </a:p>
          <a:p>
            <a:pPr eaLnBrk="1" hangingPunct="1">
              <a:lnSpc>
                <a:spcPct val="80000"/>
              </a:lnSpc>
              <a:defRPr/>
            </a:pPr>
            <a:endParaRPr lang="en-US" altLang="zh-HK" sz="3400" dirty="0">
              <a:ea typeface="新細明體" panose="02020500000000000000" pitchFamily="18" charset="-120"/>
            </a:endParaRPr>
          </a:p>
          <a:p>
            <a:pPr eaLnBrk="1" hangingPunct="1">
              <a:lnSpc>
                <a:spcPct val="80000"/>
              </a:lnSpc>
              <a:buFont typeface="Arial" panose="020B0604020202020204" pitchFamily="34" charset="0"/>
              <a:buNone/>
              <a:defRPr/>
            </a:pPr>
            <a:r>
              <a:rPr lang="en-US" altLang="zh-HK" sz="3600" dirty="0">
                <a:ea typeface="新細明體" panose="02020500000000000000" pitchFamily="18" charset="-120"/>
              </a:rPr>
              <a:t>    </a:t>
            </a:r>
            <a:endParaRPr lang="en-US" altLang="en-US" sz="3600" dirty="0"/>
          </a:p>
          <a:p>
            <a:pPr eaLnBrk="1" hangingPunct="1">
              <a:lnSpc>
                <a:spcPct val="80000"/>
              </a:lnSpc>
              <a:defRPr/>
            </a:pPr>
            <a:endParaRPr lang="en-US" altLang="en-US" dirty="0"/>
          </a:p>
          <a:p>
            <a:pPr eaLnBrk="1" hangingPunct="1">
              <a:lnSpc>
                <a:spcPct val="80000"/>
              </a:lnSpc>
              <a:defRPr/>
            </a:pPr>
            <a:endParaRPr lang="en-US" altLang="zh-HK" dirty="0">
              <a:ea typeface="新細明體" panose="02020500000000000000" pitchFamily="18" charset="-120"/>
            </a:endParaRPr>
          </a:p>
        </p:txBody>
      </p:sp>
      <p:sp>
        <p:nvSpPr>
          <p:cNvPr id="6" name="Rectangle 2">
            <a:extLst>
              <a:ext uri="{FF2B5EF4-FFF2-40B4-BE49-F238E27FC236}">
                <a16:creationId xmlns:a16="http://schemas.microsoft.com/office/drawing/2014/main" id="{C2713E4E-339A-489F-8296-4AB9539F4086}"/>
              </a:ext>
            </a:extLst>
          </p:cNvPr>
          <p:cNvSpPr>
            <a:spLocks noGrp="1"/>
          </p:cNvSpPr>
          <p:nvPr>
            <p:ph type="title"/>
          </p:nvPr>
        </p:nvSpPr>
        <p:spPr/>
        <p:txBody>
          <a:bodyPr/>
          <a:lstStyle/>
          <a:p>
            <a:pPr eaLnBrk="1" hangingPunct="1">
              <a:defRPr/>
            </a:pPr>
            <a:r>
              <a:rPr lang="en-US" altLang="zh-TW" sz="3600" dirty="0">
                <a:latin typeface="Arial" panose="020B0604020202020204" pitchFamily="34" charset="0"/>
                <a:ea typeface="新細明體" panose="02020500000000000000" pitchFamily="18" charset="-120"/>
                <a:cs typeface="Arial" panose="020B0604020202020204" pitchFamily="34" charset="0"/>
              </a:rPr>
              <a:t>Video Clips</a:t>
            </a:r>
            <a:r>
              <a:rPr lang="en-US" altLang="en-US" sz="3600" dirty="0">
                <a:latin typeface="Arial" panose="020B0604020202020204" pitchFamily="34" charset="0"/>
                <a:cs typeface="Arial" panose="020B0604020202020204" pitchFamily="34" charset="0"/>
              </a:rPr>
              <a:t> </a:t>
            </a:r>
            <a:endParaRPr lang="en-US" altLang="zh-HK" sz="3600" dirty="0">
              <a:latin typeface="Arial" panose="020B0604020202020204" pitchFamily="34" charset="0"/>
              <a:ea typeface="新細明體" panose="02020500000000000000" pitchFamily="18" charset="-120"/>
              <a:cs typeface="Arial" panose="020B0604020202020204" pitchFamily="34" charset="0"/>
            </a:endParaRPr>
          </a:p>
        </p:txBody>
      </p:sp>
    </p:spTree>
    <p:extLst>
      <p:ext uri="{BB962C8B-B14F-4D97-AF65-F5344CB8AC3E}">
        <p14:creationId xmlns:p14="http://schemas.microsoft.com/office/powerpoint/2010/main" val="231473946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1_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2728</TotalTime>
  <Words>5559</Words>
  <Application>Microsoft Office PowerPoint</Application>
  <PresentationFormat>如螢幕大小 (4:3)</PresentationFormat>
  <Paragraphs>488</Paragraphs>
  <Slides>59</Slides>
  <Notes>46</Notes>
  <HiddenSlides>0</HiddenSlides>
  <MMClips>0</MMClips>
  <ScaleCrop>false</ScaleCrop>
  <HeadingPairs>
    <vt:vector size="6" baseType="variant">
      <vt:variant>
        <vt:lpstr>使用字型</vt:lpstr>
      </vt:variant>
      <vt:variant>
        <vt:i4>6</vt:i4>
      </vt:variant>
      <vt:variant>
        <vt:lpstr>佈景主題</vt:lpstr>
      </vt:variant>
      <vt:variant>
        <vt:i4>1</vt:i4>
      </vt:variant>
      <vt:variant>
        <vt:lpstr>投影片標題</vt:lpstr>
      </vt:variant>
      <vt:variant>
        <vt:i4>59</vt:i4>
      </vt:variant>
    </vt:vector>
  </HeadingPairs>
  <TitlesOfParts>
    <vt:vector size="66" baseType="lpstr">
      <vt:lpstr>Monotype Sorts</vt:lpstr>
      <vt:lpstr>Arial</vt:lpstr>
      <vt:lpstr>Calibri</vt:lpstr>
      <vt:lpstr>Franklin Gothic Book</vt:lpstr>
      <vt:lpstr>Times New Roman</vt:lpstr>
      <vt:lpstr>Wingdings</vt:lpstr>
      <vt:lpstr>1_template</vt:lpstr>
      <vt:lpstr>Outside–USA Strategic Planning</vt:lpstr>
      <vt:lpstr>Discussion</vt:lpstr>
      <vt:lpstr>Discussion</vt:lpstr>
      <vt:lpstr>Discussion</vt:lpstr>
      <vt:lpstr>Discussion</vt:lpstr>
      <vt:lpstr>Global/International Issues</vt:lpstr>
      <vt:lpstr>The Nature of Doing Business Globally</vt:lpstr>
      <vt:lpstr>Globalization</vt:lpstr>
      <vt:lpstr>Multinational Firms</vt:lpstr>
      <vt:lpstr>Globalization Debate - Pro</vt:lpstr>
      <vt:lpstr>Globalization Debate - Con</vt:lpstr>
      <vt:lpstr>Advantages of Global Business</vt:lpstr>
      <vt:lpstr>Advantages of Global Business</vt:lpstr>
      <vt:lpstr>Disadvantages of Global Business</vt:lpstr>
      <vt:lpstr>The Global Challenge</vt:lpstr>
      <vt:lpstr>Corporate Tax Rates Across  Countries in 2015</vt:lpstr>
      <vt:lpstr>Corporate Tax Rates Across  Countries in 2015 (cont.)</vt:lpstr>
      <vt:lpstr>American Versus Foreign Business Culture</vt:lpstr>
      <vt:lpstr>PowerPoint 簡報</vt:lpstr>
      <vt:lpstr>Values</vt:lpstr>
      <vt:lpstr>Values</vt:lpstr>
      <vt:lpstr>Values</vt:lpstr>
      <vt:lpstr>US Value: Equality</vt:lpstr>
      <vt:lpstr>US Value: Informality</vt:lpstr>
      <vt:lpstr>US Value: Directness</vt:lpstr>
      <vt:lpstr>US Value: Time and Future</vt:lpstr>
      <vt:lpstr>US Value: Time and Future</vt:lpstr>
      <vt:lpstr>US Value: Time and Future</vt:lpstr>
      <vt:lpstr>Attitudes Toward Women </vt:lpstr>
      <vt:lpstr>Attitudes Toward Women </vt:lpstr>
      <vt:lpstr>Attitudes Toward Women </vt:lpstr>
      <vt:lpstr>Work Attitudes </vt:lpstr>
      <vt:lpstr>Work Attitudes </vt:lpstr>
      <vt:lpstr>Individualism and Collectivism</vt:lpstr>
      <vt:lpstr>Individualism and Collectivism</vt:lpstr>
      <vt:lpstr>Individualism and Collectivism</vt:lpstr>
      <vt:lpstr>Individualism and Collectivism</vt:lpstr>
      <vt:lpstr>Cultural Pitfalls to Avoid to be a  Better Manager</vt:lpstr>
      <vt:lpstr>Cultural Differences between U.S. and Foreign Managers</vt:lpstr>
      <vt:lpstr>Cultural Differences between U.S. and Foreign Managers</vt:lpstr>
      <vt:lpstr>Cultural Differences between U.S. and Foreign Managers</vt:lpstr>
      <vt:lpstr>Cultural Differences between U.S. and Foreign Managers</vt:lpstr>
      <vt:lpstr>Communication Differences Across Countries</vt:lpstr>
      <vt:lpstr>Mexico’s Business Culture</vt:lpstr>
      <vt:lpstr>Japan’s Business Culture</vt:lpstr>
      <vt:lpstr>China’s Business Culture</vt:lpstr>
      <vt:lpstr>India’s Business Culture</vt:lpstr>
      <vt:lpstr>India’s Business Culture</vt:lpstr>
      <vt:lpstr>Business Climate Across Countries</vt:lpstr>
      <vt:lpstr>Africa’s Business Climate</vt:lpstr>
      <vt:lpstr>China’s Business Climate</vt:lpstr>
      <vt:lpstr>Indonesia’s Business Climate</vt:lpstr>
      <vt:lpstr>India’s Business Climate</vt:lpstr>
      <vt:lpstr>Japan’s Business Climate</vt:lpstr>
      <vt:lpstr>Mexico’s Business Climate</vt:lpstr>
      <vt:lpstr>Vietnam’s Business Climate</vt:lpstr>
      <vt:lpstr>Hofstede’s Cultural Dimensions </vt:lpstr>
      <vt:lpstr>Video Clips</vt:lpstr>
      <vt:lpstr>Video Clips </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Bcox</dc:creator>
  <cp:lastModifiedBy>Terence Li</cp:lastModifiedBy>
  <cp:revision>158</cp:revision>
  <dcterms:created xsi:type="dcterms:W3CDTF">2013-12-15T16:12:27Z</dcterms:created>
  <dcterms:modified xsi:type="dcterms:W3CDTF">2019-08-16T02:14:27Z</dcterms:modified>
</cp:coreProperties>
</file>