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7" r:id="rId2"/>
    <p:sldId id="280" r:id="rId3"/>
    <p:sldId id="281" r:id="rId4"/>
    <p:sldId id="283" r:id="rId5"/>
    <p:sldId id="282" r:id="rId6"/>
    <p:sldId id="284" r:id="rId7"/>
    <p:sldId id="289" r:id="rId8"/>
    <p:sldId id="279" r:id="rId9"/>
    <p:sldId id="285" r:id="rId10"/>
    <p:sldId id="270" r:id="rId11"/>
    <p:sldId id="286" r:id="rId12"/>
    <p:sldId id="287" r:id="rId13"/>
    <p:sldId id="290" r:id="rId14"/>
    <p:sldId id="259" r:id="rId15"/>
    <p:sldId id="261" r:id="rId16"/>
    <p:sldId id="271" r:id="rId17"/>
    <p:sldId id="288" r:id="rId18"/>
    <p:sldId id="263" r:id="rId19"/>
    <p:sldId id="264" r:id="rId20"/>
    <p:sldId id="268" r:id="rId21"/>
    <p:sldId id="272" r:id="rId22"/>
    <p:sldId id="273"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01173-0FF7-4D27-874A-A8B63C63758D}" type="datetimeFigureOut">
              <a:rPr lang="en-GB" smtClean="0"/>
              <a:t>30/09/2024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6AEB9-6A46-4680-BC7E-8D73B1C4950E}" type="slidenum">
              <a:rPr lang="en-GB" smtClean="0"/>
              <a:t>‹#›</a:t>
            </a:fld>
            <a:endParaRPr lang="en-GB"/>
          </a:p>
        </p:txBody>
      </p:sp>
    </p:spTree>
    <p:extLst>
      <p:ext uri="{BB962C8B-B14F-4D97-AF65-F5344CB8AC3E}">
        <p14:creationId xmlns:p14="http://schemas.microsoft.com/office/powerpoint/2010/main" val="1962612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3</a:t>
            </a:fld>
            <a:endParaRPr lang="en-US"/>
          </a:p>
        </p:txBody>
      </p:sp>
    </p:spTree>
    <p:extLst>
      <p:ext uri="{BB962C8B-B14F-4D97-AF65-F5344CB8AC3E}">
        <p14:creationId xmlns:p14="http://schemas.microsoft.com/office/powerpoint/2010/main" val="2620764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Differences have created inequality. In the case of Euro-American social structures, masculinity dominates thereby creating societies</a:t>
            </a:r>
            <a:r>
              <a:rPr lang="en-US" baseline="0" dirty="0"/>
              <a:t> with inequality between the sexes, which has caused pain, anxiety, anger and consternation to many people who feel caught in these gender traps.</a:t>
            </a:r>
          </a:p>
          <a:p>
            <a:r>
              <a:rPr lang="en-US" baseline="0" dirty="0"/>
              <a:t>Others feel held, supported, safe and happy with clear divisions between sexes and their social roles.</a:t>
            </a:r>
          </a:p>
          <a:p>
            <a:r>
              <a:rPr lang="en-US" baseline="0" dirty="0"/>
              <a:t>The label for a male dominated society is patriarchy. Patriarchy means: A social system where men hold the power.</a:t>
            </a:r>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6</a:t>
            </a:fld>
            <a:endParaRPr lang="en-US"/>
          </a:p>
        </p:txBody>
      </p:sp>
    </p:spTree>
    <p:extLst>
      <p:ext uri="{BB962C8B-B14F-4D97-AF65-F5344CB8AC3E}">
        <p14:creationId xmlns:p14="http://schemas.microsoft.com/office/powerpoint/2010/main" val="3199620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12</a:t>
            </a:fld>
            <a:endParaRPr lang="en-US"/>
          </a:p>
        </p:txBody>
      </p:sp>
    </p:spTree>
    <p:extLst>
      <p:ext uri="{BB962C8B-B14F-4D97-AF65-F5344CB8AC3E}">
        <p14:creationId xmlns:p14="http://schemas.microsoft.com/office/powerpoint/2010/main" val="3263667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13</a:t>
            </a:fld>
            <a:endParaRPr lang="en-US"/>
          </a:p>
        </p:txBody>
      </p:sp>
    </p:spTree>
    <p:extLst>
      <p:ext uri="{BB962C8B-B14F-4D97-AF65-F5344CB8AC3E}">
        <p14:creationId xmlns:p14="http://schemas.microsoft.com/office/powerpoint/2010/main" val="1011470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Butler breaks the relationship between gender identity and the ‘internal’ or biological determinism</a:t>
            </a:r>
          </a:p>
          <a:p>
            <a:r>
              <a:rPr lang="en-GB" sz="1200" dirty="0"/>
              <a:t>Demonstrates that gender is performed</a:t>
            </a:r>
          </a:p>
          <a:p>
            <a:r>
              <a:rPr lang="en-GB" sz="1200" dirty="0"/>
              <a:t>Gender is an illusion – an ‘appearance of substance’</a:t>
            </a:r>
          </a:p>
          <a:p>
            <a:r>
              <a:rPr lang="en-GB" sz="1200" dirty="0"/>
              <a:t>Thus, it is constructed.</a:t>
            </a:r>
          </a:p>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14</a:t>
            </a:fld>
            <a:endParaRPr lang="en-US"/>
          </a:p>
        </p:txBody>
      </p:sp>
    </p:spTree>
    <p:extLst>
      <p:ext uri="{BB962C8B-B14F-4D97-AF65-F5344CB8AC3E}">
        <p14:creationId xmlns:p14="http://schemas.microsoft.com/office/powerpoint/2010/main" val="3588371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Butler asks what are the reified and naturalized conceptions of gender?</a:t>
            </a:r>
          </a:p>
          <a:p>
            <a:r>
              <a:rPr lang="en-GB" dirty="0"/>
              <a:t>It is only through understanding how these are constituted that new modes of belief, new constitutive methods, can occur. </a:t>
            </a:r>
          </a:p>
          <a:p>
            <a:r>
              <a:rPr lang="en-GB" dirty="0"/>
              <a:t>Repetition is important in performativity – how gender stability is instituted </a:t>
            </a:r>
          </a:p>
          <a:p>
            <a:r>
              <a:rPr lang="en-GB" dirty="0"/>
              <a:t>Butler specifically uses the word ‘belief’ to indicate the construction of identity as a ‘compelling illusion’</a:t>
            </a:r>
          </a:p>
          <a:p>
            <a:r>
              <a:rPr lang="en-GB" dirty="0"/>
              <a:t>Key point: the ‘gendered’ self does not exist before the act and it is not stable</a:t>
            </a:r>
          </a:p>
          <a:p>
            <a:r>
              <a:rPr lang="en-GB" dirty="0"/>
              <a:t>Therefore: “gender identity is a </a:t>
            </a:r>
            <a:r>
              <a:rPr lang="en-GB" dirty="0" err="1"/>
              <a:t>performative</a:t>
            </a:r>
            <a:r>
              <a:rPr lang="en-GB" dirty="0"/>
              <a:t> accomplishment compelled by social sanction and taboo” (1988: 520). </a:t>
            </a:r>
          </a:p>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16</a:t>
            </a:fld>
            <a:endParaRPr lang="en-US"/>
          </a:p>
        </p:txBody>
      </p:sp>
    </p:spTree>
    <p:extLst>
      <p:ext uri="{BB962C8B-B14F-4D97-AF65-F5344CB8AC3E}">
        <p14:creationId xmlns:p14="http://schemas.microsoft.com/office/powerpoint/2010/main" val="932792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word ‘agent’ means ‘person’ who acts and has choices.</a:t>
            </a:r>
          </a:p>
          <a:p>
            <a:endParaRPr lang="en-US" dirty="0"/>
          </a:p>
          <a:p>
            <a:r>
              <a:rPr lang="en-US" dirty="0"/>
              <a:t>Acts are collective, not individualistic. The collective must embrace any changes.</a:t>
            </a:r>
          </a:p>
          <a:p>
            <a:endParaRPr lang="en-US" dirty="0"/>
          </a:p>
          <a:p>
            <a:r>
              <a:rPr lang="en-US" dirty="0"/>
              <a:t>The parameters:</a:t>
            </a:r>
          </a:p>
          <a:p>
            <a:r>
              <a:rPr lang="en-GB" sz="1200" dirty="0"/>
              <a:t>What we wear</a:t>
            </a:r>
          </a:p>
          <a:p>
            <a:r>
              <a:rPr lang="en-GB" sz="1200" dirty="0"/>
              <a:t> What we do</a:t>
            </a:r>
          </a:p>
          <a:p>
            <a:r>
              <a:rPr lang="en-GB" sz="1200" dirty="0"/>
              <a:t> What we do in accordance with certain sanctions and proscriptions </a:t>
            </a:r>
          </a:p>
          <a:p>
            <a:r>
              <a:rPr lang="en-GB" sz="1200" dirty="0"/>
              <a:t> Victor Turner: social action requires a performance which is repeated</a:t>
            </a:r>
          </a:p>
          <a:p>
            <a:r>
              <a:rPr lang="en-GB" sz="1200" dirty="0"/>
              <a:t> The performance renders social laws explicit</a:t>
            </a:r>
          </a:p>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17</a:t>
            </a:fld>
            <a:endParaRPr lang="en-US"/>
          </a:p>
        </p:txBody>
      </p:sp>
    </p:spTree>
    <p:extLst>
      <p:ext uri="{BB962C8B-B14F-4D97-AF65-F5344CB8AC3E}">
        <p14:creationId xmlns:p14="http://schemas.microsoft.com/office/powerpoint/2010/main" val="812839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20</a:t>
            </a:fld>
            <a:endParaRPr lang="en-US"/>
          </a:p>
        </p:txBody>
      </p:sp>
    </p:spTree>
    <p:extLst>
      <p:ext uri="{BB962C8B-B14F-4D97-AF65-F5344CB8AC3E}">
        <p14:creationId xmlns:p14="http://schemas.microsoft.com/office/powerpoint/2010/main" val="1382634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D2EEC-0829-22CA-D951-E1B0CC8531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74939F-CDD2-FB38-1B9D-772412F969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41A9AF-09E5-5ACA-2127-91F303E97384}"/>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5" name="Footer Placeholder 4">
            <a:extLst>
              <a:ext uri="{FF2B5EF4-FFF2-40B4-BE49-F238E27FC236}">
                <a16:creationId xmlns:a16="http://schemas.microsoft.com/office/drawing/2014/main" id="{E2C59626-F490-D708-AC07-826E624A1D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CC5ADA-C01D-7263-C628-E59B7B005459}"/>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1579316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6D26-E261-7FD7-E361-0A3C0A7965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507EC8-BFEF-EFCB-7FD0-AAEDCB252F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C0685-FADC-DB5E-A75E-D2E5FF5A5011}"/>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5" name="Footer Placeholder 4">
            <a:extLst>
              <a:ext uri="{FF2B5EF4-FFF2-40B4-BE49-F238E27FC236}">
                <a16:creationId xmlns:a16="http://schemas.microsoft.com/office/drawing/2014/main" id="{1589E885-8D24-5269-F2FA-B34E4D043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094B92-2D9A-BD06-9ACF-4982261AB3E3}"/>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1093240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469E1-D970-D34B-9D95-1D2ABC93BD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107D8B-4B15-643E-A121-EB714B181E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9DC528-421E-604E-5177-D3B29B3019F5}"/>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5" name="Footer Placeholder 4">
            <a:extLst>
              <a:ext uri="{FF2B5EF4-FFF2-40B4-BE49-F238E27FC236}">
                <a16:creationId xmlns:a16="http://schemas.microsoft.com/office/drawing/2014/main" id="{F6B105D4-F906-EA53-2F22-75F95DD5DA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A1EE31-0593-D918-D003-1DC05BDEBF9B}"/>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2315001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13C7-D193-06AE-A207-C5625292BD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E8F3C7-FF4B-0958-50BF-6F5B7CBA8E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83694F-096C-5FC7-7007-93586F4339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7EEA8C-9791-DEFA-8A3A-4A652DA6739E}"/>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6" name="Footer Placeholder 5">
            <a:extLst>
              <a:ext uri="{FF2B5EF4-FFF2-40B4-BE49-F238E27FC236}">
                <a16:creationId xmlns:a16="http://schemas.microsoft.com/office/drawing/2014/main" id="{A9209984-D964-06C0-EE98-EDFD3DB54E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52D1F7-3380-B61B-1DA0-3B6F1061EF6F}"/>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191299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3FF0B-6893-E17C-D48B-B3D6F07F53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E456A4-7264-D71C-18DC-574A22950E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E98395-512C-E6A1-447D-0DADA0EA3E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5F8955-FFE1-C4EA-16A4-1186099723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6FB861-9130-A4D2-3E4B-E4AFA5B0D4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E46DD1-78FE-8E69-F0DB-86C16283E6A7}"/>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8" name="Footer Placeholder 7">
            <a:extLst>
              <a:ext uri="{FF2B5EF4-FFF2-40B4-BE49-F238E27FC236}">
                <a16:creationId xmlns:a16="http://schemas.microsoft.com/office/drawing/2014/main" id="{348B2F77-A814-4E86-976C-D82DC6BB9A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B2D8D7-8883-DF17-876E-439C7FE40E1C}"/>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2697404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52B69-867A-5D1B-EEBD-FB3AB374EF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0DF624-97C9-BF2B-B77E-FC357973F34D}"/>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4" name="Footer Placeholder 3">
            <a:extLst>
              <a:ext uri="{FF2B5EF4-FFF2-40B4-BE49-F238E27FC236}">
                <a16:creationId xmlns:a16="http://schemas.microsoft.com/office/drawing/2014/main" id="{F90530AF-4507-56F4-7B6E-63F49FECD8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401ECB-485E-99C1-EE7A-4F3BB3C418AC}"/>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2003640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518A2-9256-C77F-D59E-4C08E1201D69}"/>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3" name="Footer Placeholder 2">
            <a:extLst>
              <a:ext uri="{FF2B5EF4-FFF2-40B4-BE49-F238E27FC236}">
                <a16:creationId xmlns:a16="http://schemas.microsoft.com/office/drawing/2014/main" id="{10CA9468-F3F3-6D19-0324-94D2B368FE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54A150-9D8F-4040-6C5B-734EBABF417A}"/>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92163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D8AAE-51DC-07E6-EEE1-2D7051C123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C3A048-E0D4-2C1D-20E9-42AA492A59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8CD10F-7D4A-F4F0-9248-D832BE3460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679926-5279-46DC-0A28-12FDA9313AD2}"/>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6" name="Footer Placeholder 5">
            <a:extLst>
              <a:ext uri="{FF2B5EF4-FFF2-40B4-BE49-F238E27FC236}">
                <a16:creationId xmlns:a16="http://schemas.microsoft.com/office/drawing/2014/main" id="{FBC70985-570F-C1F7-E035-7C8D346616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B15C36-D5F2-5B97-7CFA-62CC5CA9B4E4}"/>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3618689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E824-801E-ACC2-0B5C-91ADF0A3BF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D2B2E8-99BC-AACB-9822-C8419AB8AC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4259CF-7C4F-DED8-F9C6-5460FFB4EE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D7284B-80BA-E80A-E6DE-195B188505B3}"/>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6" name="Footer Placeholder 5">
            <a:extLst>
              <a:ext uri="{FF2B5EF4-FFF2-40B4-BE49-F238E27FC236}">
                <a16:creationId xmlns:a16="http://schemas.microsoft.com/office/drawing/2014/main" id="{BF510D23-BCDF-5523-8EC8-1262116CE6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E80953-E307-C46E-2604-5F379067F3A6}"/>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89483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1CC96-C6E5-649E-D917-8831AECFA46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A6803D-DD4D-6A1C-6245-B3EE0A9B01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6F5B4F-E08C-2BA4-D149-F5E9ACC772EA}"/>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5" name="Footer Placeholder 4">
            <a:extLst>
              <a:ext uri="{FF2B5EF4-FFF2-40B4-BE49-F238E27FC236}">
                <a16:creationId xmlns:a16="http://schemas.microsoft.com/office/drawing/2014/main" id="{C1982E63-AF13-D303-D76C-94889B8BE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B5A45-161C-9794-F07E-94406B963E00}"/>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1638248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7FF9B9-563C-185F-DCE9-1A87D06FB8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0AA9DA-4D4E-F136-DDDE-B812C5C7A0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701E98-3B3C-D8AB-E4CA-18D4F9F1A820}"/>
              </a:ext>
            </a:extLst>
          </p:cNvPr>
          <p:cNvSpPr>
            <a:spLocks noGrp="1"/>
          </p:cNvSpPr>
          <p:nvPr>
            <p:ph type="dt" sz="half" idx="10"/>
          </p:nvPr>
        </p:nvSpPr>
        <p:spPr/>
        <p:txBody>
          <a:bodyPr/>
          <a:lstStyle/>
          <a:p>
            <a:fld id="{AE4EB702-AA0B-41E9-A117-6D100B4A1B36}" type="datetimeFigureOut">
              <a:rPr lang="en-GB" smtClean="0"/>
              <a:t>30/09/2024</a:t>
            </a:fld>
            <a:endParaRPr lang="en-GB"/>
          </a:p>
        </p:txBody>
      </p:sp>
      <p:sp>
        <p:nvSpPr>
          <p:cNvPr id="5" name="Footer Placeholder 4">
            <a:extLst>
              <a:ext uri="{FF2B5EF4-FFF2-40B4-BE49-F238E27FC236}">
                <a16:creationId xmlns:a16="http://schemas.microsoft.com/office/drawing/2014/main" id="{42837F73-2077-FA69-E4E9-39F01E7A79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EA9B9-8FDB-F27A-8270-C65511A012BE}"/>
              </a:ext>
            </a:extLst>
          </p:cNvPr>
          <p:cNvSpPr>
            <a:spLocks noGrp="1"/>
          </p:cNvSpPr>
          <p:nvPr>
            <p:ph type="sldNum" sz="quarter" idx="12"/>
          </p:nvPr>
        </p:nvSpPr>
        <p:spPr/>
        <p:txBody>
          <a:bodyPr/>
          <a:lstStyle/>
          <a:p>
            <a:fld id="{B2ED0EC4-7A21-4FF4-BC1C-5A277531A7A6}" type="slidenum">
              <a:rPr lang="en-GB" smtClean="0"/>
              <a:t>‹#›</a:t>
            </a:fld>
            <a:endParaRPr lang="en-GB"/>
          </a:p>
        </p:txBody>
      </p:sp>
    </p:spTree>
    <p:extLst>
      <p:ext uri="{BB962C8B-B14F-4D97-AF65-F5344CB8AC3E}">
        <p14:creationId xmlns:p14="http://schemas.microsoft.com/office/powerpoint/2010/main" val="1104394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8AD34-14D9-811A-E143-B1B46AFFFC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06F2CC-8DF4-BA96-7440-4F33CFA83E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1542F-2191-E490-3AE4-EFE0E30545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4EB702-AA0B-41E9-A117-6D100B4A1B36}" type="datetimeFigureOut">
              <a:rPr lang="en-GB" smtClean="0"/>
              <a:t>30/09/2024</a:t>
            </a:fld>
            <a:endParaRPr lang="en-GB"/>
          </a:p>
        </p:txBody>
      </p:sp>
      <p:sp>
        <p:nvSpPr>
          <p:cNvPr id="5" name="Footer Placeholder 4">
            <a:extLst>
              <a:ext uri="{FF2B5EF4-FFF2-40B4-BE49-F238E27FC236}">
                <a16:creationId xmlns:a16="http://schemas.microsoft.com/office/drawing/2014/main" id="{22E67C95-478B-BE6B-B199-CD3AD5107E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7D1E1E-CFB2-D3E7-FF42-B23ECE8E50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ED0EC4-7A21-4FF4-BC1C-5A277531A7A6}" type="slidenum">
              <a:rPr lang="en-GB" smtClean="0"/>
              <a:t>‹#›</a:t>
            </a:fld>
            <a:endParaRPr lang="en-GB"/>
          </a:p>
        </p:txBody>
      </p:sp>
    </p:spTree>
    <p:extLst>
      <p:ext uri="{BB962C8B-B14F-4D97-AF65-F5344CB8AC3E}">
        <p14:creationId xmlns:p14="http://schemas.microsoft.com/office/powerpoint/2010/main" val="4093998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Gender </a:t>
            </a:r>
          </a:p>
        </p:txBody>
      </p:sp>
      <p:sp>
        <p:nvSpPr>
          <p:cNvPr id="3" name="Subtitle 2"/>
          <p:cNvSpPr>
            <a:spLocks noGrp="1"/>
          </p:cNvSpPr>
          <p:nvPr>
            <p:ph type="subTitle" idx="1"/>
          </p:nvPr>
        </p:nvSpPr>
        <p:spPr/>
        <p:txBody>
          <a:bodyPr/>
          <a:lstStyle/>
          <a:p>
            <a:r>
              <a:rPr lang="en-GB" dirty="0"/>
              <a:t>Becoming, performing and fluidity</a:t>
            </a:r>
          </a:p>
        </p:txBody>
      </p:sp>
    </p:spTree>
    <p:extLst>
      <p:ext uri="{BB962C8B-B14F-4D97-AF65-F5344CB8AC3E}">
        <p14:creationId xmlns:p14="http://schemas.microsoft.com/office/powerpoint/2010/main" val="90078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Gender studies</a:t>
            </a:r>
          </a:p>
        </p:txBody>
      </p:sp>
      <p:sp>
        <p:nvSpPr>
          <p:cNvPr id="3" name="Content Placeholder 2"/>
          <p:cNvSpPr>
            <a:spLocks noGrp="1"/>
          </p:cNvSpPr>
          <p:nvPr>
            <p:ph sz="half" idx="1"/>
          </p:nvPr>
        </p:nvSpPr>
        <p:spPr/>
        <p:txBody>
          <a:bodyPr/>
          <a:lstStyle/>
          <a:p>
            <a:r>
              <a:rPr lang="en-US" dirty="0"/>
              <a:t>Explores social categories associated with different sexes</a:t>
            </a:r>
          </a:p>
          <a:p>
            <a:r>
              <a:rPr lang="en-US" dirty="0"/>
              <a:t>Analyses how category </a:t>
            </a:r>
            <a:r>
              <a:rPr lang="en-US" dirty="0" err="1"/>
              <a:t>behaviours</a:t>
            </a:r>
            <a:r>
              <a:rPr lang="en-US" dirty="0"/>
              <a:t> shape practice</a:t>
            </a:r>
          </a:p>
          <a:p>
            <a:r>
              <a:rPr lang="en-US" dirty="0"/>
              <a:t>Demonstrates how gender expectations create differences</a:t>
            </a:r>
          </a:p>
          <a:p>
            <a:r>
              <a:rPr lang="en-US" dirty="0"/>
              <a:t>Looks to determine the role culture plays in establishing gender expectations</a:t>
            </a:r>
          </a:p>
        </p:txBody>
      </p:sp>
      <p:pic>
        <p:nvPicPr>
          <p:cNvPr id="5" name="Content Placeholder 4" descr="gender-roles-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77829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Masculinity is evident in</a:t>
            </a:r>
          </a:p>
        </p:txBody>
      </p:sp>
      <p:sp>
        <p:nvSpPr>
          <p:cNvPr id="3" name="Content Placeholder 2"/>
          <p:cNvSpPr>
            <a:spLocks noGrp="1"/>
          </p:cNvSpPr>
          <p:nvPr>
            <p:ph sz="half" idx="1"/>
          </p:nvPr>
        </p:nvSpPr>
        <p:spPr/>
        <p:txBody>
          <a:bodyPr/>
          <a:lstStyle/>
          <a:p>
            <a:r>
              <a:rPr lang="en-US" dirty="0"/>
              <a:t>Socially expected practices, actions and </a:t>
            </a:r>
            <a:r>
              <a:rPr lang="en-US" dirty="0" err="1"/>
              <a:t>behaviours</a:t>
            </a:r>
            <a:r>
              <a:rPr lang="en-US" dirty="0"/>
              <a:t> that show masculinity</a:t>
            </a:r>
          </a:p>
          <a:p>
            <a:r>
              <a:rPr lang="en-US" dirty="0"/>
              <a:t>Masculinity is typically associated with ‘being a man’</a:t>
            </a:r>
            <a:r>
              <a:rPr lang="mr-IN" dirty="0"/>
              <a:t>…</a:t>
            </a:r>
            <a:r>
              <a:rPr lang="en-GB" dirty="0"/>
              <a:t>.but not exclusively</a:t>
            </a:r>
            <a:endParaRPr lang="en-US" dirty="0"/>
          </a:p>
          <a:p>
            <a:endParaRPr lang="en-US" dirty="0"/>
          </a:p>
        </p:txBody>
      </p:sp>
      <p:sp>
        <p:nvSpPr>
          <p:cNvPr id="4" name="Content Placeholder 3"/>
          <p:cNvSpPr>
            <a:spLocks noGrp="1"/>
          </p:cNvSpPr>
          <p:nvPr>
            <p:ph sz="half" idx="2"/>
          </p:nvPr>
        </p:nvSpPr>
        <p:spPr>
          <a:xfrm>
            <a:off x="6197600" y="1600201"/>
            <a:ext cx="5384800" cy="2258473"/>
          </a:xfrm>
          <a:ln w="76200" cmpd="sng">
            <a:solidFill>
              <a:srgbClr val="FF0000"/>
            </a:solidFill>
          </a:ln>
        </p:spPr>
        <p:txBody>
          <a:bodyPr/>
          <a:lstStyle/>
          <a:p>
            <a:r>
              <a:rPr lang="en-US" dirty="0"/>
              <a:t>What activities and </a:t>
            </a:r>
            <a:r>
              <a:rPr lang="en-US" dirty="0" err="1"/>
              <a:t>behaviours</a:t>
            </a:r>
            <a:r>
              <a:rPr lang="en-US" dirty="0"/>
              <a:t> demonstrate one is ‘being masculine’?</a:t>
            </a:r>
          </a:p>
          <a:p>
            <a:r>
              <a:rPr lang="en-US" dirty="0"/>
              <a:t>Make a list.</a:t>
            </a:r>
          </a:p>
        </p:txBody>
      </p:sp>
      <p:pic>
        <p:nvPicPr>
          <p:cNvPr id="5" name="Picture 4" descr="realmendontcry.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529223" y="4007713"/>
            <a:ext cx="5263306" cy="2696122"/>
          </a:xfrm>
          <a:prstGeom prst="rect">
            <a:avLst/>
          </a:prstGeom>
        </p:spPr>
      </p:pic>
    </p:spTree>
    <p:extLst>
      <p:ext uri="{BB962C8B-B14F-4D97-AF65-F5344CB8AC3E}">
        <p14:creationId xmlns:p14="http://schemas.microsoft.com/office/powerpoint/2010/main" val="296838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Masculinity is</a:t>
            </a:r>
          </a:p>
        </p:txBody>
      </p:sp>
      <p:sp>
        <p:nvSpPr>
          <p:cNvPr id="3" name="Content Placeholder 2"/>
          <p:cNvSpPr>
            <a:spLocks noGrp="1"/>
          </p:cNvSpPr>
          <p:nvPr>
            <p:ph sz="half" idx="1"/>
          </p:nvPr>
        </p:nvSpPr>
        <p:spPr/>
        <p:txBody>
          <a:bodyPr/>
          <a:lstStyle/>
          <a:p>
            <a:r>
              <a:rPr lang="en-US" dirty="0"/>
              <a:t>Typically connected to protection, dominance, predatory </a:t>
            </a:r>
            <a:r>
              <a:rPr lang="en-US" dirty="0" err="1"/>
              <a:t>behaviours</a:t>
            </a:r>
            <a:r>
              <a:rPr lang="en-US" dirty="0"/>
              <a:t> (including sexual predation) and other violent acts</a:t>
            </a:r>
            <a:r>
              <a:rPr lang="mr-IN" dirty="0"/>
              <a:t>…</a:t>
            </a:r>
            <a:r>
              <a:rPr lang="en-GB" dirty="0"/>
              <a:t>.but not always, as the ethnographic record shows. </a:t>
            </a:r>
            <a:endParaRPr lang="en-US" dirty="0"/>
          </a:p>
          <a:p>
            <a:endParaRPr lang="en-US" dirty="0"/>
          </a:p>
        </p:txBody>
      </p:sp>
      <p:sp>
        <p:nvSpPr>
          <p:cNvPr id="4" name="Content Placeholder 3"/>
          <p:cNvSpPr>
            <a:spLocks noGrp="1"/>
          </p:cNvSpPr>
          <p:nvPr>
            <p:ph sz="half" idx="2"/>
          </p:nvPr>
        </p:nvSpPr>
        <p:spPr>
          <a:xfrm>
            <a:off x="6197600" y="1600201"/>
            <a:ext cx="5384800" cy="2282895"/>
          </a:xfrm>
          <a:ln w="76200" cmpd="sng">
            <a:solidFill>
              <a:srgbClr val="FF0000"/>
            </a:solidFill>
          </a:ln>
        </p:spPr>
        <p:txBody>
          <a:bodyPr/>
          <a:lstStyle/>
          <a:p>
            <a:r>
              <a:rPr lang="en-US" dirty="0"/>
              <a:t>Which ethnographic examples challenge this stereotypical representation of masculine </a:t>
            </a:r>
            <a:r>
              <a:rPr lang="en-US" dirty="0" err="1"/>
              <a:t>behaviour</a:t>
            </a:r>
            <a:r>
              <a:rPr lang="en-US" dirty="0"/>
              <a:t>?</a:t>
            </a:r>
          </a:p>
          <a:p>
            <a:pPr marL="0" indent="0">
              <a:buNone/>
            </a:pPr>
            <a:endParaRPr lang="en-US" dirty="0"/>
          </a:p>
        </p:txBody>
      </p:sp>
      <p:pic>
        <p:nvPicPr>
          <p:cNvPr id="6" name="Picture 5" descr="manly-man.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155969" y="3995483"/>
            <a:ext cx="4437705" cy="2757197"/>
          </a:xfrm>
          <a:prstGeom prst="rect">
            <a:avLst/>
          </a:prstGeom>
        </p:spPr>
      </p:pic>
    </p:spTree>
    <p:extLst>
      <p:ext uri="{BB962C8B-B14F-4D97-AF65-F5344CB8AC3E}">
        <p14:creationId xmlns:p14="http://schemas.microsoft.com/office/powerpoint/2010/main" val="3604734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Similarly, femininity is evident in</a:t>
            </a:r>
          </a:p>
        </p:txBody>
      </p:sp>
      <p:sp>
        <p:nvSpPr>
          <p:cNvPr id="3" name="Content Placeholder 2"/>
          <p:cNvSpPr>
            <a:spLocks noGrp="1"/>
          </p:cNvSpPr>
          <p:nvPr>
            <p:ph sz="half" idx="1"/>
          </p:nvPr>
        </p:nvSpPr>
        <p:spPr/>
        <p:txBody>
          <a:bodyPr/>
          <a:lstStyle/>
          <a:p>
            <a:r>
              <a:rPr lang="en-US" dirty="0"/>
              <a:t>Socially expected practices, actions and </a:t>
            </a:r>
            <a:r>
              <a:rPr lang="en-US" dirty="0" err="1"/>
              <a:t>behaviours</a:t>
            </a:r>
            <a:r>
              <a:rPr lang="en-US" dirty="0"/>
              <a:t> that show femininity.</a:t>
            </a:r>
          </a:p>
          <a:p>
            <a:r>
              <a:rPr lang="en-US" dirty="0"/>
              <a:t>Femininity is typically associated with ‘being a woman’</a:t>
            </a:r>
            <a:r>
              <a:rPr lang="mr-IN" dirty="0"/>
              <a:t>…</a:t>
            </a:r>
            <a:r>
              <a:rPr lang="en-GB" dirty="0"/>
              <a:t>.but not exclusively.</a:t>
            </a:r>
            <a:endParaRPr lang="en-US" dirty="0"/>
          </a:p>
          <a:p>
            <a:endParaRPr lang="en-US" dirty="0"/>
          </a:p>
          <a:p>
            <a:endParaRPr lang="en-US" dirty="0"/>
          </a:p>
        </p:txBody>
      </p:sp>
      <p:pic>
        <p:nvPicPr>
          <p:cNvPr id="6" name="Content Placeholder 5" descr="image-20150702-11339-1i13lq7.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5" name="Content Placeholder 3"/>
          <p:cNvSpPr txBox="1">
            <a:spLocks/>
          </p:cNvSpPr>
          <p:nvPr/>
        </p:nvSpPr>
        <p:spPr>
          <a:xfrm>
            <a:off x="543516" y="4347675"/>
            <a:ext cx="5384800" cy="2258473"/>
          </a:xfrm>
          <a:prstGeom prst="rect">
            <a:avLst/>
          </a:prstGeom>
          <a:ln w="76200" cmpd="sng">
            <a:solidFill>
              <a:srgbClr val="FF0000"/>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What activities and </a:t>
            </a:r>
            <a:r>
              <a:rPr lang="en-US" dirty="0" err="1"/>
              <a:t>behaviours</a:t>
            </a:r>
            <a:r>
              <a:rPr lang="en-US" dirty="0"/>
              <a:t> demonstrate one is ‘being feminine’?</a:t>
            </a:r>
          </a:p>
          <a:p>
            <a:r>
              <a:rPr lang="en-US" dirty="0"/>
              <a:t>Make a list.</a:t>
            </a:r>
          </a:p>
          <a:p>
            <a:r>
              <a:rPr lang="en-US" dirty="0"/>
              <a:t>Offer ethnographic examples that challenge this.</a:t>
            </a:r>
          </a:p>
        </p:txBody>
      </p:sp>
    </p:spTree>
    <p:extLst>
      <p:ext uri="{BB962C8B-B14F-4D97-AF65-F5344CB8AC3E}">
        <p14:creationId xmlns:p14="http://schemas.microsoft.com/office/powerpoint/2010/main" val="1271322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963248" y="3498058"/>
            <a:ext cx="10363200" cy="1470025"/>
          </a:xfrm>
        </p:spPr>
        <p:txBody>
          <a:bodyPr>
            <a:normAutofit fontScale="90000"/>
          </a:bodyPr>
          <a:lstStyle/>
          <a:p>
            <a:r>
              <a:rPr lang="en-US" dirty="0"/>
              <a:t>Establishing certain </a:t>
            </a:r>
            <a:r>
              <a:rPr lang="en-US" dirty="0" err="1"/>
              <a:t>behaviours</a:t>
            </a:r>
            <a:r>
              <a:rPr lang="en-US" dirty="0"/>
              <a:t> as correct sets up differences. </a:t>
            </a:r>
          </a:p>
        </p:txBody>
      </p:sp>
      <p:sp>
        <p:nvSpPr>
          <p:cNvPr id="6" name="Subtitle 5"/>
          <p:cNvSpPr>
            <a:spLocks noGrp="1"/>
          </p:cNvSpPr>
          <p:nvPr>
            <p:ph type="subTitle" idx="1"/>
          </p:nvPr>
        </p:nvSpPr>
        <p:spPr>
          <a:xfrm>
            <a:off x="1828800" y="4911924"/>
            <a:ext cx="8534400" cy="1752600"/>
          </a:xfrm>
        </p:spPr>
        <p:txBody>
          <a:bodyPr/>
          <a:lstStyle/>
          <a:p>
            <a:r>
              <a:rPr lang="en-US" dirty="0"/>
              <a:t>People must behave as expected to avoid being considered the opposite of social norms (e.g.: a feminine man)</a:t>
            </a:r>
          </a:p>
        </p:txBody>
      </p:sp>
      <p:pic>
        <p:nvPicPr>
          <p:cNvPr id="7" name="Picture 6" descr="GettyImages-143917564.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6325736" y="258416"/>
            <a:ext cx="4926000" cy="3224291"/>
          </a:xfrm>
          <a:prstGeom prst="rect">
            <a:avLst/>
          </a:prstGeom>
        </p:spPr>
      </p:pic>
      <p:pic>
        <p:nvPicPr>
          <p:cNvPr id="8" name="Picture 7" descr="Masculine-Women-20091129-05.jpg"/>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75252" y="289237"/>
            <a:ext cx="4762500" cy="3228975"/>
          </a:xfrm>
          <a:prstGeom prst="rect">
            <a:avLst/>
          </a:prstGeom>
        </p:spPr>
      </p:pic>
    </p:spTree>
    <p:extLst>
      <p:ext uri="{BB962C8B-B14F-4D97-AF65-F5344CB8AC3E}">
        <p14:creationId xmlns:p14="http://schemas.microsoft.com/office/powerpoint/2010/main" val="1029448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1*UPEmt4sw7KnZUgtMHbjvmQ.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922260" y="1602531"/>
            <a:ext cx="10281859" cy="6858000"/>
          </a:xfrm>
          <a:prstGeom prst="rect">
            <a:avLst/>
          </a:prstGeom>
        </p:spPr>
      </p:pic>
      <p:sp>
        <p:nvSpPr>
          <p:cNvPr id="4" name="Title 3"/>
          <p:cNvSpPr>
            <a:spLocks noGrp="1"/>
          </p:cNvSpPr>
          <p:nvPr>
            <p:ph type="ctrTitle"/>
          </p:nvPr>
        </p:nvSpPr>
        <p:spPr>
          <a:xfrm>
            <a:off x="929520" y="0"/>
            <a:ext cx="10363200" cy="1470025"/>
          </a:xfrm>
        </p:spPr>
        <p:txBody>
          <a:bodyPr/>
          <a:lstStyle/>
          <a:p>
            <a:r>
              <a:rPr lang="en-US" dirty="0"/>
              <a:t>Is gender real or an illusion?</a:t>
            </a:r>
          </a:p>
        </p:txBody>
      </p:sp>
      <p:sp>
        <p:nvSpPr>
          <p:cNvPr id="5" name="Subtitle 4"/>
          <p:cNvSpPr>
            <a:spLocks noGrp="1"/>
          </p:cNvSpPr>
          <p:nvPr>
            <p:ph type="subTitle" idx="1"/>
          </p:nvPr>
        </p:nvSpPr>
        <p:spPr>
          <a:xfrm>
            <a:off x="1768322" y="1104449"/>
            <a:ext cx="8534400" cy="1752600"/>
          </a:xfrm>
        </p:spPr>
        <p:txBody>
          <a:bodyPr/>
          <a:lstStyle/>
          <a:p>
            <a:r>
              <a:rPr lang="en-US" dirty="0"/>
              <a:t>Exploring gender through Butler</a:t>
            </a:r>
          </a:p>
        </p:txBody>
      </p:sp>
    </p:spTree>
    <p:extLst>
      <p:ext uri="{BB962C8B-B14F-4D97-AF65-F5344CB8AC3E}">
        <p14:creationId xmlns:p14="http://schemas.microsoft.com/office/powerpoint/2010/main" val="1398226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mone-de-beauvoir-5.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895945" y="2642616"/>
            <a:ext cx="3296055" cy="4215384"/>
          </a:xfrm>
          <a:prstGeom prst="rect">
            <a:avLst/>
          </a:prstGeom>
        </p:spPr>
      </p:pic>
      <p:sp>
        <p:nvSpPr>
          <p:cNvPr id="4" name="Title 3"/>
          <p:cNvSpPr>
            <a:spLocks noGrp="1"/>
          </p:cNvSpPr>
          <p:nvPr>
            <p:ph type="ctrTitle"/>
          </p:nvPr>
        </p:nvSpPr>
        <p:spPr>
          <a:xfrm>
            <a:off x="339859" y="3460830"/>
            <a:ext cx="10363200" cy="1470025"/>
          </a:xfrm>
        </p:spPr>
        <p:txBody>
          <a:bodyPr>
            <a:normAutofit fontScale="90000"/>
          </a:bodyPr>
          <a:lstStyle/>
          <a:p>
            <a:r>
              <a:rPr lang="en-US" b="1" dirty="0"/>
              <a:t>‘One is not born, but, rather, </a:t>
            </a:r>
            <a:br>
              <a:rPr lang="en-US" b="1" dirty="0"/>
            </a:br>
            <a:r>
              <a:rPr lang="en-US" b="1" i="1" dirty="0"/>
              <a:t>becomes</a:t>
            </a:r>
            <a:r>
              <a:rPr lang="en-US" b="1" dirty="0"/>
              <a:t> a woman</a:t>
            </a:r>
            <a:r>
              <a:rPr lang="mr-IN" b="1" dirty="0"/>
              <a:t>…</a:t>
            </a:r>
            <a:r>
              <a:rPr lang="en-US" b="1" dirty="0"/>
              <a:t>’ </a:t>
            </a:r>
            <a:br>
              <a:rPr lang="en-US" dirty="0"/>
            </a:br>
            <a:endParaRPr lang="en-US" dirty="0"/>
          </a:p>
        </p:txBody>
      </p:sp>
      <p:sp>
        <p:nvSpPr>
          <p:cNvPr id="6" name="Rectangle 5"/>
          <p:cNvSpPr/>
          <p:nvPr/>
        </p:nvSpPr>
        <p:spPr>
          <a:xfrm>
            <a:off x="1209562" y="708817"/>
            <a:ext cx="9948642" cy="2554545"/>
          </a:xfrm>
          <a:prstGeom prst="rect">
            <a:avLst/>
          </a:prstGeom>
        </p:spPr>
        <p:txBody>
          <a:bodyPr wrap="square">
            <a:spAutoFit/>
          </a:bodyPr>
          <a:lstStyle/>
          <a:p>
            <a:r>
              <a:rPr lang="en-GB" sz="4000" dirty="0"/>
              <a:t>On the first page of the article Butler (1988: 519, </a:t>
            </a:r>
            <a:r>
              <a:rPr lang="en-US" sz="4000" dirty="0"/>
              <a:t>emphasis added</a:t>
            </a:r>
            <a:r>
              <a:rPr lang="en-GB" sz="4000" dirty="0"/>
              <a:t>)</a:t>
            </a:r>
            <a:r>
              <a:rPr lang="en-US" sz="4000" dirty="0"/>
              <a:t> </a:t>
            </a:r>
            <a:r>
              <a:rPr lang="en-GB" sz="4000" dirty="0"/>
              <a:t>quotes Simone de Beauvoir, existentialist philosopher and feminist from early 1900s:</a:t>
            </a:r>
            <a:endParaRPr lang="en-US" sz="4000" dirty="0"/>
          </a:p>
        </p:txBody>
      </p:sp>
    </p:spTree>
    <p:extLst>
      <p:ext uri="{BB962C8B-B14F-4D97-AF65-F5344CB8AC3E}">
        <p14:creationId xmlns:p14="http://schemas.microsoft.com/office/powerpoint/2010/main" val="2792124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Butler maintains that:</a:t>
            </a:r>
          </a:p>
        </p:txBody>
      </p:sp>
      <p:sp>
        <p:nvSpPr>
          <p:cNvPr id="3" name="Content Placeholder 2"/>
          <p:cNvSpPr>
            <a:spLocks noGrp="1"/>
          </p:cNvSpPr>
          <p:nvPr>
            <p:ph sz="half" idx="1"/>
          </p:nvPr>
        </p:nvSpPr>
        <p:spPr/>
        <p:txBody>
          <a:bodyPr/>
          <a:lstStyle/>
          <a:p>
            <a:pPr marL="0" indent="0">
              <a:buNone/>
            </a:pPr>
            <a:r>
              <a:rPr lang="en-US" dirty="0"/>
              <a:t>Gender is an illusion and a belief. She states that gender is </a:t>
            </a:r>
          </a:p>
          <a:p>
            <a:r>
              <a:rPr lang="en-US" dirty="0"/>
              <a:t>Learned</a:t>
            </a:r>
          </a:p>
          <a:p>
            <a:r>
              <a:rPr lang="en-US" dirty="0"/>
              <a:t>Performed</a:t>
            </a:r>
          </a:p>
          <a:p>
            <a:r>
              <a:rPr lang="en-US" dirty="0"/>
              <a:t>Created and maintained through ‘acts’</a:t>
            </a:r>
          </a:p>
          <a:p>
            <a:r>
              <a:rPr lang="en-US" dirty="0"/>
              <a:t>Unstable and flexible</a:t>
            </a:r>
          </a:p>
          <a:p>
            <a:endParaRPr lang="en-US" dirty="0"/>
          </a:p>
          <a:p>
            <a:pPr marL="0" indent="0">
              <a:buNone/>
            </a:pPr>
            <a:r>
              <a:rPr lang="en-US" dirty="0"/>
              <a:t>How does she explain this</a:t>
            </a:r>
            <a:r>
              <a:rPr lang="mr-IN" dirty="0"/>
              <a:t>…</a:t>
            </a:r>
            <a:endParaRPr lang="en-US" dirty="0"/>
          </a:p>
        </p:txBody>
      </p:sp>
      <p:pic>
        <p:nvPicPr>
          <p:cNvPr id="10" name="Content Placeholder 9" descr="Genderlegs-4.pn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56823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4000" dirty="0"/>
            </a:br>
            <a:r>
              <a:rPr lang="en-GB" sz="4000" dirty="0"/>
              <a:t>Butler’s notion of performativity</a:t>
            </a:r>
            <a:r>
              <a:rPr lang="en-GB" sz="3200" dirty="0"/>
              <a:t>. </a:t>
            </a:r>
            <a:br>
              <a:rPr lang="en-GB" sz="3200" dirty="0"/>
            </a:br>
            <a:br>
              <a:rPr lang="en-GB" sz="3200" dirty="0"/>
            </a:br>
            <a:endParaRPr lang="en-GB" sz="3200" dirty="0"/>
          </a:p>
        </p:txBody>
      </p:sp>
      <p:sp>
        <p:nvSpPr>
          <p:cNvPr id="3" name="Content Placeholder 2"/>
          <p:cNvSpPr>
            <a:spLocks noGrp="1"/>
          </p:cNvSpPr>
          <p:nvPr>
            <p:ph sz="half" idx="1"/>
          </p:nvPr>
        </p:nvSpPr>
        <p:spPr>
          <a:xfrm>
            <a:off x="609600" y="1600201"/>
            <a:ext cx="5384800" cy="4810571"/>
          </a:xfrm>
        </p:spPr>
        <p:txBody>
          <a:bodyPr>
            <a:normAutofit fontScale="92500" lnSpcReduction="20000"/>
          </a:bodyPr>
          <a:lstStyle/>
          <a:p>
            <a:pPr marL="0" indent="0">
              <a:buNone/>
            </a:pPr>
            <a:r>
              <a:rPr lang="en-US" dirty="0"/>
              <a:t>Butler is critical of gender role play and goes so far as to say </a:t>
            </a:r>
            <a:r>
              <a:rPr lang="mr-IN" dirty="0"/>
              <a:t>–</a:t>
            </a:r>
            <a:r>
              <a:rPr lang="en-US" dirty="0"/>
              <a:t> despite biological </a:t>
            </a:r>
            <a:r>
              <a:rPr lang="en-US" dirty="0" err="1"/>
              <a:t>diamorphism</a:t>
            </a:r>
            <a:r>
              <a:rPr lang="en-US" dirty="0"/>
              <a:t> </a:t>
            </a:r>
            <a:r>
              <a:rPr lang="mr-IN" dirty="0"/>
              <a:t>–</a:t>
            </a:r>
            <a:r>
              <a:rPr lang="en-US" dirty="0"/>
              <a:t> that nothing is ‘given’ about a binary system (1988).</a:t>
            </a:r>
          </a:p>
          <a:p>
            <a:pPr marL="0" indent="0">
              <a:buNone/>
            </a:pPr>
            <a:endParaRPr lang="en-US" dirty="0"/>
          </a:p>
          <a:p>
            <a:pPr marL="0" indent="0">
              <a:buNone/>
            </a:pPr>
            <a:r>
              <a:rPr lang="en-US" dirty="0"/>
              <a:t>She asserts: social agents constitute reality (1988: 519)</a:t>
            </a:r>
          </a:p>
          <a:p>
            <a:pPr marL="0" indent="0">
              <a:buNone/>
            </a:pPr>
            <a:r>
              <a:rPr lang="en-US" dirty="0"/>
              <a:t>Collectively we make the rules, and go on to teach each other how to perform in ways that fit our already constituted gender norms. This process perpetuates and validates gender differences.</a:t>
            </a:r>
          </a:p>
        </p:txBody>
      </p:sp>
      <p:sp>
        <p:nvSpPr>
          <p:cNvPr id="4" name="Content Placeholder 3"/>
          <p:cNvSpPr>
            <a:spLocks noGrp="1"/>
          </p:cNvSpPr>
          <p:nvPr>
            <p:ph sz="half" idx="2"/>
          </p:nvPr>
        </p:nvSpPr>
        <p:spPr/>
        <p:txBody>
          <a:bodyPr>
            <a:normAutofit fontScale="92500" lnSpcReduction="20000"/>
          </a:bodyPr>
          <a:lstStyle/>
          <a:p>
            <a:r>
              <a:rPr lang="en-GB" dirty="0"/>
              <a:t>‘Regardless of the pervasive character of patriarchy and the prevalence of sexual difference as an operative cultural distinction, there is nothing about a binary gender system that is given. As a corporeal field of cultural play, gender is a basically innovative affair, although it is quite clear that there are strict punishments for contesting the script by performing out of turn or through unwarranted improvisation’ (1988: 531) </a:t>
            </a:r>
            <a:endParaRPr lang="en-US" dirty="0"/>
          </a:p>
        </p:txBody>
      </p:sp>
    </p:spTree>
    <p:extLst>
      <p:ext uri="{BB962C8B-B14F-4D97-AF65-F5344CB8AC3E}">
        <p14:creationId xmlns:p14="http://schemas.microsoft.com/office/powerpoint/2010/main" val="3519426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how to be a girl/boy</a:t>
            </a:r>
          </a:p>
        </p:txBody>
      </p:sp>
      <p:sp>
        <p:nvSpPr>
          <p:cNvPr id="3" name="Content Placeholder 2"/>
          <p:cNvSpPr>
            <a:spLocks noGrp="1"/>
          </p:cNvSpPr>
          <p:nvPr>
            <p:ph sz="half" idx="1"/>
          </p:nvPr>
        </p:nvSpPr>
        <p:spPr>
          <a:ln w="76200" cmpd="sng">
            <a:solidFill>
              <a:srgbClr val="FF0000"/>
            </a:solidFill>
          </a:ln>
        </p:spPr>
        <p:txBody>
          <a:bodyPr/>
          <a:lstStyle/>
          <a:p>
            <a:r>
              <a:rPr lang="en-US" dirty="0"/>
              <a:t>Activity </a:t>
            </a:r>
          </a:p>
          <a:p>
            <a:r>
              <a:rPr lang="en-US" dirty="0"/>
              <a:t>What social methods are used to teach boys and girls how to be different?</a:t>
            </a:r>
          </a:p>
          <a:p>
            <a:r>
              <a:rPr lang="en-US" dirty="0"/>
              <a:t>Offer ethnographic examples to illustrate your answer.</a:t>
            </a:r>
          </a:p>
        </p:txBody>
      </p:sp>
      <p:pic>
        <p:nvPicPr>
          <p:cNvPr id="5" name="Content Placeholder 4" descr="maxresdefault-3.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17876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Performing gender identities</a:t>
            </a:r>
          </a:p>
        </p:txBody>
      </p:sp>
      <p:sp>
        <p:nvSpPr>
          <p:cNvPr id="3" name="Content Placeholder 2"/>
          <p:cNvSpPr>
            <a:spLocks noGrp="1"/>
          </p:cNvSpPr>
          <p:nvPr>
            <p:ph sz="half" idx="1"/>
          </p:nvPr>
        </p:nvSpPr>
        <p:spPr>
          <a:ln w="76200" cmpd="sng">
            <a:solidFill>
              <a:srgbClr val="FF0000"/>
            </a:solidFill>
          </a:ln>
        </p:spPr>
        <p:txBody>
          <a:bodyPr/>
          <a:lstStyle/>
          <a:p>
            <a:r>
              <a:rPr lang="en-US" dirty="0"/>
              <a:t>Activity</a:t>
            </a:r>
          </a:p>
          <a:p>
            <a:r>
              <a:rPr lang="en-US" dirty="0"/>
              <a:t>How do people ‘perform’ gender?</a:t>
            </a:r>
          </a:p>
          <a:p>
            <a:r>
              <a:rPr lang="en-US" dirty="0"/>
              <a:t>What are these constituting acts that Butler talks about?</a:t>
            </a:r>
          </a:p>
          <a:p>
            <a:r>
              <a:rPr lang="en-GB" dirty="0"/>
              <a:t>Are you the sole source of your constituting acts?</a:t>
            </a:r>
          </a:p>
          <a:p>
            <a:r>
              <a:rPr lang="en-GB" dirty="0"/>
              <a:t>What are the roles of: language, gesture, symbolic signs?</a:t>
            </a:r>
          </a:p>
          <a:p>
            <a:endParaRPr lang="en-GB" dirty="0"/>
          </a:p>
          <a:p>
            <a:endParaRPr lang="en-US" dirty="0"/>
          </a:p>
        </p:txBody>
      </p:sp>
      <p:pic>
        <p:nvPicPr>
          <p:cNvPr id="6" name="Content Placeholder 5" descr="811tzFV-mVL.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2656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bodies perform gender identity</a:t>
            </a:r>
          </a:p>
        </p:txBody>
      </p:sp>
      <p:sp>
        <p:nvSpPr>
          <p:cNvPr id="3" name="Content Placeholder 2"/>
          <p:cNvSpPr>
            <a:spLocks noGrp="1"/>
          </p:cNvSpPr>
          <p:nvPr>
            <p:ph sz="half" idx="1"/>
          </p:nvPr>
        </p:nvSpPr>
        <p:spPr/>
        <p:txBody>
          <a:bodyPr>
            <a:normAutofit fontScale="77500" lnSpcReduction="20000"/>
          </a:bodyPr>
          <a:lstStyle/>
          <a:p>
            <a:r>
              <a:rPr lang="en-GB" sz="6000" dirty="0"/>
              <a:t>‘Gender is instituted through the stylization of the body’(Butler 1988: 519).</a:t>
            </a:r>
          </a:p>
          <a:p>
            <a:r>
              <a:rPr lang="en-GB" sz="6000" dirty="0"/>
              <a:t>Explain what you think Butler means.</a:t>
            </a:r>
          </a:p>
          <a:p>
            <a:endParaRPr lang="en-GB" sz="6000" dirty="0"/>
          </a:p>
        </p:txBody>
      </p:sp>
      <p:pic>
        <p:nvPicPr>
          <p:cNvPr id="5" name="Content Placeholder 4" descr="a19b91e618885c831366cc372a51837c--hello-kitty-clothes-hello-kitty-tutu.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4766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identity is not stable (Butler 1988)</a:t>
            </a:r>
          </a:p>
        </p:txBody>
      </p:sp>
      <p:sp>
        <p:nvSpPr>
          <p:cNvPr id="3" name="Content Placeholder 2"/>
          <p:cNvSpPr>
            <a:spLocks noGrp="1"/>
          </p:cNvSpPr>
          <p:nvPr>
            <p:ph sz="half" idx="1"/>
          </p:nvPr>
        </p:nvSpPr>
        <p:spPr/>
        <p:txBody>
          <a:bodyPr>
            <a:normAutofit/>
          </a:bodyPr>
          <a:lstStyle/>
          <a:p>
            <a:r>
              <a:rPr lang="en-GB" sz="2400" dirty="0"/>
              <a:t>“If gender is instituted through acts which are internally discontinuous, then the appearance of substance is precisely that, a constructed identity, a performative accomplishment which the mundane social audience, including the actors themselves, come to believe and to perform in the mode of belief” (Butler 1988: 520). </a:t>
            </a:r>
          </a:p>
        </p:txBody>
      </p:sp>
      <p:pic>
        <p:nvPicPr>
          <p:cNvPr id="5" name="Content Placeholder 4" descr="611-athletic_gray_black-z1-t-gender-fluid-checklist.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23005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Audience</a:t>
            </a:r>
          </a:p>
        </p:txBody>
      </p:sp>
      <p:sp>
        <p:nvSpPr>
          <p:cNvPr id="3" name="Content Placeholder 2"/>
          <p:cNvSpPr>
            <a:spLocks noGrp="1"/>
          </p:cNvSpPr>
          <p:nvPr>
            <p:ph sz="half" idx="1"/>
          </p:nvPr>
        </p:nvSpPr>
        <p:spPr/>
        <p:txBody>
          <a:bodyPr>
            <a:normAutofit lnSpcReduction="10000"/>
          </a:bodyPr>
          <a:lstStyle/>
          <a:p>
            <a:r>
              <a:rPr lang="en-GB" dirty="0"/>
              <a:t>This constructed identity is something both the social audience and the agent ‘come to believe’.</a:t>
            </a:r>
          </a:p>
          <a:p>
            <a:r>
              <a:rPr lang="en-GB" dirty="0"/>
              <a:t>Agents then ‘perform’ a ‘mode of belief’</a:t>
            </a:r>
          </a:p>
          <a:p>
            <a:r>
              <a:rPr lang="en-GB" dirty="0"/>
              <a:t>Gender identity, therefore, is a ‘stylized identity’ which is performed over space and time, and it is not necessarily seamless.</a:t>
            </a:r>
          </a:p>
          <a:p>
            <a:endParaRPr lang="en-GB" dirty="0"/>
          </a:p>
        </p:txBody>
      </p:sp>
      <p:pic>
        <p:nvPicPr>
          <p:cNvPr id="6" name="Content Placeholder 5" descr="APRON_VDay18_LoveFromMe_MumGirl_P.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318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3807" y="3115537"/>
            <a:ext cx="10058400" cy="1609344"/>
          </a:xfrm>
        </p:spPr>
        <p:txBody>
          <a:bodyPr>
            <a:noAutofit/>
          </a:bodyPr>
          <a:lstStyle/>
          <a:p>
            <a:r>
              <a:rPr lang="en-US" sz="4000" dirty="0"/>
              <a:t>Ok, so </a:t>
            </a:r>
            <a:r>
              <a:rPr lang="en-US" sz="4000" dirty="0">
                <a:solidFill>
                  <a:srgbClr val="FFFF00"/>
                </a:solidFill>
              </a:rPr>
              <a:t>this is NOT about gender equality </a:t>
            </a:r>
            <a:r>
              <a:rPr lang="en-US" sz="4000" i="1" dirty="0"/>
              <a:t>per se</a:t>
            </a:r>
            <a:r>
              <a:rPr lang="en-US" sz="4000" dirty="0"/>
              <a:t>, but concerns how society persuades people to believe and act.</a:t>
            </a:r>
            <a:br>
              <a:rPr lang="en-US" sz="4000" dirty="0"/>
            </a:br>
            <a:r>
              <a:rPr lang="en-US" sz="4000" dirty="0"/>
              <a:t>Thus, Butler shows that these ideas and methods become the norms through repetition. However, they are social constructs (made up by people) and are not biological (and then cannot be claimed to be natural)</a:t>
            </a:r>
            <a:r>
              <a:rPr lang="mr-IN" sz="4000" dirty="0"/>
              <a:t>…</a:t>
            </a:r>
            <a:r>
              <a:rPr lang="en-US" sz="4000" dirty="0"/>
              <a:t>therefore, they are not ‘right’ and can change.</a:t>
            </a:r>
            <a:endParaRPr lang="en-GB" sz="4000" dirty="0"/>
          </a:p>
        </p:txBody>
      </p:sp>
    </p:spTree>
    <p:extLst>
      <p:ext uri="{BB962C8B-B14F-4D97-AF65-F5344CB8AC3E}">
        <p14:creationId xmlns:p14="http://schemas.microsoft.com/office/powerpoint/2010/main" val="3184307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Agents and change</a:t>
            </a:r>
          </a:p>
        </p:txBody>
      </p:sp>
      <p:sp>
        <p:nvSpPr>
          <p:cNvPr id="3" name="Content Placeholder 2"/>
          <p:cNvSpPr>
            <a:spLocks noGrp="1"/>
          </p:cNvSpPr>
          <p:nvPr>
            <p:ph sz="half" idx="1"/>
          </p:nvPr>
        </p:nvSpPr>
        <p:spPr>
          <a:ln w="76200" cmpd="sng">
            <a:solidFill>
              <a:srgbClr val="FF0000"/>
            </a:solidFill>
          </a:ln>
        </p:spPr>
        <p:txBody>
          <a:bodyPr/>
          <a:lstStyle/>
          <a:p>
            <a:r>
              <a:rPr lang="en-GB" dirty="0"/>
              <a:t>Examine the relationships between the act, the possibility of a different act, how the style can be broken. If subversive acts happen, can they be repeated and form a new norm?</a:t>
            </a:r>
          </a:p>
          <a:p>
            <a:r>
              <a:rPr lang="en-GB" dirty="0"/>
              <a:t>What determines and shapes the social and cultural parameters of the act?  </a:t>
            </a:r>
          </a:p>
          <a:p>
            <a:endParaRPr lang="en-US" dirty="0"/>
          </a:p>
        </p:txBody>
      </p:sp>
      <p:pic>
        <p:nvPicPr>
          <p:cNvPr id="2" name="Content Placeholder 1" descr="Pride-Police-.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88962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Butler’s perspective </a:t>
            </a:r>
            <a:r>
              <a:rPr lang="en-GB" i="1" dirty="0"/>
              <a:t>does</a:t>
            </a:r>
            <a:endParaRPr lang="en-GB" dirty="0"/>
          </a:p>
        </p:txBody>
      </p:sp>
      <p:sp>
        <p:nvSpPr>
          <p:cNvPr id="3" name="Content Placeholder 2"/>
          <p:cNvSpPr>
            <a:spLocks noGrp="1"/>
          </p:cNvSpPr>
          <p:nvPr>
            <p:ph sz="half" idx="1"/>
          </p:nvPr>
        </p:nvSpPr>
        <p:spPr/>
        <p:txBody>
          <a:bodyPr>
            <a:noAutofit/>
          </a:bodyPr>
          <a:lstStyle/>
          <a:p>
            <a:r>
              <a:rPr lang="en-GB" sz="3200" dirty="0"/>
              <a:t>By arguing gender is performed it becomes destabilised and there is the possibility that it can be contested.</a:t>
            </a:r>
          </a:p>
          <a:p>
            <a:r>
              <a:rPr lang="en-GB" sz="3200" dirty="0"/>
              <a:t>It shows that being ‘woman’ (or any gender) is a historical situation? Rather than a ‘natural fact’.</a:t>
            </a:r>
          </a:p>
        </p:txBody>
      </p:sp>
      <p:pic>
        <p:nvPicPr>
          <p:cNvPr id="5" name="Content Placeholder 4" descr="BOsryLJCYAAUfP_.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021095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Gender and the Body</a:t>
            </a:r>
            <a:br>
              <a:rPr lang="en-GB" dirty="0"/>
            </a:br>
            <a:endParaRPr lang="en-GB" dirty="0"/>
          </a:p>
        </p:txBody>
      </p:sp>
      <p:sp>
        <p:nvSpPr>
          <p:cNvPr id="3" name="Content Placeholder 2"/>
          <p:cNvSpPr>
            <a:spLocks noGrp="1"/>
          </p:cNvSpPr>
          <p:nvPr>
            <p:ph sz="half" idx="1"/>
          </p:nvPr>
        </p:nvSpPr>
        <p:spPr>
          <a:xfrm>
            <a:off x="609600" y="1600201"/>
            <a:ext cx="5384800" cy="4945986"/>
          </a:xfrm>
        </p:spPr>
        <p:txBody>
          <a:bodyPr>
            <a:normAutofit fontScale="85000" lnSpcReduction="10000"/>
          </a:bodyPr>
          <a:lstStyle/>
          <a:p>
            <a:r>
              <a:rPr lang="en-GB" sz="2800" dirty="0"/>
              <a:t>‘The body is not a self-identical or merely </a:t>
            </a:r>
            <a:r>
              <a:rPr lang="en-GB" sz="2800" dirty="0" err="1"/>
              <a:t>factic</a:t>
            </a:r>
            <a:r>
              <a:rPr lang="en-GB" sz="2800" dirty="0"/>
              <a:t> materiality; it is a materiality that bears meaning, if nothing else, and the manner of this bearing is fundamentally dramatic. By dramatic I mean only that the body is not merely matter but a continual and incessant materializing of possibilities. One is not simply a body, but, in some very key sense, one does one's body and, indeed, one does one's body differently from one's contemporaries and from one's embodied predecessors and successors as well’ (Butler 1988: 521).</a:t>
            </a:r>
          </a:p>
          <a:p>
            <a:pPr marL="0" indent="0">
              <a:buNone/>
            </a:pPr>
            <a:r>
              <a:rPr lang="en-GB" sz="2800" dirty="0"/>
              <a:t> </a:t>
            </a:r>
          </a:p>
        </p:txBody>
      </p:sp>
      <p:pic>
        <p:nvPicPr>
          <p:cNvPr id="7" name="Content Placeholder 6" descr="thistlethwaite-twins-birth-today-tease-160719_2d4759d37324f53af144505c04ed3a2d.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010756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becomes a strategy of survival </a:t>
            </a:r>
          </a:p>
        </p:txBody>
      </p:sp>
      <p:sp>
        <p:nvSpPr>
          <p:cNvPr id="3" name="Content Placeholder 2"/>
          <p:cNvSpPr>
            <a:spLocks noGrp="1"/>
          </p:cNvSpPr>
          <p:nvPr>
            <p:ph sz="half" idx="1"/>
          </p:nvPr>
        </p:nvSpPr>
        <p:spPr/>
        <p:txBody>
          <a:bodyPr>
            <a:normAutofit fontScale="92500" lnSpcReduction="20000"/>
          </a:bodyPr>
          <a:lstStyle/>
          <a:p>
            <a:r>
              <a:rPr lang="en-GB" sz="2400" dirty="0"/>
              <a:t>“To be female* </a:t>
            </a:r>
            <a:r>
              <a:rPr lang="mr-IN" sz="2400" dirty="0"/>
              <a:t>…</a:t>
            </a:r>
            <a:r>
              <a:rPr lang="en-GB" sz="2400" dirty="0"/>
              <a:t>has no meaning, but to be a woman is to have become a woman, to compel the body to conform to an historical idea of 'woman,'</a:t>
            </a:r>
            <a:r>
              <a:rPr lang="en-GB" sz="2800" dirty="0"/>
              <a:t> </a:t>
            </a:r>
            <a:r>
              <a:rPr lang="en-GB" sz="2800" dirty="0">
                <a:solidFill>
                  <a:srgbClr val="FFFF00"/>
                </a:solidFill>
              </a:rPr>
              <a:t>to induce the body to become a cultural sign</a:t>
            </a:r>
            <a:r>
              <a:rPr lang="en-GB" sz="2800" dirty="0"/>
              <a:t>, </a:t>
            </a:r>
            <a:r>
              <a:rPr lang="en-GB" sz="2400" dirty="0"/>
              <a:t>to materialize oneself in obedience to an historically delimited possibility, and to do this as a sustained and repeated corporeal project. The notion of a 'project', however, suggests the originating force of a radical will, and because gender is a project which has cultural survival as its end, the term 'strategy' better suggests the situation of duress under which gender performance always and variously occurs” (Butler1988: 522). </a:t>
            </a:r>
          </a:p>
        </p:txBody>
      </p:sp>
      <p:pic>
        <p:nvPicPr>
          <p:cNvPr id="6" name="Content Placeholder 5" descr="_1509682173.jpe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
        <p:nvSpPr>
          <p:cNvPr id="5" name="TextBox 4"/>
          <p:cNvSpPr txBox="1"/>
          <p:nvPr/>
        </p:nvSpPr>
        <p:spPr>
          <a:xfrm>
            <a:off x="1678266" y="6379886"/>
            <a:ext cx="4414496" cy="369332"/>
          </a:xfrm>
          <a:prstGeom prst="rect">
            <a:avLst/>
          </a:prstGeom>
          <a:noFill/>
        </p:spPr>
        <p:txBody>
          <a:bodyPr wrap="none" rtlCol="0">
            <a:spAutoFit/>
          </a:bodyPr>
          <a:lstStyle/>
          <a:p>
            <a:r>
              <a:rPr lang="en-US" dirty="0"/>
              <a:t>*or ‘man’</a:t>
            </a:r>
            <a:r>
              <a:rPr lang="mr-IN" dirty="0"/>
              <a:t>…</a:t>
            </a:r>
            <a:r>
              <a:rPr lang="en-GB" dirty="0"/>
              <a:t>but Butler is a feminist</a:t>
            </a:r>
            <a:r>
              <a:rPr lang="mr-IN" dirty="0"/>
              <a:t>…</a:t>
            </a:r>
            <a:r>
              <a:rPr lang="en-GB" dirty="0"/>
              <a:t>so, yeah.</a:t>
            </a:r>
            <a:endParaRPr lang="en-US" dirty="0"/>
          </a:p>
        </p:txBody>
      </p:sp>
    </p:spTree>
    <p:extLst>
      <p:ext uri="{BB962C8B-B14F-4D97-AF65-F5344CB8AC3E}">
        <p14:creationId xmlns:p14="http://schemas.microsoft.com/office/powerpoint/2010/main" val="638282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body is transformed; gender comes into being</a:t>
            </a:r>
          </a:p>
        </p:txBody>
      </p:sp>
      <p:sp>
        <p:nvSpPr>
          <p:cNvPr id="3" name="Content Placeholder 2"/>
          <p:cNvSpPr>
            <a:spLocks noGrp="1"/>
          </p:cNvSpPr>
          <p:nvPr>
            <p:ph sz="half" idx="1"/>
          </p:nvPr>
        </p:nvSpPr>
        <p:spPr/>
        <p:txBody>
          <a:bodyPr>
            <a:noAutofit/>
          </a:bodyPr>
          <a:lstStyle/>
          <a:p>
            <a:r>
              <a:rPr lang="en-GB" dirty="0"/>
              <a:t>‘The body becomes its gender through a series of acts which are renewed, revised, and consolidated through time’ (Butler 1988: 523). </a:t>
            </a:r>
          </a:p>
          <a:p>
            <a:r>
              <a:rPr lang="en-GB" dirty="0"/>
              <a:t>Bodies </a:t>
            </a:r>
            <a:r>
              <a:rPr lang="en-GB" sz="3200" dirty="0"/>
              <a:t>transform into </a:t>
            </a:r>
            <a:r>
              <a:rPr lang="en-GB" sz="3200" i="1" dirty="0"/>
              <a:t>his</a:t>
            </a:r>
            <a:r>
              <a:rPr lang="en-GB" dirty="0"/>
              <a:t> or </a:t>
            </a:r>
            <a:r>
              <a:rPr lang="en-GB" sz="3200" i="1" dirty="0"/>
              <a:t>her </a:t>
            </a:r>
            <a:r>
              <a:rPr lang="en-GB" sz="3200" dirty="0"/>
              <a:t>bodies</a:t>
            </a:r>
          </a:p>
          <a:p>
            <a:r>
              <a:rPr lang="en-GB" dirty="0"/>
              <a:t>B</a:t>
            </a:r>
            <a:r>
              <a:rPr lang="en-GB" sz="3200" dirty="0"/>
              <a:t>odies are known through gendered appearances. </a:t>
            </a:r>
          </a:p>
        </p:txBody>
      </p:sp>
      <p:pic>
        <p:nvPicPr>
          <p:cNvPr id="5" name="Content Placeholder 4" descr="main-qimg-769a2fabde0da14e001df7309c283ce9-c.jpe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700081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Performing gender ‘naturalises’ it</a:t>
            </a:r>
          </a:p>
        </p:txBody>
      </p:sp>
      <p:sp>
        <p:nvSpPr>
          <p:cNvPr id="3" name="Content Placeholder 2"/>
          <p:cNvSpPr>
            <a:spLocks noGrp="1"/>
          </p:cNvSpPr>
          <p:nvPr>
            <p:ph idx="1"/>
          </p:nvPr>
        </p:nvSpPr>
        <p:spPr/>
        <p:txBody>
          <a:bodyPr>
            <a:normAutofit/>
          </a:bodyPr>
          <a:lstStyle/>
          <a:p>
            <a:r>
              <a:rPr lang="en-GB" dirty="0"/>
              <a:t>‘</a:t>
            </a:r>
            <a:r>
              <a:rPr lang="en-GB" sz="3200" dirty="0"/>
              <a:t>Consider that there is a sedimentation of gender norms that produces the peculiar phenomenon of a natural sex, or a real woman, or any number of prevalent and compelling social fictions, and that this is a sedimentation that over time has produced a set of corporeal styles which, in reified form, appear as the natural configuration of bodies into sexes which exist in a binary relation to one another’ (Butler 1988: 524). </a:t>
            </a:r>
          </a:p>
        </p:txBody>
      </p:sp>
    </p:spTree>
    <p:extLst>
      <p:ext uri="{BB962C8B-B14F-4D97-AF65-F5344CB8AC3E}">
        <p14:creationId xmlns:p14="http://schemas.microsoft.com/office/powerpoint/2010/main" val="2535677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IS PERFORMATIVE</a:t>
            </a:r>
          </a:p>
        </p:txBody>
      </p:sp>
      <p:sp>
        <p:nvSpPr>
          <p:cNvPr id="3" name="Content Placeholder 2"/>
          <p:cNvSpPr>
            <a:spLocks noGrp="1"/>
          </p:cNvSpPr>
          <p:nvPr>
            <p:ph sz="half" idx="1"/>
          </p:nvPr>
        </p:nvSpPr>
        <p:spPr/>
        <p:txBody>
          <a:bodyPr>
            <a:noAutofit/>
          </a:bodyPr>
          <a:lstStyle/>
          <a:p>
            <a:r>
              <a:rPr lang="en-GB" sz="2800" dirty="0"/>
              <a:t>Gender is not passively scripted on the </a:t>
            </a:r>
            <a:r>
              <a:rPr lang="en-GB" dirty="0"/>
              <a:t>body. It is what is put on daily and incessantly, with anxiety and pleasure.</a:t>
            </a:r>
          </a:p>
          <a:p>
            <a:r>
              <a:rPr lang="en-GB" sz="2800" dirty="0"/>
              <a:t>Gender is not determined by nature. </a:t>
            </a:r>
          </a:p>
          <a:p>
            <a:r>
              <a:rPr lang="en-GB" dirty="0"/>
              <a:t>If it </a:t>
            </a:r>
            <a:r>
              <a:rPr lang="en-GB" sz="2800" dirty="0"/>
              <a:t>is mistaken for a natural or linguistic given, power is relinquished and </a:t>
            </a:r>
            <a:r>
              <a:rPr lang="en-GB" dirty="0"/>
              <a:t>can produce </a:t>
            </a:r>
            <a:r>
              <a:rPr lang="en-GB" sz="2800" dirty="0"/>
              <a:t>subversive performances of various kinds. (1988: 531) </a:t>
            </a:r>
          </a:p>
        </p:txBody>
      </p:sp>
      <p:pic>
        <p:nvPicPr>
          <p:cNvPr id="5" name="Content Placeholder 4" descr="https---static.makers.com-field-image-45821945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87034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1629</Words>
  <Application>Microsoft Office PowerPoint</Application>
  <PresentationFormat>Widescreen</PresentationFormat>
  <Paragraphs>114</Paragraphs>
  <Slides>23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Gender </vt:lpstr>
      <vt:lpstr>Gender studies</vt:lpstr>
      <vt:lpstr>Masculinity is evident in</vt:lpstr>
      <vt:lpstr>Masculinity is</vt:lpstr>
      <vt:lpstr>Similarly, femininity is evident in</vt:lpstr>
      <vt:lpstr>Establishing certain behaviours as correct sets up differences. </vt:lpstr>
      <vt:lpstr>Is gender real or an illusion?</vt:lpstr>
      <vt:lpstr>‘One is not born, but, rather,  becomes a woman…’  </vt:lpstr>
      <vt:lpstr>Butler maintains that:</vt:lpstr>
      <vt:lpstr> Butler’s notion of performativity.   </vt:lpstr>
      <vt:lpstr>Learning how to be a girl/boy</vt:lpstr>
      <vt:lpstr>Performing gender identities</vt:lpstr>
      <vt:lpstr>How bodies perform gender identity</vt:lpstr>
      <vt:lpstr>Gender identity is not stable (Butler 1988)</vt:lpstr>
      <vt:lpstr>Social Audience</vt:lpstr>
      <vt:lpstr>Ok, so this is NOT about gender equality per se, but concerns how society persuades people to believe and act. Thus, Butler shows that these ideas and methods become the norms through repetition. However, they are social constructs (made up by people) and are not biological (and then cannot be claimed to be natural)…therefore, they are not ‘right’ and can change.</vt:lpstr>
      <vt:lpstr>Agents and change</vt:lpstr>
      <vt:lpstr>What Butler’s perspective does</vt:lpstr>
      <vt:lpstr>Gender and the Body </vt:lpstr>
      <vt:lpstr>Gender becomes a strategy of survival </vt:lpstr>
      <vt:lpstr>The body is transformed; gender comes into being</vt:lpstr>
      <vt:lpstr>Performing gender ‘naturalises’ it</vt:lpstr>
      <vt:lpstr>GENDER IS PERFORMATIVE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dc:title>
  <dc:creator>Bettina Schmidt</dc:creator>
  <cp:lastModifiedBy>Bettina Schmidt</cp:lastModifiedBy>
  <cp:revision>1</cp:revision>
  <dcterms:created xsi:type="dcterms:W3CDTF">2024-09-30T12:53:11Z</dcterms:created>
  <dcterms:modified xsi:type="dcterms:W3CDTF">2024-09-30T12:53:44Z</dcterms:modified>
</cp:coreProperties>
</file>