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2" r:id="rId4"/>
    <p:sldId id="257" r:id="rId5"/>
    <p:sldId id="268" r:id="rId6"/>
    <p:sldId id="269" r:id="rId7"/>
    <p:sldId id="270" r:id="rId8"/>
    <p:sldId id="267" r:id="rId9"/>
    <p:sldId id="263" r:id="rId10"/>
    <p:sldId id="277" r:id="rId11"/>
    <p:sldId id="259" r:id="rId12"/>
    <p:sldId id="278" r:id="rId13"/>
    <p:sldId id="260" r:id="rId14"/>
    <p:sldId id="275" r:id="rId15"/>
    <p:sldId id="276" r:id="rId16"/>
    <p:sldId id="262" r:id="rId17"/>
    <p:sldId id="261" r:id="rId18"/>
    <p:sldId id="280" r:id="rId19"/>
    <p:sldId id="279" r:id="rId20"/>
    <p:sldId id="281" r:id="rId21"/>
    <p:sldId id="273" r:id="rId22"/>
    <p:sldId id="274" r:id="rId23"/>
    <p:sldId id="283" r:id="rId24"/>
    <p:sldId id="271" r:id="rId25"/>
    <p:sldId id="265" r:id="rId26"/>
    <p:sldId id="266" r:id="rId27"/>
    <p:sldId id="282" r:id="rId28"/>
    <p:sldId id="26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l Williams" userId="20fce3b0-e6e7-4042-8d1b-a7d8d4ce4d38" providerId="ADAL" clId="{FBC587BF-812F-4D8B-A0C9-52D615B10114}"/>
    <pc:docChg chg="modSld">
      <pc:chgData name="Darrel Williams" userId="20fce3b0-e6e7-4042-8d1b-a7d8d4ce4d38" providerId="ADAL" clId="{FBC587BF-812F-4D8B-A0C9-52D615B10114}" dt="2023-02-06T18:37:55.256" v="1" actId="20577"/>
      <pc:docMkLst>
        <pc:docMk/>
      </pc:docMkLst>
      <pc:sldChg chg="modSp mod">
        <pc:chgData name="Darrel Williams" userId="20fce3b0-e6e7-4042-8d1b-a7d8d4ce4d38" providerId="ADAL" clId="{FBC587BF-812F-4D8B-A0C9-52D615B10114}" dt="2023-02-06T18:37:55.256" v="1" actId="20577"/>
        <pc:sldMkLst>
          <pc:docMk/>
          <pc:sldMk cId="3980294044" sldId="257"/>
        </pc:sldMkLst>
        <pc:spChg chg="mod">
          <ac:chgData name="Darrel Williams" userId="20fce3b0-e6e7-4042-8d1b-a7d8d4ce4d38" providerId="ADAL" clId="{FBC587BF-812F-4D8B-A0C9-52D615B10114}" dt="2023-02-06T18:37:55.256" v="1" actId="20577"/>
          <ac:spMkLst>
            <pc:docMk/>
            <pc:sldMk cId="3980294044" sldId="257"/>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4258786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1210363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7855CA-EF0C-418C-A32D-484084D83DCB}"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921405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17855CA-EF0C-418C-A32D-484084D83DCB}" type="datetimeFigureOut">
              <a:rPr lang="en-GB" smtClean="0"/>
              <a:t>06/02/2023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68020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17855CA-EF0C-418C-A32D-484084D83DCB}" type="datetimeFigureOut">
              <a:rPr lang="en-GB" smtClean="0"/>
              <a:t>06/02/2023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471492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17855CA-EF0C-418C-A32D-484084D83DCB}" type="datetimeFigureOut">
              <a:rPr lang="en-GB" smtClean="0"/>
              <a:t>06/02/2023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744199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855CA-EF0C-418C-A32D-484084D83DCB}" type="datetimeFigureOut">
              <a:rPr lang="en-GB" smtClean="0"/>
              <a:t>06/02/2023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527019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7855CA-EF0C-418C-A32D-484084D83DCB}" type="datetimeFigureOut">
              <a:rPr lang="en-GB" smtClean="0"/>
              <a:t>06/02/2023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152445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7855CA-EF0C-418C-A32D-484084D83DCB}" type="datetimeFigureOut">
              <a:rPr lang="en-GB" smtClean="0"/>
              <a:t>06/02/2023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1857408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1974737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461450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7855CA-EF0C-418C-A32D-484084D83DCB}" type="datetimeFigureOut">
              <a:rPr lang="en-GB" smtClean="0"/>
              <a:t>06/02/2023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8B7766-CC63-4474-8EDF-78D16ACF9A5F}" type="slidenum">
              <a:rPr lang="en-GB" smtClean="0"/>
              <a:t>‹#›</a:t>
            </a:fld>
            <a:endParaRPr lang="en-GB"/>
          </a:p>
        </p:txBody>
      </p:sp>
    </p:spTree>
    <p:extLst>
      <p:ext uri="{BB962C8B-B14F-4D97-AF65-F5344CB8AC3E}">
        <p14:creationId xmlns:p14="http://schemas.microsoft.com/office/powerpoint/2010/main" val="28018156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www.ted.com/talks/emily_bobryk_ozaki_is_the_pressure_to_be_a_well_rounded_teen_challenging_gen_z_s_mental_wellness?utm_campaign=tedspread&amp;utm_medium=referral&amp;utm_source=tedcomshar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youtu.be/g6pUQ4EDHeQ"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hyperlink" Target="http://storyofstuff.org/movies/the-story-of-solutions/"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youtu.be/5nMYlSaBFas" TargetMode="External"/><Relationship Id="rId2" Type="http://schemas.openxmlformats.org/officeDocument/2006/relationships/hyperlink" Target="https://www.oecd.org/wise/measuring-well-being-and-progress.htm"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oecd.org/statistics/Pages%20from%20Guidelines%20on%20Measuring%20Subjective%20Well-being-Annexe-A.pdf" TargetMode="External"/><Relationship Id="rId2" Type="http://schemas.openxmlformats.org/officeDocument/2006/relationships/hyperlink" Target="http://www.oecd-ilibrary.org/economics/how-s-life_9789264121164-en" TargetMode="External"/><Relationship Id="rId1" Type="http://schemas.openxmlformats.org/officeDocument/2006/relationships/slideLayout" Target="../slideLayouts/slideLayout2.xml"/><Relationship Id="rId4" Type="http://schemas.openxmlformats.org/officeDocument/2006/relationships/hyperlink" Target="http://www.unicef-irc.org/Report-Card-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72816"/>
            <a:ext cx="7772400" cy="1470025"/>
          </a:xfrm>
        </p:spPr>
        <p:txBody>
          <a:bodyPr/>
          <a:lstStyle/>
          <a:p>
            <a:r>
              <a:rPr lang="en-GB" dirty="0"/>
              <a:t>Where has well-being come from?</a:t>
            </a:r>
          </a:p>
        </p:txBody>
      </p:sp>
      <p:sp>
        <p:nvSpPr>
          <p:cNvPr id="3" name="Subtitle 2"/>
          <p:cNvSpPr>
            <a:spLocks noGrp="1"/>
          </p:cNvSpPr>
          <p:nvPr>
            <p:ph type="subTitle" idx="1"/>
          </p:nvPr>
        </p:nvSpPr>
        <p:spPr/>
        <p:txBody>
          <a:bodyPr/>
          <a:lstStyle/>
          <a:p>
            <a:r>
              <a:rPr lang="en-GB" dirty="0"/>
              <a:t>From Aristotle and Marcus Aurelius to Monty Python, Richard Layard and Martin Seligman</a:t>
            </a:r>
          </a:p>
        </p:txBody>
      </p:sp>
    </p:spTree>
    <p:extLst>
      <p:ext uri="{BB962C8B-B14F-4D97-AF65-F5344CB8AC3E}">
        <p14:creationId xmlns:p14="http://schemas.microsoft.com/office/powerpoint/2010/main" val="514706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Ideas</a:t>
            </a:r>
          </a:p>
        </p:txBody>
      </p:sp>
      <p:sp>
        <p:nvSpPr>
          <p:cNvPr id="3" name="Content Placeholder 2"/>
          <p:cNvSpPr>
            <a:spLocks noGrp="1"/>
          </p:cNvSpPr>
          <p:nvPr>
            <p:ph idx="1"/>
          </p:nvPr>
        </p:nvSpPr>
        <p:spPr/>
        <p:txBody>
          <a:bodyPr>
            <a:normAutofit fontScale="92500" lnSpcReduction="20000"/>
          </a:bodyPr>
          <a:lstStyle/>
          <a:p>
            <a:r>
              <a:rPr lang="en-GB" dirty="0"/>
              <a:t>Marcus Aurelius (Stoicism)</a:t>
            </a:r>
          </a:p>
          <a:p>
            <a:r>
              <a:rPr lang="en-GB" dirty="0"/>
              <a:t>Hedonism (fun) and Eudaemonia (Purpose, Life Satisfaction)</a:t>
            </a:r>
          </a:p>
          <a:p>
            <a:r>
              <a:rPr lang="en-GB" dirty="0"/>
              <a:t>Well-being (Rawls)</a:t>
            </a:r>
          </a:p>
          <a:p>
            <a:r>
              <a:rPr lang="en-GB" dirty="0"/>
              <a:t>Jeremy Bentham (Utility)</a:t>
            </a:r>
          </a:p>
          <a:p>
            <a:r>
              <a:rPr lang="en-GB" dirty="0"/>
              <a:t>A good life (Aristotle)</a:t>
            </a:r>
          </a:p>
          <a:p>
            <a:r>
              <a:rPr lang="en-GB" dirty="0"/>
              <a:t>Social Justice and fairness (JS Mill)</a:t>
            </a:r>
          </a:p>
          <a:p>
            <a:r>
              <a:rPr lang="en-GB" dirty="0"/>
              <a:t>Capability (Amartya Sen)</a:t>
            </a:r>
          </a:p>
          <a:p>
            <a:r>
              <a:rPr lang="en-GB" dirty="0"/>
              <a:t>Development (OECD)</a:t>
            </a:r>
          </a:p>
          <a:p>
            <a:r>
              <a:rPr lang="en-GB" dirty="0"/>
              <a:t>Living well</a:t>
            </a:r>
          </a:p>
        </p:txBody>
      </p:sp>
    </p:spTree>
    <p:extLst>
      <p:ext uri="{BB962C8B-B14F-4D97-AF65-F5344CB8AC3E}">
        <p14:creationId xmlns:p14="http://schemas.microsoft.com/office/powerpoint/2010/main" val="734994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Philosophy</a:t>
            </a:r>
          </a:p>
        </p:txBody>
      </p:sp>
      <p:sp>
        <p:nvSpPr>
          <p:cNvPr id="3" name="Content Placeholder 2"/>
          <p:cNvSpPr>
            <a:spLocks noGrp="1"/>
          </p:cNvSpPr>
          <p:nvPr>
            <p:ph idx="1"/>
          </p:nvPr>
        </p:nvSpPr>
        <p:spPr/>
        <p:txBody>
          <a:bodyPr/>
          <a:lstStyle/>
          <a:p>
            <a:r>
              <a:rPr lang="en-GB" dirty="0"/>
              <a:t>What are we here for?</a:t>
            </a:r>
          </a:p>
          <a:p>
            <a:r>
              <a:rPr lang="en-GB" dirty="0"/>
              <a:t>What is life for?</a:t>
            </a:r>
          </a:p>
          <a:p>
            <a:r>
              <a:rPr lang="en-GB" dirty="0"/>
              <a:t>What does success look like for me?</a:t>
            </a:r>
          </a:p>
          <a:p>
            <a:r>
              <a:rPr lang="en-GB" dirty="0"/>
              <a:t>If I succeed in life do others have to fail?</a:t>
            </a:r>
          </a:p>
          <a:p>
            <a:r>
              <a:rPr lang="en-GB" dirty="0"/>
              <a:t>Does it matter if some people live in poverty?</a:t>
            </a:r>
          </a:p>
          <a:p>
            <a:r>
              <a:rPr lang="en-GB" dirty="0"/>
              <a:t>Does it have an impact on me if 1% of the world’s population own 51% of the world’s resources?</a:t>
            </a:r>
          </a:p>
          <a:p>
            <a:endParaRPr lang="en-GB" dirty="0"/>
          </a:p>
        </p:txBody>
      </p:sp>
    </p:spTree>
    <p:extLst>
      <p:ext uri="{BB962C8B-B14F-4D97-AF65-F5344CB8AC3E}">
        <p14:creationId xmlns:p14="http://schemas.microsoft.com/office/powerpoint/2010/main" val="472856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a:t>
            </a:r>
          </a:p>
        </p:txBody>
      </p:sp>
      <p:sp>
        <p:nvSpPr>
          <p:cNvPr id="3" name="Content Placeholder 2"/>
          <p:cNvSpPr>
            <a:spLocks noGrp="1"/>
          </p:cNvSpPr>
          <p:nvPr>
            <p:ph idx="1"/>
          </p:nvPr>
        </p:nvSpPr>
        <p:spPr/>
        <p:txBody>
          <a:bodyPr>
            <a:normAutofit fontScale="92500" lnSpcReduction="20000"/>
          </a:bodyPr>
          <a:lstStyle/>
          <a:p>
            <a:r>
              <a:rPr lang="en-GB" dirty="0"/>
              <a:t>What is well-being?</a:t>
            </a:r>
          </a:p>
          <a:p>
            <a:pPr marL="0" indent="0">
              <a:buNone/>
            </a:pPr>
            <a:endParaRPr lang="en-GB" sz="1400" dirty="0"/>
          </a:p>
          <a:p>
            <a:pPr lvl="1"/>
            <a:r>
              <a:rPr lang="en-GB" dirty="0"/>
              <a:t>Take ten minutes, do some thinking and write down a sentence or two or draw something to describe </a:t>
            </a:r>
            <a:r>
              <a:rPr lang="en-GB"/>
              <a:t>what well-being </a:t>
            </a:r>
            <a:r>
              <a:rPr lang="en-GB" dirty="0"/>
              <a:t>looks like to you.</a:t>
            </a:r>
          </a:p>
          <a:p>
            <a:pPr marL="457200" lvl="1" indent="0">
              <a:buNone/>
            </a:pPr>
            <a:endParaRPr lang="en-GB" sz="1400" dirty="0"/>
          </a:p>
          <a:p>
            <a:r>
              <a:rPr lang="en-GB" dirty="0"/>
              <a:t>Next question –</a:t>
            </a:r>
          </a:p>
          <a:p>
            <a:pPr marL="0" indent="0">
              <a:buNone/>
            </a:pPr>
            <a:endParaRPr lang="en-GB" sz="1400" dirty="0"/>
          </a:p>
          <a:p>
            <a:pPr lvl="1"/>
            <a:r>
              <a:rPr lang="en-GB" dirty="0"/>
              <a:t>Does the concept of well-being matter to Youth Workers? </a:t>
            </a:r>
          </a:p>
          <a:p>
            <a:pPr lvl="1"/>
            <a:r>
              <a:rPr lang="en-GB" dirty="0"/>
              <a:t>As a concept is it relevant to you?</a:t>
            </a:r>
          </a:p>
          <a:p>
            <a:pPr lvl="1"/>
            <a:r>
              <a:rPr lang="en-GB" dirty="0"/>
              <a:t>What about your own well-being, how important is that?</a:t>
            </a:r>
          </a:p>
        </p:txBody>
      </p:sp>
    </p:spTree>
    <p:extLst>
      <p:ext uri="{BB962C8B-B14F-4D97-AF65-F5344CB8AC3E}">
        <p14:creationId xmlns:p14="http://schemas.microsoft.com/office/powerpoint/2010/main" val="3980294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dirty="0"/>
              <a:t>Who has good well-being?</a:t>
            </a:r>
          </a:p>
        </p:txBody>
      </p:sp>
      <p:sp>
        <p:nvSpPr>
          <p:cNvPr id="3" name="Content Placeholder 2"/>
          <p:cNvSpPr>
            <a:spLocks noGrp="1"/>
          </p:cNvSpPr>
          <p:nvPr>
            <p:ph idx="1"/>
          </p:nvPr>
        </p:nvSpPr>
        <p:spPr>
          <a:xfrm>
            <a:off x="457200" y="1340768"/>
            <a:ext cx="8229600" cy="5184576"/>
          </a:xfrm>
        </p:spPr>
        <p:txBody>
          <a:bodyPr>
            <a:normAutofit fontScale="77500" lnSpcReduction="20000"/>
          </a:bodyPr>
          <a:lstStyle/>
          <a:p>
            <a:r>
              <a:rPr lang="en-GB" i="1" dirty="0"/>
              <a:t>Well-being is higher among:</a:t>
            </a:r>
          </a:p>
          <a:p>
            <a:pPr marL="0" indent="0">
              <a:buNone/>
            </a:pPr>
            <a:endParaRPr lang="en-GB" i="1" dirty="0"/>
          </a:p>
          <a:p>
            <a:pPr lvl="1"/>
            <a:r>
              <a:rPr lang="en-GB" dirty="0"/>
              <a:t>Women</a:t>
            </a:r>
          </a:p>
          <a:p>
            <a:pPr lvl="1"/>
            <a:r>
              <a:rPr lang="en-GB" dirty="0"/>
              <a:t>Married people</a:t>
            </a:r>
          </a:p>
          <a:p>
            <a:pPr lvl="1"/>
            <a:r>
              <a:rPr lang="en-GB" dirty="0"/>
              <a:t>The highly educated</a:t>
            </a:r>
          </a:p>
          <a:p>
            <a:pPr lvl="1"/>
            <a:r>
              <a:rPr lang="en-GB" dirty="0"/>
              <a:t>Those actively involved in religion</a:t>
            </a:r>
          </a:p>
          <a:p>
            <a:pPr lvl="1"/>
            <a:r>
              <a:rPr lang="en-GB" dirty="0"/>
              <a:t>The healthy</a:t>
            </a:r>
          </a:p>
          <a:p>
            <a:pPr lvl="1"/>
            <a:r>
              <a:rPr lang="en-GB" dirty="0"/>
              <a:t>Those with high income</a:t>
            </a:r>
          </a:p>
          <a:p>
            <a:pPr lvl="1"/>
            <a:r>
              <a:rPr lang="en-GB" dirty="0"/>
              <a:t>The young and the old—U- shaped in age</a:t>
            </a:r>
          </a:p>
          <a:p>
            <a:pPr lvl="1"/>
            <a:r>
              <a:rPr lang="en-GB" dirty="0"/>
              <a:t>The self- employed</a:t>
            </a:r>
          </a:p>
          <a:p>
            <a:pPr lvl="1"/>
            <a:r>
              <a:rPr lang="en-GB" dirty="0"/>
              <a:t>Those with low blood pressure</a:t>
            </a:r>
          </a:p>
          <a:p>
            <a:pPr lvl="1"/>
            <a:r>
              <a:rPr lang="en-GB" dirty="0"/>
              <a:t>The sexually active, and especially those who have sex at least once a week</a:t>
            </a:r>
          </a:p>
          <a:p>
            <a:pPr lvl="1"/>
            <a:r>
              <a:rPr lang="en-GB" dirty="0"/>
              <a:t>Those with one sex partner</a:t>
            </a:r>
          </a:p>
          <a:p>
            <a:pPr lvl="1"/>
            <a:r>
              <a:rPr lang="en-GB" dirty="0"/>
              <a:t>Those without children</a:t>
            </a:r>
          </a:p>
        </p:txBody>
      </p:sp>
    </p:spTree>
    <p:extLst>
      <p:ext uri="{BB962C8B-B14F-4D97-AF65-F5344CB8AC3E}">
        <p14:creationId xmlns:p14="http://schemas.microsoft.com/office/powerpoint/2010/main" val="3733856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Who has poorer well-being?</a:t>
            </a:r>
          </a:p>
        </p:txBody>
      </p:sp>
      <p:sp>
        <p:nvSpPr>
          <p:cNvPr id="3" name="Content Placeholder 2"/>
          <p:cNvSpPr>
            <a:spLocks noGrp="1"/>
          </p:cNvSpPr>
          <p:nvPr>
            <p:ph idx="1"/>
          </p:nvPr>
        </p:nvSpPr>
        <p:spPr>
          <a:xfrm>
            <a:off x="457200" y="1196752"/>
            <a:ext cx="8229600" cy="4997152"/>
          </a:xfrm>
        </p:spPr>
        <p:txBody>
          <a:bodyPr>
            <a:normAutofit fontScale="85000" lnSpcReduction="20000"/>
          </a:bodyPr>
          <a:lstStyle/>
          <a:p>
            <a:r>
              <a:rPr lang="en-GB" i="1" dirty="0"/>
              <a:t>Well- being is lower among:</a:t>
            </a:r>
          </a:p>
          <a:p>
            <a:pPr marL="0" indent="0">
              <a:buNone/>
            </a:pPr>
            <a:endParaRPr lang="en-GB" i="1" dirty="0"/>
          </a:p>
          <a:p>
            <a:pPr lvl="1"/>
            <a:r>
              <a:rPr lang="en-GB" dirty="0"/>
              <a:t>Newly divorced and separated people</a:t>
            </a:r>
          </a:p>
          <a:p>
            <a:pPr lvl="1"/>
            <a:r>
              <a:rPr lang="en-GB" dirty="0"/>
              <a:t>Adults in their mid to late forties</a:t>
            </a:r>
          </a:p>
          <a:p>
            <a:pPr lvl="1"/>
            <a:r>
              <a:rPr lang="en-GB" dirty="0"/>
              <a:t>The unemployed</a:t>
            </a:r>
          </a:p>
          <a:p>
            <a:pPr lvl="1"/>
            <a:r>
              <a:rPr lang="en-GB" dirty="0"/>
              <a:t>Immigrants and people from minority communities</a:t>
            </a:r>
          </a:p>
          <a:p>
            <a:pPr lvl="1"/>
            <a:r>
              <a:rPr lang="en-GB" dirty="0"/>
              <a:t>Those in poor health</a:t>
            </a:r>
          </a:p>
          <a:p>
            <a:pPr lvl="1"/>
            <a:r>
              <a:rPr lang="en-GB" dirty="0"/>
              <a:t>Commuters</a:t>
            </a:r>
          </a:p>
          <a:p>
            <a:pPr lvl="1"/>
            <a:r>
              <a:rPr lang="en-GB" dirty="0"/>
              <a:t>People with high blood pressure</a:t>
            </a:r>
          </a:p>
          <a:p>
            <a:pPr lvl="1"/>
            <a:r>
              <a:rPr lang="en-GB" dirty="0"/>
              <a:t>The less educated</a:t>
            </a:r>
          </a:p>
          <a:p>
            <a:pPr lvl="1"/>
            <a:r>
              <a:rPr lang="en-GB" dirty="0"/>
              <a:t>The poor</a:t>
            </a:r>
          </a:p>
          <a:p>
            <a:pPr lvl="1"/>
            <a:r>
              <a:rPr lang="en-GB" dirty="0"/>
              <a:t>The sexually inactive</a:t>
            </a:r>
          </a:p>
          <a:p>
            <a:pPr lvl="1"/>
            <a:r>
              <a:rPr lang="en-GB" dirty="0"/>
              <a:t>Those with children</a:t>
            </a:r>
          </a:p>
        </p:txBody>
      </p:sp>
    </p:spTree>
    <p:extLst>
      <p:ext uri="{BB962C8B-B14F-4D97-AF65-F5344CB8AC3E}">
        <p14:creationId xmlns:p14="http://schemas.microsoft.com/office/powerpoint/2010/main" val="2496927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facts about wellbeing</a:t>
            </a:r>
          </a:p>
        </p:txBody>
      </p:sp>
      <p:sp>
        <p:nvSpPr>
          <p:cNvPr id="3" name="Content Placeholder 2"/>
          <p:cNvSpPr>
            <a:spLocks noGrp="1"/>
          </p:cNvSpPr>
          <p:nvPr>
            <p:ph idx="1"/>
          </p:nvPr>
        </p:nvSpPr>
        <p:spPr>
          <a:xfrm>
            <a:off x="457200" y="1484784"/>
            <a:ext cx="8229600" cy="4824536"/>
          </a:xfrm>
        </p:spPr>
        <p:txBody>
          <a:bodyPr>
            <a:noAutofit/>
          </a:bodyPr>
          <a:lstStyle/>
          <a:p>
            <a:pPr marL="0" indent="0">
              <a:buNone/>
            </a:pPr>
            <a:r>
              <a:rPr lang="en-GB" sz="1600" dirty="0"/>
              <a:t>1. Very loosely, for the typical individual, a doubling of salary makes a lot less difference than do life events like marriage or unemployment.</a:t>
            </a:r>
          </a:p>
          <a:p>
            <a:pPr marL="0" indent="0">
              <a:buNone/>
            </a:pPr>
            <a:r>
              <a:rPr lang="en-GB" sz="1600" dirty="0"/>
              <a:t>2. Whole countries, at least in the West where almost all the research has been done, do not seem to get much happier as they get richer.</a:t>
            </a:r>
          </a:p>
          <a:p>
            <a:pPr marL="0" indent="0">
              <a:buNone/>
            </a:pPr>
            <a:r>
              <a:rPr lang="en-GB" sz="1600" dirty="0"/>
              <a:t>3. Happiness is U- shaped in age. Women report higher well- being than men. Two of the biggest negatives in life are unemployment and divorce.</a:t>
            </a:r>
          </a:p>
          <a:p>
            <a:pPr marL="0" indent="0">
              <a:buNone/>
            </a:pPr>
            <a:r>
              <a:rPr lang="en-GB" sz="1600" dirty="0"/>
              <a:t>4. Happy people are less likely to commit suicide (</a:t>
            </a:r>
            <a:r>
              <a:rPr lang="en-GB" sz="1600" dirty="0" err="1"/>
              <a:t>Koivumaa</a:t>
            </a:r>
            <a:r>
              <a:rPr lang="en-GB" sz="1600" dirty="0"/>
              <a:t>- </a:t>
            </a:r>
            <a:r>
              <a:rPr lang="en-GB" sz="1600" dirty="0" err="1"/>
              <a:t>Honkanen</a:t>
            </a:r>
            <a:r>
              <a:rPr lang="en-GB" sz="1600" dirty="0"/>
              <a:t> et al. 2001).</a:t>
            </a:r>
          </a:p>
          <a:p>
            <a:pPr marL="0" indent="0">
              <a:buNone/>
            </a:pPr>
            <a:r>
              <a:rPr lang="en-GB" sz="1600" dirty="0"/>
              <a:t>5. The broad statistical patterns look the same in France, Britain, and the United</a:t>
            </a:r>
          </a:p>
          <a:p>
            <a:pPr marL="0" indent="0">
              <a:buNone/>
            </a:pPr>
            <a:r>
              <a:rPr lang="en-GB" sz="1600" dirty="0"/>
              <a:t>States. </a:t>
            </a:r>
          </a:p>
          <a:p>
            <a:pPr marL="0" indent="0">
              <a:buNone/>
            </a:pPr>
            <a:r>
              <a:rPr lang="en-GB" sz="1600" dirty="0"/>
              <a:t>6. There is some evidence that the same is true in panels of people (that is, in longitudinal data). Particularly useful evidence comes from looking at windfalls like lottery wins.</a:t>
            </a:r>
          </a:p>
          <a:p>
            <a:pPr marL="0" indent="0">
              <a:buNone/>
            </a:pPr>
            <a:r>
              <a:rPr lang="en-GB" sz="1600" dirty="0"/>
              <a:t>7. There is adaptation. Good and bad life events wear off, at least partially, as people get used to them.</a:t>
            </a:r>
          </a:p>
          <a:p>
            <a:pPr marL="0" indent="0">
              <a:buNone/>
            </a:pPr>
            <a:r>
              <a:rPr lang="en-GB" sz="1600" dirty="0"/>
              <a:t>8. Relative things matter a great deal. First, in experiments, people care about how they are treated compared to those who are like them, and in the laboratory will even pay to hurt others to restore what they see as fairness.</a:t>
            </a:r>
          </a:p>
        </p:txBody>
      </p:sp>
    </p:spTree>
    <p:extLst>
      <p:ext uri="{BB962C8B-B14F-4D97-AF65-F5344CB8AC3E}">
        <p14:creationId xmlns:p14="http://schemas.microsoft.com/office/powerpoint/2010/main" val="934478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Cantril’s</a:t>
            </a:r>
            <a:r>
              <a:rPr lang="en-GB" dirty="0"/>
              <a:t> Ladder</a:t>
            </a:r>
          </a:p>
        </p:txBody>
      </p:sp>
      <p:sp>
        <p:nvSpPr>
          <p:cNvPr id="3" name="Content Placeholder 2"/>
          <p:cNvSpPr>
            <a:spLocks noGrp="1"/>
          </p:cNvSpPr>
          <p:nvPr>
            <p:ph sz="half" idx="1"/>
          </p:nvPr>
        </p:nvSpPr>
        <p:spPr/>
        <p:txBody>
          <a:bodyPr>
            <a:normAutofit fontScale="77500" lnSpcReduction="20000"/>
          </a:bodyPr>
          <a:lstStyle/>
          <a:p>
            <a:r>
              <a:rPr lang="en-GB" dirty="0"/>
              <a:t>Please imagine a ladder with steps numbered from zero at the bottom to ten at the top. Suppose we say that the top of the ladder represents the best possible life for you and the bottom of the ladder represents the worst possible life for you.</a:t>
            </a:r>
          </a:p>
          <a:p>
            <a:pPr marL="0" indent="0">
              <a:buNone/>
            </a:pPr>
            <a:endParaRPr lang="en-GB" dirty="0"/>
          </a:p>
          <a:p>
            <a:r>
              <a:rPr lang="en-GB" dirty="0"/>
              <a:t>If the top step is 10 and the bottom step is 0, on which step of the ladder do you feel you personally stand at the present time?</a:t>
            </a:r>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27983" y="1700808"/>
            <a:ext cx="4624531" cy="4320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859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Aristotle and ‘the good’</a:t>
            </a:r>
          </a:p>
        </p:txBody>
      </p:sp>
      <p:pic>
        <p:nvPicPr>
          <p:cNvPr id="3074"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95536" y="2420887"/>
            <a:ext cx="2629272" cy="30590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3"/>
          <p:cNvSpPr>
            <a:spLocks noGrp="1"/>
          </p:cNvSpPr>
          <p:nvPr>
            <p:ph sz="half" idx="2"/>
          </p:nvPr>
        </p:nvSpPr>
        <p:spPr>
          <a:xfrm>
            <a:off x="3131840" y="1340768"/>
            <a:ext cx="5554960" cy="4824536"/>
          </a:xfrm>
        </p:spPr>
        <p:txBody>
          <a:bodyPr>
            <a:noAutofit/>
          </a:bodyPr>
          <a:lstStyle/>
          <a:p>
            <a:r>
              <a:rPr lang="en-GB" sz="2400" dirty="0"/>
              <a:t>To a caveman, </a:t>
            </a:r>
            <a:r>
              <a:rPr lang="en-GB" sz="2400" i="1" dirty="0" err="1"/>
              <a:t>eudaimonia</a:t>
            </a:r>
            <a:r>
              <a:rPr lang="en-GB" sz="2400" i="1" dirty="0"/>
              <a:t> </a:t>
            </a:r>
            <a:r>
              <a:rPr lang="en-GB" sz="2400" dirty="0"/>
              <a:t>would be a nice, safe, warm cave somewhere.  For many people in a famine-stricken country, </a:t>
            </a:r>
            <a:r>
              <a:rPr lang="en-GB" sz="2400" i="1" dirty="0" err="1"/>
              <a:t>eudaimonia</a:t>
            </a:r>
            <a:r>
              <a:rPr lang="en-GB" sz="2400" i="1" dirty="0"/>
              <a:t> </a:t>
            </a:r>
            <a:r>
              <a:rPr lang="en-GB" sz="2400" dirty="0"/>
              <a:t>would be regular meals.  </a:t>
            </a:r>
            <a:r>
              <a:rPr lang="en-GB" sz="2400" i="1" dirty="0" err="1"/>
              <a:t>Eudaimonia</a:t>
            </a:r>
            <a:r>
              <a:rPr lang="en-GB" sz="2400" i="1" dirty="0"/>
              <a:t> </a:t>
            </a:r>
            <a:r>
              <a:rPr lang="en-GB" sz="2400" dirty="0"/>
              <a:t>seems to be that which we have not got and, once we have got it, then it becomes the mundane. The Good, then, is not some objective state over and above other states that can be attained and maintained, but in itself something that is transitory in that it becomes transformed into a state of ordinariness through the possession of it.</a:t>
            </a: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772816"/>
            <a:ext cx="3150840" cy="36658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2910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28A55-FD43-9CDB-80E7-7096A5EFF465}"/>
              </a:ext>
            </a:extLst>
          </p:cNvPr>
          <p:cNvSpPr>
            <a:spLocks noGrp="1"/>
          </p:cNvSpPr>
          <p:nvPr>
            <p:ph type="title"/>
          </p:nvPr>
        </p:nvSpPr>
        <p:spPr>
          <a:xfrm>
            <a:off x="480060" y="325369"/>
            <a:ext cx="3276451" cy="1956841"/>
          </a:xfrm>
        </p:spPr>
        <p:txBody>
          <a:bodyPr vert="horz" lIns="91440" tIns="45720" rIns="91440" bIns="45720" rtlCol="0" anchor="b">
            <a:normAutofit/>
          </a:bodyPr>
          <a:lstStyle/>
          <a:p>
            <a:pPr algn="l">
              <a:lnSpc>
                <a:spcPct val="90000"/>
              </a:lnSpc>
            </a:pPr>
            <a:r>
              <a:rPr lang="en-US" sz="4700"/>
              <a:t>Marcus Aurelius</a:t>
            </a:r>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E2BA14-9A9A-E81D-AE1B-DC930123BA75}"/>
              </a:ext>
            </a:extLst>
          </p:cNvPr>
          <p:cNvSpPr>
            <a:spLocks noGrp="1"/>
          </p:cNvSpPr>
          <p:nvPr>
            <p:ph sz="half" idx="1"/>
          </p:nvPr>
        </p:nvSpPr>
        <p:spPr>
          <a:xfrm>
            <a:off x="480060" y="2872899"/>
            <a:ext cx="3182691" cy="3320668"/>
          </a:xfrm>
        </p:spPr>
        <p:txBody>
          <a:bodyPr vert="horz" lIns="91440" tIns="45720" rIns="91440" bIns="45720" rtlCol="0">
            <a:normAutofit/>
          </a:bodyPr>
          <a:lstStyle/>
          <a:p>
            <a:pPr indent="-228600">
              <a:lnSpc>
                <a:spcPct val="90000"/>
              </a:lnSpc>
            </a:pPr>
            <a:r>
              <a:rPr lang="en-US" sz="1900" b="0" i="0">
                <a:effectLst/>
              </a:rPr>
              <a:t>Marcus Aurelius points out that happiness is something we need to find in ourselves and it really depends on the quality of our thoughts. To put it bluntly, if we’re thoughtlessly chasing our tails, we will never be happy.</a:t>
            </a:r>
            <a:endParaRPr lang="en-US" sz="1900"/>
          </a:p>
        </p:txBody>
      </p:sp>
      <p:pic>
        <p:nvPicPr>
          <p:cNvPr id="2050" name="Picture 2" descr="Stoicism in a time of pandemic: how Marcus Aurelius can help | Classics |  The Guardian">
            <a:extLst>
              <a:ext uri="{FF2B5EF4-FFF2-40B4-BE49-F238E27FC236}">
                <a16:creationId xmlns:a16="http://schemas.microsoft.com/office/drawing/2014/main" id="{53D31EBD-0073-26B3-CCCF-F8CB0F890C1E}"/>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3886" r="20886"/>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6087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Linking wealth and wellbeing</a:t>
            </a:r>
          </a:p>
        </p:txBody>
      </p:sp>
      <p:sp>
        <p:nvSpPr>
          <p:cNvPr id="3" name="Content Placeholder 2"/>
          <p:cNvSpPr>
            <a:spLocks noGrp="1"/>
          </p:cNvSpPr>
          <p:nvPr>
            <p:ph idx="1"/>
          </p:nvPr>
        </p:nvSpPr>
        <p:spPr/>
        <p:txBody>
          <a:bodyPr>
            <a:normAutofit/>
          </a:bodyPr>
          <a:lstStyle/>
          <a:p>
            <a:r>
              <a:rPr lang="en-GB" sz="1800" dirty="0">
                <a:hlinkClick r:id="rId2"/>
              </a:rPr>
              <a:t>https://www.ted.com/talks/emily_bobryk_ozaki_is_the_pressure_to_be_a_well_rounded_teen_challenging_gen_z_s_mental_wellness?utm_campaign=tedspread&amp;utm_medium=referral&amp;utm_source=tedcomshare</a:t>
            </a:r>
            <a:r>
              <a:rPr lang="en-GB" sz="1800" dirty="0"/>
              <a:t> </a:t>
            </a:r>
            <a:endParaRPr lang="en-GB" dirty="0"/>
          </a:p>
          <a:p>
            <a:r>
              <a:rPr lang="en-GB" dirty="0"/>
              <a:t>Origins of the link come from Thomas Hobbes in his book Leviathan, published in 1651.</a:t>
            </a:r>
          </a:p>
          <a:p>
            <a:endParaRPr lang="en-GB" sz="1400" dirty="0"/>
          </a:p>
          <a:p>
            <a:pPr lvl="1"/>
            <a:r>
              <a:rPr lang="en-GB" dirty="0"/>
              <a:t>and which is worst of all, continual fear, and danger of violent death; and the life of man, solitary, poor, nasty, brutish, and short’ (Leviathan, </a:t>
            </a:r>
            <a:r>
              <a:rPr lang="en-GB" dirty="0" err="1"/>
              <a:t>i</a:t>
            </a:r>
            <a:r>
              <a:rPr lang="en-GB" dirty="0"/>
              <a:t>. xiii. 9). </a:t>
            </a:r>
          </a:p>
        </p:txBody>
      </p:sp>
    </p:spTree>
    <p:extLst>
      <p:ext uri="{BB962C8B-B14F-4D97-AF65-F5344CB8AC3E}">
        <p14:creationId xmlns:p14="http://schemas.microsoft.com/office/powerpoint/2010/main" val="232142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DA4C1-EA81-922D-CE0A-2E6D111B6DA7}"/>
              </a:ext>
            </a:extLst>
          </p:cNvPr>
          <p:cNvSpPr>
            <a:spLocks noGrp="1"/>
          </p:cNvSpPr>
          <p:nvPr>
            <p:ph type="title"/>
          </p:nvPr>
        </p:nvSpPr>
        <p:spPr/>
        <p:txBody>
          <a:bodyPr/>
          <a:lstStyle/>
          <a:p>
            <a:r>
              <a:rPr lang="en-GB" dirty="0"/>
              <a:t>Pressures</a:t>
            </a:r>
          </a:p>
        </p:txBody>
      </p:sp>
      <p:sp>
        <p:nvSpPr>
          <p:cNvPr id="3" name="Content Placeholder 2">
            <a:extLst>
              <a:ext uri="{FF2B5EF4-FFF2-40B4-BE49-F238E27FC236}">
                <a16:creationId xmlns:a16="http://schemas.microsoft.com/office/drawing/2014/main" id="{46F000F6-E684-FE55-E139-B56556EDE1DD}"/>
              </a:ext>
            </a:extLst>
          </p:cNvPr>
          <p:cNvSpPr>
            <a:spLocks noGrp="1"/>
          </p:cNvSpPr>
          <p:nvPr>
            <p:ph idx="1"/>
          </p:nvPr>
        </p:nvSpPr>
        <p:spPr/>
        <p:txBody>
          <a:bodyPr/>
          <a:lstStyle/>
          <a:p>
            <a:r>
              <a:rPr lang="en-GB" dirty="0"/>
              <a:t>Think of young people you have recently worked with (and make notes)..</a:t>
            </a:r>
          </a:p>
          <a:p>
            <a:pPr lvl="1"/>
            <a:r>
              <a:rPr lang="en-GB" dirty="0"/>
              <a:t>Where do their pressures arise from?</a:t>
            </a:r>
          </a:p>
          <a:p>
            <a:pPr lvl="1"/>
            <a:r>
              <a:rPr lang="en-GB" dirty="0"/>
              <a:t>How do their pressures make them feel?</a:t>
            </a:r>
          </a:p>
          <a:p>
            <a:pPr lvl="1"/>
            <a:r>
              <a:rPr lang="en-GB" dirty="0"/>
              <a:t>What are the impacts of these pressures on young people?</a:t>
            </a:r>
          </a:p>
          <a:p>
            <a:pPr lvl="1"/>
            <a:r>
              <a:rPr lang="en-GB" dirty="0"/>
              <a:t>How have you seen Youth Work respond to these pressures?</a:t>
            </a:r>
          </a:p>
          <a:p>
            <a:pPr lvl="1"/>
            <a:r>
              <a:rPr lang="en-GB" dirty="0"/>
              <a:t>What else could Youth Workers do, and how?</a:t>
            </a:r>
          </a:p>
        </p:txBody>
      </p:sp>
    </p:spTree>
    <p:extLst>
      <p:ext uri="{BB962C8B-B14F-4D97-AF65-F5344CB8AC3E}">
        <p14:creationId xmlns:p14="http://schemas.microsoft.com/office/powerpoint/2010/main" val="3067244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Early thinkers</a:t>
            </a:r>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p:txBody>
      </p:sp>
      <p:sp>
        <p:nvSpPr>
          <p:cNvPr id="8" name="Text Placeholder 7"/>
          <p:cNvSpPr>
            <a:spLocks noGrp="1"/>
          </p:cNvSpPr>
          <p:nvPr>
            <p:ph type="body" sz="half" idx="2"/>
          </p:nvPr>
        </p:nvSpPr>
        <p:spPr>
          <a:xfrm>
            <a:off x="457200" y="1435100"/>
            <a:ext cx="5266928" cy="4691063"/>
          </a:xfrm>
        </p:spPr>
        <p:txBody>
          <a:bodyPr>
            <a:normAutofit fontScale="62500" lnSpcReduction="20000"/>
          </a:bodyPr>
          <a:lstStyle/>
          <a:p>
            <a:r>
              <a:rPr lang="en-GB" sz="4000" dirty="0"/>
              <a:t>Jeremy Bentham developed a theory of ‘the greatest happiness of the greatest Number’ </a:t>
            </a:r>
          </a:p>
          <a:p>
            <a:endParaRPr lang="en-GB" dirty="0"/>
          </a:p>
          <a:p>
            <a:endParaRPr lang="en-GB" dirty="0"/>
          </a:p>
          <a:p>
            <a:endParaRPr lang="en-GB" dirty="0"/>
          </a:p>
          <a:p>
            <a:endParaRPr lang="en-GB" dirty="0"/>
          </a:p>
          <a:p>
            <a:endParaRPr lang="en-GB" dirty="0"/>
          </a:p>
          <a:p>
            <a:endParaRPr lang="en-GB" dirty="0"/>
          </a:p>
          <a:p>
            <a:endParaRPr lang="en-GB" dirty="0"/>
          </a:p>
          <a:p>
            <a:endParaRPr lang="en-GB" sz="3600" dirty="0"/>
          </a:p>
          <a:p>
            <a:endParaRPr lang="en-GB" sz="3600" dirty="0"/>
          </a:p>
          <a:p>
            <a:r>
              <a:rPr lang="en-GB" sz="3600" dirty="0"/>
              <a:t>So a concern with the necessities of life in the 17</a:t>
            </a:r>
            <a:r>
              <a:rPr lang="en-GB" sz="3600" baseline="30000" dirty="0"/>
              <a:t>th</a:t>
            </a:r>
            <a:r>
              <a:rPr lang="en-GB" sz="3600" dirty="0"/>
              <a:t> century prompted politicians and philosophers such as JS Mill in the 19</a:t>
            </a:r>
            <a:r>
              <a:rPr lang="en-GB" sz="3600" baseline="30000" dirty="0"/>
              <a:t>th</a:t>
            </a:r>
            <a:r>
              <a:rPr lang="en-GB" sz="3600" dirty="0"/>
              <a:t> Century to revisit the ideas of Hobbes and develop theories of social justice </a:t>
            </a:r>
          </a:p>
          <a:p>
            <a:endParaRPr lang="en-GB" sz="36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9748" y="3672021"/>
            <a:ext cx="2157092" cy="27093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176" y="1052736"/>
            <a:ext cx="2186161" cy="25974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04990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99B28-7636-765B-5C8F-52DAEB3AE51F}"/>
              </a:ext>
            </a:extLst>
          </p:cNvPr>
          <p:cNvSpPr>
            <a:spLocks noGrp="1"/>
          </p:cNvSpPr>
          <p:nvPr>
            <p:ph type="title"/>
          </p:nvPr>
        </p:nvSpPr>
        <p:spPr/>
        <p:txBody>
          <a:bodyPr/>
          <a:lstStyle/>
          <a:p>
            <a:r>
              <a:rPr lang="en-GB" dirty="0"/>
              <a:t>Jeremy Bentham</a:t>
            </a:r>
          </a:p>
        </p:txBody>
      </p:sp>
      <p:sp>
        <p:nvSpPr>
          <p:cNvPr id="4" name="Content Placeholder 3">
            <a:extLst>
              <a:ext uri="{FF2B5EF4-FFF2-40B4-BE49-F238E27FC236}">
                <a16:creationId xmlns:a16="http://schemas.microsoft.com/office/drawing/2014/main" id="{60C3C918-7F44-BCCE-0CE6-2926DC9BA7A8}"/>
              </a:ext>
            </a:extLst>
          </p:cNvPr>
          <p:cNvSpPr>
            <a:spLocks noGrp="1"/>
          </p:cNvSpPr>
          <p:nvPr>
            <p:ph sz="half" idx="1"/>
          </p:nvPr>
        </p:nvSpPr>
        <p:spPr/>
        <p:txBody>
          <a:bodyPr>
            <a:normAutofit fontScale="70000" lnSpcReduction="20000"/>
          </a:bodyPr>
          <a:lstStyle/>
          <a:p>
            <a:r>
              <a:rPr lang="en-GB" b="0" i="0" dirty="0">
                <a:effectLst/>
                <a:latin typeface="Open Sans" panose="020B0606030504020204" pitchFamily="34" charset="0"/>
              </a:rPr>
              <a:t>Jeremy Bentham provided a comprehensive list of the sources of pleasure and pain, rather in the manner of modern researchers into human well-being. He explicitly used the term </a:t>
            </a:r>
            <a:r>
              <a:rPr lang="en-GB" b="0" i="1" dirty="0">
                <a:effectLst/>
                <a:latin typeface="Open Sans" panose="020B0606030504020204" pitchFamily="34" charset="0"/>
              </a:rPr>
              <a:t>well-being</a:t>
            </a:r>
            <a:r>
              <a:rPr lang="en-GB" b="0" i="0" dirty="0">
                <a:effectLst/>
                <a:latin typeface="Open Sans" panose="020B0606030504020204" pitchFamily="34" charset="0"/>
              </a:rPr>
              <a:t> and made both qualitative and quantitative proposals for its measurement. Bentham insisted that the measurement of well-being should be firmly based on the concerns and subjective valuations of those directly concerned, in the context of a liberal society.</a:t>
            </a:r>
            <a:endParaRPr lang="en-GB" dirty="0"/>
          </a:p>
        </p:txBody>
      </p:sp>
      <p:pic>
        <p:nvPicPr>
          <p:cNvPr id="1026" name="Picture 2" descr="Jeremy Bentham - Wikipedia">
            <a:extLst>
              <a:ext uri="{FF2B5EF4-FFF2-40B4-BE49-F238E27FC236}">
                <a16:creationId xmlns:a16="http://schemas.microsoft.com/office/drawing/2014/main" id="{1B64F4AC-FBEB-EE0D-784C-F49073F0E314}"/>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001349" y="1600200"/>
            <a:ext cx="3332302"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9030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0B379-70BC-0081-EC62-CB49E7AD280E}"/>
              </a:ext>
            </a:extLst>
          </p:cNvPr>
          <p:cNvSpPr>
            <a:spLocks noGrp="1"/>
          </p:cNvSpPr>
          <p:nvPr>
            <p:ph type="title"/>
          </p:nvPr>
        </p:nvSpPr>
        <p:spPr/>
        <p:txBody>
          <a:bodyPr/>
          <a:lstStyle/>
          <a:p>
            <a:r>
              <a:rPr lang="en-GB" dirty="0"/>
              <a:t>JS Mill</a:t>
            </a:r>
          </a:p>
        </p:txBody>
      </p:sp>
      <p:sp>
        <p:nvSpPr>
          <p:cNvPr id="3" name="Content Placeholder 2">
            <a:extLst>
              <a:ext uri="{FF2B5EF4-FFF2-40B4-BE49-F238E27FC236}">
                <a16:creationId xmlns:a16="http://schemas.microsoft.com/office/drawing/2014/main" id="{1DFF1CEF-658D-7798-5CE4-D4CAAAD7C1A4}"/>
              </a:ext>
            </a:extLst>
          </p:cNvPr>
          <p:cNvSpPr>
            <a:spLocks noGrp="1"/>
          </p:cNvSpPr>
          <p:nvPr>
            <p:ph sz="half" idx="1"/>
          </p:nvPr>
        </p:nvSpPr>
        <p:spPr/>
        <p:txBody>
          <a:bodyPr>
            <a:normAutofit fontScale="92500" lnSpcReduction="10000"/>
          </a:bodyPr>
          <a:lstStyle/>
          <a:p>
            <a:r>
              <a:rPr lang="en-GB" i="0" dirty="0">
                <a:effectLst/>
                <a:latin typeface="arial" panose="020B0604020202020204" pitchFamily="34" charset="0"/>
              </a:rPr>
              <a:t>Mill's position shares with Bentham the claim that well-being is just a matter of having the right mental states of pleasure and the absence of pain. Happiness is taken to mean pleasure and the absence of pain, which are states of consciousness.</a:t>
            </a:r>
            <a:endParaRPr lang="en-GB" dirty="0"/>
          </a:p>
        </p:txBody>
      </p:sp>
      <p:pic>
        <p:nvPicPr>
          <p:cNvPr id="5" name="Picture 2">
            <a:extLst>
              <a:ext uri="{FF2B5EF4-FFF2-40B4-BE49-F238E27FC236}">
                <a16:creationId xmlns:a16="http://schemas.microsoft.com/office/drawing/2014/main" id="{FA0B8CEF-4158-C02D-8645-1A26EC9F75F2}"/>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476875" y="2367756"/>
            <a:ext cx="2381250" cy="2990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2517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err="1"/>
              <a:t>Amartya</a:t>
            </a:r>
            <a:r>
              <a:rPr lang="en-GB" sz="4000" dirty="0"/>
              <a:t> Sen</a:t>
            </a:r>
          </a:p>
        </p:txBody>
      </p:sp>
      <p:sp>
        <p:nvSpPr>
          <p:cNvPr id="4" name="Text Placeholder 3"/>
          <p:cNvSpPr>
            <a:spLocks noGrp="1"/>
          </p:cNvSpPr>
          <p:nvPr>
            <p:ph type="body" sz="half" idx="2"/>
          </p:nvPr>
        </p:nvSpPr>
        <p:spPr>
          <a:xfrm>
            <a:off x="467544" y="2636912"/>
            <a:ext cx="7859216" cy="4691063"/>
          </a:xfrm>
        </p:spPr>
        <p:txBody>
          <a:bodyPr>
            <a:noAutofit/>
          </a:bodyPr>
          <a:lstStyle/>
          <a:p>
            <a:r>
              <a:rPr lang="en-GB" sz="2000" dirty="0"/>
              <a:t>I would distinguish broadly between two ways of seeing a person's interests and their fulfilment, and I shall call them respectively 'well-being' and 'advantage'. 'Well-being' is concerned with a person's achievement: how 'well' is his or her 'being'? 'Advantage refers to the real opportunities that the person has, especially compared with others. The opportunities are not judged only by the results achieved, and therefore not just by the level of well-being achieved. It is possible for a person to have genuine advantage and still to 'muff' them.  Or to sacrifice one's own well-being for other goals, and not to make full use of one's freedom to achieve a high level of well-being.  The notion of advantage deals with a person's real opportunities compared with others. The freedom to achieve well-being is closer to the notion of advantage than well-being itself.</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48064" y="188640"/>
            <a:ext cx="3250455"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9542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Richard Layard</a:t>
            </a:r>
          </a:p>
        </p:txBody>
      </p:sp>
      <p:sp>
        <p:nvSpPr>
          <p:cNvPr id="6" name="Content Placeholder 5"/>
          <p:cNvSpPr>
            <a:spLocks noGrp="1"/>
          </p:cNvSpPr>
          <p:nvPr>
            <p:ph sz="half" idx="1"/>
          </p:nvPr>
        </p:nvSpPr>
        <p:spPr/>
        <p:txBody>
          <a:bodyPr>
            <a:normAutofit fontScale="77500" lnSpcReduction="20000"/>
          </a:bodyPr>
          <a:lstStyle/>
          <a:p>
            <a:pPr algn="just"/>
            <a:r>
              <a:rPr lang="en-GB" dirty="0"/>
              <a:t>Richard Layard is a key figure in modern approaches to happiness and wellbeing and stated that </a:t>
            </a:r>
          </a:p>
          <a:p>
            <a:pPr algn="just"/>
            <a:endParaRPr lang="en-GB" dirty="0"/>
          </a:p>
          <a:p>
            <a:pPr algn="just"/>
            <a:r>
              <a:rPr lang="en-GB" dirty="0"/>
              <a:t>Although people in the West have for decades got richer, they have not become happier.  Studies show that people are not happier today than 50 years ago. And this is despite the fact that the real median income in this period has more than doubled (Layard 2011).</a:t>
            </a:r>
          </a:p>
        </p:txBody>
      </p:sp>
      <p:sp>
        <p:nvSpPr>
          <p:cNvPr id="7" name="Content Placeholder 6"/>
          <p:cNvSpPr>
            <a:spLocks noGrp="1"/>
          </p:cNvSpPr>
          <p:nvPr>
            <p:ph sz="half" idx="2"/>
          </p:nvPr>
        </p:nvSpPr>
        <p:spPr>
          <a:xfrm>
            <a:off x="4860032" y="1676435"/>
            <a:ext cx="4038600" cy="4525963"/>
          </a:xfrm>
        </p:spPr>
        <p:txBody>
          <a:bodyPr>
            <a:noAutofit/>
          </a:bodyPr>
          <a:lstStyle/>
          <a:p>
            <a:r>
              <a:rPr lang="en-GB" dirty="0"/>
              <a:t>On the contrary, people are getting richer externally, and internally unhappier. The likelihood of suffering from a clinical depression is now ten times as large as a century ago.  What does that suggest to us?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4343" y="3582086"/>
            <a:ext cx="2255689" cy="29755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567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026"/>
                                        </p:tgtEl>
                                      </p:cBhvr>
                                    </p:animEffect>
                                    <p:anim calcmode="lin" valueType="num">
                                      <p:cBhvr>
                                        <p:cTn id="7" dur="1000"/>
                                        <p:tgtEl>
                                          <p:spTgt spid="1026"/>
                                        </p:tgtEl>
                                        <p:attrNameLst>
                                          <p:attrName>ppt_x</p:attrName>
                                        </p:attrNameLst>
                                      </p:cBhvr>
                                      <p:tavLst>
                                        <p:tav tm="0">
                                          <p:val>
                                            <p:strVal val="ppt_x"/>
                                          </p:val>
                                        </p:tav>
                                        <p:tav tm="100000">
                                          <p:val>
                                            <p:strVal val="ppt_x"/>
                                          </p:val>
                                        </p:tav>
                                      </p:tavLst>
                                    </p:anim>
                                    <p:anim calcmode="lin" valueType="num">
                                      <p:cBhvr>
                                        <p:cTn id="8" dur="1000"/>
                                        <p:tgtEl>
                                          <p:spTgt spid="1026"/>
                                        </p:tgtEl>
                                        <p:attrNameLst>
                                          <p:attrName>ppt_y</p:attrName>
                                        </p:attrNameLst>
                                      </p:cBhvr>
                                      <p:tavLst>
                                        <p:tav tm="0">
                                          <p:val>
                                            <p:strVal val="ppt_y"/>
                                          </p:val>
                                        </p:tav>
                                        <p:tav tm="100000">
                                          <p:val>
                                            <p:strVal val="ppt_y+.1"/>
                                          </p:val>
                                        </p:tav>
                                      </p:tavLst>
                                    </p:anim>
                                    <p:set>
                                      <p:cBhvr>
                                        <p:cTn id="9" dur="1" fill="hold">
                                          <p:stCondLst>
                                            <p:cond delay="999"/>
                                          </p:stCondLst>
                                        </p:cTn>
                                        <p:tgtEl>
                                          <p:spTgt spid="102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0440B-4EEB-5CB8-C66B-CD8E5DEDD200}"/>
              </a:ext>
            </a:extLst>
          </p:cNvPr>
          <p:cNvSpPr>
            <a:spLocks noGrp="1"/>
          </p:cNvSpPr>
          <p:nvPr>
            <p:ph type="title"/>
          </p:nvPr>
        </p:nvSpPr>
        <p:spPr/>
        <p:txBody>
          <a:bodyPr/>
          <a:lstStyle/>
          <a:p>
            <a:r>
              <a:rPr lang="en-GB" dirty="0"/>
              <a:t>Martin Seligman</a:t>
            </a:r>
          </a:p>
        </p:txBody>
      </p:sp>
      <p:sp>
        <p:nvSpPr>
          <p:cNvPr id="3" name="Content Placeholder 2">
            <a:extLst>
              <a:ext uri="{FF2B5EF4-FFF2-40B4-BE49-F238E27FC236}">
                <a16:creationId xmlns:a16="http://schemas.microsoft.com/office/drawing/2014/main" id="{AD2406F9-9601-B9BD-E269-8D8C83C2AD14}"/>
              </a:ext>
            </a:extLst>
          </p:cNvPr>
          <p:cNvSpPr>
            <a:spLocks noGrp="1"/>
          </p:cNvSpPr>
          <p:nvPr>
            <p:ph sz="half" idx="1"/>
          </p:nvPr>
        </p:nvSpPr>
        <p:spPr/>
        <p:txBody>
          <a:bodyPr/>
          <a:lstStyle/>
          <a:p>
            <a:r>
              <a:rPr lang="en-GB" dirty="0"/>
              <a:t>Positive Psychology</a:t>
            </a:r>
          </a:p>
          <a:p>
            <a:endParaRPr lang="en-GB" dirty="0"/>
          </a:p>
          <a:p>
            <a:r>
              <a:rPr lang="en-GB" b="1" i="0" dirty="0">
                <a:solidFill>
                  <a:srgbClr val="202124"/>
                </a:solidFill>
                <a:effectLst/>
                <a:latin typeface="arial" panose="020B0604020202020204" pitchFamily="34" charset="0"/>
              </a:rPr>
              <a:t>Positive Emotion, Engagement, Relationships, Meaning, and Accomplishment</a:t>
            </a:r>
            <a:endParaRPr lang="en-GB" dirty="0"/>
          </a:p>
        </p:txBody>
      </p:sp>
      <p:pic>
        <p:nvPicPr>
          <p:cNvPr id="3080" name="Picture 8" descr="Martin Seligman - Wikipedia">
            <a:extLst>
              <a:ext uri="{FF2B5EF4-FFF2-40B4-BE49-F238E27FC236}">
                <a16:creationId xmlns:a16="http://schemas.microsoft.com/office/drawing/2014/main" id="{DC452DFD-86E1-14B4-A647-F8660921A57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65582" y="2060848"/>
            <a:ext cx="3556408"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3703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9362D-2BD3-5CAA-1F76-729F5D3FCFE3}"/>
              </a:ext>
            </a:extLst>
          </p:cNvPr>
          <p:cNvSpPr>
            <a:spLocks noGrp="1"/>
          </p:cNvSpPr>
          <p:nvPr>
            <p:ph type="title"/>
          </p:nvPr>
        </p:nvSpPr>
        <p:spPr/>
        <p:txBody>
          <a:bodyPr/>
          <a:lstStyle/>
          <a:p>
            <a:r>
              <a:rPr lang="en-GB" dirty="0"/>
              <a:t>Observation</a:t>
            </a:r>
          </a:p>
        </p:txBody>
      </p:sp>
      <p:sp>
        <p:nvSpPr>
          <p:cNvPr id="3" name="Content Placeholder 2">
            <a:extLst>
              <a:ext uri="{FF2B5EF4-FFF2-40B4-BE49-F238E27FC236}">
                <a16:creationId xmlns:a16="http://schemas.microsoft.com/office/drawing/2014/main" id="{3E733648-342D-4125-3F49-95644AAE67FB}"/>
              </a:ext>
            </a:extLst>
          </p:cNvPr>
          <p:cNvSpPr>
            <a:spLocks noGrp="1"/>
          </p:cNvSpPr>
          <p:nvPr>
            <p:ph sz="half" idx="1"/>
          </p:nvPr>
        </p:nvSpPr>
        <p:spPr/>
        <p:txBody>
          <a:bodyPr/>
          <a:lstStyle/>
          <a:p>
            <a:r>
              <a:rPr lang="en-GB" dirty="0"/>
              <a:t>What do you notice about the list of well-being figures I have proposed?</a:t>
            </a:r>
          </a:p>
          <a:p>
            <a:r>
              <a:rPr lang="en-GB" dirty="0"/>
              <a:t>Old (mostly)</a:t>
            </a:r>
          </a:p>
          <a:p>
            <a:r>
              <a:rPr lang="en-GB" dirty="0"/>
              <a:t>Dead (mostly)</a:t>
            </a:r>
          </a:p>
          <a:p>
            <a:r>
              <a:rPr lang="en-GB" dirty="0"/>
              <a:t>White (mostly)</a:t>
            </a:r>
          </a:p>
          <a:p>
            <a:r>
              <a:rPr lang="en-GB" dirty="0"/>
              <a:t>Guys (all) </a:t>
            </a:r>
          </a:p>
        </p:txBody>
      </p:sp>
      <p:sp>
        <p:nvSpPr>
          <p:cNvPr id="4" name="Content Placeholder 3">
            <a:extLst>
              <a:ext uri="{FF2B5EF4-FFF2-40B4-BE49-F238E27FC236}">
                <a16:creationId xmlns:a16="http://schemas.microsoft.com/office/drawing/2014/main" id="{33DF5DE9-6CED-2343-5C61-1D34FFFD171E}"/>
              </a:ext>
            </a:extLst>
          </p:cNvPr>
          <p:cNvSpPr>
            <a:spLocks noGrp="1"/>
          </p:cNvSpPr>
          <p:nvPr>
            <p:ph sz="half" idx="2"/>
          </p:nvPr>
        </p:nvSpPr>
        <p:spPr/>
        <p:txBody>
          <a:bodyPr/>
          <a:lstStyle/>
          <a:p>
            <a:r>
              <a:rPr lang="en-GB" dirty="0"/>
              <a:t>So</a:t>
            </a:r>
          </a:p>
          <a:p>
            <a:pPr lvl="1"/>
            <a:r>
              <a:rPr lang="en-GB" dirty="0"/>
              <a:t>Where are the young people’s voices?</a:t>
            </a:r>
          </a:p>
          <a:p>
            <a:pPr lvl="1"/>
            <a:r>
              <a:rPr lang="en-GB" dirty="0"/>
              <a:t>Where are the voices of women?</a:t>
            </a:r>
          </a:p>
          <a:p>
            <a:pPr lvl="1"/>
            <a:r>
              <a:rPr lang="en-GB" dirty="0"/>
              <a:t>Where are the champions of people with a disability?</a:t>
            </a:r>
          </a:p>
          <a:p>
            <a:pPr lvl="1"/>
            <a:r>
              <a:rPr lang="en-GB" dirty="0"/>
              <a:t>Why are they not so apparent?</a:t>
            </a:r>
          </a:p>
          <a:p>
            <a:pPr lvl="1"/>
            <a:endParaRPr lang="en-GB" dirty="0"/>
          </a:p>
        </p:txBody>
      </p:sp>
    </p:spTree>
    <p:extLst>
      <p:ext uri="{BB962C8B-B14F-4D97-AF65-F5344CB8AC3E}">
        <p14:creationId xmlns:p14="http://schemas.microsoft.com/office/powerpoint/2010/main" val="6517565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91D42-296B-092B-CF3F-FD009C526D61}"/>
              </a:ext>
            </a:extLst>
          </p:cNvPr>
          <p:cNvSpPr>
            <a:spLocks noGrp="1"/>
          </p:cNvSpPr>
          <p:nvPr>
            <p:ph type="title"/>
          </p:nvPr>
        </p:nvSpPr>
        <p:spPr/>
        <p:txBody>
          <a:bodyPr/>
          <a:lstStyle/>
          <a:p>
            <a:r>
              <a:rPr lang="en-GB" dirty="0"/>
              <a:t>Another big question (Click)</a:t>
            </a:r>
          </a:p>
        </p:txBody>
      </p:sp>
      <p:sp>
        <p:nvSpPr>
          <p:cNvPr id="3" name="Content Placeholder 2">
            <a:extLst>
              <a:ext uri="{FF2B5EF4-FFF2-40B4-BE49-F238E27FC236}">
                <a16:creationId xmlns:a16="http://schemas.microsoft.com/office/drawing/2014/main" id="{9F44BEC0-1AE8-47E9-FAAE-42528F385B08}"/>
              </a:ext>
            </a:extLst>
          </p:cNvPr>
          <p:cNvSpPr>
            <a:spLocks noGrp="1"/>
          </p:cNvSpPr>
          <p:nvPr>
            <p:ph sz="half" idx="1"/>
          </p:nvPr>
        </p:nvSpPr>
        <p:spPr/>
        <p:txBody>
          <a:bodyPr>
            <a:normAutofit lnSpcReduction="10000"/>
          </a:bodyPr>
          <a:lstStyle/>
          <a:p>
            <a:r>
              <a:rPr lang="en-GB" dirty="0"/>
              <a:t>Can we have real individual well-being if we inhabit an environment which is ill?</a:t>
            </a:r>
          </a:p>
          <a:p>
            <a:r>
              <a:rPr lang="en-GB" dirty="0"/>
              <a:t>See </a:t>
            </a:r>
            <a:r>
              <a:rPr lang="en-GB" dirty="0" err="1"/>
              <a:t>Urie</a:t>
            </a:r>
            <a:r>
              <a:rPr lang="en-GB" dirty="0"/>
              <a:t> Bronfenbrenner’s Ecological Systems Theory</a:t>
            </a:r>
          </a:p>
          <a:p>
            <a:r>
              <a:rPr lang="en-GB" dirty="0"/>
              <a:t>Micro, Meso, Macro, Chrono.. </a:t>
            </a:r>
          </a:p>
        </p:txBody>
      </p:sp>
      <p:pic>
        <p:nvPicPr>
          <p:cNvPr id="4098" name="Picture 2" descr="Image Result">
            <a:hlinkClick r:id="rId2"/>
            <a:extLst>
              <a:ext uri="{FF2B5EF4-FFF2-40B4-BE49-F238E27FC236}">
                <a16:creationId xmlns:a16="http://schemas.microsoft.com/office/drawing/2014/main" id="{8DF36C29-1F6C-5808-D540-E295CCF379B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509567" y="1600200"/>
            <a:ext cx="4133056" cy="4133056"/>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Connector: Elbow 13">
            <a:extLst>
              <a:ext uri="{FF2B5EF4-FFF2-40B4-BE49-F238E27FC236}">
                <a16:creationId xmlns:a16="http://schemas.microsoft.com/office/drawing/2014/main" id="{FF234F1C-174D-2A98-00C2-C3FF3B66F939}"/>
              </a:ext>
            </a:extLst>
          </p:cNvPr>
          <p:cNvCxnSpPr>
            <a:cxnSpLocks/>
          </p:cNvCxnSpPr>
          <p:nvPr/>
        </p:nvCxnSpPr>
        <p:spPr>
          <a:xfrm flipV="1">
            <a:off x="457200" y="6126163"/>
            <a:ext cx="5626968" cy="399181"/>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E844C5DF-BA50-83DD-424F-78808D09A810}"/>
              </a:ext>
            </a:extLst>
          </p:cNvPr>
          <p:cNvGrpSpPr/>
          <p:nvPr/>
        </p:nvGrpSpPr>
        <p:grpSpPr>
          <a:xfrm>
            <a:off x="323528" y="846138"/>
            <a:ext cx="5760640" cy="5607198"/>
            <a:chOff x="323528" y="846138"/>
            <a:chExt cx="5760640" cy="5607198"/>
          </a:xfrm>
        </p:grpSpPr>
        <p:cxnSp>
          <p:nvCxnSpPr>
            <p:cNvPr id="9" name="Connector: Elbow 8">
              <a:extLst>
                <a:ext uri="{FF2B5EF4-FFF2-40B4-BE49-F238E27FC236}">
                  <a16:creationId xmlns:a16="http://schemas.microsoft.com/office/drawing/2014/main" id="{4466569C-EF36-6885-BE99-ED408D1D3DB5}"/>
                </a:ext>
              </a:extLst>
            </p:cNvPr>
            <p:cNvCxnSpPr>
              <a:cxnSpLocks/>
            </p:cNvCxnSpPr>
            <p:nvPr/>
          </p:nvCxnSpPr>
          <p:spPr>
            <a:xfrm rot="5400000">
              <a:off x="112217" y="1057449"/>
              <a:ext cx="1358726" cy="936104"/>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6689D87-D0D6-4D9C-B6A0-198220A8DEA6}"/>
                </a:ext>
              </a:extLst>
            </p:cNvPr>
            <p:cNvCxnSpPr/>
            <p:nvPr/>
          </p:nvCxnSpPr>
          <p:spPr>
            <a:xfrm>
              <a:off x="323528" y="2204864"/>
              <a:ext cx="0" cy="42484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C137247-979D-C253-ED4E-92EA2BCEC5B4}"/>
                </a:ext>
              </a:extLst>
            </p:cNvPr>
            <p:cNvCxnSpPr/>
            <p:nvPr/>
          </p:nvCxnSpPr>
          <p:spPr>
            <a:xfrm flipV="1">
              <a:off x="6084168" y="5733256"/>
              <a:ext cx="0" cy="39290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286808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The Story of Stuff: consumerism and sustainability or global well-being</a:t>
            </a:r>
          </a:p>
        </p:txBody>
      </p:sp>
      <p:sp>
        <p:nvSpPr>
          <p:cNvPr id="6" name="Content Placeholder 5"/>
          <p:cNvSpPr>
            <a:spLocks noGrp="1"/>
          </p:cNvSpPr>
          <p:nvPr>
            <p:ph sz="half" idx="1"/>
          </p:nvPr>
        </p:nvSpPr>
        <p:spPr/>
        <p:txBody>
          <a:bodyPr/>
          <a:lstStyle/>
          <a:p>
            <a:r>
              <a:rPr lang="en-GB" dirty="0">
                <a:hlinkClick r:id="rId2"/>
              </a:rPr>
              <a:t>http://storyofstuff.org/movies/the-story-of-solutions/</a:t>
            </a:r>
            <a:r>
              <a:rPr lang="en-GB" dirty="0"/>
              <a:t> </a:t>
            </a:r>
          </a:p>
        </p:txBody>
      </p:sp>
      <p:sp>
        <p:nvSpPr>
          <p:cNvPr id="7" name="Content Placeholder 6"/>
          <p:cNvSpPr>
            <a:spLocks noGrp="1"/>
          </p:cNvSpPr>
          <p:nvPr>
            <p:ph sz="half" idx="2"/>
          </p:nvPr>
        </p:nvSpPr>
        <p:spPr/>
        <p:txBody>
          <a:bodyPr/>
          <a:lstStyle/>
          <a:p>
            <a:r>
              <a:rPr lang="en-GB" sz="8800" dirty="0">
                <a:solidFill>
                  <a:schemeClr val="accent4">
                    <a:lumMod val="60000"/>
                    <a:lumOff val="40000"/>
                  </a:schemeClr>
                </a:solidFill>
                <a:effectLst>
                  <a:outerShdw blurRad="38100" dist="38100" dir="2700000" algn="tl">
                    <a:srgbClr val="000000">
                      <a:alpha val="43137"/>
                    </a:srgbClr>
                  </a:outerShdw>
                </a:effectLst>
              </a:rPr>
              <a:t>More</a:t>
            </a:r>
          </a:p>
          <a:p>
            <a:pPr lvl="1"/>
            <a:r>
              <a:rPr lang="en-GB" dirty="0"/>
              <a:t>Or</a:t>
            </a:r>
          </a:p>
          <a:p>
            <a:r>
              <a:rPr lang="en-GB" sz="8800" dirty="0">
                <a:solidFill>
                  <a:srgbClr val="0070C0"/>
                </a:solidFill>
                <a:effectLst>
                  <a:outerShdw blurRad="38100" dist="38100" dir="2700000" algn="tl">
                    <a:srgbClr val="000000">
                      <a:alpha val="43137"/>
                    </a:srgbClr>
                  </a:outerShdw>
                </a:effectLst>
              </a:rPr>
              <a:t>Better?</a:t>
            </a:r>
          </a:p>
        </p:txBody>
      </p:sp>
    </p:spTree>
    <p:extLst>
      <p:ext uri="{BB962C8B-B14F-4D97-AF65-F5344CB8AC3E}">
        <p14:creationId xmlns:p14="http://schemas.microsoft.com/office/powerpoint/2010/main" val="40186979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Another way of measuring</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029362898"/>
              </p:ext>
            </p:extLst>
          </p:nvPr>
        </p:nvGraphicFramePr>
        <p:xfrm>
          <a:off x="539552" y="1507686"/>
          <a:ext cx="7920880" cy="5017661"/>
        </p:xfrm>
        <a:graphic>
          <a:graphicData uri="http://schemas.openxmlformats.org/drawingml/2006/table">
            <a:tbl>
              <a:tblPr/>
              <a:tblGrid>
                <a:gridCol w="990110">
                  <a:extLst>
                    <a:ext uri="{9D8B030D-6E8A-4147-A177-3AD203B41FA5}">
                      <a16:colId xmlns:a16="http://schemas.microsoft.com/office/drawing/2014/main" val="20000"/>
                    </a:ext>
                  </a:extLst>
                </a:gridCol>
                <a:gridCol w="990110">
                  <a:extLst>
                    <a:ext uri="{9D8B030D-6E8A-4147-A177-3AD203B41FA5}">
                      <a16:colId xmlns:a16="http://schemas.microsoft.com/office/drawing/2014/main" val="20001"/>
                    </a:ext>
                  </a:extLst>
                </a:gridCol>
                <a:gridCol w="990110">
                  <a:extLst>
                    <a:ext uri="{9D8B030D-6E8A-4147-A177-3AD203B41FA5}">
                      <a16:colId xmlns:a16="http://schemas.microsoft.com/office/drawing/2014/main" val="20002"/>
                    </a:ext>
                  </a:extLst>
                </a:gridCol>
                <a:gridCol w="990110">
                  <a:extLst>
                    <a:ext uri="{9D8B030D-6E8A-4147-A177-3AD203B41FA5}">
                      <a16:colId xmlns:a16="http://schemas.microsoft.com/office/drawing/2014/main" val="20003"/>
                    </a:ext>
                  </a:extLst>
                </a:gridCol>
                <a:gridCol w="990110">
                  <a:extLst>
                    <a:ext uri="{9D8B030D-6E8A-4147-A177-3AD203B41FA5}">
                      <a16:colId xmlns:a16="http://schemas.microsoft.com/office/drawing/2014/main" val="20004"/>
                    </a:ext>
                  </a:extLst>
                </a:gridCol>
                <a:gridCol w="990110">
                  <a:extLst>
                    <a:ext uri="{9D8B030D-6E8A-4147-A177-3AD203B41FA5}">
                      <a16:colId xmlns:a16="http://schemas.microsoft.com/office/drawing/2014/main" val="20005"/>
                    </a:ext>
                  </a:extLst>
                </a:gridCol>
                <a:gridCol w="990110">
                  <a:extLst>
                    <a:ext uri="{9D8B030D-6E8A-4147-A177-3AD203B41FA5}">
                      <a16:colId xmlns:a16="http://schemas.microsoft.com/office/drawing/2014/main" val="20006"/>
                    </a:ext>
                  </a:extLst>
                </a:gridCol>
                <a:gridCol w="990110">
                  <a:extLst>
                    <a:ext uri="{9D8B030D-6E8A-4147-A177-3AD203B41FA5}">
                      <a16:colId xmlns:a16="http://schemas.microsoft.com/office/drawing/2014/main" val="20007"/>
                    </a:ext>
                  </a:extLst>
                </a:gridCol>
              </a:tblGrid>
              <a:tr h="681821">
                <a:tc>
                  <a:txBody>
                    <a:bodyPr/>
                    <a:lstStyle/>
                    <a:p>
                      <a:r>
                        <a:rPr lang="en-GB" sz="800"/>
                        <a:t>A league table of child well-being</a:t>
                      </a:r>
                    </a:p>
                  </a:txBody>
                  <a:tcPr marL="39017" marR="39017" marT="19508" marB="19508" anchor="ctr">
                    <a:lnL>
                      <a:noFill/>
                    </a:lnL>
                    <a:lnR>
                      <a:noFill/>
                    </a:lnR>
                    <a:lnT>
                      <a:noFill/>
                    </a:lnT>
                    <a:lnB>
                      <a:noFill/>
                    </a:lnB>
                  </a:tcPr>
                </a:tc>
                <a:tc>
                  <a:txBody>
                    <a:bodyPr/>
                    <a:lstStyle/>
                    <a:p>
                      <a:endParaRPr lang="en-GB" sz="800" dirty="0"/>
                    </a:p>
                  </a:txBody>
                  <a:tcPr marL="39017" marR="39017" marT="19508" marB="19508">
                    <a:lnL>
                      <a:noFill/>
                    </a:lnL>
                  </a:tcPr>
                </a:tc>
                <a:tc>
                  <a:txBody>
                    <a:bodyPr/>
                    <a:lstStyle/>
                    <a:p>
                      <a:endParaRPr lang="en-GB" sz="800" dirty="0"/>
                    </a:p>
                  </a:txBody>
                  <a:tcPr marL="39017" marR="39017" marT="19508" marB="19508"/>
                </a:tc>
                <a:tc>
                  <a:txBody>
                    <a:bodyPr/>
                    <a:lstStyle/>
                    <a:p>
                      <a:endParaRPr lang="en-GB" sz="800" dirty="0"/>
                    </a:p>
                  </a:txBody>
                  <a:tcPr marL="39017" marR="39017" marT="19508" marB="19508"/>
                </a:tc>
                <a:tc>
                  <a:txBody>
                    <a:bodyPr/>
                    <a:lstStyle/>
                    <a:p>
                      <a:endParaRPr lang="en-GB" sz="800" dirty="0"/>
                    </a:p>
                  </a:txBody>
                  <a:tcPr marL="39017" marR="39017" marT="19508" marB="19508"/>
                </a:tc>
                <a:tc>
                  <a:txBody>
                    <a:bodyPr/>
                    <a:lstStyle/>
                    <a:p>
                      <a:endParaRPr lang="en-GB" sz="800" dirty="0"/>
                    </a:p>
                  </a:txBody>
                  <a:tcPr marL="39017" marR="39017" marT="19508" marB="19508"/>
                </a:tc>
                <a:tc>
                  <a:txBody>
                    <a:bodyPr/>
                    <a:lstStyle/>
                    <a:p>
                      <a:endParaRPr lang="en-GB" sz="800" dirty="0"/>
                    </a:p>
                  </a:txBody>
                  <a:tcPr marL="39017" marR="39017" marT="19508" marB="19508"/>
                </a:tc>
                <a:tc>
                  <a:txBody>
                    <a:bodyPr/>
                    <a:lstStyle/>
                    <a:p>
                      <a:endParaRPr lang="en-GB" sz="800" dirty="0"/>
                    </a:p>
                  </a:txBody>
                  <a:tcPr marL="39017" marR="39017" marT="19508" marB="19508"/>
                </a:tc>
                <a:extLst>
                  <a:ext uri="{0D108BD9-81ED-4DB2-BD59-A6C34878D82A}">
                    <a16:rowId xmlns:a16="http://schemas.microsoft.com/office/drawing/2014/main" val="10000"/>
                  </a:ext>
                </a:extLst>
              </a:tr>
              <a:tr h="175772">
                <a:tc>
                  <a:txBody>
                    <a:bodyPr/>
                    <a:lstStyle/>
                    <a:p>
                      <a:endParaRPr lang="en-GB" sz="800"/>
                    </a:p>
                  </a:txBody>
                  <a:tcPr marL="39017" marR="39017" marT="19508" marB="19508" anchor="ctr">
                    <a:lnL>
                      <a:noFill/>
                    </a:lnL>
                    <a:lnR>
                      <a:noFill/>
                    </a:lnR>
                    <a:lnT>
                      <a:noFill/>
                    </a:lnT>
                    <a:lnB>
                      <a:noFill/>
                    </a:lnB>
                  </a:tcPr>
                </a:tc>
                <a:tc>
                  <a:txBody>
                    <a:bodyPr/>
                    <a:lstStyle/>
                    <a:p>
                      <a:endParaRPr lang="en-GB" sz="800"/>
                    </a:p>
                  </a:txBody>
                  <a:tcPr marL="39017" marR="39017" marT="19508" marB="19508">
                    <a:lnL>
                      <a:noFill/>
                    </a:lnL>
                  </a:tcPr>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extLst>
                  <a:ext uri="{0D108BD9-81ED-4DB2-BD59-A6C34878D82A}">
                    <a16:rowId xmlns:a16="http://schemas.microsoft.com/office/drawing/2014/main" val="10001"/>
                  </a:ext>
                </a:extLst>
              </a:tr>
              <a:tr h="255683">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B>
                      <a:noFill/>
                    </a:lnB>
                  </a:tcPr>
                </a:tc>
                <a:tc>
                  <a:txBody>
                    <a:bodyPr/>
                    <a:lstStyle/>
                    <a:p>
                      <a:r>
                        <a:rPr lang="en-GB" sz="800"/>
                        <a:t> </a:t>
                      </a:r>
                    </a:p>
                  </a:txBody>
                  <a:tcPr marL="0" marR="0" marT="0" marB="0" anchor="ctr">
                    <a:lnL>
                      <a:noFill/>
                    </a:lnL>
                    <a:lnR>
                      <a:noFill/>
                    </a:lnR>
                    <a:lnB>
                      <a:noFill/>
                    </a:lnB>
                  </a:tcPr>
                </a:tc>
                <a:tc>
                  <a:txBody>
                    <a:bodyPr/>
                    <a:lstStyle/>
                    <a:p>
                      <a:r>
                        <a:rPr lang="en-GB" sz="800"/>
                        <a:t>Dimension 1</a:t>
                      </a:r>
                    </a:p>
                  </a:txBody>
                  <a:tcPr marL="0" marR="0" marT="0" marB="0" anchor="ctr">
                    <a:lnL>
                      <a:noFill/>
                    </a:lnL>
                    <a:lnR>
                      <a:noFill/>
                    </a:lnR>
                    <a:lnB>
                      <a:noFill/>
                    </a:lnB>
                  </a:tcPr>
                </a:tc>
                <a:tc>
                  <a:txBody>
                    <a:bodyPr/>
                    <a:lstStyle/>
                    <a:p>
                      <a:r>
                        <a:rPr lang="en-GB" sz="800"/>
                        <a:t>Dimension 2</a:t>
                      </a:r>
                    </a:p>
                  </a:txBody>
                  <a:tcPr marL="0" marR="0" marT="0" marB="0" anchor="ctr">
                    <a:lnL>
                      <a:noFill/>
                    </a:lnL>
                    <a:lnR>
                      <a:noFill/>
                    </a:lnR>
                    <a:lnB>
                      <a:noFill/>
                    </a:lnB>
                  </a:tcPr>
                </a:tc>
                <a:tc>
                  <a:txBody>
                    <a:bodyPr/>
                    <a:lstStyle/>
                    <a:p>
                      <a:r>
                        <a:rPr lang="en-GB" sz="800"/>
                        <a:t>Dimension 3</a:t>
                      </a:r>
                    </a:p>
                  </a:txBody>
                  <a:tcPr marL="0" marR="0" marT="0" marB="0" anchor="ctr">
                    <a:lnL>
                      <a:noFill/>
                    </a:lnL>
                    <a:lnR>
                      <a:noFill/>
                    </a:lnR>
                    <a:lnB>
                      <a:noFill/>
                    </a:lnB>
                  </a:tcPr>
                </a:tc>
                <a:tc>
                  <a:txBody>
                    <a:bodyPr/>
                    <a:lstStyle/>
                    <a:p>
                      <a:r>
                        <a:rPr lang="en-GB" sz="800"/>
                        <a:t>Dimension 4</a:t>
                      </a:r>
                    </a:p>
                  </a:txBody>
                  <a:tcPr marL="0" marR="0" marT="0" marB="0" anchor="ctr">
                    <a:lnL>
                      <a:noFill/>
                    </a:lnL>
                    <a:lnR>
                      <a:noFill/>
                    </a:lnR>
                    <a:lnB>
                      <a:noFill/>
                    </a:lnB>
                  </a:tcPr>
                </a:tc>
                <a:tc>
                  <a:txBody>
                    <a:bodyPr/>
                    <a:lstStyle/>
                    <a:p>
                      <a:r>
                        <a:rPr lang="en-GB" sz="800"/>
                        <a:t>Dimension 5</a:t>
                      </a:r>
                    </a:p>
                  </a:txBody>
                  <a:tcPr marL="0" marR="0" marT="0" marB="0" anchor="ctr">
                    <a:lnL>
                      <a:noFill/>
                    </a:lnL>
                    <a:lnR>
                      <a:noFill/>
                    </a:lnR>
                    <a:lnB>
                      <a:noFill/>
                    </a:lnB>
                  </a:tcPr>
                </a:tc>
                <a:extLst>
                  <a:ext uri="{0D108BD9-81ED-4DB2-BD59-A6C34878D82A}">
                    <a16:rowId xmlns:a16="http://schemas.microsoft.com/office/drawing/2014/main" val="10002"/>
                  </a:ext>
                </a:extLst>
              </a:tr>
              <a:tr h="511366">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Average rank</a:t>
                      </a:r>
                    </a:p>
                  </a:txBody>
                  <a:tcPr marL="0" marR="0" marT="0" marB="0" anchor="ctr">
                    <a:lnL>
                      <a:noFill/>
                    </a:lnL>
                    <a:lnR>
                      <a:noFill/>
                    </a:lnR>
                    <a:lnT>
                      <a:noFill/>
                    </a:lnT>
                    <a:lnB>
                      <a:noFill/>
                    </a:lnB>
                  </a:tcPr>
                </a:tc>
                <a:tc>
                  <a:txBody>
                    <a:bodyPr/>
                    <a:lstStyle/>
                    <a:p>
                      <a:r>
                        <a:rPr lang="en-GB" sz="800"/>
                        <a:t>Material well-being</a:t>
                      </a:r>
                    </a:p>
                  </a:txBody>
                  <a:tcPr marL="0" marR="0" marT="0" marB="0" anchor="ctr">
                    <a:lnL>
                      <a:noFill/>
                    </a:lnL>
                    <a:lnR>
                      <a:noFill/>
                    </a:lnR>
                    <a:lnT>
                      <a:noFill/>
                    </a:lnT>
                    <a:lnB>
                      <a:noFill/>
                    </a:lnB>
                  </a:tcPr>
                </a:tc>
                <a:tc>
                  <a:txBody>
                    <a:bodyPr/>
                    <a:lstStyle/>
                    <a:p>
                      <a:r>
                        <a:rPr lang="en-GB" sz="800"/>
                        <a:t>Health and safety</a:t>
                      </a:r>
                    </a:p>
                  </a:txBody>
                  <a:tcPr marL="0" marR="0" marT="0" marB="0" anchor="ctr">
                    <a:lnL>
                      <a:noFill/>
                    </a:lnL>
                    <a:lnR>
                      <a:noFill/>
                    </a:lnR>
                    <a:lnT>
                      <a:noFill/>
                    </a:lnT>
                    <a:lnB>
                      <a:noFill/>
                    </a:lnB>
                  </a:tcPr>
                </a:tc>
                <a:tc>
                  <a:txBody>
                    <a:bodyPr/>
                    <a:lstStyle/>
                    <a:p>
                      <a:r>
                        <a:rPr lang="en-GB" sz="800"/>
                        <a:t>Education</a:t>
                      </a:r>
                    </a:p>
                  </a:txBody>
                  <a:tcPr marL="0" marR="0" marT="0" marB="0" anchor="ctr">
                    <a:lnL>
                      <a:noFill/>
                    </a:lnL>
                    <a:lnR>
                      <a:noFill/>
                    </a:lnR>
                    <a:lnT>
                      <a:noFill/>
                    </a:lnT>
                    <a:lnB>
                      <a:noFill/>
                    </a:lnB>
                  </a:tcPr>
                </a:tc>
                <a:tc>
                  <a:txBody>
                    <a:bodyPr/>
                    <a:lstStyle/>
                    <a:p>
                      <a:r>
                        <a:rPr lang="en-GB" sz="800"/>
                        <a:t>Behaviours and risks</a:t>
                      </a:r>
                    </a:p>
                  </a:txBody>
                  <a:tcPr marL="0" marR="0" marT="0" marB="0" anchor="ctr">
                    <a:lnL>
                      <a:noFill/>
                    </a:lnL>
                    <a:lnR>
                      <a:noFill/>
                    </a:lnR>
                    <a:lnT>
                      <a:noFill/>
                    </a:lnT>
                    <a:lnB>
                      <a:noFill/>
                    </a:lnB>
                  </a:tcPr>
                </a:tc>
                <a:tc>
                  <a:txBody>
                    <a:bodyPr/>
                    <a:lstStyle/>
                    <a:p>
                      <a:r>
                        <a:rPr lang="en-GB" sz="800"/>
                        <a:t>Housing and environment</a:t>
                      </a:r>
                    </a:p>
                  </a:txBody>
                  <a:tcPr marL="0" marR="0" marT="0" marB="0" anchor="ctr">
                    <a:lnL>
                      <a:noFill/>
                    </a:lnL>
                    <a:lnR>
                      <a:noFill/>
                    </a:lnR>
                    <a:lnT>
                      <a:noFill/>
                    </a:lnT>
                    <a:lnB>
                      <a:noFill/>
                    </a:lnB>
                  </a:tcPr>
                </a:tc>
                <a:extLst>
                  <a:ext uri="{0D108BD9-81ED-4DB2-BD59-A6C34878D82A}">
                    <a16:rowId xmlns:a16="http://schemas.microsoft.com/office/drawing/2014/main" val="10003"/>
                  </a:ext>
                </a:extLst>
              </a:tr>
              <a:tr h="383524">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(all 5 dimensions)</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extLst>
                  <a:ext uri="{0D108BD9-81ED-4DB2-BD59-A6C34878D82A}">
                    <a16:rowId xmlns:a16="http://schemas.microsoft.com/office/drawing/2014/main" val="10004"/>
                  </a:ext>
                </a:extLst>
              </a:tr>
              <a:tr h="133160">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extLst>
                  <a:ext uri="{0D108BD9-81ED-4DB2-BD59-A6C34878D82A}">
                    <a16:rowId xmlns:a16="http://schemas.microsoft.com/office/drawing/2014/main" val="10005"/>
                  </a:ext>
                </a:extLst>
              </a:tr>
              <a:tr h="255683">
                <a:tc>
                  <a:txBody>
                    <a:bodyPr/>
                    <a:lstStyle/>
                    <a:p>
                      <a:r>
                        <a:rPr lang="en-GB" sz="800"/>
                        <a:t>1</a:t>
                      </a:r>
                    </a:p>
                  </a:txBody>
                  <a:tcPr marL="0" marR="0" marT="0" marB="0" anchor="ctr">
                    <a:lnL>
                      <a:noFill/>
                    </a:lnL>
                    <a:lnR>
                      <a:noFill/>
                    </a:lnR>
                    <a:lnT>
                      <a:noFill/>
                    </a:lnT>
                    <a:lnB>
                      <a:noFill/>
                    </a:lnB>
                  </a:tcPr>
                </a:tc>
                <a:tc>
                  <a:txBody>
                    <a:bodyPr/>
                    <a:lstStyle/>
                    <a:p>
                      <a:r>
                        <a:rPr lang="en-GB" sz="800"/>
                        <a:t>Netherlands</a:t>
                      </a:r>
                    </a:p>
                  </a:txBody>
                  <a:tcPr marL="0" marR="0" marT="0" marB="0" anchor="ctr">
                    <a:lnL>
                      <a:noFill/>
                    </a:lnL>
                    <a:lnR>
                      <a:noFill/>
                    </a:lnR>
                    <a:lnT>
                      <a:noFill/>
                    </a:lnT>
                    <a:lnB>
                      <a:noFill/>
                    </a:lnB>
                  </a:tcPr>
                </a:tc>
                <a:tc>
                  <a:txBody>
                    <a:bodyPr/>
                    <a:lstStyle/>
                    <a:p>
                      <a:r>
                        <a:rPr lang="en-GB" sz="800"/>
                        <a:t>2.4</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extLst>
                  <a:ext uri="{0D108BD9-81ED-4DB2-BD59-A6C34878D82A}">
                    <a16:rowId xmlns:a16="http://schemas.microsoft.com/office/drawing/2014/main" val="10006"/>
                  </a:ext>
                </a:extLst>
              </a:tr>
              <a:tr h="133160">
                <a:tc>
                  <a:txBody>
                    <a:bodyPr/>
                    <a:lstStyle/>
                    <a:p>
                      <a:r>
                        <a:rPr lang="en-GB" sz="800"/>
                        <a:t>2</a:t>
                      </a:r>
                    </a:p>
                  </a:txBody>
                  <a:tcPr marL="0" marR="0" marT="0" marB="0" anchor="ctr">
                    <a:lnL>
                      <a:noFill/>
                    </a:lnL>
                    <a:lnR>
                      <a:noFill/>
                    </a:lnR>
                    <a:lnT>
                      <a:noFill/>
                    </a:lnT>
                    <a:lnB>
                      <a:noFill/>
                    </a:lnB>
                  </a:tcPr>
                </a:tc>
                <a:tc>
                  <a:txBody>
                    <a:bodyPr/>
                    <a:lstStyle/>
                    <a:p>
                      <a:r>
                        <a:rPr lang="en-GB" sz="800"/>
                        <a:t>Norway</a:t>
                      </a:r>
                    </a:p>
                  </a:txBody>
                  <a:tcPr marL="0" marR="0" marT="0" marB="0" anchor="ctr">
                    <a:lnL>
                      <a:noFill/>
                    </a:lnL>
                    <a:lnR>
                      <a:noFill/>
                    </a:lnR>
                    <a:lnT>
                      <a:noFill/>
                    </a:lnT>
                    <a:lnB>
                      <a:noFill/>
                    </a:lnB>
                  </a:tcPr>
                </a:tc>
                <a:tc>
                  <a:txBody>
                    <a:bodyPr/>
                    <a:lstStyle/>
                    <a:p>
                      <a:r>
                        <a:rPr lang="en-GB" sz="800"/>
                        <a:t>4.6</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tc>
                  <a:txBody>
                    <a:bodyPr/>
                    <a:lstStyle/>
                    <a:p>
                      <a:r>
                        <a:rPr lang="en-GB" sz="800"/>
                        <a:t>7</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extLst>
                  <a:ext uri="{0D108BD9-81ED-4DB2-BD59-A6C34878D82A}">
                    <a16:rowId xmlns:a16="http://schemas.microsoft.com/office/drawing/2014/main" val="10007"/>
                  </a:ext>
                </a:extLst>
              </a:tr>
              <a:tr h="133160">
                <a:tc>
                  <a:txBody>
                    <a:bodyPr/>
                    <a:lstStyle/>
                    <a:p>
                      <a:r>
                        <a:rPr lang="en-GB" sz="800"/>
                        <a:t>3</a:t>
                      </a:r>
                    </a:p>
                  </a:txBody>
                  <a:tcPr marL="0" marR="0" marT="0" marB="0" anchor="ctr">
                    <a:lnL>
                      <a:noFill/>
                    </a:lnL>
                    <a:lnR>
                      <a:noFill/>
                    </a:lnR>
                    <a:lnT>
                      <a:noFill/>
                    </a:lnT>
                    <a:lnB>
                      <a:noFill/>
                    </a:lnB>
                  </a:tcPr>
                </a:tc>
                <a:tc>
                  <a:txBody>
                    <a:bodyPr/>
                    <a:lstStyle/>
                    <a:p>
                      <a:r>
                        <a:rPr lang="en-GB" sz="800"/>
                        <a:t>Iceland</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tc>
                  <a:txBody>
                    <a:bodyPr/>
                    <a:lstStyle/>
                    <a:p>
                      <a:r>
                        <a:rPr lang="en-GB" sz="800"/>
                        <a:t>10</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tc>
                  <a:txBody>
                    <a:bodyPr/>
                    <a:lstStyle/>
                    <a:p>
                      <a:r>
                        <a:rPr lang="en-GB" sz="800"/>
                        <a:t>7</a:t>
                      </a:r>
                    </a:p>
                  </a:txBody>
                  <a:tcPr marL="0" marR="0" marT="0" marB="0" anchor="ctr">
                    <a:lnL>
                      <a:noFill/>
                    </a:lnL>
                    <a:lnR>
                      <a:noFill/>
                    </a:lnR>
                    <a:lnT>
                      <a:noFill/>
                    </a:lnT>
                    <a:lnB>
                      <a:noFill/>
                    </a:lnB>
                  </a:tcPr>
                </a:tc>
                <a:extLst>
                  <a:ext uri="{0D108BD9-81ED-4DB2-BD59-A6C34878D82A}">
                    <a16:rowId xmlns:a16="http://schemas.microsoft.com/office/drawing/2014/main" val="10008"/>
                  </a:ext>
                </a:extLst>
              </a:tr>
              <a:tr h="133160">
                <a:tc>
                  <a:txBody>
                    <a:bodyPr/>
                    <a:lstStyle/>
                    <a:p>
                      <a:r>
                        <a:rPr lang="en-GB" sz="800"/>
                        <a:t>4</a:t>
                      </a:r>
                    </a:p>
                  </a:txBody>
                  <a:tcPr marL="0" marR="0" marT="0" marB="0" anchor="ctr">
                    <a:lnL>
                      <a:noFill/>
                    </a:lnL>
                    <a:lnR>
                      <a:noFill/>
                    </a:lnR>
                    <a:lnT>
                      <a:noFill/>
                    </a:lnT>
                    <a:lnB>
                      <a:noFill/>
                    </a:lnB>
                  </a:tcPr>
                </a:tc>
                <a:tc>
                  <a:txBody>
                    <a:bodyPr/>
                    <a:lstStyle/>
                    <a:p>
                      <a:r>
                        <a:rPr lang="en-GB" sz="800"/>
                        <a:t>Finland </a:t>
                      </a:r>
                    </a:p>
                  </a:txBody>
                  <a:tcPr marL="0" marR="0" marT="0" marB="0" anchor="ctr">
                    <a:lnL>
                      <a:noFill/>
                    </a:lnL>
                    <a:lnR>
                      <a:noFill/>
                    </a:lnR>
                    <a:lnT>
                      <a:noFill/>
                    </a:lnT>
                    <a:lnB>
                      <a:noFill/>
                    </a:lnB>
                  </a:tcPr>
                </a:tc>
                <a:tc>
                  <a:txBody>
                    <a:bodyPr/>
                    <a:lstStyle/>
                    <a:p>
                      <a:r>
                        <a:rPr lang="en-GB" sz="800"/>
                        <a:t>5.4</a:t>
                      </a:r>
                    </a:p>
                  </a:txBody>
                  <a:tcPr marL="0" marR="0" marT="0" marB="0" anchor="ctr">
                    <a:lnL>
                      <a:noFill/>
                    </a:lnL>
                    <a:lnR>
                      <a:noFill/>
                    </a:lnR>
                    <a:lnT>
                      <a:noFill/>
                    </a:lnT>
                    <a:lnB>
                      <a:noFill/>
                    </a:lnB>
                  </a:tcPr>
                </a:tc>
                <a:tc>
                  <a:txBody>
                    <a:bodyPr/>
                    <a:lstStyle/>
                    <a:p>
                      <a:r>
                        <a:rPr lang="en-GB" sz="800"/>
                        <a:t>2</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extLst>
                  <a:ext uri="{0D108BD9-81ED-4DB2-BD59-A6C34878D82A}">
                    <a16:rowId xmlns:a16="http://schemas.microsoft.com/office/drawing/2014/main" val="10009"/>
                  </a:ext>
                </a:extLst>
              </a:tr>
              <a:tr h="133160">
                <a:tc>
                  <a:txBody>
                    <a:bodyPr/>
                    <a:lstStyle/>
                    <a:p>
                      <a:r>
                        <a:rPr lang="en-GB" sz="800"/>
                        <a:t>5</a:t>
                      </a:r>
                    </a:p>
                  </a:txBody>
                  <a:tcPr marL="0" marR="0" marT="0" marB="0" anchor="ctr">
                    <a:lnL>
                      <a:noFill/>
                    </a:lnL>
                    <a:lnR>
                      <a:noFill/>
                    </a:lnR>
                    <a:lnT>
                      <a:noFill/>
                    </a:lnT>
                    <a:lnB>
                      <a:noFill/>
                    </a:lnB>
                  </a:tcPr>
                </a:tc>
                <a:tc>
                  <a:txBody>
                    <a:bodyPr/>
                    <a:lstStyle/>
                    <a:p>
                      <a:r>
                        <a:rPr lang="en-GB" sz="800"/>
                        <a:t>Sweden</a:t>
                      </a:r>
                    </a:p>
                  </a:txBody>
                  <a:tcPr marL="0" marR="0" marT="0" marB="0" anchor="ctr">
                    <a:lnL>
                      <a:noFill/>
                    </a:lnL>
                    <a:lnR>
                      <a:noFill/>
                    </a:lnR>
                    <a:lnT>
                      <a:noFill/>
                    </a:lnT>
                    <a:lnB>
                      <a:noFill/>
                    </a:lnB>
                  </a:tcPr>
                </a:tc>
                <a:tc>
                  <a:txBody>
                    <a:bodyPr/>
                    <a:lstStyle/>
                    <a:p>
                      <a:r>
                        <a:rPr lang="en-GB" sz="800"/>
                        <a:t>6.2</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2</a:t>
                      </a:r>
                    </a:p>
                  </a:txBody>
                  <a:tcPr marL="0" marR="0" marT="0" marB="0" anchor="ctr">
                    <a:lnL>
                      <a:noFill/>
                    </a:lnL>
                    <a:lnR>
                      <a:noFill/>
                    </a:lnR>
                    <a:lnT>
                      <a:noFill/>
                    </a:lnT>
                    <a:lnB>
                      <a:noFill/>
                    </a:lnB>
                  </a:tcPr>
                </a:tc>
                <a:tc>
                  <a:txBody>
                    <a:bodyPr/>
                    <a:lstStyle/>
                    <a:p>
                      <a:r>
                        <a:rPr lang="en-GB" sz="800"/>
                        <a:t>11</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8</a:t>
                      </a:r>
                    </a:p>
                  </a:txBody>
                  <a:tcPr marL="0" marR="0" marT="0" marB="0" anchor="ctr">
                    <a:lnL>
                      <a:noFill/>
                    </a:lnL>
                    <a:lnR>
                      <a:noFill/>
                    </a:lnR>
                    <a:lnT>
                      <a:noFill/>
                    </a:lnT>
                    <a:lnB>
                      <a:noFill/>
                    </a:lnB>
                  </a:tcPr>
                </a:tc>
                <a:extLst>
                  <a:ext uri="{0D108BD9-81ED-4DB2-BD59-A6C34878D82A}">
                    <a16:rowId xmlns:a16="http://schemas.microsoft.com/office/drawing/2014/main" val="10010"/>
                  </a:ext>
                </a:extLst>
              </a:tr>
              <a:tr h="133160">
                <a:tc>
                  <a:txBody>
                    <a:bodyPr/>
                    <a:lstStyle/>
                    <a:p>
                      <a:r>
                        <a:rPr lang="en-GB" sz="800"/>
                        <a:t>6</a:t>
                      </a:r>
                    </a:p>
                  </a:txBody>
                  <a:tcPr marL="0" marR="0" marT="0" marB="0" anchor="ctr">
                    <a:lnL>
                      <a:noFill/>
                    </a:lnL>
                    <a:lnR>
                      <a:noFill/>
                    </a:lnR>
                    <a:lnT>
                      <a:noFill/>
                    </a:lnT>
                    <a:lnB>
                      <a:noFill/>
                    </a:lnB>
                  </a:tcPr>
                </a:tc>
                <a:tc>
                  <a:txBody>
                    <a:bodyPr/>
                    <a:lstStyle/>
                    <a:p>
                      <a:r>
                        <a:rPr lang="en-GB" sz="800"/>
                        <a:t>Germany</a:t>
                      </a:r>
                    </a:p>
                  </a:txBody>
                  <a:tcPr marL="0" marR="0" marT="0" marB="0" anchor="ctr">
                    <a:lnL>
                      <a:noFill/>
                    </a:lnL>
                    <a:lnR>
                      <a:noFill/>
                    </a:lnR>
                    <a:lnT>
                      <a:noFill/>
                    </a:lnT>
                    <a:lnB>
                      <a:noFill/>
                    </a:lnB>
                  </a:tcPr>
                </a:tc>
                <a:tc>
                  <a:txBody>
                    <a:bodyPr/>
                    <a:lstStyle/>
                    <a:p>
                      <a:r>
                        <a:rPr lang="en-GB" sz="800"/>
                        <a:t>9</a:t>
                      </a:r>
                    </a:p>
                  </a:txBody>
                  <a:tcPr marL="0" marR="0" marT="0" marB="0" anchor="ctr">
                    <a:lnL>
                      <a:noFill/>
                    </a:lnL>
                    <a:lnR>
                      <a:noFill/>
                    </a:lnR>
                    <a:lnT>
                      <a:noFill/>
                    </a:lnT>
                    <a:lnB>
                      <a:noFill/>
                    </a:lnB>
                  </a:tcPr>
                </a:tc>
                <a:tc>
                  <a:txBody>
                    <a:bodyPr/>
                    <a:lstStyle/>
                    <a:p>
                      <a:r>
                        <a:rPr lang="en-GB" sz="800"/>
                        <a:t>11</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tc>
                  <a:txBody>
                    <a:bodyPr/>
                    <a:lstStyle/>
                    <a:p>
                      <a:r>
                        <a:rPr lang="en-GB" sz="800"/>
                        <a:t>13</a:t>
                      </a:r>
                    </a:p>
                  </a:txBody>
                  <a:tcPr marL="0" marR="0" marT="0" marB="0" anchor="ctr">
                    <a:lnL>
                      <a:noFill/>
                    </a:lnL>
                    <a:lnR>
                      <a:noFill/>
                    </a:lnR>
                    <a:lnT>
                      <a:noFill/>
                    </a:lnT>
                    <a:lnB>
                      <a:noFill/>
                    </a:lnB>
                  </a:tcPr>
                </a:tc>
                <a:extLst>
                  <a:ext uri="{0D108BD9-81ED-4DB2-BD59-A6C34878D82A}">
                    <a16:rowId xmlns:a16="http://schemas.microsoft.com/office/drawing/2014/main" val="10011"/>
                  </a:ext>
                </a:extLst>
              </a:tr>
              <a:tr h="255683">
                <a:tc>
                  <a:txBody>
                    <a:bodyPr/>
                    <a:lstStyle/>
                    <a:p>
                      <a:r>
                        <a:rPr lang="en-GB" sz="800"/>
                        <a:t>7</a:t>
                      </a:r>
                    </a:p>
                  </a:txBody>
                  <a:tcPr marL="0" marR="0" marT="0" marB="0" anchor="ctr">
                    <a:lnL>
                      <a:noFill/>
                    </a:lnL>
                    <a:lnR>
                      <a:noFill/>
                    </a:lnR>
                    <a:lnT>
                      <a:noFill/>
                    </a:lnT>
                    <a:lnB>
                      <a:noFill/>
                    </a:lnB>
                  </a:tcPr>
                </a:tc>
                <a:tc>
                  <a:txBody>
                    <a:bodyPr/>
                    <a:lstStyle/>
                    <a:p>
                      <a:r>
                        <a:rPr lang="en-GB" sz="800"/>
                        <a:t>Luxembourg </a:t>
                      </a:r>
                    </a:p>
                  </a:txBody>
                  <a:tcPr marL="0" marR="0" marT="0" marB="0" anchor="ctr">
                    <a:lnL>
                      <a:noFill/>
                    </a:lnL>
                    <a:lnR>
                      <a:noFill/>
                    </a:lnR>
                    <a:lnT>
                      <a:noFill/>
                    </a:lnT>
                    <a:lnB>
                      <a:noFill/>
                    </a:lnB>
                  </a:tcPr>
                </a:tc>
                <a:tc>
                  <a:txBody>
                    <a:bodyPr/>
                    <a:lstStyle/>
                    <a:p>
                      <a:r>
                        <a:rPr lang="en-GB" sz="800"/>
                        <a:t>9.2</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tc>
                  <a:txBody>
                    <a:bodyPr/>
                    <a:lstStyle/>
                    <a:p>
                      <a:r>
                        <a:rPr lang="en-GB" sz="800"/>
                        <a:t>22</a:t>
                      </a:r>
                    </a:p>
                  </a:txBody>
                  <a:tcPr marL="0" marR="0" marT="0" marB="0" anchor="ctr">
                    <a:lnL>
                      <a:noFill/>
                    </a:lnL>
                    <a:lnR>
                      <a:noFill/>
                    </a:lnR>
                    <a:lnT>
                      <a:noFill/>
                    </a:lnT>
                    <a:lnB>
                      <a:noFill/>
                    </a:lnB>
                  </a:tcPr>
                </a:tc>
                <a:tc>
                  <a:txBody>
                    <a:bodyPr/>
                    <a:lstStyle/>
                    <a:p>
                      <a:r>
                        <a:rPr lang="en-GB" sz="800"/>
                        <a:t>9</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extLst>
                  <a:ext uri="{0D108BD9-81ED-4DB2-BD59-A6C34878D82A}">
                    <a16:rowId xmlns:a16="http://schemas.microsoft.com/office/drawing/2014/main" val="10012"/>
                  </a:ext>
                </a:extLst>
              </a:tr>
              <a:tr h="255683">
                <a:tc>
                  <a:txBody>
                    <a:bodyPr/>
                    <a:lstStyle/>
                    <a:p>
                      <a:r>
                        <a:rPr lang="en-GB" sz="800"/>
                        <a:t>8</a:t>
                      </a:r>
                    </a:p>
                  </a:txBody>
                  <a:tcPr marL="0" marR="0" marT="0" marB="0" anchor="ctr">
                    <a:lnL>
                      <a:noFill/>
                    </a:lnL>
                    <a:lnR>
                      <a:noFill/>
                    </a:lnR>
                    <a:lnT>
                      <a:noFill/>
                    </a:lnT>
                    <a:lnB>
                      <a:noFill/>
                    </a:lnB>
                  </a:tcPr>
                </a:tc>
                <a:tc>
                  <a:txBody>
                    <a:bodyPr/>
                    <a:lstStyle/>
                    <a:p>
                      <a:r>
                        <a:rPr lang="en-GB" sz="800"/>
                        <a:t>Switzerland</a:t>
                      </a:r>
                    </a:p>
                  </a:txBody>
                  <a:tcPr marL="0" marR="0" marT="0" marB="0" anchor="ctr">
                    <a:lnL>
                      <a:noFill/>
                    </a:lnL>
                    <a:lnR>
                      <a:noFill/>
                    </a:lnR>
                    <a:lnT>
                      <a:noFill/>
                    </a:lnT>
                    <a:lnB>
                      <a:noFill/>
                    </a:lnB>
                  </a:tcPr>
                </a:tc>
                <a:tc>
                  <a:txBody>
                    <a:bodyPr/>
                    <a:lstStyle/>
                    <a:p>
                      <a:r>
                        <a:rPr lang="en-GB" sz="800"/>
                        <a:t>9.6</a:t>
                      </a:r>
                    </a:p>
                  </a:txBody>
                  <a:tcPr marL="0" marR="0" marT="0" marB="0" anchor="ctr">
                    <a:lnL>
                      <a:noFill/>
                    </a:lnL>
                    <a:lnR>
                      <a:noFill/>
                    </a:lnR>
                    <a:lnT>
                      <a:noFill/>
                    </a:lnT>
                    <a:lnB>
                      <a:noFill/>
                    </a:lnB>
                  </a:tcPr>
                </a:tc>
                <a:tc>
                  <a:txBody>
                    <a:bodyPr/>
                    <a:lstStyle/>
                    <a:p>
                      <a:r>
                        <a:rPr lang="en-GB" sz="800"/>
                        <a:t>9</a:t>
                      </a:r>
                    </a:p>
                  </a:txBody>
                  <a:tcPr marL="0" marR="0" marT="0" marB="0" anchor="ctr">
                    <a:lnL>
                      <a:noFill/>
                    </a:lnL>
                    <a:lnR>
                      <a:noFill/>
                    </a:lnR>
                    <a:lnT>
                      <a:noFill/>
                    </a:lnT>
                    <a:lnB>
                      <a:noFill/>
                    </a:lnB>
                  </a:tcPr>
                </a:tc>
                <a:tc>
                  <a:txBody>
                    <a:bodyPr/>
                    <a:lstStyle/>
                    <a:p>
                      <a:r>
                        <a:rPr lang="en-GB" sz="800"/>
                        <a:t>11</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tc>
                  <a:txBody>
                    <a:bodyPr/>
                    <a:lstStyle/>
                    <a:p>
                      <a:r>
                        <a:rPr lang="en-GB" sz="800"/>
                        <a:t>11</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extLst>
                  <a:ext uri="{0D108BD9-81ED-4DB2-BD59-A6C34878D82A}">
                    <a16:rowId xmlns:a16="http://schemas.microsoft.com/office/drawing/2014/main" val="10013"/>
                  </a:ext>
                </a:extLst>
              </a:tr>
              <a:tr h="133160">
                <a:tc>
                  <a:txBody>
                    <a:bodyPr/>
                    <a:lstStyle/>
                    <a:p>
                      <a:r>
                        <a:rPr lang="en-GB" sz="800"/>
                        <a:t>9</a:t>
                      </a:r>
                    </a:p>
                  </a:txBody>
                  <a:tcPr marL="0" marR="0" marT="0" marB="0" anchor="ctr">
                    <a:lnL>
                      <a:noFill/>
                    </a:lnL>
                    <a:lnR>
                      <a:noFill/>
                    </a:lnR>
                    <a:lnT>
                      <a:noFill/>
                    </a:lnT>
                    <a:lnB>
                      <a:noFill/>
                    </a:lnB>
                  </a:tcPr>
                </a:tc>
                <a:tc>
                  <a:txBody>
                    <a:bodyPr/>
                    <a:lstStyle/>
                    <a:p>
                      <a:r>
                        <a:rPr lang="en-GB" sz="800"/>
                        <a:t>Belgium</a:t>
                      </a:r>
                    </a:p>
                  </a:txBody>
                  <a:tcPr marL="0" marR="0" marT="0" marB="0" anchor="ctr">
                    <a:lnL>
                      <a:noFill/>
                    </a:lnL>
                    <a:lnR>
                      <a:noFill/>
                    </a:lnR>
                    <a:lnT>
                      <a:noFill/>
                    </a:lnT>
                    <a:lnB>
                      <a:noFill/>
                    </a:lnB>
                  </a:tcPr>
                </a:tc>
                <a:tc>
                  <a:txBody>
                    <a:bodyPr/>
                    <a:lstStyle/>
                    <a:p>
                      <a:r>
                        <a:rPr lang="en-GB" sz="800"/>
                        <a:t>11.2</a:t>
                      </a:r>
                    </a:p>
                  </a:txBody>
                  <a:tcPr marL="0" marR="0" marT="0" marB="0" anchor="ctr">
                    <a:lnL>
                      <a:noFill/>
                    </a:lnL>
                    <a:lnR>
                      <a:noFill/>
                    </a:lnR>
                    <a:lnT>
                      <a:noFill/>
                    </a:lnT>
                    <a:lnB>
                      <a:noFill/>
                    </a:lnB>
                  </a:tcPr>
                </a:tc>
                <a:tc>
                  <a:txBody>
                    <a:bodyPr/>
                    <a:lstStyle/>
                    <a:p>
                      <a:r>
                        <a:rPr lang="en-GB" sz="800"/>
                        <a:t>13</a:t>
                      </a:r>
                    </a:p>
                  </a:txBody>
                  <a:tcPr marL="0" marR="0" marT="0" marB="0" anchor="ctr">
                    <a:lnL>
                      <a:noFill/>
                    </a:lnL>
                    <a:lnR>
                      <a:noFill/>
                    </a:lnR>
                    <a:lnT>
                      <a:noFill/>
                    </a:lnT>
                    <a:lnB>
                      <a:noFill/>
                    </a:lnB>
                  </a:tcPr>
                </a:tc>
                <a:tc>
                  <a:txBody>
                    <a:bodyPr/>
                    <a:lstStyle/>
                    <a:p>
                      <a:r>
                        <a:rPr lang="en-GB" sz="800"/>
                        <a:t>13</a:t>
                      </a:r>
                    </a:p>
                  </a:txBody>
                  <a:tcPr marL="0" marR="0" marT="0" marB="0" anchor="ctr">
                    <a:lnL>
                      <a:noFill/>
                    </a:lnL>
                    <a:lnR>
                      <a:noFill/>
                    </a:lnR>
                    <a:lnT>
                      <a:noFill/>
                    </a:lnT>
                    <a:lnB>
                      <a:noFill/>
                    </a:lnB>
                  </a:tcPr>
                </a:tc>
                <a:tc>
                  <a:txBody>
                    <a:bodyPr/>
                    <a:lstStyle/>
                    <a:p>
                      <a:r>
                        <a:rPr lang="en-GB" sz="800"/>
                        <a:t>2</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extLst>
                  <a:ext uri="{0D108BD9-81ED-4DB2-BD59-A6C34878D82A}">
                    <a16:rowId xmlns:a16="http://schemas.microsoft.com/office/drawing/2014/main" val="10014"/>
                  </a:ext>
                </a:extLst>
              </a:tr>
              <a:tr h="133160">
                <a:tc>
                  <a:txBody>
                    <a:bodyPr/>
                    <a:lstStyle/>
                    <a:p>
                      <a:r>
                        <a:rPr lang="en-GB" sz="800"/>
                        <a:t>10</a:t>
                      </a:r>
                    </a:p>
                  </a:txBody>
                  <a:tcPr marL="0" marR="0" marT="0" marB="0" anchor="ctr">
                    <a:lnL>
                      <a:noFill/>
                    </a:lnL>
                    <a:lnR>
                      <a:noFill/>
                    </a:lnR>
                    <a:lnT>
                      <a:noFill/>
                    </a:lnT>
                    <a:lnB>
                      <a:noFill/>
                    </a:lnB>
                  </a:tcPr>
                </a:tc>
                <a:tc>
                  <a:txBody>
                    <a:bodyPr/>
                    <a:lstStyle/>
                    <a:p>
                      <a:r>
                        <a:rPr lang="en-GB" sz="800"/>
                        <a:t>Ireland</a:t>
                      </a:r>
                    </a:p>
                  </a:txBody>
                  <a:tcPr marL="0" marR="0" marT="0" marB="0" anchor="ctr">
                    <a:lnL>
                      <a:noFill/>
                    </a:lnL>
                    <a:lnR>
                      <a:noFill/>
                    </a:lnR>
                    <a:lnT>
                      <a:noFill/>
                    </a:lnT>
                    <a:lnB>
                      <a:noFill/>
                    </a:lnB>
                  </a:tcPr>
                </a:tc>
                <a:tc>
                  <a:txBody>
                    <a:bodyPr/>
                    <a:lstStyle/>
                    <a:p>
                      <a:r>
                        <a:rPr lang="en-GB" sz="800"/>
                        <a:t>11.6</a:t>
                      </a:r>
                    </a:p>
                  </a:txBody>
                  <a:tcPr marL="0" marR="0" marT="0" marB="0" anchor="ctr">
                    <a:lnL>
                      <a:noFill/>
                    </a:lnL>
                    <a:lnR>
                      <a:noFill/>
                    </a:lnR>
                    <a:lnT>
                      <a:noFill/>
                    </a:lnT>
                    <a:lnB>
                      <a:noFill/>
                    </a:lnB>
                  </a:tcPr>
                </a:tc>
                <a:tc>
                  <a:txBody>
                    <a:bodyPr/>
                    <a:lstStyle/>
                    <a:p>
                      <a:r>
                        <a:rPr lang="en-GB" sz="800"/>
                        <a:t>17</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tc>
                  <a:txBody>
                    <a:bodyPr/>
                    <a:lstStyle/>
                    <a:p>
                      <a:r>
                        <a:rPr lang="en-GB" sz="800"/>
                        <a:t>17</a:t>
                      </a:r>
                    </a:p>
                  </a:txBody>
                  <a:tcPr marL="0" marR="0" marT="0" marB="0" anchor="ctr">
                    <a:lnL>
                      <a:noFill/>
                    </a:lnL>
                    <a:lnR>
                      <a:noFill/>
                    </a:lnR>
                    <a:lnT>
                      <a:noFill/>
                    </a:lnT>
                    <a:lnB>
                      <a:noFill/>
                    </a:lnB>
                  </a:tcPr>
                </a:tc>
                <a:tc>
                  <a:txBody>
                    <a:bodyPr/>
                    <a:lstStyle/>
                    <a:p>
                      <a:r>
                        <a:rPr lang="en-GB" sz="800"/>
                        <a:t>7</a:t>
                      </a:r>
                    </a:p>
                  </a:txBody>
                  <a:tcPr marL="0" marR="0" marT="0" marB="0" anchor="ctr">
                    <a:lnL>
                      <a:noFill/>
                    </a:lnL>
                    <a:lnR>
                      <a:noFill/>
                    </a:lnR>
                    <a:lnT>
                      <a:noFill/>
                    </a:lnT>
                    <a:lnB>
                      <a:noFill/>
                    </a:lnB>
                  </a:tcPr>
                </a:tc>
                <a:tc>
                  <a:txBody>
                    <a:bodyPr/>
                    <a:lstStyle/>
                    <a:p>
                      <a:r>
                        <a:rPr lang="en-GB" sz="800"/>
                        <a:t>2 </a:t>
                      </a:r>
                    </a:p>
                  </a:txBody>
                  <a:tcPr marL="0" marR="0" marT="0" marB="0" anchor="ctr">
                    <a:lnL>
                      <a:noFill/>
                    </a:lnL>
                    <a:lnR>
                      <a:noFill/>
                    </a:lnR>
                    <a:lnT>
                      <a:noFill/>
                    </a:lnT>
                    <a:lnB>
                      <a:noFill/>
                    </a:lnB>
                  </a:tcPr>
                </a:tc>
                <a:extLst>
                  <a:ext uri="{0D108BD9-81ED-4DB2-BD59-A6C34878D82A}">
                    <a16:rowId xmlns:a16="http://schemas.microsoft.com/office/drawing/2014/main" val="10015"/>
                  </a:ext>
                </a:extLst>
              </a:tr>
              <a:tr h="133160">
                <a:tc>
                  <a:txBody>
                    <a:bodyPr/>
                    <a:lstStyle/>
                    <a:p>
                      <a:r>
                        <a:rPr lang="en-GB" sz="800"/>
                        <a:t>11</a:t>
                      </a:r>
                    </a:p>
                  </a:txBody>
                  <a:tcPr marL="0" marR="0" marT="0" marB="0" anchor="ctr">
                    <a:lnL>
                      <a:noFill/>
                    </a:lnL>
                    <a:lnR>
                      <a:noFill/>
                    </a:lnR>
                    <a:lnT>
                      <a:noFill/>
                    </a:lnT>
                    <a:lnB>
                      <a:noFill/>
                    </a:lnB>
                  </a:tcPr>
                </a:tc>
                <a:tc>
                  <a:txBody>
                    <a:bodyPr/>
                    <a:lstStyle/>
                    <a:p>
                      <a:r>
                        <a:rPr lang="en-GB" sz="800"/>
                        <a:t>Denmark</a:t>
                      </a:r>
                    </a:p>
                  </a:txBody>
                  <a:tcPr marL="0" marR="0" marT="0" marB="0" anchor="ctr">
                    <a:lnL>
                      <a:noFill/>
                    </a:lnL>
                    <a:lnR>
                      <a:noFill/>
                    </a:lnR>
                    <a:lnT>
                      <a:noFill/>
                    </a:lnT>
                    <a:lnB>
                      <a:noFill/>
                    </a:lnB>
                  </a:tcPr>
                </a:tc>
                <a:tc>
                  <a:txBody>
                    <a:bodyPr/>
                    <a:lstStyle/>
                    <a:p>
                      <a:r>
                        <a:rPr lang="en-GB" sz="800"/>
                        <a:t>11.8</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23</a:t>
                      </a:r>
                    </a:p>
                  </a:txBody>
                  <a:tcPr marL="0" marR="0" marT="0" marB="0" anchor="ctr">
                    <a:lnL>
                      <a:noFill/>
                    </a:lnL>
                    <a:lnR>
                      <a:noFill/>
                    </a:lnR>
                    <a:lnT>
                      <a:noFill/>
                    </a:lnT>
                    <a:lnB>
                      <a:noFill/>
                    </a:lnB>
                  </a:tcPr>
                </a:tc>
                <a:tc>
                  <a:txBody>
                    <a:bodyPr/>
                    <a:lstStyle/>
                    <a:p>
                      <a:r>
                        <a:rPr lang="en-GB" sz="800"/>
                        <a:t>7</a:t>
                      </a:r>
                    </a:p>
                  </a:txBody>
                  <a:tcPr marL="0" marR="0" marT="0" marB="0" anchor="ctr">
                    <a:lnL>
                      <a:noFill/>
                    </a:lnL>
                    <a:lnR>
                      <a:noFill/>
                    </a:lnR>
                    <a:lnT>
                      <a:noFill/>
                    </a:lnT>
                    <a:lnB>
                      <a:noFill/>
                    </a:lnB>
                  </a:tcPr>
                </a:tc>
                <a:tc>
                  <a:txBody>
                    <a:bodyPr/>
                    <a:lstStyle/>
                    <a:p>
                      <a:r>
                        <a:rPr lang="en-GB" sz="800"/>
                        <a:t>2</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extLst>
                  <a:ext uri="{0D108BD9-81ED-4DB2-BD59-A6C34878D82A}">
                    <a16:rowId xmlns:a16="http://schemas.microsoft.com/office/drawing/2014/main" val="10016"/>
                  </a:ext>
                </a:extLst>
              </a:tr>
              <a:tr h="133160">
                <a:tc>
                  <a:txBody>
                    <a:bodyPr/>
                    <a:lstStyle/>
                    <a:p>
                      <a:r>
                        <a:rPr lang="en-GB" sz="800"/>
                        <a:t>12</a:t>
                      </a:r>
                    </a:p>
                  </a:txBody>
                  <a:tcPr marL="0" marR="0" marT="0" marB="0" anchor="ctr">
                    <a:lnL>
                      <a:noFill/>
                    </a:lnL>
                    <a:lnR>
                      <a:noFill/>
                    </a:lnR>
                    <a:lnT>
                      <a:noFill/>
                    </a:lnT>
                    <a:lnB>
                      <a:noFill/>
                    </a:lnB>
                  </a:tcPr>
                </a:tc>
                <a:tc>
                  <a:txBody>
                    <a:bodyPr/>
                    <a:lstStyle/>
                    <a:p>
                      <a:r>
                        <a:rPr lang="en-GB" sz="800"/>
                        <a:t>Slovenia</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8</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21</a:t>
                      </a:r>
                    </a:p>
                  </a:txBody>
                  <a:tcPr marL="0" marR="0" marT="0" marB="0" anchor="ctr">
                    <a:lnL>
                      <a:noFill/>
                    </a:lnL>
                    <a:lnR>
                      <a:noFill/>
                    </a:lnR>
                    <a:lnT>
                      <a:noFill/>
                    </a:lnT>
                    <a:lnB>
                      <a:noFill/>
                    </a:lnB>
                  </a:tcPr>
                </a:tc>
                <a:tc>
                  <a:txBody>
                    <a:bodyPr/>
                    <a:lstStyle/>
                    <a:p>
                      <a:r>
                        <a:rPr lang="en-GB" sz="800"/>
                        <a:t>20</a:t>
                      </a:r>
                    </a:p>
                  </a:txBody>
                  <a:tcPr marL="0" marR="0" marT="0" marB="0" anchor="ctr">
                    <a:lnL>
                      <a:noFill/>
                    </a:lnL>
                    <a:lnR>
                      <a:noFill/>
                    </a:lnR>
                    <a:lnT>
                      <a:noFill/>
                    </a:lnT>
                    <a:lnB>
                      <a:noFill/>
                    </a:lnB>
                  </a:tcPr>
                </a:tc>
                <a:extLst>
                  <a:ext uri="{0D108BD9-81ED-4DB2-BD59-A6C34878D82A}">
                    <a16:rowId xmlns:a16="http://schemas.microsoft.com/office/drawing/2014/main" val="10017"/>
                  </a:ext>
                </a:extLst>
              </a:tr>
              <a:tr h="133160">
                <a:tc>
                  <a:txBody>
                    <a:bodyPr/>
                    <a:lstStyle/>
                    <a:p>
                      <a:r>
                        <a:rPr lang="en-GB" sz="800"/>
                        <a:t>13</a:t>
                      </a:r>
                    </a:p>
                  </a:txBody>
                  <a:tcPr marL="0" marR="0" marT="0" marB="0" anchor="ctr">
                    <a:lnL>
                      <a:noFill/>
                    </a:lnL>
                    <a:lnR>
                      <a:noFill/>
                    </a:lnR>
                    <a:lnT>
                      <a:noFill/>
                    </a:lnT>
                    <a:lnB>
                      <a:noFill/>
                    </a:lnB>
                  </a:tcPr>
                </a:tc>
                <a:tc>
                  <a:txBody>
                    <a:bodyPr/>
                    <a:lstStyle/>
                    <a:p>
                      <a:r>
                        <a:rPr lang="en-GB" sz="800"/>
                        <a:t>France</a:t>
                      </a:r>
                    </a:p>
                  </a:txBody>
                  <a:tcPr marL="0" marR="0" marT="0" marB="0" anchor="ctr">
                    <a:lnL>
                      <a:noFill/>
                    </a:lnL>
                    <a:lnR>
                      <a:noFill/>
                    </a:lnR>
                    <a:lnT>
                      <a:noFill/>
                    </a:lnT>
                    <a:lnB>
                      <a:noFill/>
                    </a:lnB>
                  </a:tcPr>
                </a:tc>
                <a:tc>
                  <a:txBody>
                    <a:bodyPr/>
                    <a:lstStyle/>
                    <a:p>
                      <a:r>
                        <a:rPr lang="en-GB" sz="800"/>
                        <a:t>12.8</a:t>
                      </a:r>
                    </a:p>
                  </a:txBody>
                  <a:tcPr marL="0" marR="0" marT="0" marB="0" anchor="ctr">
                    <a:lnL>
                      <a:noFill/>
                    </a:lnL>
                    <a:lnR>
                      <a:noFill/>
                    </a:lnR>
                    <a:lnT>
                      <a:noFill/>
                    </a:lnT>
                    <a:lnB>
                      <a:noFill/>
                    </a:lnB>
                  </a:tcPr>
                </a:tc>
                <a:tc>
                  <a:txBody>
                    <a:bodyPr/>
                    <a:lstStyle/>
                    <a:p>
                      <a:r>
                        <a:rPr lang="en-GB" sz="800"/>
                        <a:t>10</a:t>
                      </a:r>
                    </a:p>
                  </a:txBody>
                  <a:tcPr marL="0" marR="0" marT="0" marB="0" anchor="ctr">
                    <a:lnL>
                      <a:noFill/>
                    </a:lnL>
                    <a:lnR>
                      <a:noFill/>
                    </a:lnR>
                    <a:lnT>
                      <a:noFill/>
                    </a:lnT>
                    <a:lnB>
                      <a:noFill/>
                    </a:lnB>
                  </a:tcPr>
                </a:tc>
                <a:tc>
                  <a:txBody>
                    <a:bodyPr/>
                    <a:lstStyle/>
                    <a:p>
                      <a:r>
                        <a:rPr lang="en-GB" sz="800"/>
                        <a:t>10</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tc>
                  <a:txBody>
                    <a:bodyPr/>
                    <a:lstStyle/>
                    <a:p>
                      <a:r>
                        <a:rPr lang="en-GB" sz="800"/>
                        <a:t>13</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extLst>
                  <a:ext uri="{0D108BD9-81ED-4DB2-BD59-A6C34878D82A}">
                    <a16:rowId xmlns:a16="http://schemas.microsoft.com/office/drawing/2014/main" val="10018"/>
                  </a:ext>
                </a:extLst>
              </a:tr>
              <a:tr h="255683">
                <a:tc>
                  <a:txBody>
                    <a:bodyPr/>
                    <a:lstStyle/>
                    <a:p>
                      <a:r>
                        <a:rPr lang="en-GB" sz="800"/>
                        <a:t>14</a:t>
                      </a:r>
                    </a:p>
                  </a:txBody>
                  <a:tcPr marL="0" marR="0" marT="0" marB="0" anchor="ctr">
                    <a:lnL>
                      <a:noFill/>
                    </a:lnL>
                    <a:lnR>
                      <a:noFill/>
                    </a:lnR>
                    <a:lnT>
                      <a:noFill/>
                    </a:lnT>
                    <a:lnB>
                      <a:noFill/>
                    </a:lnB>
                  </a:tcPr>
                </a:tc>
                <a:tc>
                  <a:txBody>
                    <a:bodyPr/>
                    <a:lstStyle/>
                    <a:p>
                      <a:r>
                        <a:rPr lang="en-GB" sz="800"/>
                        <a:t>Czech Republic</a:t>
                      </a:r>
                    </a:p>
                  </a:txBody>
                  <a:tcPr marL="0" marR="0" marT="0" marB="0" anchor="ctr">
                    <a:lnL>
                      <a:noFill/>
                    </a:lnL>
                    <a:lnR>
                      <a:noFill/>
                    </a:lnR>
                    <a:lnT>
                      <a:noFill/>
                    </a:lnT>
                    <a:lnB>
                      <a:noFill/>
                    </a:lnB>
                  </a:tcPr>
                </a:tc>
                <a:tc>
                  <a:txBody>
                    <a:bodyPr/>
                    <a:lstStyle/>
                    <a:p>
                      <a:r>
                        <a:rPr lang="en-GB" sz="800"/>
                        <a:t>15.2</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tc>
                  <a:txBody>
                    <a:bodyPr/>
                    <a:lstStyle/>
                    <a:p>
                      <a:r>
                        <a:rPr lang="en-GB" sz="800"/>
                        <a:t>8</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22</a:t>
                      </a:r>
                    </a:p>
                  </a:txBody>
                  <a:tcPr marL="0" marR="0" marT="0" marB="0" anchor="ctr">
                    <a:lnL>
                      <a:noFill/>
                    </a:lnL>
                    <a:lnR>
                      <a:noFill/>
                    </a:lnR>
                    <a:lnT>
                      <a:noFill/>
                    </a:lnT>
                    <a:lnB>
                      <a:noFill/>
                    </a:lnB>
                  </a:tcPr>
                </a:tc>
                <a:tc>
                  <a:txBody>
                    <a:bodyPr/>
                    <a:lstStyle/>
                    <a:p>
                      <a:r>
                        <a:rPr lang="en-GB" sz="800"/>
                        <a:t>18</a:t>
                      </a:r>
                    </a:p>
                  </a:txBody>
                  <a:tcPr marL="0" marR="0" marT="0" marB="0" anchor="ctr">
                    <a:lnL>
                      <a:noFill/>
                    </a:lnL>
                    <a:lnR>
                      <a:noFill/>
                    </a:lnR>
                    <a:lnT>
                      <a:noFill/>
                    </a:lnT>
                    <a:lnB>
                      <a:noFill/>
                    </a:lnB>
                  </a:tcPr>
                </a:tc>
                <a:extLst>
                  <a:ext uri="{0D108BD9-81ED-4DB2-BD59-A6C34878D82A}">
                    <a16:rowId xmlns:a16="http://schemas.microsoft.com/office/drawing/2014/main" val="10019"/>
                  </a:ext>
                </a:extLst>
              </a:tr>
              <a:tr h="133160">
                <a:tc>
                  <a:txBody>
                    <a:bodyPr/>
                    <a:lstStyle/>
                    <a:p>
                      <a:r>
                        <a:rPr lang="en-GB" sz="800"/>
                        <a:t>15</a:t>
                      </a:r>
                    </a:p>
                  </a:txBody>
                  <a:tcPr marL="0" marR="0" marT="0" marB="0" anchor="ctr">
                    <a:lnL>
                      <a:noFill/>
                    </a:lnL>
                    <a:lnR>
                      <a:noFill/>
                    </a:lnR>
                    <a:lnT>
                      <a:noFill/>
                    </a:lnT>
                    <a:lnB>
                      <a:noFill/>
                    </a:lnB>
                  </a:tcPr>
                </a:tc>
                <a:tc>
                  <a:txBody>
                    <a:bodyPr/>
                    <a:lstStyle/>
                    <a:p>
                      <a:r>
                        <a:rPr lang="en-GB" sz="800"/>
                        <a:t>Portugal</a:t>
                      </a:r>
                    </a:p>
                  </a:txBody>
                  <a:tcPr marL="0" marR="0" marT="0" marB="0" anchor="ctr">
                    <a:lnL>
                      <a:noFill/>
                    </a:lnL>
                    <a:lnR>
                      <a:noFill/>
                    </a:lnR>
                    <a:lnT>
                      <a:noFill/>
                    </a:lnT>
                    <a:lnB>
                      <a:noFill/>
                    </a:lnB>
                  </a:tcPr>
                </a:tc>
                <a:tc>
                  <a:txBody>
                    <a:bodyPr/>
                    <a:lstStyle/>
                    <a:p>
                      <a:r>
                        <a:rPr lang="en-GB" sz="800"/>
                        <a:t>15.6</a:t>
                      </a:r>
                    </a:p>
                  </a:txBody>
                  <a:tcPr marL="0" marR="0" marT="0" marB="0" anchor="ctr">
                    <a:lnL>
                      <a:noFill/>
                    </a:lnL>
                    <a:lnR>
                      <a:noFill/>
                    </a:lnR>
                    <a:lnT>
                      <a:noFill/>
                    </a:lnT>
                    <a:lnB>
                      <a:noFill/>
                    </a:lnB>
                  </a:tcPr>
                </a:tc>
                <a:tc>
                  <a:txBody>
                    <a:bodyPr/>
                    <a:lstStyle/>
                    <a:p>
                      <a:r>
                        <a:rPr lang="en-GB" sz="800"/>
                        <a:t>21</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tc>
                  <a:txBody>
                    <a:bodyPr/>
                    <a:lstStyle/>
                    <a:p>
                      <a:r>
                        <a:rPr lang="en-GB" sz="800"/>
                        <a:t>18</a:t>
                      </a:r>
                    </a:p>
                  </a:txBody>
                  <a:tcPr marL="0" marR="0" marT="0" marB="0" anchor="ctr">
                    <a:lnL>
                      <a:noFill/>
                    </a:lnL>
                    <a:lnR>
                      <a:noFill/>
                    </a:lnR>
                    <a:lnT>
                      <a:noFill/>
                    </a:lnT>
                    <a:lnB>
                      <a:noFill/>
                    </a:lnB>
                  </a:tcPr>
                </a:tc>
                <a:tc>
                  <a:txBody>
                    <a:bodyPr/>
                    <a:lstStyle/>
                    <a:p>
                      <a:r>
                        <a:rPr lang="en-GB" sz="800"/>
                        <a:t>8</a:t>
                      </a:r>
                    </a:p>
                  </a:txBody>
                  <a:tcPr marL="0" marR="0" marT="0" marB="0" anchor="ctr">
                    <a:lnL>
                      <a:noFill/>
                    </a:lnL>
                    <a:lnR>
                      <a:noFill/>
                    </a:lnR>
                    <a:lnT>
                      <a:noFill/>
                    </a:lnT>
                    <a:lnB>
                      <a:noFill/>
                    </a:lnB>
                  </a:tcPr>
                </a:tc>
                <a:tc>
                  <a:txBody>
                    <a:bodyPr/>
                    <a:lstStyle/>
                    <a:p>
                      <a:r>
                        <a:rPr lang="en-GB" sz="800"/>
                        <a:t>17</a:t>
                      </a:r>
                    </a:p>
                  </a:txBody>
                  <a:tcPr marL="0" marR="0" marT="0" marB="0" anchor="ctr">
                    <a:lnL>
                      <a:noFill/>
                    </a:lnL>
                    <a:lnR>
                      <a:noFill/>
                    </a:lnR>
                    <a:lnT>
                      <a:noFill/>
                    </a:lnT>
                    <a:lnB>
                      <a:noFill/>
                    </a:lnB>
                  </a:tcPr>
                </a:tc>
                <a:extLst>
                  <a:ext uri="{0D108BD9-81ED-4DB2-BD59-A6C34878D82A}">
                    <a16:rowId xmlns:a16="http://schemas.microsoft.com/office/drawing/2014/main" val="10020"/>
                  </a:ext>
                </a:extLst>
              </a:tr>
              <a:tr h="255683">
                <a:tc>
                  <a:txBody>
                    <a:bodyPr/>
                    <a:lstStyle/>
                    <a:p>
                      <a:r>
                        <a:rPr lang="en-GB" sz="800"/>
                        <a:t>16</a:t>
                      </a:r>
                    </a:p>
                  </a:txBody>
                  <a:tcPr marL="0" marR="0" marT="0" marB="0" anchor="ctr">
                    <a:lnL>
                      <a:noFill/>
                    </a:lnL>
                    <a:lnR>
                      <a:noFill/>
                    </a:lnR>
                    <a:lnT>
                      <a:noFill/>
                    </a:lnT>
                    <a:lnB>
                      <a:noFill/>
                    </a:lnB>
                  </a:tcPr>
                </a:tc>
                <a:tc>
                  <a:txBody>
                    <a:bodyPr/>
                    <a:lstStyle/>
                    <a:p>
                      <a:r>
                        <a:rPr lang="en-GB" sz="800"/>
                        <a:t>United Kingdom</a:t>
                      </a:r>
                    </a:p>
                  </a:txBody>
                  <a:tcPr marL="0" marR="0" marT="0" marB="0" anchor="ctr">
                    <a:lnL>
                      <a:noFill/>
                    </a:lnL>
                    <a:lnR>
                      <a:noFill/>
                    </a:lnR>
                    <a:lnT>
                      <a:noFill/>
                    </a:lnT>
                    <a:lnB>
                      <a:noFill/>
                    </a:lnB>
                  </a:tcPr>
                </a:tc>
                <a:tc>
                  <a:txBody>
                    <a:bodyPr/>
                    <a:lstStyle/>
                    <a:p>
                      <a:r>
                        <a:rPr lang="en-GB" sz="800"/>
                        <a:t>15.8</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tc>
                  <a:txBody>
                    <a:bodyPr/>
                    <a:lstStyle/>
                    <a:p>
                      <a:r>
                        <a:rPr lang="en-GB" sz="800"/>
                        <a:t>24</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tc>
                  <a:txBody>
                    <a:bodyPr/>
                    <a:lstStyle/>
                    <a:p>
                      <a:r>
                        <a:rPr lang="en-GB" sz="800"/>
                        <a:t>10</a:t>
                      </a:r>
                    </a:p>
                  </a:txBody>
                  <a:tcPr marL="0" marR="0" marT="0" marB="0" anchor="ctr">
                    <a:lnL>
                      <a:noFill/>
                    </a:lnL>
                    <a:lnR>
                      <a:noFill/>
                    </a:lnR>
                    <a:lnT>
                      <a:noFill/>
                    </a:lnT>
                    <a:lnB>
                      <a:noFill/>
                    </a:lnB>
                  </a:tcPr>
                </a:tc>
                <a:extLst>
                  <a:ext uri="{0D108BD9-81ED-4DB2-BD59-A6C34878D82A}">
                    <a16:rowId xmlns:a16="http://schemas.microsoft.com/office/drawing/2014/main" val="10021"/>
                  </a:ext>
                </a:extLst>
              </a:tr>
              <a:tr h="133160">
                <a:tc>
                  <a:txBody>
                    <a:bodyPr/>
                    <a:lstStyle/>
                    <a:p>
                      <a:r>
                        <a:rPr lang="en-GB" sz="800"/>
                        <a:t>17</a:t>
                      </a:r>
                    </a:p>
                  </a:txBody>
                  <a:tcPr marL="0" marR="0" marT="0" marB="0" anchor="ctr">
                    <a:lnL>
                      <a:noFill/>
                    </a:lnL>
                    <a:lnR>
                      <a:noFill/>
                    </a:lnR>
                    <a:lnT>
                      <a:noFill/>
                    </a:lnT>
                    <a:lnB>
                      <a:noFill/>
                    </a:lnB>
                  </a:tcPr>
                </a:tc>
                <a:tc>
                  <a:txBody>
                    <a:bodyPr/>
                    <a:lstStyle/>
                    <a:p>
                      <a:r>
                        <a:rPr lang="en-GB" sz="800"/>
                        <a:t>Canada</a:t>
                      </a:r>
                    </a:p>
                  </a:txBody>
                  <a:tcPr marL="0" marR="0" marT="0" marB="0" anchor="ctr">
                    <a:lnL>
                      <a:noFill/>
                    </a:lnL>
                    <a:lnR>
                      <a:noFill/>
                    </a:lnR>
                    <a:lnT>
                      <a:noFill/>
                    </a:lnT>
                    <a:lnB>
                      <a:noFill/>
                    </a:lnB>
                  </a:tcPr>
                </a:tc>
                <a:tc>
                  <a:txBody>
                    <a:bodyPr/>
                    <a:lstStyle/>
                    <a:p>
                      <a:r>
                        <a:rPr lang="en-GB" sz="800"/>
                        <a:t>16.6</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tc>
                  <a:txBody>
                    <a:bodyPr/>
                    <a:lstStyle/>
                    <a:p>
                      <a:r>
                        <a:rPr lang="en-GB" sz="800"/>
                        <a:t>27</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tc>
                  <a:txBody>
                    <a:bodyPr/>
                    <a:lstStyle/>
                    <a:p>
                      <a:r>
                        <a:rPr lang="en-GB" sz="800" dirty="0"/>
                        <a:t>11</a:t>
                      </a:r>
                    </a:p>
                  </a:txBody>
                  <a:tcPr marL="0" marR="0" marT="0" marB="0" anchor="ctr">
                    <a:lnL>
                      <a:noFill/>
                    </a:lnL>
                    <a:lnR>
                      <a:noFill/>
                    </a:lnR>
                    <a:lnT>
                      <a:noFill/>
                    </a:lnT>
                    <a:lnB>
                      <a:noFill/>
                    </a:lnB>
                  </a:tcPr>
                </a:tc>
                <a:extLst>
                  <a:ext uri="{0D108BD9-81ED-4DB2-BD59-A6C34878D82A}">
                    <a16:rowId xmlns:a16="http://schemas.microsoft.com/office/drawing/2014/main" val="10022"/>
                  </a:ext>
                </a:extLst>
              </a:tr>
            </a:tbl>
          </a:graphicData>
        </a:graphic>
      </p:graphicFrame>
    </p:spTree>
    <p:extLst>
      <p:ext uri="{BB962C8B-B14F-4D97-AF65-F5344CB8AC3E}">
        <p14:creationId xmlns:p14="http://schemas.microsoft.com/office/powerpoint/2010/main" val="35426920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C5C7E-5693-8DD6-0046-C26689A6B088}"/>
              </a:ext>
            </a:extLst>
          </p:cNvPr>
          <p:cNvSpPr>
            <a:spLocks noGrp="1"/>
          </p:cNvSpPr>
          <p:nvPr>
            <p:ph type="title"/>
          </p:nvPr>
        </p:nvSpPr>
        <p:spPr/>
        <p:txBody>
          <a:bodyPr/>
          <a:lstStyle/>
          <a:p>
            <a:r>
              <a:rPr lang="en-GB" dirty="0"/>
              <a:t>OECD</a:t>
            </a:r>
          </a:p>
        </p:txBody>
      </p:sp>
      <p:sp>
        <p:nvSpPr>
          <p:cNvPr id="3" name="Content Placeholder 2">
            <a:extLst>
              <a:ext uri="{FF2B5EF4-FFF2-40B4-BE49-F238E27FC236}">
                <a16:creationId xmlns:a16="http://schemas.microsoft.com/office/drawing/2014/main" id="{6F37E565-C33A-B6A5-8783-B125B18F5844}"/>
              </a:ext>
            </a:extLst>
          </p:cNvPr>
          <p:cNvSpPr>
            <a:spLocks noGrp="1"/>
          </p:cNvSpPr>
          <p:nvPr>
            <p:ph sz="half" idx="1"/>
          </p:nvPr>
        </p:nvSpPr>
        <p:spPr/>
        <p:txBody>
          <a:bodyPr/>
          <a:lstStyle/>
          <a:p>
            <a:r>
              <a:rPr lang="en-GB" dirty="0"/>
              <a:t>Organisation for Economic Cooperation and Development (Think of a global league of nations)</a:t>
            </a:r>
          </a:p>
          <a:p>
            <a:r>
              <a:rPr lang="en-GB" dirty="0">
                <a:hlinkClick r:id="rId2"/>
              </a:rPr>
              <a:t>https://www.oecd.org/wise/measuring-well-being-and-progress.htm</a:t>
            </a:r>
            <a:r>
              <a:rPr lang="en-GB" dirty="0"/>
              <a:t> </a:t>
            </a:r>
          </a:p>
        </p:txBody>
      </p:sp>
      <p:sp>
        <p:nvSpPr>
          <p:cNvPr id="4" name="Content Placeholder 3">
            <a:extLst>
              <a:ext uri="{FF2B5EF4-FFF2-40B4-BE49-F238E27FC236}">
                <a16:creationId xmlns:a16="http://schemas.microsoft.com/office/drawing/2014/main" id="{14289D62-4014-8934-0C6D-E00257762B04}"/>
              </a:ext>
            </a:extLst>
          </p:cNvPr>
          <p:cNvSpPr>
            <a:spLocks noGrp="1"/>
          </p:cNvSpPr>
          <p:nvPr>
            <p:ph sz="half" idx="2"/>
          </p:nvPr>
        </p:nvSpPr>
        <p:spPr/>
        <p:txBody>
          <a:bodyPr/>
          <a:lstStyle/>
          <a:p>
            <a:r>
              <a:rPr lang="en-GB" dirty="0"/>
              <a:t>Short </a:t>
            </a:r>
            <a:r>
              <a:rPr lang="en-GB" dirty="0" err="1"/>
              <a:t>Youtube</a:t>
            </a:r>
            <a:r>
              <a:rPr lang="en-GB" dirty="0"/>
              <a:t> link</a:t>
            </a:r>
          </a:p>
          <a:p>
            <a:endParaRPr lang="en-GB" dirty="0"/>
          </a:p>
          <a:p>
            <a:r>
              <a:rPr lang="en-GB" dirty="0">
                <a:hlinkClick r:id="rId3"/>
              </a:rPr>
              <a:t>https://youtu.be/5nMYlSaBFas</a:t>
            </a:r>
            <a:r>
              <a:rPr lang="en-GB" dirty="0"/>
              <a:t> </a:t>
            </a:r>
          </a:p>
        </p:txBody>
      </p:sp>
    </p:spTree>
    <p:extLst>
      <p:ext uri="{BB962C8B-B14F-4D97-AF65-F5344CB8AC3E}">
        <p14:creationId xmlns:p14="http://schemas.microsoft.com/office/powerpoint/2010/main" val="3776405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is subjective well-being?</a:t>
            </a:r>
          </a:p>
        </p:txBody>
      </p:sp>
      <p:sp>
        <p:nvSpPr>
          <p:cNvPr id="3" name="Content Placeholder 2"/>
          <p:cNvSpPr>
            <a:spLocks noGrp="1"/>
          </p:cNvSpPr>
          <p:nvPr>
            <p:ph sz="half" idx="1"/>
          </p:nvPr>
        </p:nvSpPr>
        <p:spPr>
          <a:xfrm>
            <a:off x="251520" y="1456184"/>
            <a:ext cx="4752528" cy="4997152"/>
          </a:xfrm>
        </p:spPr>
        <p:txBody>
          <a:bodyPr>
            <a:normAutofit fontScale="70000" lnSpcReduction="20000"/>
          </a:bodyPr>
          <a:lstStyle/>
          <a:p>
            <a:r>
              <a:rPr lang="en-GB" dirty="0"/>
              <a:t>Well-being is most usefully thought of as the dynamic process that gives people a sense of how their lives are going, through the interaction between their circumstances, activities and psychological resources or ‘mental capital’ </a:t>
            </a:r>
          </a:p>
          <a:p>
            <a:endParaRPr lang="en-GB" dirty="0"/>
          </a:p>
          <a:p>
            <a:r>
              <a:rPr lang="en-GB" dirty="0"/>
              <a:t>Because of this dynamic nature, high levels of well-being mean that we are more able to respond to difficult circumstances, to innovate and constructively engage with other people and the world around us. As well as representing a highly effective way of bringing about good outcomes in many different areas our lives, there is also a strong case for regarding well-being as an ultimate goal of human endeavour.</a:t>
            </a:r>
          </a:p>
          <a:p>
            <a:endParaRPr lang="en-GB"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07639" y="1988840"/>
            <a:ext cx="3726216" cy="2448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20653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Five Ways to Wellbeing</a:t>
            </a:r>
          </a:p>
        </p:txBody>
      </p:sp>
      <p:sp>
        <p:nvSpPr>
          <p:cNvPr id="6" name="Content Placeholder 5"/>
          <p:cNvSpPr>
            <a:spLocks noGrp="1"/>
          </p:cNvSpPr>
          <p:nvPr>
            <p:ph idx="1"/>
          </p:nvPr>
        </p:nvSpPr>
        <p:spPr/>
        <p:txBody>
          <a:bodyPr/>
          <a:lstStyle/>
          <a:p>
            <a:r>
              <a:rPr lang="en-GB" dirty="0"/>
              <a:t>Connect, with the world around you..</a:t>
            </a:r>
          </a:p>
          <a:p>
            <a:r>
              <a:rPr lang="en-GB" dirty="0"/>
              <a:t>Be active, go for a walk or a run..</a:t>
            </a:r>
          </a:p>
          <a:p>
            <a:r>
              <a:rPr lang="en-GB" dirty="0"/>
              <a:t>Take notice, be curious..</a:t>
            </a:r>
          </a:p>
          <a:p>
            <a:r>
              <a:rPr lang="en-GB" dirty="0"/>
              <a:t>Keep learning, try something new, rediscover something old..</a:t>
            </a:r>
          </a:p>
          <a:p>
            <a:r>
              <a:rPr lang="en-GB" dirty="0"/>
              <a:t>Give, do something nice for a friend or a stranger..</a:t>
            </a:r>
          </a:p>
          <a:p>
            <a:pPr marL="0" indent="0" algn="r">
              <a:buNone/>
            </a:pPr>
            <a:r>
              <a:rPr lang="en-GB" dirty="0"/>
              <a:t>New Economics Foundation</a:t>
            </a:r>
          </a:p>
        </p:txBody>
      </p:sp>
    </p:spTree>
    <p:extLst>
      <p:ext uri="{BB962C8B-B14F-4D97-AF65-F5344CB8AC3E}">
        <p14:creationId xmlns:p14="http://schemas.microsoft.com/office/powerpoint/2010/main" val="27176498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Implications</a:t>
            </a:r>
          </a:p>
        </p:txBody>
      </p:sp>
      <p:sp>
        <p:nvSpPr>
          <p:cNvPr id="3" name="Content Placeholder 2"/>
          <p:cNvSpPr>
            <a:spLocks noGrp="1"/>
          </p:cNvSpPr>
          <p:nvPr>
            <p:ph idx="1"/>
          </p:nvPr>
        </p:nvSpPr>
        <p:spPr/>
        <p:txBody>
          <a:bodyPr/>
          <a:lstStyle/>
          <a:p>
            <a:r>
              <a:rPr lang="en-GB" dirty="0"/>
              <a:t>Off course task - for 30 minutes, take something from the five ways and develop a plan for how you will implement what you have found in your own life and future practice.. To improve your own well-being (you did assess your WB using Cantrill’s ladder, right?)</a:t>
            </a:r>
          </a:p>
        </p:txBody>
      </p:sp>
    </p:spTree>
    <p:extLst>
      <p:ext uri="{BB962C8B-B14F-4D97-AF65-F5344CB8AC3E}">
        <p14:creationId xmlns:p14="http://schemas.microsoft.com/office/powerpoint/2010/main" val="36769075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5E89D-D0C1-72D1-0F98-FE8C88557AA8}"/>
              </a:ext>
            </a:extLst>
          </p:cNvPr>
          <p:cNvSpPr>
            <a:spLocks noGrp="1"/>
          </p:cNvSpPr>
          <p:nvPr>
            <p:ph type="title"/>
          </p:nvPr>
        </p:nvSpPr>
        <p:spPr/>
        <p:txBody>
          <a:bodyPr/>
          <a:lstStyle/>
          <a:p>
            <a:r>
              <a:rPr lang="en-GB" dirty="0"/>
              <a:t>Thoughts arising</a:t>
            </a:r>
          </a:p>
        </p:txBody>
      </p:sp>
      <p:sp>
        <p:nvSpPr>
          <p:cNvPr id="3" name="Content Placeholder 2">
            <a:extLst>
              <a:ext uri="{FF2B5EF4-FFF2-40B4-BE49-F238E27FC236}">
                <a16:creationId xmlns:a16="http://schemas.microsoft.com/office/drawing/2014/main" id="{3FCCE8FD-8B20-5309-ED28-C8AF49CEAB6B}"/>
              </a:ext>
            </a:extLst>
          </p:cNvPr>
          <p:cNvSpPr>
            <a:spLocks noGrp="1"/>
          </p:cNvSpPr>
          <p:nvPr>
            <p:ph idx="1"/>
          </p:nvPr>
        </p:nvSpPr>
        <p:spPr/>
        <p:txBody>
          <a:bodyPr/>
          <a:lstStyle/>
          <a:p>
            <a:pPr marL="0" indent="0">
              <a:buNone/>
            </a:pPr>
            <a:r>
              <a:rPr lang="en-GB" dirty="0"/>
              <a:t>Make a note of your thoughts and feelings arising from this PPT, include notions relevant for both you, the young people you work with and your Youth Work practice..</a:t>
            </a:r>
          </a:p>
          <a:p>
            <a:pPr marL="0" indent="0">
              <a:buNone/>
            </a:pPr>
            <a:endParaRPr lang="en-GB" dirty="0"/>
          </a:p>
          <a:p>
            <a:pPr marL="0" indent="0">
              <a:buNone/>
            </a:pPr>
            <a:r>
              <a:rPr lang="en-GB" dirty="0"/>
              <a:t>Thank you for getting to the end of the PPT.</a:t>
            </a:r>
          </a:p>
        </p:txBody>
      </p:sp>
    </p:spTree>
    <p:extLst>
      <p:ext uri="{BB962C8B-B14F-4D97-AF65-F5344CB8AC3E}">
        <p14:creationId xmlns:p14="http://schemas.microsoft.com/office/powerpoint/2010/main" val="21241541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Links</a:t>
            </a:r>
          </a:p>
        </p:txBody>
      </p:sp>
      <p:sp>
        <p:nvSpPr>
          <p:cNvPr id="7" name="Content Placeholder 6"/>
          <p:cNvSpPr>
            <a:spLocks noGrp="1"/>
          </p:cNvSpPr>
          <p:nvPr>
            <p:ph idx="1"/>
          </p:nvPr>
        </p:nvSpPr>
        <p:spPr/>
        <p:txBody>
          <a:bodyPr>
            <a:normAutofit fontScale="85000" lnSpcReduction="20000"/>
          </a:bodyPr>
          <a:lstStyle/>
          <a:p>
            <a:r>
              <a:rPr lang="en-GB" dirty="0">
                <a:hlinkClick r:id="rId2"/>
              </a:rPr>
              <a:t>http://www.nationalaccountsofwellbeing.org/learn/what-is-well-being.html </a:t>
            </a:r>
          </a:p>
          <a:p>
            <a:r>
              <a:rPr lang="en-GB" dirty="0">
                <a:hlinkClick r:id="rId2"/>
              </a:rPr>
              <a:t>http://www.nber.org/chapters/c5059.pdf</a:t>
            </a:r>
          </a:p>
          <a:p>
            <a:r>
              <a:rPr lang="en-GB" dirty="0">
                <a:hlinkClick r:id="rId2"/>
              </a:rPr>
              <a:t>http://www.neweconomics.org/issues/entry/well-being</a:t>
            </a:r>
          </a:p>
          <a:p>
            <a:r>
              <a:rPr lang="en-GB" dirty="0">
                <a:hlinkClick r:id="rId2"/>
              </a:rPr>
              <a:t>http://www.oecd-ilibrary.org/economics/how-s-life_9789264121164-en</a:t>
            </a:r>
            <a:r>
              <a:rPr lang="en-GB" dirty="0"/>
              <a:t> </a:t>
            </a:r>
          </a:p>
          <a:p>
            <a:r>
              <a:rPr lang="en-GB" dirty="0">
                <a:hlinkClick r:id="rId3"/>
              </a:rPr>
              <a:t>http://www.oecd.org/statistics/Pages%20from%20Guidelines%20on%20Measuring%20Subjective%20Well-being-Annexe-A.pdf</a:t>
            </a:r>
            <a:r>
              <a:rPr lang="en-GB" dirty="0"/>
              <a:t> </a:t>
            </a:r>
          </a:p>
          <a:p>
            <a:r>
              <a:rPr lang="en-GB" dirty="0">
                <a:hlinkClick r:id="rId4"/>
              </a:rPr>
              <a:t>http://www.unicef-irc.org/Report-Card-11/</a:t>
            </a:r>
            <a:r>
              <a:rPr lang="en-GB" dirty="0"/>
              <a:t> </a:t>
            </a:r>
          </a:p>
        </p:txBody>
      </p:sp>
    </p:spTree>
    <p:extLst>
      <p:ext uri="{BB962C8B-B14F-4D97-AF65-F5344CB8AC3E}">
        <p14:creationId xmlns:p14="http://schemas.microsoft.com/office/powerpoint/2010/main" val="19238080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7000</TotalTime>
  <Words>2160</Words>
  <Application>Microsoft Office PowerPoint</Application>
  <PresentationFormat>On-screen Show (4:3)</PresentationFormat>
  <Paragraphs>335</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Arial</vt:lpstr>
      <vt:lpstr>Calibri</vt:lpstr>
      <vt:lpstr>Open Sans</vt:lpstr>
      <vt:lpstr>Office Theme</vt:lpstr>
      <vt:lpstr>Where has well-being come from?</vt:lpstr>
      <vt:lpstr>Ideas</vt:lpstr>
      <vt:lpstr>Some Philosophy</vt:lpstr>
      <vt:lpstr>Well-being </vt:lpstr>
      <vt:lpstr>Who has good well-being?</vt:lpstr>
      <vt:lpstr>Who has poorer well-being?</vt:lpstr>
      <vt:lpstr>Some facts about wellbeing</vt:lpstr>
      <vt:lpstr>Cantril’s Ladder</vt:lpstr>
      <vt:lpstr>Aristotle and ‘the good’</vt:lpstr>
      <vt:lpstr>Marcus Aurelius</vt:lpstr>
      <vt:lpstr>Linking wealth and wellbeing</vt:lpstr>
      <vt:lpstr>Pressures</vt:lpstr>
      <vt:lpstr>Early thinkers</vt:lpstr>
      <vt:lpstr>Jeremy Bentham</vt:lpstr>
      <vt:lpstr>JS Mill</vt:lpstr>
      <vt:lpstr>Amartya Sen</vt:lpstr>
      <vt:lpstr>Richard Layard</vt:lpstr>
      <vt:lpstr>Martin Seligman</vt:lpstr>
      <vt:lpstr>Observation</vt:lpstr>
      <vt:lpstr>Another big question (Click)</vt:lpstr>
      <vt:lpstr>The Story of Stuff: consumerism and sustainability or global well-being</vt:lpstr>
      <vt:lpstr>Another way of measuring</vt:lpstr>
      <vt:lpstr>OECD</vt:lpstr>
      <vt:lpstr>So, what is subjective well-being?</vt:lpstr>
      <vt:lpstr>Five Ways to Wellbeing</vt:lpstr>
      <vt:lpstr>Implications</vt:lpstr>
      <vt:lpstr>Thoughts arising</vt:lpstr>
      <vt:lpstr>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wellbeing?</dc:title>
  <dc:creator>Administrator</dc:creator>
  <cp:lastModifiedBy>Darrel Williams</cp:lastModifiedBy>
  <cp:revision>28</cp:revision>
  <dcterms:created xsi:type="dcterms:W3CDTF">2015-02-07T07:51:03Z</dcterms:created>
  <dcterms:modified xsi:type="dcterms:W3CDTF">2023-02-06T18:37:55Z</dcterms:modified>
</cp:coreProperties>
</file>