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sldIdLst>
    <p:sldId id="256" r:id="rId2"/>
    <p:sldId id="261" r:id="rId3"/>
    <p:sldId id="262" r:id="rId4"/>
    <p:sldId id="260" r:id="rId5"/>
    <p:sldId id="263" r:id="rId6"/>
    <p:sldId id="264" r:id="rId7"/>
    <p:sldId id="265" r:id="rId8"/>
    <p:sldId id="266" r:id="rId9"/>
    <p:sldId id="267" r:id="rId10"/>
    <p:sldId id="270"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B6E001-A46E-DB9B-9156-B07BCE05DF88}" v="30" dt="2023-03-26T20:16:38.105"/>
    <p1510:client id="{44D49614-2D71-54F1-2476-6B7ECD2BEB83}" v="915" dt="2023-03-26T21:32:14.019"/>
    <p1510:client id="{5734CEED-B109-804D-5696-05CC1CDB5A60}" v="3336" dt="2023-03-26T20:40:31.7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6" d="100"/>
          <a:sy n="96" d="100"/>
        </p:scale>
        <p:origin x="144"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530352" y="1122363"/>
            <a:ext cx="10072922" cy="1978346"/>
          </a:xfrm>
        </p:spPr>
        <p:txBody>
          <a:bodyPr anchor="b">
            <a:normAutofit/>
          </a:bodyPr>
          <a:lstStyle>
            <a:lvl1pPr algn="l">
              <a:defRPr sz="4000"/>
            </a:lvl1pPr>
          </a:lstStyle>
          <a:p>
            <a:r>
              <a:rPr lang="en-US"/>
              <a:t>Click to edit Master title style</a:t>
            </a:r>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530352" y="3509963"/>
            <a:ext cx="10072922" cy="1747837"/>
          </a:xfrm>
        </p:spPr>
        <p:txBody>
          <a:bodyPr>
            <a:normAutofit/>
          </a:bodyPr>
          <a:lstStyle>
            <a:lvl1pPr marL="0" indent="0" algn="l">
              <a:buNone/>
              <a:defRPr sz="20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530352" y="136525"/>
            <a:ext cx="2743200" cy="365125"/>
          </a:xfrm>
        </p:spPr>
        <p:txBody>
          <a:bodyPr/>
          <a:lstStyle>
            <a:lvl1pPr algn="l">
              <a:defRPr/>
            </a:lvl1pPr>
          </a:lstStyle>
          <a:p>
            <a:fld id="{524C6359-9BB8-4148-8114-537E698DA205}" type="datetime1">
              <a:rPr lang="en-US" smtClean="0"/>
              <a:t>4/12/2023</a:t>
            </a:fld>
            <a:endParaRPr lang="en-US"/>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530352"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5E279D86-4533-45F1-B0AA-D237399A5ED5}"/>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764FD722-CB31-4326-ADD8-CBA52FD1FF59}"/>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24E4BCEC-8B0A-444E-8509-1B3BB0449E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9DB36622-1DC7-4B17-8984-588BA8999FF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51B97AF0-1974-42B9-B5FC-A332C52E827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5A298AD-BE5D-4BE1-8CDF-DBFB42D63FE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1895596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a:xfrm>
            <a:off x="530352" y="136525"/>
            <a:ext cx="2743200" cy="365125"/>
          </a:xfrm>
        </p:spPr>
        <p:txBody>
          <a:bodyPr/>
          <a:lstStyle/>
          <a:p>
            <a:fld id="{9376191F-481E-48E9-BB9A-369A67A7362D}" type="datetime1">
              <a:rPr lang="en-US" smtClean="0"/>
              <a:t>4/12/2023</a:t>
            </a:fld>
            <a:endParaRPr lang="en-US"/>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p:nvPr/>
        </p:nvGrpSpPr>
        <p:grpSpPr>
          <a:xfrm>
            <a:off x="530225" y="2310597"/>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41DF3078-C636-4776-A616-D5BF3BC280C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0D1A27FA-1310-4BC3-A071-1566746B2FB1}"/>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99ACB9EB-84FE-4B33-9EF9-4EC7DAC25DD5}"/>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826E5EFB-0EF9-4DB8-99CB-5DD72009DB2C}"/>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86238E12-0689-4123-8B2E-E1CCFCC4C88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8538CF67-A00E-4955-A447-001BE02E771A}"/>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5627253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530352" y="787068"/>
            <a:ext cx="10072922" cy="2313641"/>
          </a:xfrm>
        </p:spPr>
        <p:txBody>
          <a:bodyPr anchor="b">
            <a:normAutofit/>
          </a:bodyPr>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530352" y="3509963"/>
            <a:ext cx="10072922" cy="2579687"/>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6C5677DE-DD04-48CC-9C18-7BE9FF2DEB6B}" type="datetime1">
              <a:rPr lang="en-US" smtClean="0"/>
              <a:t>4/12/2023</a:t>
            </a:fld>
            <a:endParaRPr lang="en-US"/>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37B4CDD2-E09A-418A-9131-FBDEE440A1F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8852E5FB-B268-4CCA-8E55-803038F7A00D}"/>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A1C9CBB3-97C0-4A35-9088-C69233F5CEE7}"/>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1610871-AEE9-46EB-9D27-BA1D9D688124}"/>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27478059-2A11-484D-A2D7-199F74778E50}"/>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0EC0886-DDB9-47F1-9414-C121C1D3F954}"/>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66A10427-DF20-4284-B215-EABA4D366E20}"/>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8506547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525717" y="2521885"/>
            <a:ext cx="4645152"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5992136" y="2521885"/>
            <a:ext cx="4611138"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463255ED-7101-4D18-A8AE-3B5E4CB87EA5}" type="datetime1">
              <a:rPr lang="en-US" smtClean="0"/>
              <a:t>4/12/2023</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0CB61A83-9419-49FC-8074-2AB3D34FA88B}"/>
              </a:ext>
              <a:ext uri="{C183D7F6-B498-43B3-948B-1728B52AA6E4}">
                <adec:decorative xmlns:adec="http://schemas.microsoft.com/office/drawing/2017/decorative" val="1"/>
              </a:ext>
            </a:extLst>
          </p:cNvPr>
          <p:cNvGrpSpPr/>
          <p:nvPr/>
        </p:nvGrpSpPr>
        <p:grpSpPr>
          <a:xfrm>
            <a:off x="530225" y="2319637"/>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BCD12E57-97FB-48D8-81CC-7C37E8947CB4}"/>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E487641C-E83B-4134-88C9-1D23D5FA1836}"/>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B99AB7A6-A88C-44E1-A9DE-4126B957F88A}"/>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FF0D518-1D17-44C7-BF73-7C980481DB5B}"/>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A7A3E12-61E8-41A0-A459-15BF375FA945}"/>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9E5E4A56-9100-4D60-8A34-0FE116F41FF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21822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530352" y="787067"/>
            <a:ext cx="10072922"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530352" y="2521884"/>
            <a:ext cx="4845387"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530352" y="3366390"/>
            <a:ext cx="4845387"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5734025" y="2521884"/>
            <a:ext cx="4869249"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5734025" y="3366390"/>
            <a:ext cx="4869249"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CD52F23D-51F6-4C94-8CD5-B9ABBF67EE23}" type="datetime1">
              <a:rPr lang="en-US" smtClean="0"/>
              <a:t>4/12/2023</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8830121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525718" y="787068"/>
            <a:ext cx="10077556"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D51A702F-6367-4FD1-89A8-3744BE6BA9A2}" type="datetime1">
              <a:rPr lang="en-US" smtClean="0"/>
              <a:t>4/12/2023</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6" name="Graphic 78">
            <a:extLst>
              <a:ext uri="{FF2B5EF4-FFF2-40B4-BE49-F238E27FC236}">
                <a16:creationId xmlns:a16="http://schemas.microsoft.com/office/drawing/2014/main" id="{AC45ECC6-E29C-40EF-A7C9-5A17DAFD4299}"/>
              </a:ext>
              <a:ext uri="{C183D7F6-B498-43B3-948B-1728B52AA6E4}">
                <adec:decorative xmlns:adec="http://schemas.microsoft.com/office/drawing/2017/decorative" val="1"/>
              </a:ext>
            </a:extLst>
          </p:cNvPr>
          <p:cNvGrpSpPr/>
          <p:nvPr/>
        </p:nvGrpSpPr>
        <p:grpSpPr>
          <a:xfrm>
            <a:off x="530225" y="2352330"/>
            <a:ext cx="972241" cy="45719"/>
            <a:chOff x="4886325" y="3371754"/>
            <a:chExt cx="2418492" cy="113728"/>
          </a:xfrm>
          <a:solidFill>
            <a:schemeClr val="accent1"/>
          </a:solidFill>
        </p:grpSpPr>
        <p:sp>
          <p:nvSpPr>
            <p:cNvPr id="7" name="Graphic 78">
              <a:extLst>
                <a:ext uri="{FF2B5EF4-FFF2-40B4-BE49-F238E27FC236}">
                  <a16:creationId xmlns:a16="http://schemas.microsoft.com/office/drawing/2014/main" id="{8DA0D497-8E8F-426A-8172-894BE03F70F6}"/>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 name="Graphic 78">
              <a:extLst>
                <a:ext uri="{FF2B5EF4-FFF2-40B4-BE49-F238E27FC236}">
                  <a16:creationId xmlns:a16="http://schemas.microsoft.com/office/drawing/2014/main" id="{8C0459EF-3B70-4083-8845-3A9AF847E805}"/>
                </a:ext>
              </a:extLst>
            </p:cNvPr>
            <p:cNvGrpSpPr/>
            <p:nvPr/>
          </p:nvGrpSpPr>
          <p:grpSpPr>
            <a:xfrm>
              <a:off x="4886709" y="3371754"/>
              <a:ext cx="2418108" cy="113728"/>
              <a:chOff x="4886709" y="3371754"/>
              <a:chExt cx="2418108" cy="113728"/>
            </a:xfrm>
            <a:grpFill/>
          </p:grpSpPr>
          <p:sp>
            <p:nvSpPr>
              <p:cNvPr id="9" name="Graphic 78">
                <a:extLst>
                  <a:ext uri="{FF2B5EF4-FFF2-40B4-BE49-F238E27FC236}">
                    <a16:creationId xmlns:a16="http://schemas.microsoft.com/office/drawing/2014/main" id="{53BF2B58-70F8-4288-85AB-CBDA723CDFCC}"/>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0" name="Graphic 78">
                <a:extLst>
                  <a:ext uri="{FF2B5EF4-FFF2-40B4-BE49-F238E27FC236}">
                    <a16:creationId xmlns:a16="http://schemas.microsoft.com/office/drawing/2014/main" id="{A569E551-A5A0-4A8F-B999-3A6D104814A2}"/>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0FB69EB5-D9AC-46E7-934E-32999C39B2E6}"/>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6EABC49A-B4ED-44E4-ADB7-E432734A7C9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5399987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4A6E99BD-4B4F-4460-B452-0E8146ACCF8F}" type="datetime1">
              <a:rPr lang="en-US" smtClean="0"/>
              <a:t>4/12/2023</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20770817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530352" y="787068"/>
            <a:ext cx="4315386" cy="2223152"/>
          </a:xfrm>
        </p:spPr>
        <p:txBody>
          <a:bodyPr anchor="b">
            <a:no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987425"/>
            <a:ext cx="5420086"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530352" y="3429000"/>
            <a:ext cx="4315386"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EB6FD34C-1867-42A9-AC54-D15ADD8A65E7}" type="datetime1">
              <a:rPr lang="en-US" smtClean="0"/>
              <a:t>4/12/2023</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839DB371-B90D-44CB-A4AF-C7BDBFD0A87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0C845011-2FC2-40F7-B0C6-49CBBA72B9C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2BC78B8-5139-436F-AD47-3CC03903FDDC}"/>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F9DC17BA-1278-45C9-B1BF-B9F1518E1F29}"/>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9637B9F-CC26-4669-81F0-A942B4F72D61}"/>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2BB8F115-0030-47B4-BAF4-C15D1EA27B11}"/>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662F9949-4F1A-4708-824B-E876E9BEDA1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6140645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530352" y="787068"/>
            <a:ext cx="3932237" cy="2223152"/>
          </a:xfrm>
        </p:spPr>
        <p:txBody>
          <a:bodyPr anchor="b">
            <a:no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987425"/>
            <a:ext cx="54200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530352"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336133E9-A654-4C17-8C3C-DDCAC83D6EBF}" type="datetime1">
              <a:rPr lang="en-US" smtClean="0"/>
              <a:t>4/12/2023</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7627CBC2-9DC2-4EE8-A2D5-849E30F2201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9FB4AEFC-63AB-4831-8EC1-E8145604D8D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11E1337-D5DA-408D-91F3-A6A35FCDD0B9}"/>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1E473FA4-FD80-4D04-AAC5-63B9A4D80778}"/>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FCB457B9-48DE-4921-8C3F-996598075B1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53C9DB95-9A61-4553-8D82-D2BE26FCBC6E}"/>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0EAE371F-24C9-4738-834F-FAF5A5C9ACE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6977064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A4649BD0-10DB-43E7-8F22-40B3D51B8FC3}" type="datetime1">
              <a:rPr lang="en-US" smtClean="0"/>
              <a:t>4/12/2023</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12EF7969-DB38-4989-A65C-9D190A245515}"/>
              </a:ext>
              <a:ext uri="{C183D7F6-B498-43B3-948B-1728B52AA6E4}">
                <adec:decorative xmlns:adec="http://schemas.microsoft.com/office/drawing/2017/decorative" val="1"/>
              </a:ext>
            </a:extLst>
          </p:cNvPr>
          <p:cNvGrpSpPr/>
          <p:nvPr/>
        </p:nvGrpSpPr>
        <p:grpSpPr>
          <a:xfrm>
            <a:off x="530225" y="2333456"/>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2145BE25-C437-45FE-A3D3-BBAAF108CC9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4A9D0FA0-682C-4076-B779-D865AEEFC66C}"/>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AB60163C-1A2D-4F00-BC61-8A3C11E2D2BE}"/>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3FF8D873-9CF9-4A0A-A7B8-875C0B8233D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2B645470-F624-4417-A8A4-FC242E43C9DB}"/>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ECC7EFEF-6B2A-4210-9275-0077ACF2827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176734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7974374" y="787067"/>
            <a:ext cx="2628900" cy="5389895"/>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525719" y="787067"/>
            <a:ext cx="7039402" cy="538989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0A16C79C-F566-427A-93F6-434A4E613134}" type="datetime1">
              <a:rPr lang="en-US" smtClean="0"/>
              <a:t>4/12/2023</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88F505F-2957-41FC-9AAA-962853A6719E}"/>
              </a:ext>
              <a:ext uri="{C183D7F6-B498-43B3-948B-1728B52AA6E4}">
                <adec:decorative xmlns:adec="http://schemas.microsoft.com/office/drawing/2017/decorative" val="1"/>
              </a:ext>
            </a:extLst>
          </p:cNvPr>
          <p:cNvGrpSpPr/>
          <p:nvPr/>
        </p:nvGrpSpPr>
        <p:grpSpPr>
          <a:xfrm rot="5400000">
            <a:off x="7283627" y="1250328"/>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091A36EB-8545-4EFE-B619-165D36D644D1}"/>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8D075D29-6706-486B-A55A-13866882BA88}"/>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FAE751A-10F0-48F2-BBC3-D2FE499B34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52289CAF-683C-4BCC-8AA5-95A3BF799B0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BC8403A-C46F-4DA1-A015-00A80215F289}"/>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A797D957-3A2C-42DF-B73E-CBB47BE036B7}"/>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40209696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35959F4-53DA-47FF-BC24-1E5B75C69876}"/>
              </a:ext>
            </a:extLst>
          </p:cNvPr>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0" name="Group 19">
            <a:extLst>
              <a:ext uri="{FF2B5EF4-FFF2-40B4-BE49-F238E27FC236}">
                <a16:creationId xmlns:a16="http://schemas.microsoft.com/office/drawing/2014/main" id="{A7CF83E8-F6F0-41E3-B580-7412A04DDFB5}"/>
              </a:ext>
            </a:extLst>
          </p:cNvPr>
          <p:cNvGrpSpPr/>
          <p:nvPr/>
        </p:nvGrpSpPr>
        <p:grpSpPr>
          <a:xfrm>
            <a:off x="10776050" y="5204030"/>
            <a:ext cx="886141" cy="802497"/>
            <a:chOff x="10948005" y="3272152"/>
            <a:chExt cx="868640" cy="786648"/>
          </a:xfrm>
          <a:solidFill>
            <a:schemeClr val="accent1"/>
          </a:solidFill>
        </p:grpSpPr>
        <p:sp>
          <p:nvSpPr>
            <p:cNvPr id="21" name="Freeform: Shape 20">
              <a:extLst>
                <a:ext uri="{FF2B5EF4-FFF2-40B4-BE49-F238E27FC236}">
                  <a16:creationId xmlns:a16="http://schemas.microsoft.com/office/drawing/2014/main" id="{1A0B6DBB-705D-48D0-842C-F9DFA7684D19}"/>
                </a:ext>
              </a:extLst>
            </p:cNvPr>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C194A764-16E1-4D0D-9357-76F80E6086C0}"/>
                </a:ext>
              </a:extLst>
            </p:cNvPr>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115B7F3F-A40D-4F24-8536-E2420B433211}"/>
                </a:ext>
              </a:extLst>
            </p:cNvPr>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CEF42844-A829-4ED2-A360-63BB2A7C45EE}"/>
                </a:ext>
              </a:extLst>
            </p:cNvPr>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57B23B52-A1C3-44EF-BC11-9094A0DA11AB}"/>
                </a:ext>
              </a:extLst>
            </p:cNvPr>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064E08E5-DA92-4CF2-A0BF-E341800227B2}"/>
                </a:ext>
              </a:extLst>
            </p:cNvPr>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A222560-E657-4CAE-B667-7BE9E224B244}"/>
                </a:ext>
              </a:extLst>
            </p:cNvPr>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Freeform: Shape 7">
            <a:extLst>
              <a:ext uri="{FF2B5EF4-FFF2-40B4-BE49-F238E27FC236}">
                <a16:creationId xmlns:a16="http://schemas.microsoft.com/office/drawing/2014/main" id="{59226104-0061-4319-8237-9C001BF85D49}"/>
              </a:ext>
            </a:extLst>
          </p:cNvPr>
          <p:cNvSpPr/>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525717" y="787068"/>
            <a:ext cx="10077557" cy="1325563"/>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525717" y="2521885"/>
            <a:ext cx="10077557" cy="35490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525718" y="136525"/>
            <a:ext cx="2743200"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fld id="{8769D389-4C4C-4FD7-9E6B-9F44477F0EB8}" type="datetime1">
              <a:rPr lang="en-US" smtClean="0"/>
              <a:t>4/12/2023</a:t>
            </a:fld>
            <a:endParaRPr lang="en-US"/>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525718" y="6356350"/>
            <a:ext cx="3450659"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endParaRPr lang="en-US"/>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655367" y="6356350"/>
            <a:ext cx="529809" cy="365125"/>
          </a:xfrm>
          <a:prstGeom prst="rect">
            <a:avLst/>
          </a:prstGeom>
        </p:spPr>
        <p:txBody>
          <a:bodyPr vert="horz" lIns="91440" tIns="45720" rIns="91440" bIns="45720" rtlCol="0" anchor="ctr"/>
          <a:lstStyle>
            <a:lvl1pPr algn="ctr">
              <a:defRPr sz="900" cap="none" spc="110" baseline="0">
                <a:solidFill>
                  <a:schemeClr val="tx1">
                    <a:lumMod val="65000"/>
                    <a:lumOff val="35000"/>
                  </a:schemeClr>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1980626596"/>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17" r:id="rId6"/>
    <p:sldLayoutId id="2147483713" r:id="rId7"/>
    <p:sldLayoutId id="2147483714" r:id="rId8"/>
    <p:sldLayoutId id="2147483715" r:id="rId9"/>
    <p:sldLayoutId id="2147483716" r:id="rId10"/>
    <p:sldLayoutId id="2147483718" r:id="rId11"/>
  </p:sldLayoutIdLst>
  <p:hf sldNum="0" hdr="0" ftr="0" dt="0"/>
  <p:txStyles>
    <p:titleStyle>
      <a:lvl1pPr algn="l" defTabSz="914400" rtl="0" eaLnBrk="1" latinLnBrk="0" hangingPunct="1">
        <a:lnSpc>
          <a:spcPct val="100000"/>
        </a:lnSpc>
        <a:spcBef>
          <a:spcPct val="0"/>
        </a:spcBef>
        <a:buNone/>
        <a:defRPr sz="3600" i="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hyperlink" Target="https://creativecommons.org/licenses/by-nc-sa/3.0/" TargetMode="External"/><Relationship Id="rId3" Type="http://schemas.openxmlformats.org/officeDocument/2006/relationships/image" Target="../media/image3.png"/><Relationship Id="rId7" Type="http://schemas.openxmlformats.org/officeDocument/2006/relationships/hyperlink" Target="http://flickr.com/photos/mentalman1369/5597918732"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hyperlink" Target="https://creativecommons.org/licenses/by-sa/3.0/" TargetMode="External"/><Relationship Id="rId4" Type="http://schemas.openxmlformats.org/officeDocument/2006/relationships/hyperlink" Target="https://commons.wikimedia.org/wiki/File:Apple_Computer_Logo_rainbow.svg"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s://creativecommons.org/licenses/by-nc-sa/3.0/" TargetMode="External"/><Relationship Id="rId4" Type="http://schemas.openxmlformats.org/officeDocument/2006/relationships/hyperlink" Target="https://www.eoi.es/blogs/cristinagarcia-ochoa/2012/02/11/open-innovation-the-apple-case/"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techcafe.fr/133-sign-in-with-apple/" TargetMode="External"/><Relationship Id="rId2" Type="http://schemas.openxmlformats.org/officeDocument/2006/relationships/image" Target="../media/image6.png"/><Relationship Id="rId1" Type="http://schemas.openxmlformats.org/officeDocument/2006/relationships/slideLayout" Target="../slideLayouts/slideLayout1.xml"/><Relationship Id="rId5" Type="http://schemas.openxmlformats.org/officeDocument/2006/relationships/hyperlink" Target="https://creativecommons.org/licenses/by-nc/3.0/" TargetMode="External"/><Relationship Id="rId4" Type="http://schemas.openxmlformats.org/officeDocument/2006/relationships/image" Target="../media/image1.jpeg"/></Relationships>
</file>

<file path=ppt/slides/_rels/slide6.xml.rels><?xml version="1.0" encoding="UTF-8" standalone="yes"?>
<Relationships xmlns="http://schemas.openxmlformats.org/package/2006/relationships"><Relationship Id="rId3" Type="http://schemas.openxmlformats.org/officeDocument/2006/relationships/hyperlink" Target="http://flickr.com/photos/mentalman1369/5597918732" TargetMode="External"/><Relationship Id="rId2" Type="http://schemas.openxmlformats.org/officeDocument/2006/relationships/image" Target="../media/image4.jpeg"/><Relationship Id="rId1" Type="http://schemas.openxmlformats.org/officeDocument/2006/relationships/slideLayout" Target="../slideLayouts/slideLayout1.xml"/><Relationship Id="rId5" Type="http://schemas.openxmlformats.org/officeDocument/2006/relationships/hyperlink" Target="https://creativecommons.org/licenses/by-nc-sa/3.0/" TargetMode="External"/><Relationship Id="rId4" Type="http://schemas.openxmlformats.org/officeDocument/2006/relationships/image" Target="../media/image1.jpeg"/></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s://creativecommons.org/licenses/by-nc/3.0/" TargetMode="External"/><Relationship Id="rId4" Type="http://schemas.openxmlformats.org/officeDocument/2006/relationships/hyperlink" Target="https://dario999.deviantart.com/art/Apple-Carbon-Design-8k-4k-and-Full-HD-453072721" TargetMode="External"/></Relationships>
</file>

<file path=ppt/slides/_rels/slide8.xml.rels><?xml version="1.0" encoding="UTF-8" standalone="yes"?>
<Relationships xmlns="http://schemas.openxmlformats.org/package/2006/relationships"><Relationship Id="rId8" Type="http://schemas.openxmlformats.org/officeDocument/2006/relationships/hyperlink" Target="https://creativecommons.org/licenses/by-nc-sa/3.0/" TargetMode="External"/><Relationship Id="rId3" Type="http://schemas.openxmlformats.org/officeDocument/2006/relationships/image" Target="../media/image8.jpeg"/><Relationship Id="rId7" Type="http://schemas.openxmlformats.org/officeDocument/2006/relationships/hyperlink" Target="https://openoregon.pressbooks.pub/digitalfoundations/part/chapter-12-getting-it-out-digital-output-for-web/"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hyperlink" Target="https://creativecommons.org/licenses/by-nc-nd/3.0/" TargetMode="External"/><Relationship Id="rId4" Type="http://schemas.openxmlformats.org/officeDocument/2006/relationships/hyperlink" Target="https://www.nurse24.it/infermiere/dalla-redazione/knowledge-management-come-strategia-di-miglioramento-in-sanita.html"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freesion.com/article/6247914902/" TargetMode="External"/><Relationship Id="rId2" Type="http://schemas.openxmlformats.org/officeDocument/2006/relationships/image" Target="../media/image10.jpeg"/><Relationship Id="rId1" Type="http://schemas.openxmlformats.org/officeDocument/2006/relationships/slideLayout" Target="../slideLayouts/slideLayout1.xml"/><Relationship Id="rId5" Type="http://schemas.openxmlformats.org/officeDocument/2006/relationships/hyperlink" Target="https://creativecommons.org/licenses/by-sa/3.0/" TargetMode="External"/><Relationship Id="rId4" Type="http://schemas.openxmlformats.org/officeDocument/2006/relationships/image" Target="../media/image1.jpe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s://creativecommons.org/licenses/by-nc/3.0/" TargetMode="External"/><Relationship Id="rId4" Type="http://schemas.openxmlformats.org/officeDocument/2006/relationships/hyperlink" Target="https://www.freepngimg.com/png/58780-logo-apple-iphone-free-photo-p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pic>
        <p:nvPicPr>
          <p:cNvPr id="4" name="Picture 3" descr="Wavy 3D art">
            <a:extLst>
              <a:ext uri="{FF2B5EF4-FFF2-40B4-BE49-F238E27FC236}">
                <a16:creationId xmlns:a16="http://schemas.microsoft.com/office/drawing/2014/main" id="{3C16E7B5-98D1-6363-0448-1C3D85412195}"/>
              </a:ext>
            </a:extLst>
          </p:cNvPr>
          <p:cNvPicPr>
            <a:picLocks noChangeAspect="1"/>
          </p:cNvPicPr>
          <p:nvPr/>
        </p:nvPicPr>
        <p:blipFill rotWithShape="1">
          <a:blip r:embed="rId2">
            <a:alphaModFix amt="40000"/>
          </a:blip>
          <a:srcRect t="20150" r="6" b="7247"/>
          <a:stretch/>
        </p:blipFill>
        <p:spPr>
          <a:xfrm>
            <a:off x="20" y="10"/>
            <a:ext cx="12188932" cy="6857990"/>
          </a:xfrm>
          <a:prstGeom prst="rect">
            <a:avLst/>
          </a:prstGeom>
        </p:spPr>
      </p:pic>
      <p:sp>
        <p:nvSpPr>
          <p:cNvPr id="2" name="Title 1"/>
          <p:cNvSpPr>
            <a:spLocks noGrp="1"/>
          </p:cNvSpPr>
          <p:nvPr>
            <p:ph type="ctrTitle"/>
          </p:nvPr>
        </p:nvSpPr>
        <p:spPr>
          <a:xfrm>
            <a:off x="530351" y="1122363"/>
            <a:ext cx="7630931" cy="694978"/>
          </a:xfrm>
        </p:spPr>
        <p:txBody>
          <a:bodyPr>
            <a:normAutofit fontScale="90000"/>
          </a:bodyPr>
          <a:lstStyle/>
          <a:p>
            <a:r>
              <a:rPr lang="en-GB">
                <a:solidFill>
                  <a:srgbClr val="FFFFFF"/>
                </a:solidFill>
              </a:rPr>
              <a:t>Module Presentation: Developing Relationship and Workplace Achievements</a:t>
            </a:r>
          </a:p>
        </p:txBody>
      </p:sp>
      <p:sp>
        <p:nvSpPr>
          <p:cNvPr id="3" name="Subtitle 2"/>
          <p:cNvSpPr>
            <a:spLocks noGrp="1"/>
          </p:cNvSpPr>
          <p:nvPr>
            <p:ph type="subTitle" idx="1"/>
          </p:nvPr>
        </p:nvSpPr>
        <p:spPr>
          <a:xfrm>
            <a:off x="530351" y="3509963"/>
            <a:ext cx="7630931" cy="2402888"/>
          </a:xfrm>
        </p:spPr>
        <p:txBody>
          <a:bodyPr vert="horz" lIns="91440" tIns="45720" rIns="91440" bIns="45720" rtlCol="0" anchor="t">
            <a:normAutofit/>
          </a:bodyPr>
          <a:lstStyle/>
          <a:p>
            <a:r>
              <a:rPr lang="en-GB">
                <a:solidFill>
                  <a:srgbClr val="FFFFFF"/>
                </a:solidFill>
              </a:rPr>
              <a:t>Module code: BMSW5102</a:t>
            </a:r>
          </a:p>
          <a:p>
            <a:r>
              <a:rPr lang="en-GB">
                <a:solidFill>
                  <a:srgbClr val="FFFFFF"/>
                </a:solidFill>
              </a:rPr>
              <a:t>Student Name/ID: Hermann Jacquelin Dady / 2022686</a:t>
            </a:r>
          </a:p>
          <a:p>
            <a:r>
              <a:rPr lang="en-GB">
                <a:solidFill>
                  <a:srgbClr val="FFFFFF"/>
                </a:solidFill>
              </a:rPr>
              <a:t>Lecturer: Nishi Ramsurrun</a:t>
            </a:r>
          </a:p>
          <a:p>
            <a:r>
              <a:rPr lang="en-GB">
                <a:solidFill>
                  <a:srgbClr val="FFFFFF"/>
                </a:solidFill>
              </a:rPr>
              <a:t>Date: 25/03/2023</a:t>
            </a:r>
          </a:p>
          <a:p>
            <a:endParaRPr lang="en-GB">
              <a:solidFill>
                <a:srgbClr val="FFFFFF"/>
              </a:solidFill>
            </a:endParaRPr>
          </a:p>
          <a:p>
            <a:endParaRPr lang="en-GB">
              <a:solidFill>
                <a:srgbClr val="FFFFFF"/>
              </a:solidFill>
            </a:endParaRPr>
          </a:p>
        </p:txBody>
      </p:sp>
      <p:grpSp>
        <p:nvGrpSpPr>
          <p:cNvPr id="11"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12"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3"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4"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5"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6"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19" name="Freeform: Shape 18">
            <a:extLst>
              <a:ext uri="{FF2B5EF4-FFF2-40B4-BE49-F238E27FC236}">
                <a16:creationId xmlns:a16="http://schemas.microsoft.com/office/drawing/2014/main" id="{3D505D40-32E9-4C48-81F8-AD80433BE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1" name="Group 20">
            <a:extLst>
              <a:ext uri="{FF2B5EF4-FFF2-40B4-BE49-F238E27FC236}">
                <a16:creationId xmlns:a16="http://schemas.microsoft.com/office/drawing/2014/main" id="{C507BF36-B92B-4CAC-BCA7-8364B51E1F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2" name="Freeform: Shape 21">
              <a:extLst>
                <a:ext uri="{FF2B5EF4-FFF2-40B4-BE49-F238E27FC236}">
                  <a16:creationId xmlns:a16="http://schemas.microsoft.com/office/drawing/2014/main" id="{2276237E-3A6D-452F-879C-FB8C77A1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38BC9243-F4BF-48A7-89AE-DFA5B37DE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Freeform: Shape 23">
              <a:extLst>
                <a:ext uri="{FF2B5EF4-FFF2-40B4-BE49-F238E27FC236}">
                  <a16:creationId xmlns:a16="http://schemas.microsoft.com/office/drawing/2014/main" id="{5DE414EC-F3DF-412E-9B22-5328DAA99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Graphic 12">
              <a:extLst>
                <a:ext uri="{FF2B5EF4-FFF2-40B4-BE49-F238E27FC236}">
                  <a16:creationId xmlns:a16="http://schemas.microsoft.com/office/drawing/2014/main" id="{039C06B1-FDEA-47B1-8222-7D622CD72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B834C8C1-9BD1-4635-8E5B-65815F901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Graphic 15">
              <a:extLst>
                <a:ext uri="{FF2B5EF4-FFF2-40B4-BE49-F238E27FC236}">
                  <a16:creationId xmlns:a16="http://schemas.microsoft.com/office/drawing/2014/main" id="{2963D456-B3F4-4EDC-827E-645741F64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73A58845-EFFB-4806-BC6D-47418C15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pic>
        <p:nvPicPr>
          <p:cNvPr id="4" name="Picture 3" descr="Wavy 3D art">
            <a:extLst>
              <a:ext uri="{FF2B5EF4-FFF2-40B4-BE49-F238E27FC236}">
                <a16:creationId xmlns:a16="http://schemas.microsoft.com/office/drawing/2014/main" id="{3C16E7B5-98D1-6363-0448-1C3D85412195}"/>
              </a:ext>
            </a:extLst>
          </p:cNvPr>
          <p:cNvPicPr>
            <a:picLocks noChangeAspect="1"/>
          </p:cNvPicPr>
          <p:nvPr/>
        </p:nvPicPr>
        <p:blipFill rotWithShape="1">
          <a:blip r:embed="rId2">
            <a:alphaModFix amt="40000"/>
          </a:blip>
          <a:srcRect t="20150" r="6" b="7247"/>
          <a:stretch/>
        </p:blipFill>
        <p:spPr>
          <a:xfrm>
            <a:off x="20" y="10"/>
            <a:ext cx="12188932" cy="6857990"/>
          </a:xfrm>
          <a:prstGeom prst="rect">
            <a:avLst/>
          </a:prstGeom>
        </p:spPr>
      </p:pic>
      <p:sp>
        <p:nvSpPr>
          <p:cNvPr id="2" name="Title 1"/>
          <p:cNvSpPr>
            <a:spLocks noGrp="1"/>
          </p:cNvSpPr>
          <p:nvPr>
            <p:ph type="ctrTitle"/>
          </p:nvPr>
        </p:nvSpPr>
        <p:spPr>
          <a:xfrm>
            <a:off x="530351" y="1122363"/>
            <a:ext cx="7630931" cy="694978"/>
          </a:xfrm>
        </p:spPr>
        <p:txBody>
          <a:bodyPr>
            <a:normAutofit fontScale="90000"/>
          </a:bodyPr>
          <a:lstStyle/>
          <a:p>
            <a:r>
              <a:rPr lang="en-GB">
                <a:solidFill>
                  <a:srgbClr val="FFFFFF"/>
                </a:solidFill>
              </a:rPr>
              <a:t>Introduction</a:t>
            </a:r>
          </a:p>
        </p:txBody>
      </p:sp>
      <p:sp>
        <p:nvSpPr>
          <p:cNvPr id="3" name="Subtitle 2"/>
          <p:cNvSpPr>
            <a:spLocks noGrp="1"/>
          </p:cNvSpPr>
          <p:nvPr>
            <p:ph type="subTitle" idx="1"/>
          </p:nvPr>
        </p:nvSpPr>
        <p:spPr>
          <a:xfrm>
            <a:off x="530351" y="2012701"/>
            <a:ext cx="5090931" cy="4515096"/>
          </a:xfrm>
        </p:spPr>
        <p:txBody>
          <a:bodyPr vert="horz" lIns="91440" tIns="45720" rIns="91440" bIns="45720" rtlCol="0" anchor="t">
            <a:normAutofit/>
          </a:bodyPr>
          <a:lstStyle/>
          <a:p>
            <a:pPr marL="342900" indent="-342900">
              <a:buFont typeface="Calibri" panose="020B0604020202020204" pitchFamily="34" charset="0"/>
              <a:buChar char="-"/>
            </a:pPr>
            <a:r>
              <a:rPr lang="en-GB">
                <a:solidFill>
                  <a:srgbClr val="FFFFFF"/>
                </a:solidFill>
              </a:rPr>
              <a:t>Apple Technology company</a:t>
            </a:r>
            <a:endParaRPr lang="en-US"/>
          </a:p>
          <a:p>
            <a:pPr marL="342900" indent="-342900">
              <a:buFont typeface="Calibri" panose="020B0604020202020204" pitchFamily="34" charset="0"/>
              <a:buChar char="-"/>
            </a:pPr>
            <a:r>
              <a:rPr lang="en-GB">
                <a:solidFill>
                  <a:srgbClr val="FFFFFF"/>
                </a:solidFill>
              </a:rPr>
              <a:t>Background of the organisation</a:t>
            </a:r>
          </a:p>
          <a:p>
            <a:pPr marL="342900" indent="-342900">
              <a:buFont typeface="Calibri" panose="020B0604020202020204" pitchFamily="34" charset="0"/>
              <a:buChar char="-"/>
            </a:pPr>
            <a:r>
              <a:rPr lang="en-GB">
                <a:solidFill>
                  <a:srgbClr val="FFFFFF"/>
                </a:solidFill>
              </a:rPr>
              <a:t>Use of Modern Technology</a:t>
            </a:r>
          </a:p>
          <a:p>
            <a:pPr marL="342900" indent="-342900">
              <a:buFont typeface="Calibri" panose="020B0604020202020204" pitchFamily="34" charset="0"/>
              <a:buChar char="-"/>
            </a:pPr>
            <a:r>
              <a:rPr lang="en-GB">
                <a:solidFill>
                  <a:srgbClr val="FFFFFF"/>
                </a:solidFill>
              </a:rPr>
              <a:t>The company vision in the 21st century </a:t>
            </a:r>
          </a:p>
          <a:p>
            <a:pPr marL="342900" indent="-342900">
              <a:buFont typeface="Calibri" panose="020B0604020202020204" pitchFamily="34" charset="0"/>
              <a:buChar char="-"/>
            </a:pPr>
            <a:r>
              <a:rPr lang="en-GB">
                <a:solidFill>
                  <a:srgbClr val="FFFFFF"/>
                </a:solidFill>
              </a:rPr>
              <a:t>Apple Technology Company Structure</a:t>
            </a:r>
            <a:endParaRPr lang="en-GB"/>
          </a:p>
          <a:p>
            <a:pPr marL="342900" indent="-342900">
              <a:buFont typeface="Calibri" panose="020B0604020202020204" pitchFamily="34" charset="0"/>
              <a:buChar char="-"/>
            </a:pPr>
            <a:r>
              <a:rPr lang="en-GB">
                <a:solidFill>
                  <a:srgbClr val="FFFFFF"/>
                </a:solidFill>
              </a:rPr>
              <a:t>Knowledge, Skills and Behaviour for HR requirement at Apple</a:t>
            </a:r>
          </a:p>
          <a:p>
            <a:pPr marL="342900" indent="-342900">
              <a:buFont typeface="Calibri" panose="020B0604020202020204" pitchFamily="34" charset="0"/>
              <a:buChar char="-"/>
            </a:pPr>
            <a:r>
              <a:rPr lang="en-GB">
                <a:solidFill>
                  <a:srgbClr val="FFFFFF"/>
                </a:solidFill>
              </a:rPr>
              <a:t>Apple SWOT analysis</a:t>
            </a:r>
          </a:p>
          <a:p>
            <a:pPr marL="342900" indent="-342900">
              <a:buFont typeface="Calibri" panose="020B0604020202020204" pitchFamily="34" charset="0"/>
              <a:buChar char="-"/>
            </a:pPr>
            <a:r>
              <a:rPr lang="en-GB">
                <a:solidFill>
                  <a:srgbClr val="FFFFFF"/>
                </a:solidFill>
              </a:rPr>
              <a:t>List of references</a:t>
            </a:r>
          </a:p>
          <a:p>
            <a:pPr marL="342900" indent="-342900">
              <a:buFont typeface="Calibri" panose="020B0604020202020204" pitchFamily="34" charset="0"/>
              <a:buChar char="-"/>
            </a:pPr>
            <a:endParaRPr lang="en-GB">
              <a:solidFill>
                <a:srgbClr val="FFFFFF"/>
              </a:solidFill>
            </a:endParaRPr>
          </a:p>
          <a:p>
            <a:endParaRPr lang="en-GB">
              <a:solidFill>
                <a:srgbClr val="FFFFFF"/>
              </a:solidFill>
            </a:endParaRPr>
          </a:p>
          <a:p>
            <a:endParaRPr lang="en-GB">
              <a:solidFill>
                <a:srgbClr val="FFFFFF"/>
              </a:solidFill>
            </a:endParaRPr>
          </a:p>
          <a:p>
            <a:endParaRPr lang="en-GB">
              <a:solidFill>
                <a:srgbClr val="FFFFFF"/>
              </a:solidFill>
            </a:endParaRPr>
          </a:p>
        </p:txBody>
      </p:sp>
      <p:grpSp>
        <p:nvGrpSpPr>
          <p:cNvPr id="11"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12"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3"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4"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5"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6"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19" name="Freeform: Shape 18">
            <a:extLst>
              <a:ext uri="{FF2B5EF4-FFF2-40B4-BE49-F238E27FC236}">
                <a16:creationId xmlns:a16="http://schemas.microsoft.com/office/drawing/2014/main" id="{3D505D40-32E9-4C48-81F8-AD80433BE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1" name="Group 20">
            <a:extLst>
              <a:ext uri="{FF2B5EF4-FFF2-40B4-BE49-F238E27FC236}">
                <a16:creationId xmlns:a16="http://schemas.microsoft.com/office/drawing/2014/main" id="{C507BF36-B92B-4CAC-BCA7-8364B51E1F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2" name="Freeform: Shape 21">
              <a:extLst>
                <a:ext uri="{FF2B5EF4-FFF2-40B4-BE49-F238E27FC236}">
                  <a16:creationId xmlns:a16="http://schemas.microsoft.com/office/drawing/2014/main" id="{2276237E-3A6D-452F-879C-FB8C77A1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38BC9243-F4BF-48A7-89AE-DFA5B37DE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Freeform: Shape 23">
              <a:extLst>
                <a:ext uri="{FF2B5EF4-FFF2-40B4-BE49-F238E27FC236}">
                  <a16:creationId xmlns:a16="http://schemas.microsoft.com/office/drawing/2014/main" id="{5DE414EC-F3DF-412E-9B22-5328DAA99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Graphic 12">
              <a:extLst>
                <a:ext uri="{FF2B5EF4-FFF2-40B4-BE49-F238E27FC236}">
                  <a16:creationId xmlns:a16="http://schemas.microsoft.com/office/drawing/2014/main" id="{039C06B1-FDEA-47B1-8222-7D622CD72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B834C8C1-9BD1-4635-8E5B-65815F901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Graphic 15">
              <a:extLst>
                <a:ext uri="{FF2B5EF4-FFF2-40B4-BE49-F238E27FC236}">
                  <a16:creationId xmlns:a16="http://schemas.microsoft.com/office/drawing/2014/main" id="{2963D456-B3F4-4EDC-827E-645741F64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73A58845-EFFB-4806-BC6D-47418C15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5" descr="Icon Icons Computer · Free image on Pixabay">
            <a:extLst>
              <a:ext uri="{FF2B5EF4-FFF2-40B4-BE49-F238E27FC236}">
                <a16:creationId xmlns:a16="http://schemas.microsoft.com/office/drawing/2014/main" id="{D3EF5171-67EA-C39B-778D-5B6D31F3A3DD}"/>
              </a:ext>
            </a:extLst>
          </p:cNvPr>
          <p:cNvPicPr>
            <a:picLocks noChangeAspect="1"/>
          </p:cNvPicPr>
          <p:nvPr/>
        </p:nvPicPr>
        <p:blipFill>
          <a:blip r:embed="rId3"/>
          <a:stretch>
            <a:fillRect/>
          </a:stretch>
        </p:blipFill>
        <p:spPr>
          <a:xfrm>
            <a:off x="4283243" y="346242"/>
            <a:ext cx="7716252" cy="6366042"/>
          </a:xfrm>
          <a:prstGeom prst="rect">
            <a:avLst/>
          </a:prstGeom>
        </p:spPr>
      </p:pic>
    </p:spTree>
    <p:extLst>
      <p:ext uri="{BB962C8B-B14F-4D97-AF65-F5344CB8AC3E}">
        <p14:creationId xmlns:p14="http://schemas.microsoft.com/office/powerpoint/2010/main" val="14460195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p:cNvSpPr>
            <a:spLocks noGrp="1"/>
          </p:cNvSpPr>
          <p:nvPr>
            <p:ph type="ctrTitle"/>
          </p:nvPr>
        </p:nvSpPr>
        <p:spPr>
          <a:xfrm>
            <a:off x="530352" y="1122363"/>
            <a:ext cx="5565648" cy="1978346"/>
          </a:xfrm>
        </p:spPr>
        <p:txBody>
          <a:bodyPr vert="horz" lIns="91440" tIns="45720" rIns="91440" bIns="45720" rtlCol="0" anchor="b">
            <a:noAutofit/>
          </a:bodyPr>
          <a:lstStyle/>
          <a:p>
            <a:pPr>
              <a:lnSpc>
                <a:spcPct val="90000"/>
              </a:lnSpc>
            </a:pPr>
            <a:r>
              <a:rPr lang="en-GB" sz="1400"/>
              <a:t>Apple Technology company</a:t>
            </a:r>
            <a:br>
              <a:rPr lang="en-GB" sz="1400"/>
            </a:br>
            <a:br>
              <a:rPr lang="en-GB" sz="1400"/>
            </a:br>
            <a:r>
              <a:rPr lang="en-GB" sz="1400"/>
              <a:t>Apple Inc. is an American multinational technology company headquartered in Cupertino, California. It is by far the largest technology company by revenue, totalling US$394.3 billion in 2022. As by March 2023, Apple is the world biggest company by market capitalization. As of June 2022, Apple is the largest personal computer vendor by unit sales and second largest mobile phone manufacturer. It is one of the big five American information technology companies, alongside Alphabet (known as Google), Amazon, Meta (known for Facebook), and Microsoft.</a:t>
            </a:r>
          </a:p>
        </p:txBody>
      </p:sp>
      <p:sp>
        <p:nvSpPr>
          <p:cNvPr id="3" name="Subtitle 2"/>
          <p:cNvSpPr>
            <a:spLocks noGrp="1"/>
          </p:cNvSpPr>
          <p:nvPr>
            <p:ph type="subTitle" idx="1"/>
          </p:nvPr>
        </p:nvSpPr>
        <p:spPr>
          <a:xfrm>
            <a:off x="530352" y="3509963"/>
            <a:ext cx="5565648" cy="2444307"/>
          </a:xfrm>
        </p:spPr>
        <p:txBody>
          <a:bodyPr vert="horz" lIns="91440" tIns="45720" rIns="91440" bIns="45720" rtlCol="0">
            <a:normAutofit/>
          </a:bodyPr>
          <a:lstStyle/>
          <a:p>
            <a:endParaRPr lang="en-GB"/>
          </a:p>
          <a:p>
            <a:endParaRPr lang="en-GB"/>
          </a:p>
          <a:p>
            <a:endParaRPr lang="en-GB"/>
          </a:p>
        </p:txBody>
      </p:sp>
      <p:sp>
        <p:nvSpPr>
          <p:cNvPr id="61" name="Freeform: Shape 60">
            <a:extLst>
              <a:ext uri="{FF2B5EF4-FFF2-40B4-BE49-F238E27FC236}">
                <a16:creationId xmlns:a16="http://schemas.microsoft.com/office/drawing/2014/main" id="{CF7F2079-504C-499A-A644-58F4DDC76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63"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64"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65"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66"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67"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68"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69"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pic>
        <p:nvPicPr>
          <p:cNvPr id="4" name="Picture 3" descr="Wavy 3D art">
            <a:extLst>
              <a:ext uri="{FF2B5EF4-FFF2-40B4-BE49-F238E27FC236}">
                <a16:creationId xmlns:a16="http://schemas.microsoft.com/office/drawing/2014/main" id="{3C16E7B5-98D1-6363-0448-1C3D85412195}"/>
              </a:ext>
            </a:extLst>
          </p:cNvPr>
          <p:cNvPicPr>
            <a:picLocks noChangeAspect="1"/>
          </p:cNvPicPr>
          <p:nvPr/>
        </p:nvPicPr>
        <p:blipFill rotWithShape="1">
          <a:blip r:embed="rId2"/>
          <a:srcRect t="7196" r="-1" b="14759"/>
          <a:stretch/>
        </p:blipFill>
        <p:spPr>
          <a:xfrm>
            <a:off x="6535696" y="10"/>
            <a:ext cx="5669280" cy="3428990"/>
          </a:xfrm>
          <a:prstGeom prst="rect">
            <a:avLst/>
          </a:prstGeom>
        </p:spPr>
      </p:pic>
      <p:pic>
        <p:nvPicPr>
          <p:cNvPr id="5" name="Picture 5" descr="A picture containing text, vector graphics, silhouette, clipart&#10;&#10;Description automatically generated">
            <a:extLst>
              <a:ext uri="{FF2B5EF4-FFF2-40B4-BE49-F238E27FC236}">
                <a16:creationId xmlns:a16="http://schemas.microsoft.com/office/drawing/2014/main" id="{453ED558-374F-2CFB-FB28-544041DD2621}"/>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6990" r="3" b="31146"/>
          <a:stretch/>
        </p:blipFill>
        <p:spPr>
          <a:xfrm>
            <a:off x="6535696" y="3429000"/>
            <a:ext cx="5669280" cy="3429000"/>
          </a:xfrm>
          <a:prstGeom prst="rect">
            <a:avLst/>
          </a:prstGeom>
        </p:spPr>
      </p:pic>
      <p:sp>
        <p:nvSpPr>
          <p:cNvPr id="71" name="Freeform: Shape 70">
            <a:extLst>
              <a:ext uri="{FF2B5EF4-FFF2-40B4-BE49-F238E27FC236}">
                <a16:creationId xmlns:a16="http://schemas.microsoft.com/office/drawing/2014/main" id="{3D505D40-32E9-4C48-81F8-AD80433BE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6006"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3" name="Group 72">
            <a:extLst>
              <a:ext uri="{FF2B5EF4-FFF2-40B4-BE49-F238E27FC236}">
                <a16:creationId xmlns:a16="http://schemas.microsoft.com/office/drawing/2014/main" id="{C507BF36-B92B-4CAC-BCA7-8364B51E1F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74" name="Freeform: Shape 73">
              <a:extLst>
                <a:ext uri="{FF2B5EF4-FFF2-40B4-BE49-F238E27FC236}">
                  <a16:creationId xmlns:a16="http://schemas.microsoft.com/office/drawing/2014/main" id="{2276237E-3A6D-452F-879C-FB8C77A1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75" name="Freeform: Shape 74">
              <a:extLst>
                <a:ext uri="{FF2B5EF4-FFF2-40B4-BE49-F238E27FC236}">
                  <a16:creationId xmlns:a16="http://schemas.microsoft.com/office/drawing/2014/main" id="{38BC9243-F4BF-48A7-89AE-DFA5B37DE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76" name="Freeform: Shape 75">
              <a:extLst>
                <a:ext uri="{FF2B5EF4-FFF2-40B4-BE49-F238E27FC236}">
                  <a16:creationId xmlns:a16="http://schemas.microsoft.com/office/drawing/2014/main" id="{5DE414EC-F3DF-412E-9B22-5328DAA99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77" name="Graphic 12">
              <a:extLst>
                <a:ext uri="{FF2B5EF4-FFF2-40B4-BE49-F238E27FC236}">
                  <a16:creationId xmlns:a16="http://schemas.microsoft.com/office/drawing/2014/main" id="{039C06B1-FDEA-47B1-8222-7D622CD72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78" name="Graphic 15">
              <a:extLst>
                <a:ext uri="{FF2B5EF4-FFF2-40B4-BE49-F238E27FC236}">
                  <a16:creationId xmlns:a16="http://schemas.microsoft.com/office/drawing/2014/main" id="{B834C8C1-9BD1-4635-8E5B-65815F901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79" name="Graphic 15">
              <a:extLst>
                <a:ext uri="{FF2B5EF4-FFF2-40B4-BE49-F238E27FC236}">
                  <a16:creationId xmlns:a16="http://schemas.microsoft.com/office/drawing/2014/main" id="{2963D456-B3F4-4EDC-827E-645741F64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73A58845-EFFB-4806-BC6D-47418C15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FF9784D9-211F-5307-1E21-2D2298930D34}"/>
              </a:ext>
            </a:extLst>
          </p:cNvPr>
          <p:cNvSpPr txBox="1"/>
          <p:nvPr/>
        </p:nvSpPr>
        <p:spPr>
          <a:xfrm>
            <a:off x="9588555" y="6657945"/>
            <a:ext cx="2616421"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a:t>
            </a:r>
            <a:r>
              <a:rPr lang="en-US" sz="700">
                <a:solidFill>
                  <a:srgbClr val="FFFFFF"/>
                </a:solidFill>
              </a:rPr>
              <a:t>.</a:t>
            </a:r>
          </a:p>
        </p:txBody>
      </p:sp>
      <p:pic>
        <p:nvPicPr>
          <p:cNvPr id="8" name="Picture 9" descr="A picture containing text, indoor, electronics, computer&#10;&#10;Description automatically generated">
            <a:extLst>
              <a:ext uri="{FF2B5EF4-FFF2-40B4-BE49-F238E27FC236}">
                <a16:creationId xmlns:a16="http://schemas.microsoft.com/office/drawing/2014/main" id="{529DC763-5B4F-6DD2-0229-6054BD146CF8}"/>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606926" y="3331794"/>
            <a:ext cx="5710988" cy="4525782"/>
          </a:xfrm>
          <a:prstGeom prst="rect">
            <a:avLst/>
          </a:prstGeom>
        </p:spPr>
      </p:pic>
      <p:sp>
        <p:nvSpPr>
          <p:cNvPr id="10" name="TextBox 9">
            <a:extLst>
              <a:ext uri="{FF2B5EF4-FFF2-40B4-BE49-F238E27FC236}">
                <a16:creationId xmlns:a16="http://schemas.microsoft.com/office/drawing/2014/main" id="{05ED0AD3-1C1B-B5CA-3081-54FB63000C26}"/>
              </a:ext>
            </a:extLst>
          </p:cNvPr>
          <p:cNvSpPr txBox="1"/>
          <p:nvPr/>
        </p:nvSpPr>
        <p:spPr>
          <a:xfrm>
            <a:off x="606926" y="5879182"/>
            <a:ext cx="5710989" cy="798763"/>
          </a:xfrm>
          <a:prstGeom prst="rect">
            <a:avLst/>
          </a:prstGeom>
        </p:spPr>
        <p:txBody>
          <a:bodyPr>
            <a:normAutofit/>
          </a:bodyPr>
          <a:lstStyle/>
          <a:p>
            <a:r>
              <a:rPr lang="en-US">
                <a:hlinkClick r:id="rId7"/>
              </a:rPr>
              <a:t>This Photo</a:t>
            </a:r>
            <a:r>
              <a:rPr lang="en-US"/>
              <a:t> by Unknown author is licensed under </a:t>
            </a:r>
            <a:r>
              <a:rPr lang="en-US">
                <a:hlinkClick r:id="rId8"/>
              </a:rPr>
              <a:t>CC BY-SA-NC</a:t>
            </a:r>
            <a:r>
              <a:rPr lang="en-US"/>
              <a:t>.</a:t>
            </a:r>
          </a:p>
        </p:txBody>
      </p:sp>
    </p:spTree>
    <p:extLst>
      <p:ext uri="{BB962C8B-B14F-4D97-AF65-F5344CB8AC3E}">
        <p14:creationId xmlns:p14="http://schemas.microsoft.com/office/powerpoint/2010/main" val="3014700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1500"/>
                                  </p:stCondLst>
                                  <p:endCondLst>
                                    <p:cond evt="begin" delay="0">
                                      <p:tn val="5"/>
                                    </p:cond>
                                  </p:end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pic>
        <p:nvPicPr>
          <p:cNvPr id="4" name="Picture 3" descr="Wavy 3D art">
            <a:extLst>
              <a:ext uri="{FF2B5EF4-FFF2-40B4-BE49-F238E27FC236}">
                <a16:creationId xmlns:a16="http://schemas.microsoft.com/office/drawing/2014/main" id="{3C16E7B5-98D1-6363-0448-1C3D85412195}"/>
              </a:ext>
            </a:extLst>
          </p:cNvPr>
          <p:cNvPicPr>
            <a:picLocks noChangeAspect="1"/>
          </p:cNvPicPr>
          <p:nvPr/>
        </p:nvPicPr>
        <p:blipFill rotWithShape="1">
          <a:blip r:embed="rId2"/>
          <a:srcRect t="9918" r="-1" b="17482"/>
          <a:stretch/>
        </p:blipFill>
        <p:spPr>
          <a:xfrm>
            <a:off x="20" y="10"/>
            <a:ext cx="12188932" cy="6857990"/>
          </a:xfrm>
          <a:prstGeom prst="rect">
            <a:avLst/>
          </a:prstGeom>
        </p:spPr>
      </p:pic>
      <p:sp>
        <p:nvSpPr>
          <p:cNvPr id="35" name="Rectangle 34">
            <a:extLst>
              <a:ext uri="{FF2B5EF4-FFF2-40B4-BE49-F238E27FC236}">
                <a16:creationId xmlns:a16="http://schemas.microsoft.com/office/drawing/2014/main" id="{948AEA76-67F2-4344-A189-9BFFE00763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7" name="Frame 36">
            <a:extLst>
              <a:ext uri="{FF2B5EF4-FFF2-40B4-BE49-F238E27FC236}">
                <a16:creationId xmlns:a16="http://schemas.microsoft.com/office/drawing/2014/main" id="{838456E0-BAD6-49AA-B7F3-846752A7E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frame">
            <a:avLst>
              <a:gd name="adj1" fmla="val 7519"/>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Subtitle 2"/>
          <p:cNvSpPr>
            <a:spLocks noGrp="1"/>
          </p:cNvSpPr>
          <p:nvPr>
            <p:ph type="subTitle" idx="1"/>
          </p:nvPr>
        </p:nvSpPr>
        <p:spPr>
          <a:xfrm>
            <a:off x="861428" y="3624760"/>
            <a:ext cx="5565648" cy="1633040"/>
          </a:xfrm>
        </p:spPr>
        <p:txBody>
          <a:bodyPr vert="horz" lIns="91440" tIns="45720" rIns="91440" bIns="45720" rtlCol="0">
            <a:normAutofit/>
          </a:bodyPr>
          <a:lstStyle/>
          <a:p>
            <a:endParaRPr lang="en-GB">
              <a:solidFill>
                <a:srgbClr val="FFFFFF"/>
              </a:solidFill>
            </a:endParaRPr>
          </a:p>
          <a:p>
            <a:endParaRPr lang="en-GB">
              <a:solidFill>
                <a:srgbClr val="FFFFFF"/>
              </a:solidFill>
            </a:endParaRPr>
          </a:p>
          <a:p>
            <a:endParaRPr lang="en-GB">
              <a:solidFill>
                <a:srgbClr val="FFFFFF"/>
              </a:solidFill>
            </a:endParaRPr>
          </a:p>
        </p:txBody>
      </p:sp>
      <p:sp>
        <p:nvSpPr>
          <p:cNvPr id="2" name="Title 1"/>
          <p:cNvSpPr>
            <a:spLocks noGrp="1"/>
          </p:cNvSpPr>
          <p:nvPr>
            <p:ph type="ctrTitle"/>
          </p:nvPr>
        </p:nvSpPr>
        <p:spPr>
          <a:xfrm>
            <a:off x="861428" y="799521"/>
            <a:ext cx="5565648" cy="2995074"/>
          </a:xfrm>
        </p:spPr>
        <p:txBody>
          <a:bodyPr>
            <a:normAutofit/>
          </a:bodyPr>
          <a:lstStyle/>
          <a:p>
            <a:pPr>
              <a:lnSpc>
                <a:spcPct val="90000"/>
              </a:lnSpc>
            </a:pPr>
            <a:r>
              <a:rPr lang="en-GB" sz="1400">
                <a:solidFill>
                  <a:srgbClr val="FFFFFF"/>
                </a:solidFill>
              </a:rPr>
              <a:t>Background of the Organisation</a:t>
            </a:r>
            <a:br>
              <a:rPr lang="en-GB" sz="1400"/>
            </a:br>
            <a:br>
              <a:rPr lang="en-GB" sz="1400"/>
            </a:br>
            <a:r>
              <a:rPr lang="en-GB" sz="1400">
                <a:solidFill>
                  <a:srgbClr val="FFFFFF"/>
                </a:solidFill>
              </a:rPr>
              <a:t>Apple was founder as Apple \computer Company on April 1, 1976, by Steve Wozniak, Steve Jobs and Ronald Wayne to develop and sell Wozniak's Apple I personal computer. It was incorporated by Jobs and Wozniak as apple Computer, inc. In 1977. The company went public in 1980 to instant financial success. Apple developed computers featuring innovative graphical user interfaces. By 1985, the high cost of its products, and power struggles between executives, caused problems.</a:t>
            </a:r>
            <a:br>
              <a:rPr lang="en-GB" sz="1400">
                <a:solidFill>
                  <a:srgbClr val="FFFFFF"/>
                </a:solidFill>
              </a:rPr>
            </a:br>
            <a:r>
              <a:rPr lang="en-GB" sz="1400">
                <a:solidFill>
                  <a:srgbClr val="FFFFFF"/>
                </a:solidFill>
              </a:rPr>
              <a:t>Apple lost considerable market share to the lower-priced duopoly of the Microsoft Windows operation system as market for personal computers expanded.</a:t>
            </a:r>
          </a:p>
        </p:txBody>
      </p:sp>
      <p:grpSp>
        <p:nvGrpSpPr>
          <p:cNvPr id="39"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301" y="3267662"/>
            <a:ext cx="972241" cy="45718"/>
            <a:chOff x="4886325" y="3371754"/>
            <a:chExt cx="2418492" cy="113728"/>
          </a:xfrm>
          <a:solidFill>
            <a:schemeClr val="accent1"/>
          </a:solidFill>
        </p:grpSpPr>
        <p:sp>
          <p:nvSpPr>
            <p:cNvPr id="40"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41"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42"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43"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44"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45"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47" name="Freeform: Shape 46">
            <a:extLst>
              <a:ext uri="{FF2B5EF4-FFF2-40B4-BE49-F238E27FC236}">
                <a16:creationId xmlns:a16="http://schemas.microsoft.com/office/drawing/2014/main" id="{ACFC1F4B-C7BE-44D2-8FA4-1CE2FCF06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49" name="Group 48">
            <a:extLst>
              <a:ext uri="{FF2B5EF4-FFF2-40B4-BE49-F238E27FC236}">
                <a16:creationId xmlns:a16="http://schemas.microsoft.com/office/drawing/2014/main" id="{BDA258B3-4238-403A-9CAC-51B872D452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50" name="Freeform: Shape 49">
              <a:extLst>
                <a:ext uri="{FF2B5EF4-FFF2-40B4-BE49-F238E27FC236}">
                  <a16:creationId xmlns:a16="http://schemas.microsoft.com/office/drawing/2014/main" id="{03387491-1998-42A5-9172-2AEFC55005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51" name="Freeform: Shape 50">
              <a:extLst>
                <a:ext uri="{FF2B5EF4-FFF2-40B4-BE49-F238E27FC236}">
                  <a16:creationId xmlns:a16="http://schemas.microsoft.com/office/drawing/2014/main" id="{D9E1E611-F0D3-480F-8EAB-5501C1DBED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52" name="Freeform: Shape 51">
              <a:extLst>
                <a:ext uri="{FF2B5EF4-FFF2-40B4-BE49-F238E27FC236}">
                  <a16:creationId xmlns:a16="http://schemas.microsoft.com/office/drawing/2014/main" id="{BB89B8F2-B71A-46C9-8992-CC8E36D1FF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53" name="Graphic 12">
              <a:extLst>
                <a:ext uri="{FF2B5EF4-FFF2-40B4-BE49-F238E27FC236}">
                  <a16:creationId xmlns:a16="http://schemas.microsoft.com/office/drawing/2014/main" id="{F1B1692F-EBA9-47DC-9CFD-CEDDA87F6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54" name="Graphic 15">
              <a:extLst>
                <a:ext uri="{FF2B5EF4-FFF2-40B4-BE49-F238E27FC236}">
                  <a16:creationId xmlns:a16="http://schemas.microsoft.com/office/drawing/2014/main" id="{8B7DD913-FF3C-455C-80A4-FF89CB58C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55" name="Graphic 15">
              <a:extLst>
                <a:ext uri="{FF2B5EF4-FFF2-40B4-BE49-F238E27FC236}">
                  <a16:creationId xmlns:a16="http://schemas.microsoft.com/office/drawing/2014/main" id="{F742A451-31F5-45C9-850A-0AE74A35F6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D2C596C3-466C-4D79-BAA3-F21C02607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5" descr="A picture containing indoor, several&#10;&#10;Description automatically generated">
            <a:extLst>
              <a:ext uri="{FF2B5EF4-FFF2-40B4-BE49-F238E27FC236}">
                <a16:creationId xmlns:a16="http://schemas.microsoft.com/office/drawing/2014/main" id="{7055E0C2-16A9-B04A-3140-EAA05177A0D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301874" y="1237247"/>
            <a:ext cx="5350041" cy="4156242"/>
          </a:xfrm>
          <a:prstGeom prst="rect">
            <a:avLst/>
          </a:prstGeom>
        </p:spPr>
      </p:pic>
      <p:sp>
        <p:nvSpPr>
          <p:cNvPr id="6" name="TextBox 5">
            <a:extLst>
              <a:ext uri="{FF2B5EF4-FFF2-40B4-BE49-F238E27FC236}">
                <a16:creationId xmlns:a16="http://schemas.microsoft.com/office/drawing/2014/main" id="{24413C45-123E-516F-12CD-61F6102BDEDD}"/>
              </a:ext>
            </a:extLst>
          </p:cNvPr>
          <p:cNvSpPr txBox="1"/>
          <p:nvPr/>
        </p:nvSpPr>
        <p:spPr>
          <a:xfrm>
            <a:off x="6301874" y="5059279"/>
            <a:ext cx="5350041" cy="651710"/>
          </a:xfrm>
          <a:prstGeom prst="rect">
            <a:avLst/>
          </a:prstGeom>
        </p:spPr>
        <p:txBody>
          <a:bodyPr>
            <a:normAutofit/>
          </a:bodyPr>
          <a:lstStyle/>
          <a:p>
            <a:r>
              <a:rPr lang="en-US">
                <a:hlinkClick r:id="rId4"/>
              </a:rPr>
              <a:t>This Photo</a:t>
            </a:r>
            <a:r>
              <a:rPr lang="en-US"/>
              <a:t> by Unknown author is licensed under </a:t>
            </a:r>
            <a:r>
              <a:rPr lang="en-US">
                <a:hlinkClick r:id="rId5"/>
              </a:rPr>
              <a:t>CC BY-SA-NC</a:t>
            </a:r>
            <a:r>
              <a:rPr lang="en-US"/>
              <a:t>.</a:t>
            </a:r>
          </a:p>
        </p:txBody>
      </p:sp>
    </p:spTree>
    <p:extLst>
      <p:ext uri="{BB962C8B-B14F-4D97-AF65-F5344CB8AC3E}">
        <p14:creationId xmlns:p14="http://schemas.microsoft.com/office/powerpoint/2010/main" val="560383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0" name="Rectangle 80">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p:cNvSpPr>
            <a:spLocks noGrp="1"/>
          </p:cNvSpPr>
          <p:nvPr>
            <p:ph type="ctrTitle"/>
          </p:nvPr>
        </p:nvSpPr>
        <p:spPr>
          <a:xfrm>
            <a:off x="530352" y="1122363"/>
            <a:ext cx="5985356" cy="1978346"/>
          </a:xfrm>
        </p:spPr>
        <p:txBody>
          <a:bodyPr>
            <a:normAutofit/>
          </a:bodyPr>
          <a:lstStyle/>
          <a:p>
            <a:r>
              <a:rPr lang="en-GB"/>
              <a:t>Use of modern technology</a:t>
            </a:r>
          </a:p>
        </p:txBody>
      </p:sp>
      <p:sp>
        <p:nvSpPr>
          <p:cNvPr id="3" name="Subtitle 2"/>
          <p:cNvSpPr>
            <a:spLocks noGrp="1"/>
          </p:cNvSpPr>
          <p:nvPr>
            <p:ph type="subTitle" idx="1"/>
          </p:nvPr>
        </p:nvSpPr>
        <p:spPr>
          <a:xfrm>
            <a:off x="530352" y="3509963"/>
            <a:ext cx="5985356" cy="2272220"/>
          </a:xfrm>
        </p:spPr>
        <p:txBody>
          <a:bodyPr vert="horz" lIns="91440" tIns="45720" rIns="91440" bIns="45720" rtlCol="0">
            <a:normAutofit lnSpcReduction="10000"/>
          </a:bodyPr>
          <a:lstStyle/>
          <a:p>
            <a:pPr>
              <a:lnSpc>
                <a:spcPct val="100000"/>
              </a:lnSpc>
            </a:pPr>
            <a:r>
              <a:rPr lang="en-GB" sz="1700"/>
              <a:t>In 1997, weeks away from bankruptcy, the company bought NeXT to resolve Apple's unsuccessful operation system strategy and entice Jobs back to the company. Over the next, Jobs guided Apple back to profitability through a number of tactics including introducing the iMac, iPod, iPhone and iPad to critical acclaim, Launching the "Think different" campaign and other memorable advertising campaigns.</a:t>
            </a:r>
            <a:endParaRPr lang="en-US" sz="1700"/>
          </a:p>
          <a:p>
            <a:pPr>
              <a:lnSpc>
                <a:spcPct val="100000"/>
              </a:lnSpc>
            </a:pPr>
            <a:endParaRPr lang="en-GB" sz="1700"/>
          </a:p>
          <a:p>
            <a:pPr>
              <a:lnSpc>
                <a:spcPct val="100000"/>
              </a:lnSpc>
            </a:pPr>
            <a:endParaRPr lang="en-GB" sz="1700"/>
          </a:p>
        </p:txBody>
      </p:sp>
      <p:grpSp>
        <p:nvGrpSpPr>
          <p:cNvPr id="111" name="Graphic 78">
            <a:extLst>
              <a:ext uri="{FF2B5EF4-FFF2-40B4-BE49-F238E27FC236}">
                <a16:creationId xmlns:a16="http://schemas.microsoft.com/office/drawing/2014/main" id="{06B4C967-D337-479B-87CA-7587B7FCFF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352" y="3267662"/>
            <a:ext cx="972241" cy="45718"/>
            <a:chOff x="4886325" y="3371754"/>
            <a:chExt cx="2418492" cy="113728"/>
          </a:xfrm>
          <a:solidFill>
            <a:schemeClr val="accent1"/>
          </a:solidFill>
        </p:grpSpPr>
        <p:sp>
          <p:nvSpPr>
            <p:cNvPr id="84" name="Graphic 78">
              <a:extLst>
                <a:ext uri="{FF2B5EF4-FFF2-40B4-BE49-F238E27FC236}">
                  <a16:creationId xmlns:a16="http://schemas.microsoft.com/office/drawing/2014/main" id="{6EF1A9DB-7052-4254-8534-9AAED6F6B6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12" name="Graphic 78">
              <a:extLst>
                <a:ext uri="{FF2B5EF4-FFF2-40B4-BE49-F238E27FC236}">
                  <a16:creationId xmlns:a16="http://schemas.microsoft.com/office/drawing/2014/main" id="{55D44775-F9E3-4142-8CDB-277AEF2F388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86" name="Graphic 78">
                <a:extLst>
                  <a:ext uri="{FF2B5EF4-FFF2-40B4-BE49-F238E27FC236}">
                    <a16:creationId xmlns:a16="http://schemas.microsoft.com/office/drawing/2014/main" id="{93BB9C83-6DC3-450C-BFAD-0CB5EAD294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87" name="Graphic 78">
                <a:extLst>
                  <a:ext uri="{FF2B5EF4-FFF2-40B4-BE49-F238E27FC236}">
                    <a16:creationId xmlns:a16="http://schemas.microsoft.com/office/drawing/2014/main" id="{4E01AF91-A65B-4AE1-96C9-4168BD8F90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88" name="Graphic 78">
                <a:extLst>
                  <a:ext uri="{FF2B5EF4-FFF2-40B4-BE49-F238E27FC236}">
                    <a16:creationId xmlns:a16="http://schemas.microsoft.com/office/drawing/2014/main" id="{0AD45C08-DFB9-441F-A901-BCB9B03058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89" name="Graphic 78">
                <a:extLst>
                  <a:ext uri="{FF2B5EF4-FFF2-40B4-BE49-F238E27FC236}">
                    <a16:creationId xmlns:a16="http://schemas.microsoft.com/office/drawing/2014/main" id="{E05BEC0E-4EE4-42C4-BF0B-15F9AC5181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pic>
        <p:nvPicPr>
          <p:cNvPr id="5" name="Picture 5">
            <a:extLst>
              <a:ext uri="{FF2B5EF4-FFF2-40B4-BE49-F238E27FC236}">
                <a16:creationId xmlns:a16="http://schemas.microsoft.com/office/drawing/2014/main" id="{5BDDEBCB-D880-6C2E-A9D1-554626C62BD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3922" r="-1" b="-1"/>
          <a:stretch/>
        </p:blipFill>
        <p:spPr>
          <a:xfrm>
            <a:off x="7311982" y="610390"/>
            <a:ext cx="4083744" cy="2668628"/>
          </a:xfrm>
          <a:prstGeom prst="rect">
            <a:avLst/>
          </a:prstGeom>
        </p:spPr>
      </p:pic>
      <p:sp>
        <p:nvSpPr>
          <p:cNvPr id="91" name="Freeform: Shape 90">
            <a:extLst>
              <a:ext uri="{FF2B5EF4-FFF2-40B4-BE49-F238E27FC236}">
                <a16:creationId xmlns:a16="http://schemas.microsoft.com/office/drawing/2014/main" id="{82AA7049-B18D-49D6-AD7D-DBB9E19FB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713190" y="-534982"/>
            <a:ext cx="943826" cy="2013794"/>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3" name="Group 92">
            <a:extLst>
              <a:ext uri="{FF2B5EF4-FFF2-40B4-BE49-F238E27FC236}">
                <a16:creationId xmlns:a16="http://schemas.microsoft.com/office/drawing/2014/main" id="{3850DB66-16D1-4953-A6E3-FCA3DC5F27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35690" y="349252"/>
            <a:ext cx="886142" cy="693398"/>
            <a:chOff x="10948005" y="3379098"/>
            <a:chExt cx="868640" cy="679702"/>
          </a:xfrm>
          <a:solidFill>
            <a:schemeClr val="accent6"/>
          </a:solidFill>
        </p:grpSpPr>
        <p:sp>
          <p:nvSpPr>
            <p:cNvPr id="94" name="Freeform: Shape 93">
              <a:extLst>
                <a:ext uri="{FF2B5EF4-FFF2-40B4-BE49-F238E27FC236}">
                  <a16:creationId xmlns:a16="http://schemas.microsoft.com/office/drawing/2014/main" id="{D698AB2F-1D17-4249-81CB-9A41D46B8E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14" name="Freeform: Shape 94">
              <a:extLst>
                <a:ext uri="{FF2B5EF4-FFF2-40B4-BE49-F238E27FC236}">
                  <a16:creationId xmlns:a16="http://schemas.microsoft.com/office/drawing/2014/main" id="{F5301961-8687-4ADB-8043-4065F4707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96" name="Graphic 15">
              <a:extLst>
                <a:ext uri="{FF2B5EF4-FFF2-40B4-BE49-F238E27FC236}">
                  <a16:creationId xmlns:a16="http://schemas.microsoft.com/office/drawing/2014/main" id="{9DC20816-893A-4201-AA91-22F71E46F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97" name="Graphic 15">
              <a:extLst>
                <a:ext uri="{FF2B5EF4-FFF2-40B4-BE49-F238E27FC236}">
                  <a16:creationId xmlns:a16="http://schemas.microsoft.com/office/drawing/2014/main" id="{866D1F4E-BA21-44F3-A97A-E979C5FE78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B35EADCB-1DB5-4B69-892B-14567F5280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0" name="Freeform: Shape 99">
            <a:extLst>
              <a:ext uri="{FF2B5EF4-FFF2-40B4-BE49-F238E27FC236}">
                <a16:creationId xmlns:a16="http://schemas.microsoft.com/office/drawing/2014/main" id="{752C2BA4-3BBE-4D22-A0D9-8D2A7B8F1C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5918708"/>
            <a:ext cx="4187283" cy="93929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Wavy 3D art">
            <a:extLst>
              <a:ext uri="{FF2B5EF4-FFF2-40B4-BE49-F238E27FC236}">
                <a16:creationId xmlns:a16="http://schemas.microsoft.com/office/drawing/2014/main" id="{3C16E7B5-98D1-6363-0448-1C3D85412195}"/>
              </a:ext>
            </a:extLst>
          </p:cNvPr>
          <p:cNvPicPr>
            <a:picLocks noChangeAspect="1"/>
          </p:cNvPicPr>
          <p:nvPr/>
        </p:nvPicPr>
        <p:blipFill rotWithShape="1">
          <a:blip r:embed="rId4"/>
          <a:srcRect t="7280" b="8400"/>
          <a:stretch/>
        </p:blipFill>
        <p:spPr>
          <a:xfrm>
            <a:off x="7305814" y="3599584"/>
            <a:ext cx="4083717" cy="2668628"/>
          </a:xfrm>
          <a:prstGeom prst="rect">
            <a:avLst/>
          </a:prstGeom>
        </p:spPr>
      </p:pic>
      <p:sp>
        <p:nvSpPr>
          <p:cNvPr id="6" name="TextBox 5">
            <a:extLst>
              <a:ext uri="{FF2B5EF4-FFF2-40B4-BE49-F238E27FC236}">
                <a16:creationId xmlns:a16="http://schemas.microsoft.com/office/drawing/2014/main" id="{1A40B06A-EFD1-8201-FECD-87FC0856323C}"/>
              </a:ext>
            </a:extLst>
          </p:cNvPr>
          <p:cNvSpPr txBox="1"/>
          <p:nvPr/>
        </p:nvSpPr>
        <p:spPr>
          <a:xfrm>
            <a:off x="8760069" y="3078963"/>
            <a:ext cx="263565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24120698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p:cNvSpPr>
            <a:spLocks noGrp="1"/>
          </p:cNvSpPr>
          <p:nvPr>
            <p:ph type="ctrTitle"/>
          </p:nvPr>
        </p:nvSpPr>
        <p:spPr>
          <a:xfrm>
            <a:off x="530352" y="1122363"/>
            <a:ext cx="4327898" cy="1978346"/>
          </a:xfrm>
        </p:spPr>
        <p:txBody>
          <a:bodyPr>
            <a:normAutofit/>
          </a:bodyPr>
          <a:lstStyle/>
          <a:p>
            <a:pPr>
              <a:lnSpc>
                <a:spcPct val="90000"/>
              </a:lnSpc>
            </a:pPr>
            <a:r>
              <a:rPr lang="en-GB" sz="3400"/>
              <a:t>The company vision in the 21st century</a:t>
            </a:r>
            <a:br>
              <a:rPr lang="en-GB" sz="3400"/>
            </a:br>
            <a:r>
              <a:rPr lang="en-GB" sz="3400"/>
              <a:t> </a:t>
            </a:r>
          </a:p>
        </p:txBody>
      </p:sp>
      <p:sp>
        <p:nvSpPr>
          <p:cNvPr id="3" name="Subtitle 2"/>
          <p:cNvSpPr>
            <a:spLocks noGrp="1"/>
          </p:cNvSpPr>
          <p:nvPr>
            <p:ph type="subTitle" idx="1"/>
          </p:nvPr>
        </p:nvSpPr>
        <p:spPr>
          <a:xfrm>
            <a:off x="530352" y="3509963"/>
            <a:ext cx="4327898" cy="2125008"/>
          </a:xfrm>
        </p:spPr>
        <p:txBody>
          <a:bodyPr vert="horz" lIns="91440" tIns="45720" rIns="91440" bIns="45720" rtlCol="0" anchor="t">
            <a:normAutofit/>
          </a:bodyPr>
          <a:lstStyle/>
          <a:p>
            <a:r>
              <a:rPr lang="en-GB"/>
              <a:t>The opening of Apple Store retail chain and acquiring numerous companies to broaden the company's product portfolio.</a:t>
            </a:r>
          </a:p>
          <a:p>
            <a:endParaRPr lang="en-GB"/>
          </a:p>
          <a:p>
            <a:endParaRPr lang="en-GB"/>
          </a:p>
        </p:txBody>
      </p:sp>
      <p:grpSp>
        <p:nvGrpSpPr>
          <p:cNvPr id="35" name="Graphic 78">
            <a:extLst>
              <a:ext uri="{FF2B5EF4-FFF2-40B4-BE49-F238E27FC236}">
                <a16:creationId xmlns:a16="http://schemas.microsoft.com/office/drawing/2014/main" id="{06B4C967-D337-479B-87CA-7587B7FCFF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352" y="3267662"/>
            <a:ext cx="972241" cy="45718"/>
            <a:chOff x="4886325" y="3371754"/>
            <a:chExt cx="2418492" cy="113728"/>
          </a:xfrm>
          <a:solidFill>
            <a:schemeClr val="accent1"/>
          </a:solidFill>
        </p:grpSpPr>
        <p:sp>
          <p:nvSpPr>
            <p:cNvPr id="36" name="Graphic 78">
              <a:extLst>
                <a:ext uri="{FF2B5EF4-FFF2-40B4-BE49-F238E27FC236}">
                  <a16:creationId xmlns:a16="http://schemas.microsoft.com/office/drawing/2014/main" id="{6EF1A9DB-7052-4254-8534-9AAED6F6B6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37" name="Graphic 78">
              <a:extLst>
                <a:ext uri="{FF2B5EF4-FFF2-40B4-BE49-F238E27FC236}">
                  <a16:creationId xmlns:a16="http://schemas.microsoft.com/office/drawing/2014/main" id="{55D44775-F9E3-4142-8CDB-277AEF2F388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38" name="Graphic 78">
                <a:extLst>
                  <a:ext uri="{FF2B5EF4-FFF2-40B4-BE49-F238E27FC236}">
                    <a16:creationId xmlns:a16="http://schemas.microsoft.com/office/drawing/2014/main" id="{93BB9C83-6DC3-450C-BFAD-0CB5EAD294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39" name="Graphic 78">
                <a:extLst>
                  <a:ext uri="{FF2B5EF4-FFF2-40B4-BE49-F238E27FC236}">
                    <a16:creationId xmlns:a16="http://schemas.microsoft.com/office/drawing/2014/main" id="{4E01AF91-A65B-4AE1-96C9-4168BD8F90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40" name="Graphic 78">
                <a:extLst>
                  <a:ext uri="{FF2B5EF4-FFF2-40B4-BE49-F238E27FC236}">
                    <a16:creationId xmlns:a16="http://schemas.microsoft.com/office/drawing/2014/main" id="{0AD45C08-DFB9-441F-A901-BCB9B03058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41" name="Graphic 78">
                <a:extLst>
                  <a:ext uri="{FF2B5EF4-FFF2-40B4-BE49-F238E27FC236}">
                    <a16:creationId xmlns:a16="http://schemas.microsoft.com/office/drawing/2014/main" id="{E05BEC0E-4EE4-42C4-BF0B-15F9AC5181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pic>
        <p:nvPicPr>
          <p:cNvPr id="6" name="Picture 6" descr="A picture containing text, indoor, electronics, computer&#10;&#10;Description automatically generated">
            <a:extLst>
              <a:ext uri="{FF2B5EF4-FFF2-40B4-BE49-F238E27FC236}">
                <a16:creationId xmlns:a16="http://schemas.microsoft.com/office/drawing/2014/main" id="{20F69BD0-1720-0CC5-8043-461A89F15AA3}"/>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8062" b="16751"/>
          <a:stretch/>
        </p:blipFill>
        <p:spPr>
          <a:xfrm>
            <a:off x="5334000" y="10"/>
            <a:ext cx="6858000" cy="3428990"/>
          </a:xfrm>
          <a:prstGeom prst="rect">
            <a:avLst/>
          </a:prstGeom>
        </p:spPr>
      </p:pic>
      <p:sp>
        <p:nvSpPr>
          <p:cNvPr id="43" name="Freeform: Shape 42">
            <a:extLst>
              <a:ext uri="{FF2B5EF4-FFF2-40B4-BE49-F238E27FC236}">
                <a16:creationId xmlns:a16="http://schemas.microsoft.com/office/drawing/2014/main" id="{82AA7049-B18D-49D6-AD7D-DBB9E19FB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713190" y="-534982"/>
            <a:ext cx="943826" cy="2013794"/>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45" name="Group 44">
            <a:extLst>
              <a:ext uri="{FF2B5EF4-FFF2-40B4-BE49-F238E27FC236}">
                <a16:creationId xmlns:a16="http://schemas.microsoft.com/office/drawing/2014/main" id="{3850DB66-16D1-4953-A6E3-FCA3DC5F27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35690" y="349252"/>
            <a:ext cx="886142" cy="693398"/>
            <a:chOff x="10948005" y="3379098"/>
            <a:chExt cx="868640" cy="679702"/>
          </a:xfrm>
          <a:solidFill>
            <a:schemeClr val="accent6">
              <a:lumMod val="60000"/>
              <a:lumOff val="40000"/>
            </a:schemeClr>
          </a:solidFill>
        </p:grpSpPr>
        <p:sp>
          <p:nvSpPr>
            <p:cNvPr id="46" name="Freeform: Shape 45">
              <a:extLst>
                <a:ext uri="{FF2B5EF4-FFF2-40B4-BE49-F238E27FC236}">
                  <a16:creationId xmlns:a16="http://schemas.microsoft.com/office/drawing/2014/main" id="{D698AB2F-1D17-4249-81CB-9A41D46B8E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7" name="Freeform: Shape 46">
              <a:extLst>
                <a:ext uri="{FF2B5EF4-FFF2-40B4-BE49-F238E27FC236}">
                  <a16:creationId xmlns:a16="http://schemas.microsoft.com/office/drawing/2014/main" id="{F5301961-8687-4ADB-8043-4065F4707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8" name="Graphic 15">
              <a:extLst>
                <a:ext uri="{FF2B5EF4-FFF2-40B4-BE49-F238E27FC236}">
                  <a16:creationId xmlns:a16="http://schemas.microsoft.com/office/drawing/2014/main" id="{9DC20816-893A-4201-AA91-22F71E46F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49" name="Graphic 15">
              <a:extLst>
                <a:ext uri="{FF2B5EF4-FFF2-40B4-BE49-F238E27FC236}">
                  <a16:creationId xmlns:a16="http://schemas.microsoft.com/office/drawing/2014/main" id="{866D1F4E-BA21-44F3-A97A-E979C5FE78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B35EADCB-1DB5-4B69-892B-14567F5280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2" name="Freeform: Shape 51">
            <a:extLst>
              <a:ext uri="{FF2B5EF4-FFF2-40B4-BE49-F238E27FC236}">
                <a16:creationId xmlns:a16="http://schemas.microsoft.com/office/drawing/2014/main" id="{752C2BA4-3BBE-4D22-A0D9-8D2A7B8F1C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5918708"/>
            <a:ext cx="4187283" cy="93929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Wavy 3D art">
            <a:extLst>
              <a:ext uri="{FF2B5EF4-FFF2-40B4-BE49-F238E27FC236}">
                <a16:creationId xmlns:a16="http://schemas.microsoft.com/office/drawing/2014/main" id="{3C16E7B5-98D1-6363-0448-1C3D85412195}"/>
              </a:ext>
            </a:extLst>
          </p:cNvPr>
          <p:cNvPicPr>
            <a:picLocks noChangeAspect="1"/>
          </p:cNvPicPr>
          <p:nvPr/>
        </p:nvPicPr>
        <p:blipFill rotWithShape="1">
          <a:blip r:embed="rId4"/>
          <a:srcRect t="13960" b="21524"/>
          <a:stretch/>
        </p:blipFill>
        <p:spPr>
          <a:xfrm>
            <a:off x="5334000" y="3429000"/>
            <a:ext cx="6858000" cy="3429000"/>
          </a:xfrm>
          <a:prstGeom prst="rect">
            <a:avLst/>
          </a:prstGeom>
        </p:spPr>
      </p:pic>
      <p:sp>
        <p:nvSpPr>
          <p:cNvPr id="7" name="TextBox 6">
            <a:extLst>
              <a:ext uri="{FF2B5EF4-FFF2-40B4-BE49-F238E27FC236}">
                <a16:creationId xmlns:a16="http://schemas.microsoft.com/office/drawing/2014/main" id="{5ADDD881-129B-3BFB-7E1A-BD43A9A0994C}"/>
              </a:ext>
            </a:extLst>
          </p:cNvPr>
          <p:cNvSpPr txBox="1"/>
          <p:nvPr/>
        </p:nvSpPr>
        <p:spPr>
          <a:xfrm>
            <a:off x="9413675" y="3228945"/>
            <a:ext cx="2778325"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3386152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0" name="Freeform: Shape 32">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1" name="Group 34">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36" name="Freeform: Shape 35">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37" name="Freeform: Shape 36">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38" name="Freeform: Shape 37">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39"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40"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41"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 name="Freeform: Shape 43">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4"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2310569"/>
            <a:ext cx="972241" cy="45718"/>
            <a:chOff x="4886325" y="3371754"/>
            <a:chExt cx="2418492" cy="113728"/>
          </a:xfrm>
          <a:solidFill>
            <a:schemeClr val="accent1"/>
          </a:solidFill>
        </p:grpSpPr>
        <p:sp>
          <p:nvSpPr>
            <p:cNvPr id="47" name="Graphic 78">
              <a:extLst>
                <a:ext uri="{FF2B5EF4-FFF2-40B4-BE49-F238E27FC236}">
                  <a16:creationId xmlns:a16="http://schemas.microsoft.com/office/drawing/2014/main" id="{41DF3078-C636-4776-A616-D5BF3BC280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48" name="Graphic 78">
              <a:extLst>
                <a:ext uri="{FF2B5EF4-FFF2-40B4-BE49-F238E27FC236}">
                  <a16:creationId xmlns:a16="http://schemas.microsoft.com/office/drawing/2014/main" id="{0D1A27FA-1310-4BC3-A071-1566746B2FB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49" name="Graphic 78">
                <a:extLst>
                  <a:ext uri="{FF2B5EF4-FFF2-40B4-BE49-F238E27FC236}">
                    <a16:creationId xmlns:a16="http://schemas.microsoft.com/office/drawing/2014/main" id="{99ACB9EB-84FE-4B33-9EF9-4EC7DAC2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50" name="Graphic 78">
                <a:extLst>
                  <a:ext uri="{FF2B5EF4-FFF2-40B4-BE49-F238E27FC236}">
                    <a16:creationId xmlns:a16="http://schemas.microsoft.com/office/drawing/2014/main" id="{826E5EFB-0EF9-4DB8-99CB-5DD72009DB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51" name="Graphic 78">
                <a:extLst>
                  <a:ext uri="{FF2B5EF4-FFF2-40B4-BE49-F238E27FC236}">
                    <a16:creationId xmlns:a16="http://schemas.microsoft.com/office/drawing/2014/main" id="{86238E12-0689-4123-8B2E-E1CCFCC4C8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52" name="Graphic 78">
                <a:extLst>
                  <a:ext uri="{FF2B5EF4-FFF2-40B4-BE49-F238E27FC236}">
                    <a16:creationId xmlns:a16="http://schemas.microsoft.com/office/drawing/2014/main" id="{8538CF67-A00E-4955-A447-001BE02E7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useBgFill="1">
        <p:nvSpPr>
          <p:cNvPr id="43" name="Rectangle 53">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p:cNvSpPr>
            <a:spLocks noGrp="1"/>
          </p:cNvSpPr>
          <p:nvPr>
            <p:ph type="ctrTitle"/>
          </p:nvPr>
        </p:nvSpPr>
        <p:spPr>
          <a:xfrm>
            <a:off x="525717" y="787068"/>
            <a:ext cx="5566263" cy="1455091"/>
          </a:xfrm>
        </p:spPr>
        <p:txBody>
          <a:bodyPr vert="horz" lIns="91440" tIns="45720" rIns="91440" bIns="45720" rtlCol="0" anchor="b">
            <a:normAutofit/>
          </a:bodyPr>
          <a:lstStyle/>
          <a:p>
            <a:r>
              <a:rPr lang="en-US" sz="3600"/>
              <a:t>Apple Technology Company Structure</a:t>
            </a:r>
          </a:p>
        </p:txBody>
      </p:sp>
      <p:sp>
        <p:nvSpPr>
          <p:cNvPr id="45" name="Freeform: Shape 55">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53"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59"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60"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61"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62"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63"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64"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Subtitle 2"/>
          <p:cNvSpPr>
            <a:spLocks noGrp="1"/>
          </p:cNvSpPr>
          <p:nvPr>
            <p:ph type="subTitle" idx="1"/>
          </p:nvPr>
        </p:nvSpPr>
        <p:spPr>
          <a:xfrm>
            <a:off x="525717" y="2796427"/>
            <a:ext cx="5566263" cy="4063239"/>
          </a:xfrm>
        </p:spPr>
        <p:txBody>
          <a:bodyPr vert="horz" lIns="91440" tIns="45720" rIns="91440" bIns="45720" rtlCol="0" anchor="t">
            <a:normAutofit/>
          </a:bodyPr>
          <a:lstStyle/>
          <a:p>
            <a:pPr>
              <a:lnSpc>
                <a:spcPct val="100000"/>
              </a:lnSpc>
            </a:pPr>
            <a:r>
              <a:rPr lang="en-US" sz="1700"/>
              <a:t>Apple organizational structure can be described as hierarchical and functional. Such a structure has been developed by its founder and former CEO late Steve Jobs in order to ensure focused realization of his innovative ideas and clear vision for the business. Apple organizational structure has been subjected to certain modifications since the leadership role was assumed by Tim Cook on August 2011. Specifically, Mr. Cook embraced the decentralization of decision making to a certain extent in order to encourage innovation and creativity at various levels. Nevertheless, the structure remains to be largely hierarchical.</a:t>
            </a:r>
          </a:p>
          <a:p>
            <a:pPr>
              <a:lnSpc>
                <a:spcPct val="100000"/>
              </a:lnSpc>
            </a:pPr>
            <a:endParaRPr lang="en-US" sz="1700"/>
          </a:p>
          <a:p>
            <a:pPr>
              <a:lnSpc>
                <a:spcPct val="100000"/>
              </a:lnSpc>
            </a:pPr>
            <a:endParaRPr lang="en-US" sz="1700"/>
          </a:p>
          <a:p>
            <a:pPr>
              <a:lnSpc>
                <a:spcPct val="100000"/>
              </a:lnSpc>
            </a:pPr>
            <a:endParaRPr lang="en-US" sz="1700"/>
          </a:p>
        </p:txBody>
      </p:sp>
      <p:pic>
        <p:nvPicPr>
          <p:cNvPr id="4" name="Picture 3" descr="Wavy 3D art">
            <a:extLst>
              <a:ext uri="{FF2B5EF4-FFF2-40B4-BE49-F238E27FC236}">
                <a16:creationId xmlns:a16="http://schemas.microsoft.com/office/drawing/2014/main" id="{3C16E7B5-98D1-6363-0448-1C3D85412195}"/>
              </a:ext>
            </a:extLst>
          </p:cNvPr>
          <p:cNvPicPr>
            <a:picLocks noChangeAspect="1"/>
          </p:cNvPicPr>
          <p:nvPr/>
        </p:nvPicPr>
        <p:blipFill rotWithShape="1">
          <a:blip r:embed="rId2"/>
          <a:srcRect l="18014" r="18023" b="2"/>
          <a:stretch/>
        </p:blipFill>
        <p:spPr>
          <a:xfrm>
            <a:off x="5970316" y="10"/>
            <a:ext cx="6221684" cy="3301990"/>
          </a:xfrm>
          <a:prstGeom prst="rect">
            <a:avLst/>
          </a:prstGeom>
        </p:spPr>
      </p:pic>
      <p:sp>
        <p:nvSpPr>
          <p:cNvPr id="55" name="Freeform: Shape 65">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57" name="Group 67">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69" name="Freeform: Shape 68">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70" name="Freeform: Shape 69">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71" name="Freeform: Shape 70">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72"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73"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74"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2854CEBE-F574-E2B5-4D45-747BE2E54B59}"/>
              </a:ext>
            </a:extLst>
          </p:cNvPr>
          <p:cNvSpPr txBox="1"/>
          <p:nvPr/>
        </p:nvSpPr>
        <p:spPr>
          <a:xfrm>
            <a:off x="2104189" y="6150746"/>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By John Dudovskiy</a:t>
            </a:r>
          </a:p>
          <a:p>
            <a:r>
              <a:rPr lang="en-US"/>
              <a:t> February 3, 2021</a:t>
            </a:r>
          </a:p>
        </p:txBody>
      </p:sp>
      <p:pic>
        <p:nvPicPr>
          <p:cNvPr id="85" name="Picture 85" descr="A picture containing shape&#10;&#10;Description automatically generated">
            <a:extLst>
              <a:ext uri="{FF2B5EF4-FFF2-40B4-BE49-F238E27FC236}">
                <a16:creationId xmlns:a16="http://schemas.microsoft.com/office/drawing/2014/main" id="{22E6DFDF-C439-C08A-BA48-BDBF1248325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967664" y="3299735"/>
            <a:ext cx="6259093" cy="4001688"/>
          </a:xfrm>
          <a:prstGeom prst="rect">
            <a:avLst/>
          </a:prstGeom>
        </p:spPr>
      </p:pic>
      <p:sp>
        <p:nvSpPr>
          <p:cNvPr id="86" name="TextBox 85">
            <a:extLst>
              <a:ext uri="{FF2B5EF4-FFF2-40B4-BE49-F238E27FC236}">
                <a16:creationId xmlns:a16="http://schemas.microsoft.com/office/drawing/2014/main" id="{F180FDBB-9913-DA15-08CC-A7A1470D4C00}"/>
              </a:ext>
            </a:extLst>
          </p:cNvPr>
          <p:cNvSpPr txBox="1"/>
          <p:nvPr/>
        </p:nvSpPr>
        <p:spPr>
          <a:xfrm>
            <a:off x="5967664" y="6793999"/>
            <a:ext cx="6259094" cy="825500"/>
          </a:xfrm>
          <a:prstGeom prst="rect">
            <a:avLst/>
          </a:prstGeom>
        </p:spPr>
        <p:txBody>
          <a:bodyPr>
            <a:normAutofit/>
          </a:bodyPr>
          <a:lstStyle/>
          <a:p>
            <a:r>
              <a:rPr lang="en-US">
                <a:hlinkClick r:id="rId4"/>
              </a:rPr>
              <a:t>This Photo</a:t>
            </a:r>
            <a:r>
              <a:rPr lang="en-US"/>
              <a:t> by Unknown author is licensed under </a:t>
            </a:r>
            <a:r>
              <a:rPr lang="en-US">
                <a:hlinkClick r:id="rId5"/>
              </a:rPr>
              <a:t>CC BY-NC</a:t>
            </a:r>
            <a:r>
              <a:rPr lang="en-US"/>
              <a:t>.</a:t>
            </a:r>
          </a:p>
        </p:txBody>
      </p:sp>
    </p:spTree>
    <p:extLst>
      <p:ext uri="{BB962C8B-B14F-4D97-AF65-F5344CB8AC3E}">
        <p14:creationId xmlns:p14="http://schemas.microsoft.com/office/powerpoint/2010/main" val="29751760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3" name="Freeform: Shape 32">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5" name="Group 34">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36" name="Freeform: Shape 35">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37" name="Freeform: Shape 36">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38" name="Freeform: Shape 37">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39"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40"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41"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Shape 43">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46"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2310569"/>
            <a:ext cx="972241" cy="45718"/>
            <a:chOff x="4886325" y="3371754"/>
            <a:chExt cx="2418492" cy="113728"/>
          </a:xfrm>
          <a:solidFill>
            <a:schemeClr val="accent1"/>
          </a:solidFill>
        </p:grpSpPr>
        <p:sp>
          <p:nvSpPr>
            <p:cNvPr id="47" name="Graphic 78">
              <a:extLst>
                <a:ext uri="{FF2B5EF4-FFF2-40B4-BE49-F238E27FC236}">
                  <a16:creationId xmlns:a16="http://schemas.microsoft.com/office/drawing/2014/main" id="{41DF3078-C636-4776-A616-D5BF3BC280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48" name="Graphic 78">
              <a:extLst>
                <a:ext uri="{FF2B5EF4-FFF2-40B4-BE49-F238E27FC236}">
                  <a16:creationId xmlns:a16="http://schemas.microsoft.com/office/drawing/2014/main" id="{0D1A27FA-1310-4BC3-A071-1566746B2FB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49" name="Graphic 78">
                <a:extLst>
                  <a:ext uri="{FF2B5EF4-FFF2-40B4-BE49-F238E27FC236}">
                    <a16:creationId xmlns:a16="http://schemas.microsoft.com/office/drawing/2014/main" id="{99ACB9EB-84FE-4B33-9EF9-4EC7DAC2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50" name="Graphic 78">
                <a:extLst>
                  <a:ext uri="{FF2B5EF4-FFF2-40B4-BE49-F238E27FC236}">
                    <a16:creationId xmlns:a16="http://schemas.microsoft.com/office/drawing/2014/main" id="{826E5EFB-0EF9-4DB8-99CB-5DD72009DB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51" name="Graphic 78">
                <a:extLst>
                  <a:ext uri="{FF2B5EF4-FFF2-40B4-BE49-F238E27FC236}">
                    <a16:creationId xmlns:a16="http://schemas.microsoft.com/office/drawing/2014/main" id="{86238E12-0689-4123-8B2E-E1CCFCC4C8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52" name="Graphic 78">
                <a:extLst>
                  <a:ext uri="{FF2B5EF4-FFF2-40B4-BE49-F238E27FC236}">
                    <a16:creationId xmlns:a16="http://schemas.microsoft.com/office/drawing/2014/main" id="{8538CF67-A00E-4955-A447-001BE02E7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useBgFill="1">
        <p:nvSpPr>
          <p:cNvPr id="54" name="Rectangle 53">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p:cNvSpPr>
            <a:spLocks noGrp="1"/>
          </p:cNvSpPr>
          <p:nvPr>
            <p:ph type="ctrTitle"/>
          </p:nvPr>
        </p:nvSpPr>
        <p:spPr>
          <a:xfrm>
            <a:off x="525717" y="787068"/>
            <a:ext cx="5566263" cy="1455091"/>
          </a:xfrm>
        </p:spPr>
        <p:txBody>
          <a:bodyPr vert="horz" lIns="91440" tIns="45720" rIns="91440" bIns="45720" rtlCol="0" anchor="b">
            <a:normAutofit/>
          </a:bodyPr>
          <a:lstStyle/>
          <a:p>
            <a:pPr>
              <a:lnSpc>
                <a:spcPct val="90000"/>
              </a:lnSpc>
            </a:pPr>
            <a:r>
              <a:rPr lang="en-US" sz="3300"/>
              <a:t>Knowledge, Skills and </a:t>
            </a:r>
            <a:r>
              <a:rPr lang="en-US" sz="3300" err="1"/>
              <a:t>Behaviour</a:t>
            </a:r>
            <a:r>
              <a:rPr lang="en-US" sz="3300"/>
              <a:t> for HR requirement at Apple</a:t>
            </a:r>
          </a:p>
        </p:txBody>
      </p:sp>
      <p:sp>
        <p:nvSpPr>
          <p:cNvPr id="56" name="Freeform: Shape 55">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58"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59"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60"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61"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62"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63"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64"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Subtitle 2"/>
          <p:cNvSpPr>
            <a:spLocks noGrp="1"/>
          </p:cNvSpPr>
          <p:nvPr>
            <p:ph type="subTitle" idx="1"/>
          </p:nvPr>
        </p:nvSpPr>
        <p:spPr>
          <a:xfrm>
            <a:off x="525717" y="2796427"/>
            <a:ext cx="5566263" cy="3274503"/>
          </a:xfrm>
        </p:spPr>
        <p:txBody>
          <a:bodyPr vert="horz" lIns="91440" tIns="45720" rIns="91440" bIns="45720" rtlCol="0" anchor="t">
            <a:normAutofit fontScale="85000" lnSpcReduction="10000"/>
          </a:bodyPr>
          <a:lstStyle/>
          <a:p>
            <a:pPr>
              <a:lnSpc>
                <a:spcPct val="100000"/>
              </a:lnSpc>
            </a:pPr>
            <a:r>
              <a:rPr lang="en-US" sz="1100"/>
              <a:t>T</a:t>
            </a:r>
            <a:r>
              <a:rPr lang="en-US" sz="1400"/>
              <a:t>o make innovation-oriented firm, Human Resources strategies at Apple emphasizes investing human capitals, approval or disapproval of group members and participation in decision making committing to ream development ( </a:t>
            </a:r>
            <a:r>
              <a:rPr lang="en-US" sz="1400" err="1"/>
              <a:t>Lordkipanidze</a:t>
            </a:r>
            <a:r>
              <a:rPr lang="en-US" sz="1400"/>
              <a:t>, 2019)</a:t>
            </a:r>
          </a:p>
          <a:p>
            <a:pPr>
              <a:lnSpc>
                <a:spcPct val="100000"/>
              </a:lnSpc>
            </a:pPr>
            <a:r>
              <a:rPr lang="en-US" sz="1400"/>
              <a:t>From recruitment to balancing talent management, Apple focuses on candidate who is hardworking, loyal and derives every precise detail perfectly. Finally, the best HR strategies always stay focus on getting the best performance from their employee.</a:t>
            </a:r>
          </a:p>
          <a:p>
            <a:pPr>
              <a:lnSpc>
                <a:spcPct val="100000"/>
              </a:lnSpc>
            </a:pPr>
            <a:r>
              <a:rPr lang="en-US" sz="1400"/>
              <a:t>A great reputation of apple in the technology industry enable it to recruit highly-skilled, innovative and creative employee to attain success.</a:t>
            </a:r>
          </a:p>
          <a:p>
            <a:pPr>
              <a:lnSpc>
                <a:spcPct val="100000"/>
              </a:lnSpc>
            </a:pPr>
            <a:r>
              <a:rPr lang="en-US" sz="1400"/>
              <a:t>Amid hiring competent employees, Apple's organization esteem includes openness, condition, incorporation, provider obligation and decent variety. </a:t>
            </a:r>
          </a:p>
          <a:p>
            <a:pPr>
              <a:lnSpc>
                <a:spcPct val="100000"/>
              </a:lnSpc>
            </a:pPr>
            <a:r>
              <a:rPr lang="en-US" sz="1400"/>
              <a:t>Apple believes that innovation is open to everyone. This makes Apple create performance-based opportunities for their employee whose innovation is available for everyone.  </a:t>
            </a:r>
          </a:p>
          <a:p>
            <a:pPr>
              <a:lnSpc>
                <a:spcPct val="100000"/>
              </a:lnSpc>
            </a:pPr>
            <a:endParaRPr lang="en-US" sz="1100"/>
          </a:p>
          <a:p>
            <a:pPr>
              <a:lnSpc>
                <a:spcPct val="100000"/>
              </a:lnSpc>
            </a:pPr>
            <a:endParaRPr lang="en-US" sz="1100"/>
          </a:p>
          <a:p>
            <a:endParaRPr lang="en-GB">
              <a:solidFill>
                <a:srgbClr val="FFFFFF"/>
              </a:solidFill>
            </a:endParaRPr>
          </a:p>
        </p:txBody>
      </p:sp>
      <p:pic>
        <p:nvPicPr>
          <p:cNvPr id="4" name="Picture 3" descr="Wavy 3D art">
            <a:extLst>
              <a:ext uri="{FF2B5EF4-FFF2-40B4-BE49-F238E27FC236}">
                <a16:creationId xmlns:a16="http://schemas.microsoft.com/office/drawing/2014/main" id="{3C16E7B5-98D1-6363-0448-1C3D85412195}"/>
              </a:ext>
            </a:extLst>
          </p:cNvPr>
          <p:cNvPicPr>
            <a:picLocks noChangeAspect="1"/>
          </p:cNvPicPr>
          <p:nvPr/>
        </p:nvPicPr>
        <p:blipFill rotWithShape="1">
          <a:blip r:embed="rId2"/>
          <a:srcRect l="18014" r="18023" b="2"/>
          <a:stretch/>
        </p:blipFill>
        <p:spPr>
          <a:xfrm>
            <a:off x="6545157" y="10"/>
            <a:ext cx="5646843" cy="1884938"/>
          </a:xfrm>
          <a:prstGeom prst="rect">
            <a:avLst/>
          </a:prstGeom>
        </p:spPr>
      </p:pic>
      <p:sp>
        <p:nvSpPr>
          <p:cNvPr id="66" name="Freeform: Shape 65">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68" name="Group 67">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69" name="Freeform: Shape 68">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70" name="Freeform: Shape 69">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71" name="Freeform: Shape 70">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72"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73"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74"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5" descr="Diagram&#10;&#10;Description automatically generated">
            <a:extLst>
              <a:ext uri="{FF2B5EF4-FFF2-40B4-BE49-F238E27FC236}">
                <a16:creationId xmlns:a16="http://schemas.microsoft.com/office/drawing/2014/main" id="{2E5A0D24-0F24-CA11-FBEE-EFEF9776AC8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555874" y="1898715"/>
            <a:ext cx="5630778" cy="1803937"/>
          </a:xfrm>
          <a:prstGeom prst="rect">
            <a:avLst/>
          </a:prstGeom>
        </p:spPr>
      </p:pic>
      <p:sp>
        <p:nvSpPr>
          <p:cNvPr id="6" name="TextBox 5">
            <a:extLst>
              <a:ext uri="{FF2B5EF4-FFF2-40B4-BE49-F238E27FC236}">
                <a16:creationId xmlns:a16="http://schemas.microsoft.com/office/drawing/2014/main" id="{83FF908B-4916-FA13-749C-FFCCFDA51C10}"/>
              </a:ext>
            </a:extLst>
          </p:cNvPr>
          <p:cNvSpPr txBox="1"/>
          <p:nvPr/>
        </p:nvSpPr>
        <p:spPr>
          <a:xfrm>
            <a:off x="6555874" y="3702384"/>
            <a:ext cx="5630778" cy="304133"/>
          </a:xfrm>
          <a:prstGeom prst="rect">
            <a:avLst/>
          </a:prstGeom>
        </p:spPr>
        <p:txBody>
          <a:bodyPr>
            <a:normAutofit fontScale="77500" lnSpcReduction="20000"/>
          </a:bodyPr>
          <a:lstStyle/>
          <a:p>
            <a:r>
              <a:rPr lang="en-US">
                <a:hlinkClick r:id="rId4"/>
              </a:rPr>
              <a:t>This Photo</a:t>
            </a:r>
            <a:r>
              <a:rPr lang="en-US"/>
              <a:t> by Unknown author is licensed under </a:t>
            </a:r>
            <a:r>
              <a:rPr lang="en-US">
                <a:hlinkClick r:id="rId5"/>
              </a:rPr>
              <a:t>CC BY-NC-ND</a:t>
            </a:r>
            <a:r>
              <a:rPr lang="en-US"/>
              <a:t>.</a:t>
            </a:r>
          </a:p>
        </p:txBody>
      </p:sp>
      <p:pic>
        <p:nvPicPr>
          <p:cNvPr id="8" name="Picture 8" descr="Graphical user interface, website&#10;&#10;Description automatically generated">
            <a:extLst>
              <a:ext uri="{FF2B5EF4-FFF2-40B4-BE49-F238E27FC236}">
                <a16:creationId xmlns:a16="http://schemas.microsoft.com/office/drawing/2014/main" id="{74F78D42-8546-7CD1-D384-AACB95C3F166}"/>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6649454" y="3931786"/>
            <a:ext cx="5630777" cy="3459481"/>
          </a:xfrm>
          <a:prstGeom prst="rect">
            <a:avLst/>
          </a:prstGeom>
        </p:spPr>
      </p:pic>
      <p:sp>
        <p:nvSpPr>
          <p:cNvPr id="9" name="TextBox 8">
            <a:extLst>
              <a:ext uri="{FF2B5EF4-FFF2-40B4-BE49-F238E27FC236}">
                <a16:creationId xmlns:a16="http://schemas.microsoft.com/office/drawing/2014/main" id="{7407B43B-95C7-534D-9922-480590F6DACA}"/>
              </a:ext>
            </a:extLst>
          </p:cNvPr>
          <p:cNvSpPr txBox="1"/>
          <p:nvPr/>
        </p:nvSpPr>
        <p:spPr>
          <a:xfrm>
            <a:off x="6542507" y="7550902"/>
            <a:ext cx="5644146" cy="518027"/>
          </a:xfrm>
          <a:prstGeom prst="rect">
            <a:avLst/>
          </a:prstGeom>
        </p:spPr>
        <p:txBody>
          <a:bodyPr>
            <a:normAutofit fontScale="92500" lnSpcReduction="20000"/>
          </a:bodyPr>
          <a:lstStyle/>
          <a:p>
            <a:r>
              <a:rPr lang="en-US">
                <a:hlinkClick r:id="rId7"/>
              </a:rPr>
              <a:t>This Photo</a:t>
            </a:r>
            <a:r>
              <a:rPr lang="en-US"/>
              <a:t> by Unknown author is licensed under </a:t>
            </a:r>
            <a:r>
              <a:rPr lang="en-US">
                <a:hlinkClick r:id="rId8"/>
              </a:rPr>
              <a:t>CC BY-SA-NC</a:t>
            </a:r>
            <a:r>
              <a:rPr lang="en-US"/>
              <a:t>.</a:t>
            </a:r>
          </a:p>
        </p:txBody>
      </p:sp>
    </p:spTree>
    <p:extLst>
      <p:ext uri="{BB962C8B-B14F-4D97-AF65-F5344CB8AC3E}">
        <p14:creationId xmlns:p14="http://schemas.microsoft.com/office/powerpoint/2010/main" val="13749989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2" name="Freeform: Shape 99">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4" name="Group 101">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103" name="Freeform: Shape 102">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04" name="Freeform: Shape 103">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05" name="Freeform: Shape 104">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06"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07"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08"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3" name="Freeform: Shape 110">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44"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2310569"/>
            <a:ext cx="972241" cy="45718"/>
            <a:chOff x="4886325" y="3371754"/>
            <a:chExt cx="2418492" cy="113728"/>
          </a:xfrm>
          <a:solidFill>
            <a:schemeClr val="accent1"/>
          </a:solidFill>
        </p:grpSpPr>
        <p:sp>
          <p:nvSpPr>
            <p:cNvPr id="114" name="Graphic 78">
              <a:extLst>
                <a:ext uri="{FF2B5EF4-FFF2-40B4-BE49-F238E27FC236}">
                  <a16:creationId xmlns:a16="http://schemas.microsoft.com/office/drawing/2014/main" id="{41DF3078-C636-4776-A616-D5BF3BC280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15" name="Graphic 78">
              <a:extLst>
                <a:ext uri="{FF2B5EF4-FFF2-40B4-BE49-F238E27FC236}">
                  <a16:creationId xmlns:a16="http://schemas.microsoft.com/office/drawing/2014/main" id="{0D1A27FA-1310-4BC3-A071-1566746B2FB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16" name="Graphic 78">
                <a:extLst>
                  <a:ext uri="{FF2B5EF4-FFF2-40B4-BE49-F238E27FC236}">
                    <a16:creationId xmlns:a16="http://schemas.microsoft.com/office/drawing/2014/main" id="{99ACB9EB-84FE-4B33-9EF9-4EC7DAC2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7" name="Graphic 78">
                <a:extLst>
                  <a:ext uri="{FF2B5EF4-FFF2-40B4-BE49-F238E27FC236}">
                    <a16:creationId xmlns:a16="http://schemas.microsoft.com/office/drawing/2014/main" id="{826E5EFB-0EF9-4DB8-99CB-5DD72009DB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18" name="Graphic 78">
                <a:extLst>
                  <a:ext uri="{FF2B5EF4-FFF2-40B4-BE49-F238E27FC236}">
                    <a16:creationId xmlns:a16="http://schemas.microsoft.com/office/drawing/2014/main" id="{86238E12-0689-4123-8B2E-E1CCFCC4C8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19" name="Graphic 78">
                <a:extLst>
                  <a:ext uri="{FF2B5EF4-FFF2-40B4-BE49-F238E27FC236}">
                    <a16:creationId xmlns:a16="http://schemas.microsoft.com/office/drawing/2014/main" id="{8538CF67-A00E-4955-A447-001BE02E7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useBgFill="1">
        <p:nvSpPr>
          <p:cNvPr id="145" name="Rectangle 120">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p:cNvSpPr>
            <a:spLocks noGrp="1"/>
          </p:cNvSpPr>
          <p:nvPr>
            <p:ph type="ctrTitle"/>
          </p:nvPr>
        </p:nvSpPr>
        <p:spPr>
          <a:xfrm>
            <a:off x="525717" y="787068"/>
            <a:ext cx="5566263" cy="1455091"/>
          </a:xfrm>
        </p:spPr>
        <p:txBody>
          <a:bodyPr vert="horz" lIns="91440" tIns="45720" rIns="91440" bIns="45720" rtlCol="0" anchor="b">
            <a:normAutofit/>
          </a:bodyPr>
          <a:lstStyle/>
          <a:p>
            <a:r>
              <a:rPr lang="en-US" sz="3600"/>
              <a:t>Apple SWOT analysis</a:t>
            </a:r>
          </a:p>
        </p:txBody>
      </p:sp>
      <p:sp>
        <p:nvSpPr>
          <p:cNvPr id="146" name="Freeform: Shape 122">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25"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26"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27"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28"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9"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0"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1"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Subtitle 2"/>
          <p:cNvSpPr>
            <a:spLocks noGrp="1"/>
          </p:cNvSpPr>
          <p:nvPr>
            <p:ph type="subTitle" idx="1"/>
          </p:nvPr>
        </p:nvSpPr>
        <p:spPr>
          <a:xfrm>
            <a:off x="525717" y="2796427"/>
            <a:ext cx="5566263" cy="3274503"/>
          </a:xfrm>
        </p:spPr>
        <p:txBody>
          <a:bodyPr vert="horz" lIns="91440" tIns="45720" rIns="91440" bIns="45720" rtlCol="0" anchor="t">
            <a:noAutofit/>
          </a:bodyPr>
          <a:lstStyle/>
          <a:p>
            <a:pPr>
              <a:lnSpc>
                <a:spcPct val="100000"/>
              </a:lnSpc>
            </a:pPr>
            <a:r>
              <a:rPr lang="en-US" sz="1600"/>
              <a:t>A compact analysis at Apple's Strengths, Weakness, Opportunities, and Threats.</a:t>
            </a:r>
          </a:p>
          <a:p>
            <a:pPr>
              <a:lnSpc>
                <a:spcPct val="100000"/>
              </a:lnSpc>
            </a:pPr>
            <a:endParaRPr lang="en-US" sz="1600"/>
          </a:p>
          <a:p>
            <a:pPr>
              <a:lnSpc>
                <a:spcPct val="100000"/>
              </a:lnSpc>
            </a:pPr>
            <a:r>
              <a:rPr lang="en-US" sz="1600" b="1"/>
              <a:t>Apple's Strengths: </a:t>
            </a:r>
            <a:r>
              <a:rPr lang="en-US" sz="1600"/>
              <a:t>Apple is ranked #1 position for the 9th consecutive year by Interbrand- with a brand values of $408 billion.</a:t>
            </a:r>
          </a:p>
          <a:p>
            <a:pPr>
              <a:lnSpc>
                <a:spcPct val="100000"/>
              </a:lnSpc>
            </a:pPr>
            <a:r>
              <a:rPr lang="en-US" sz="1600" b="1"/>
              <a:t>Apple's Weaknesses: </a:t>
            </a:r>
            <a:r>
              <a:rPr lang="en-US" sz="1600"/>
              <a:t>High Priced Products, Limited Advertisement and Promotions, Entering Area of Non-Competency, Incompatibility With Other Software, Allegation of Tracking.</a:t>
            </a:r>
          </a:p>
          <a:p>
            <a:pPr>
              <a:lnSpc>
                <a:spcPct val="100000"/>
              </a:lnSpc>
            </a:pPr>
            <a:r>
              <a:rPr lang="en-US" sz="1600" b="1"/>
              <a:t>Apple's Opportunities:</a:t>
            </a:r>
            <a:r>
              <a:rPr lang="en-US" sz="1600"/>
              <a:t> Consistent Customer Growth, Qualified Professional, Expansive Distribution Network, Lack of Green Technology.</a:t>
            </a:r>
          </a:p>
          <a:p>
            <a:pPr>
              <a:lnSpc>
                <a:spcPct val="100000"/>
              </a:lnSpc>
            </a:pPr>
            <a:r>
              <a:rPr lang="en-US" sz="1600" b="1"/>
              <a:t>Apple's Threats: </a:t>
            </a:r>
            <a:r>
              <a:rPr lang="en-US" sz="1600"/>
              <a:t>After Effects of Coronavirus Outbreak, No Effective Countermeasure for Air Tags, Apple Bullied By Counterfeits</a:t>
            </a:r>
          </a:p>
          <a:p>
            <a:pPr>
              <a:lnSpc>
                <a:spcPct val="100000"/>
              </a:lnSpc>
            </a:pPr>
            <a:endParaRPr lang="en-US" sz="1600"/>
          </a:p>
          <a:p>
            <a:pPr>
              <a:lnSpc>
                <a:spcPct val="100000"/>
              </a:lnSpc>
            </a:pPr>
            <a:endParaRPr lang="en-US" sz="1100"/>
          </a:p>
        </p:txBody>
      </p:sp>
      <p:pic>
        <p:nvPicPr>
          <p:cNvPr id="5" name="Picture 5">
            <a:extLst>
              <a:ext uri="{FF2B5EF4-FFF2-40B4-BE49-F238E27FC236}">
                <a16:creationId xmlns:a16="http://schemas.microsoft.com/office/drawing/2014/main" id="{84A3253C-9D8C-7201-CDFE-C7FD00DAF2A0}"/>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4332" r="1" b="12745"/>
          <a:stretch/>
        </p:blipFill>
        <p:spPr>
          <a:xfrm>
            <a:off x="5922723" y="544196"/>
            <a:ext cx="5740272" cy="4260780"/>
          </a:xfrm>
          <a:prstGeom prst="rect">
            <a:avLst/>
          </a:prstGeom>
        </p:spPr>
      </p:pic>
      <p:pic>
        <p:nvPicPr>
          <p:cNvPr id="4" name="Picture 3" descr="Wavy 3D art">
            <a:extLst>
              <a:ext uri="{FF2B5EF4-FFF2-40B4-BE49-F238E27FC236}">
                <a16:creationId xmlns:a16="http://schemas.microsoft.com/office/drawing/2014/main" id="{3C16E7B5-98D1-6363-0448-1C3D85412195}"/>
              </a:ext>
            </a:extLst>
          </p:cNvPr>
          <p:cNvPicPr>
            <a:picLocks noChangeAspect="1"/>
          </p:cNvPicPr>
          <p:nvPr/>
        </p:nvPicPr>
        <p:blipFill rotWithShape="1">
          <a:blip r:embed="rId4"/>
          <a:srcRect t="9048" r="1" b="10169"/>
          <a:stretch/>
        </p:blipFill>
        <p:spPr>
          <a:xfrm>
            <a:off x="6096513" y="4855397"/>
            <a:ext cx="5566482" cy="3512149"/>
          </a:xfrm>
          <a:prstGeom prst="rect">
            <a:avLst/>
          </a:prstGeom>
        </p:spPr>
      </p:pic>
      <p:sp>
        <p:nvSpPr>
          <p:cNvPr id="133" name="Freeform: Shape 132">
            <a:extLst>
              <a:ext uri="{FF2B5EF4-FFF2-40B4-BE49-F238E27FC236}">
                <a16:creationId xmlns:a16="http://schemas.microsoft.com/office/drawing/2014/main" id="{D5B4F0F5-BE58-4EC0-B650-A71A07437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25066"/>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5" name="Group 134">
            <a:extLst>
              <a:ext uri="{FF2B5EF4-FFF2-40B4-BE49-F238E27FC236}">
                <a16:creationId xmlns:a16="http://schemas.microsoft.com/office/drawing/2014/main" id="{E700C1F5-B637-45FE-96CC-270D263A59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136" name="Freeform: Shape 135">
              <a:extLst>
                <a:ext uri="{FF2B5EF4-FFF2-40B4-BE49-F238E27FC236}">
                  <a16:creationId xmlns:a16="http://schemas.microsoft.com/office/drawing/2014/main" id="{83DA22C9-3830-4323-9087-6D7C1E6AA3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37" name="Freeform: Shape 136">
              <a:extLst>
                <a:ext uri="{FF2B5EF4-FFF2-40B4-BE49-F238E27FC236}">
                  <a16:creationId xmlns:a16="http://schemas.microsoft.com/office/drawing/2014/main" id="{A5AC4DA9-FD16-4055-8D2D-95D615C03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38" name="Freeform: Shape 137">
              <a:extLst>
                <a:ext uri="{FF2B5EF4-FFF2-40B4-BE49-F238E27FC236}">
                  <a16:creationId xmlns:a16="http://schemas.microsoft.com/office/drawing/2014/main" id="{8BA7D58E-9AB5-4B54-A635-2E86BEC7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39" name="Graphic 12">
              <a:extLst>
                <a:ext uri="{FF2B5EF4-FFF2-40B4-BE49-F238E27FC236}">
                  <a16:creationId xmlns:a16="http://schemas.microsoft.com/office/drawing/2014/main" id="{B7D72779-BBD2-4D64-B6B1-E052E227EB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40" name="Graphic 15">
              <a:extLst>
                <a:ext uri="{FF2B5EF4-FFF2-40B4-BE49-F238E27FC236}">
                  <a16:creationId xmlns:a16="http://schemas.microsoft.com/office/drawing/2014/main" id="{569BD34C-BFEF-4FB1-A094-2D9E687CD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41" name="Graphic 15">
              <a:extLst>
                <a:ext uri="{FF2B5EF4-FFF2-40B4-BE49-F238E27FC236}">
                  <a16:creationId xmlns:a16="http://schemas.microsoft.com/office/drawing/2014/main" id="{DC258A66-ED52-4FA3-96CE-7932E91F5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EC6A48C-21EF-4485-9836-0445500033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F40FD5D9-CA2A-4CA7-D05E-7F6D1888A31B}"/>
              </a:ext>
            </a:extLst>
          </p:cNvPr>
          <p:cNvSpPr txBox="1"/>
          <p:nvPr/>
        </p:nvSpPr>
        <p:spPr>
          <a:xfrm>
            <a:off x="8364785" y="4538080"/>
            <a:ext cx="2616421"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21619027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pic>
        <p:nvPicPr>
          <p:cNvPr id="4" name="Picture 3" descr="Wavy 3D art">
            <a:extLst>
              <a:ext uri="{FF2B5EF4-FFF2-40B4-BE49-F238E27FC236}">
                <a16:creationId xmlns:a16="http://schemas.microsoft.com/office/drawing/2014/main" id="{3C16E7B5-98D1-6363-0448-1C3D85412195}"/>
              </a:ext>
            </a:extLst>
          </p:cNvPr>
          <p:cNvPicPr>
            <a:picLocks noChangeAspect="1"/>
          </p:cNvPicPr>
          <p:nvPr/>
        </p:nvPicPr>
        <p:blipFill rotWithShape="1">
          <a:blip r:embed="rId2"/>
          <a:srcRect t="9919" r="-1" b="17482"/>
          <a:stretch/>
        </p:blipFill>
        <p:spPr>
          <a:xfrm>
            <a:off x="20" y="10"/>
            <a:ext cx="12188932" cy="6857990"/>
          </a:xfrm>
          <a:prstGeom prst="rect">
            <a:avLst/>
          </a:prstGeom>
        </p:spPr>
      </p:pic>
      <p:sp>
        <p:nvSpPr>
          <p:cNvPr id="61" name="Rectangle 60">
            <a:extLst>
              <a:ext uri="{FF2B5EF4-FFF2-40B4-BE49-F238E27FC236}">
                <a16:creationId xmlns:a16="http://schemas.microsoft.com/office/drawing/2014/main" id="{948AEA76-67F2-4344-A189-9BFFE00763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3" name="Frame 62">
            <a:extLst>
              <a:ext uri="{FF2B5EF4-FFF2-40B4-BE49-F238E27FC236}">
                <a16:creationId xmlns:a16="http://schemas.microsoft.com/office/drawing/2014/main" id="{838456E0-BAD6-49AA-B7F3-846752A7E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frame">
            <a:avLst>
              <a:gd name="adj1" fmla="val 7519"/>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Subtitle 2"/>
          <p:cNvSpPr>
            <a:spLocks noGrp="1"/>
          </p:cNvSpPr>
          <p:nvPr>
            <p:ph type="subTitle" idx="1"/>
          </p:nvPr>
        </p:nvSpPr>
        <p:spPr>
          <a:xfrm>
            <a:off x="861428" y="3624760"/>
            <a:ext cx="5565648" cy="1633040"/>
          </a:xfrm>
        </p:spPr>
        <p:txBody>
          <a:bodyPr vert="horz" lIns="91440" tIns="45720" rIns="91440" bIns="45720" rtlCol="0">
            <a:normAutofit/>
          </a:bodyPr>
          <a:lstStyle/>
          <a:p>
            <a:endParaRPr lang="en-GB">
              <a:solidFill>
                <a:srgbClr val="FFFFFF"/>
              </a:solidFill>
            </a:endParaRPr>
          </a:p>
          <a:p>
            <a:endParaRPr lang="en-GB">
              <a:solidFill>
                <a:srgbClr val="FFFFFF"/>
              </a:solidFill>
            </a:endParaRPr>
          </a:p>
          <a:p>
            <a:endParaRPr lang="en-GB">
              <a:solidFill>
                <a:srgbClr val="FFFFFF"/>
              </a:solidFill>
            </a:endParaRPr>
          </a:p>
        </p:txBody>
      </p:sp>
      <p:sp>
        <p:nvSpPr>
          <p:cNvPr id="2" name="Title 1"/>
          <p:cNvSpPr>
            <a:spLocks noGrp="1"/>
          </p:cNvSpPr>
          <p:nvPr>
            <p:ph type="ctrTitle"/>
          </p:nvPr>
        </p:nvSpPr>
        <p:spPr>
          <a:xfrm>
            <a:off x="861428" y="799521"/>
            <a:ext cx="5565648" cy="2179601"/>
          </a:xfrm>
        </p:spPr>
        <p:txBody>
          <a:bodyPr>
            <a:normAutofit/>
          </a:bodyPr>
          <a:lstStyle/>
          <a:p>
            <a:pPr>
              <a:lnSpc>
                <a:spcPct val="90000"/>
              </a:lnSpc>
            </a:pPr>
            <a:r>
              <a:rPr lang="en-GB" sz="1400">
                <a:solidFill>
                  <a:srgbClr val="FFFFFF"/>
                </a:solidFill>
              </a:rPr>
              <a:t>List of references: </a:t>
            </a:r>
            <a:br>
              <a:rPr lang="en-GB" sz="1400">
                <a:solidFill>
                  <a:srgbClr val="FFFFFF"/>
                </a:solidFill>
              </a:rPr>
            </a:br>
            <a:br>
              <a:rPr lang="en-GB" sz="1400">
                <a:solidFill>
                  <a:srgbClr val="FFFFFF"/>
                </a:solidFill>
              </a:rPr>
            </a:br>
            <a:r>
              <a:rPr lang="en-GB" sz="1400">
                <a:solidFill>
                  <a:srgbClr val="FFFFFF"/>
                </a:solidFill>
              </a:rPr>
              <a:t>- En.wikipedia.org/wiki/Apple_inc</a:t>
            </a:r>
            <a:br>
              <a:rPr lang="en-GB" sz="1400">
                <a:solidFill>
                  <a:srgbClr val="FFFFFF"/>
                </a:solidFill>
              </a:rPr>
            </a:br>
            <a:r>
              <a:rPr lang="en-GB" sz="1400">
                <a:solidFill>
                  <a:srgbClr val="FFFFFF"/>
                </a:solidFill>
              </a:rPr>
              <a:t>- https;//research-methodology.net/apple-organizational-structure-a- hierarchical-structure-that-may-change-in-near-future</a:t>
            </a:r>
            <a:br>
              <a:rPr lang="en-GB" sz="1400">
                <a:solidFill>
                  <a:srgbClr val="FFFFFF"/>
                </a:solidFill>
              </a:rPr>
            </a:br>
            <a:r>
              <a:rPr lang="en-GB" sz="1400">
                <a:solidFill>
                  <a:srgbClr val="FFFFFF"/>
                </a:solidFill>
              </a:rPr>
              <a:t>-sourceessay.com/hr-strategy-at-apple-make-their-employees-creative-and-innovative</a:t>
            </a:r>
            <a:br>
              <a:rPr lang="en-GB" sz="1400">
                <a:solidFill>
                  <a:srgbClr val="FFFFFF"/>
                </a:solidFill>
              </a:rPr>
            </a:br>
            <a:r>
              <a:rPr lang="en-GB" sz="1400">
                <a:solidFill>
                  <a:srgbClr val="FFFFFF"/>
                </a:solidFill>
              </a:rPr>
              <a:t>-bstrategyhub.com/swot-analysis-of-apple</a:t>
            </a:r>
          </a:p>
        </p:txBody>
      </p:sp>
      <p:grpSp>
        <p:nvGrpSpPr>
          <p:cNvPr id="65"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301" y="3267662"/>
            <a:ext cx="972241" cy="45718"/>
            <a:chOff x="4886325" y="3371754"/>
            <a:chExt cx="2418492" cy="113728"/>
          </a:xfrm>
          <a:solidFill>
            <a:schemeClr val="accent1"/>
          </a:solidFill>
        </p:grpSpPr>
        <p:sp>
          <p:nvSpPr>
            <p:cNvPr id="66"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67"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68"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69"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70"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71"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73" name="Freeform: Shape 72">
            <a:extLst>
              <a:ext uri="{FF2B5EF4-FFF2-40B4-BE49-F238E27FC236}">
                <a16:creationId xmlns:a16="http://schemas.microsoft.com/office/drawing/2014/main" id="{ACFC1F4B-C7BE-44D2-8FA4-1CE2FCF06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5" name="Group 74">
            <a:extLst>
              <a:ext uri="{FF2B5EF4-FFF2-40B4-BE49-F238E27FC236}">
                <a16:creationId xmlns:a16="http://schemas.microsoft.com/office/drawing/2014/main" id="{BDA258B3-4238-403A-9CAC-51B872D452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76" name="Freeform: Shape 75">
              <a:extLst>
                <a:ext uri="{FF2B5EF4-FFF2-40B4-BE49-F238E27FC236}">
                  <a16:creationId xmlns:a16="http://schemas.microsoft.com/office/drawing/2014/main" id="{03387491-1998-42A5-9172-2AEFC55005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77" name="Freeform: Shape 76">
              <a:extLst>
                <a:ext uri="{FF2B5EF4-FFF2-40B4-BE49-F238E27FC236}">
                  <a16:creationId xmlns:a16="http://schemas.microsoft.com/office/drawing/2014/main" id="{D9E1E611-F0D3-480F-8EAB-5501C1DBED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78" name="Freeform: Shape 77">
              <a:extLst>
                <a:ext uri="{FF2B5EF4-FFF2-40B4-BE49-F238E27FC236}">
                  <a16:creationId xmlns:a16="http://schemas.microsoft.com/office/drawing/2014/main" id="{BB89B8F2-B71A-46C9-8992-CC8E36D1FF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79" name="Graphic 12">
              <a:extLst>
                <a:ext uri="{FF2B5EF4-FFF2-40B4-BE49-F238E27FC236}">
                  <a16:creationId xmlns:a16="http://schemas.microsoft.com/office/drawing/2014/main" id="{F1B1692F-EBA9-47DC-9CFD-CEDDA87F6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80" name="Graphic 15">
              <a:extLst>
                <a:ext uri="{FF2B5EF4-FFF2-40B4-BE49-F238E27FC236}">
                  <a16:creationId xmlns:a16="http://schemas.microsoft.com/office/drawing/2014/main" id="{8B7DD913-FF3C-455C-80A4-FF89CB58C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81" name="Graphic 15">
              <a:extLst>
                <a:ext uri="{FF2B5EF4-FFF2-40B4-BE49-F238E27FC236}">
                  <a16:creationId xmlns:a16="http://schemas.microsoft.com/office/drawing/2014/main" id="{F742A451-31F5-45C9-850A-0AE74A35F6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2C596C3-466C-4D79-BAA3-F21C02607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5" descr="Icon&#10;&#10;Description automatically generated">
            <a:extLst>
              <a:ext uri="{FF2B5EF4-FFF2-40B4-BE49-F238E27FC236}">
                <a16:creationId xmlns:a16="http://schemas.microsoft.com/office/drawing/2014/main" id="{06F281CE-936A-BC30-C763-AD1D765492E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499769" y="850406"/>
            <a:ext cx="5483725" cy="5170556"/>
          </a:xfrm>
          <a:prstGeom prst="rect">
            <a:avLst/>
          </a:prstGeom>
        </p:spPr>
      </p:pic>
      <p:sp>
        <p:nvSpPr>
          <p:cNvPr id="6" name="TextBox 5">
            <a:extLst>
              <a:ext uri="{FF2B5EF4-FFF2-40B4-BE49-F238E27FC236}">
                <a16:creationId xmlns:a16="http://schemas.microsoft.com/office/drawing/2014/main" id="{E61189C4-28EB-95DC-C866-DD8D73A478BB}"/>
              </a:ext>
            </a:extLst>
          </p:cNvPr>
          <p:cNvSpPr txBox="1"/>
          <p:nvPr/>
        </p:nvSpPr>
        <p:spPr>
          <a:xfrm>
            <a:off x="5499769" y="5847933"/>
            <a:ext cx="5483725" cy="491289"/>
          </a:xfrm>
          <a:prstGeom prst="rect">
            <a:avLst/>
          </a:prstGeom>
        </p:spPr>
        <p:txBody>
          <a:bodyPr>
            <a:normAutofit fontScale="85000" lnSpcReduction="10000"/>
          </a:bodyPr>
          <a:lstStyle/>
          <a:p>
            <a:r>
              <a:rPr lang="en-US">
                <a:hlinkClick r:id="rId4"/>
              </a:rPr>
              <a:t>This Photo</a:t>
            </a:r>
            <a:r>
              <a:rPr lang="en-US"/>
              <a:t> by Unknown author is licensed under </a:t>
            </a:r>
            <a:r>
              <a:rPr lang="en-US">
                <a:hlinkClick r:id="rId5"/>
              </a:rPr>
              <a:t>CC BY-NC</a:t>
            </a:r>
            <a:r>
              <a:rPr lang="en-US"/>
              <a:t>.</a:t>
            </a:r>
          </a:p>
        </p:txBody>
      </p:sp>
    </p:spTree>
    <p:extLst>
      <p:ext uri="{BB962C8B-B14F-4D97-AF65-F5344CB8AC3E}">
        <p14:creationId xmlns:p14="http://schemas.microsoft.com/office/powerpoint/2010/main" val="3699691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2000"/>
                                  </p:stCondLst>
                                  <p:endCondLst>
                                    <p:cond evt="begin" delay="0">
                                      <p:tn val="5"/>
                                    </p:cond>
                                  </p:end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theme/theme1.xml><?xml version="1.0" encoding="utf-8"?>
<a:theme xmlns:a="http://schemas.openxmlformats.org/drawingml/2006/main" name="RocaVTI">
  <a:themeElements>
    <a:clrScheme name="AnalogousFromRegularSeed_2SEEDS">
      <a:dk1>
        <a:srgbClr val="000000"/>
      </a:dk1>
      <a:lt1>
        <a:srgbClr val="FFFFFF"/>
      </a:lt1>
      <a:dk2>
        <a:srgbClr val="23323E"/>
      </a:dk2>
      <a:lt2>
        <a:srgbClr val="E8E4E2"/>
      </a:lt2>
      <a:accent1>
        <a:srgbClr val="3B93B1"/>
      </a:accent1>
      <a:accent2>
        <a:srgbClr val="46B4A2"/>
      </a:accent2>
      <a:accent3>
        <a:srgbClr val="4D74C3"/>
      </a:accent3>
      <a:accent4>
        <a:srgbClr val="B13B58"/>
      </a:accent4>
      <a:accent5>
        <a:srgbClr val="C3614D"/>
      </a:accent5>
      <a:accent6>
        <a:srgbClr val="B1813B"/>
      </a:accent6>
      <a:hlink>
        <a:srgbClr val="BF603F"/>
      </a:hlink>
      <a:folHlink>
        <a:srgbClr val="7F7F7F"/>
      </a:folHlink>
    </a:clrScheme>
    <a:fontScheme name="Custom 36">
      <a:majorFont>
        <a:latin typeface="Georgia Pro Semibold"/>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ocaVTI" id="{D79FE1D1-0489-4A69-8531-D0B8CDC31CBE}" vid="{CEBA7FE6-C04B-474E-964F-B022887AD13B}"/>
    </a:ext>
  </a:extLst>
</a:theme>
</file>

<file path=docProps/app.xml><?xml version="1.0" encoding="utf-8"?>
<Properties xmlns="http://schemas.openxmlformats.org/officeDocument/2006/extended-properties" xmlns:vt="http://schemas.openxmlformats.org/officeDocument/2006/docPropsVTypes">
  <Template>office theme</Template>
  <TotalTime>0</TotalTime>
  <Words>918</Words>
  <Application>Microsoft Office PowerPoint</Application>
  <PresentationFormat>Widescreen</PresentationFormat>
  <Paragraphs>55</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Avenir Next LT Pro</vt:lpstr>
      <vt:lpstr>Avenir Next LT Pro Light</vt:lpstr>
      <vt:lpstr>Calibri</vt:lpstr>
      <vt:lpstr>Georgia Pro Semibold</vt:lpstr>
      <vt:lpstr>RocaVTI</vt:lpstr>
      <vt:lpstr>Module Presentation: Developing Relationship and Workplace Achievements</vt:lpstr>
      <vt:lpstr>Introduction</vt:lpstr>
      <vt:lpstr>Apple Technology company  Apple Inc. is an American multinational technology company headquartered in Cupertino, California. It is by far the largest technology company by revenue, totalling US$394.3 billion in 2022. As by March 2023, Apple is the world biggest company by market capitalization. As of June 2022, Apple is the largest personal computer vendor by unit sales and second largest mobile phone manufacturer. It is one of the big five American information technology companies, alongside Alphabet (known as Google), Amazon, Meta (known for Facebook), and Microsoft.</vt:lpstr>
      <vt:lpstr>Background of the Organisation  Apple was founder as Apple \computer Company on April 1, 1976, by Steve Wozniak, Steve Jobs and Ronald Wayne to develop and sell Wozniak's Apple I personal computer. It was incorporated by Jobs and Wozniak as apple Computer, inc. In 1977. The company went public in 1980 to instant financial success. Apple developed computers featuring innovative graphical user interfaces. By 1985, the high cost of its products, and power struggles between executives, caused problems. Apple lost considerable market share to the lower-priced duopoly of the Microsoft Windows operation system as market for personal computers expanded.</vt:lpstr>
      <vt:lpstr>Use of modern technology</vt:lpstr>
      <vt:lpstr>The company vision in the 21st century  </vt:lpstr>
      <vt:lpstr>Apple Technology Company Structure</vt:lpstr>
      <vt:lpstr>Knowledge, Skills and Behaviour for HR requirement at Apple</vt:lpstr>
      <vt:lpstr>Apple SWOT analysis</vt:lpstr>
      <vt:lpstr>List of references:   - En.wikipedia.org/wiki/Apple_inc - https;//research-methodology.net/apple-organizational-structure-a- hierarchical-structure-that-may-change-in-near-future -sourceessay.com/hr-strategy-at-apple-make-their-employees-creative-and-innovative -bstrategyhub.com/swot-analysis-of-apple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Matthew Kelleher</dc:creator>
  <cp:lastModifiedBy>Matthew Kelleher</cp:lastModifiedBy>
  <cp:revision>2</cp:revision>
  <dcterms:created xsi:type="dcterms:W3CDTF">2023-03-26T16:59:55Z</dcterms:created>
  <dcterms:modified xsi:type="dcterms:W3CDTF">2023-04-12T13:37:05Z</dcterms:modified>
</cp:coreProperties>
</file>