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9"/>
  </p:notesMasterIdLst>
  <p:sldIdLst>
    <p:sldId id="256" r:id="rId2"/>
    <p:sldId id="257" r:id="rId3"/>
    <p:sldId id="258" r:id="rId4"/>
    <p:sldId id="259" r:id="rId5"/>
    <p:sldId id="260" r:id="rId6"/>
    <p:sldId id="261" r:id="rId7"/>
    <p:sldId id="271" r:id="rId8"/>
    <p:sldId id="272" r:id="rId9"/>
    <p:sldId id="262" r:id="rId10"/>
    <p:sldId id="263" r:id="rId11"/>
    <p:sldId id="264" r:id="rId12"/>
    <p:sldId id="267" r:id="rId13"/>
    <p:sldId id="266" r:id="rId14"/>
    <p:sldId id="265" r:id="rId15"/>
    <p:sldId id="268"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75B610-6FF0-4FC4-8459-BEF91AED2239}" v="88" dt="2026-03-01T20:37:18.9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51943" autoAdjust="0"/>
  </p:normalViewPr>
  <p:slideViewPr>
    <p:cSldViewPr snapToGrid="0">
      <p:cViewPr varScale="1">
        <p:scale>
          <a:sx n="47" d="100"/>
          <a:sy n="47" d="100"/>
        </p:scale>
        <p:origin x="1548"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7BF72E-091E-4A04-9D72-E121030101F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8DC859A-54DC-47AC-9D9B-4673CE0EDD8E}">
      <dgm:prSet/>
      <dgm:spPr/>
      <dgm:t>
        <a:bodyPr/>
        <a:lstStyle/>
        <a:p>
          <a:r>
            <a:rPr lang="en-GB"/>
            <a:t>By the end of the session, you should be able to:</a:t>
          </a:r>
          <a:endParaRPr lang="en-US"/>
        </a:p>
      </dgm:t>
    </dgm:pt>
    <dgm:pt modelId="{79124597-3421-4405-A18C-08BDC7DCC061}" type="parTrans" cxnId="{40F4D2B8-6F77-401E-A60A-561A2BBE4D57}">
      <dgm:prSet/>
      <dgm:spPr/>
      <dgm:t>
        <a:bodyPr/>
        <a:lstStyle/>
        <a:p>
          <a:endParaRPr lang="en-US"/>
        </a:p>
      </dgm:t>
    </dgm:pt>
    <dgm:pt modelId="{E401D6E0-6BFE-4D19-8EEF-C9AEB5359996}" type="sibTrans" cxnId="{40F4D2B8-6F77-401E-A60A-561A2BBE4D57}">
      <dgm:prSet/>
      <dgm:spPr/>
      <dgm:t>
        <a:bodyPr/>
        <a:lstStyle/>
        <a:p>
          <a:endParaRPr lang="en-US"/>
        </a:p>
      </dgm:t>
    </dgm:pt>
    <dgm:pt modelId="{D25529E8-A406-41F7-AD7A-FA44E9C76C9A}">
      <dgm:prSet/>
      <dgm:spPr/>
      <dgm:t>
        <a:bodyPr/>
        <a:lstStyle/>
        <a:p>
          <a:r>
            <a:rPr lang="en-GB"/>
            <a:t>Identify and critique different data collection methods used in criminal justice research.</a:t>
          </a:r>
          <a:endParaRPr lang="en-US"/>
        </a:p>
      </dgm:t>
    </dgm:pt>
    <dgm:pt modelId="{E82A7112-76C6-465A-8B5D-8C6D31FEB612}" type="parTrans" cxnId="{6B5F6C0D-16A6-4F47-9ADF-DFA74DE60728}">
      <dgm:prSet/>
      <dgm:spPr/>
      <dgm:t>
        <a:bodyPr/>
        <a:lstStyle/>
        <a:p>
          <a:endParaRPr lang="en-US"/>
        </a:p>
      </dgm:t>
    </dgm:pt>
    <dgm:pt modelId="{32EDC746-1AA7-455F-83F8-7261735405BF}" type="sibTrans" cxnId="{6B5F6C0D-16A6-4F47-9ADF-DFA74DE60728}">
      <dgm:prSet/>
      <dgm:spPr/>
      <dgm:t>
        <a:bodyPr/>
        <a:lstStyle/>
        <a:p>
          <a:endParaRPr lang="en-US"/>
        </a:p>
      </dgm:t>
    </dgm:pt>
    <dgm:pt modelId="{E8070F57-3BA4-4079-B3F6-86690169AD27}">
      <dgm:prSet/>
      <dgm:spPr/>
      <dgm:t>
        <a:bodyPr/>
        <a:lstStyle/>
        <a:p>
          <a:r>
            <a:rPr lang="en-GB"/>
            <a:t>Understand how to use literature to justify methodological choices.</a:t>
          </a:r>
          <a:endParaRPr lang="en-US"/>
        </a:p>
      </dgm:t>
    </dgm:pt>
    <dgm:pt modelId="{B71D26C3-478C-4E20-A35B-14ABF89F4484}" type="parTrans" cxnId="{E18A60CA-3DE9-4B51-899F-9F329E09A8AE}">
      <dgm:prSet/>
      <dgm:spPr/>
      <dgm:t>
        <a:bodyPr/>
        <a:lstStyle/>
        <a:p>
          <a:endParaRPr lang="en-US"/>
        </a:p>
      </dgm:t>
    </dgm:pt>
    <dgm:pt modelId="{2BC49643-A45C-43D7-BFE8-1A6227482122}" type="sibTrans" cxnId="{E18A60CA-3DE9-4B51-899F-9F329E09A8AE}">
      <dgm:prSet/>
      <dgm:spPr/>
      <dgm:t>
        <a:bodyPr/>
        <a:lstStyle/>
        <a:p>
          <a:endParaRPr lang="en-US"/>
        </a:p>
      </dgm:t>
    </dgm:pt>
    <dgm:pt modelId="{0B7BB9E4-C2E9-4081-B4FE-86E50B6FD441}">
      <dgm:prSet/>
      <dgm:spPr/>
      <dgm:t>
        <a:bodyPr/>
        <a:lstStyle/>
        <a:p>
          <a:r>
            <a:rPr lang="en-GB"/>
            <a:t>Evaluate the strengths and limitations of primary data collection options relevant to your own project.</a:t>
          </a:r>
          <a:endParaRPr lang="en-US"/>
        </a:p>
      </dgm:t>
    </dgm:pt>
    <dgm:pt modelId="{8366FDB2-494C-4F0E-9643-1CA0A856A250}" type="parTrans" cxnId="{EA524AAA-E444-47CD-A517-B9CE461BFDCC}">
      <dgm:prSet/>
      <dgm:spPr/>
      <dgm:t>
        <a:bodyPr/>
        <a:lstStyle/>
        <a:p>
          <a:endParaRPr lang="en-US"/>
        </a:p>
      </dgm:t>
    </dgm:pt>
    <dgm:pt modelId="{DBCDD67F-C823-480A-8916-86E87BB6678C}" type="sibTrans" cxnId="{EA524AAA-E444-47CD-A517-B9CE461BFDCC}">
      <dgm:prSet/>
      <dgm:spPr/>
      <dgm:t>
        <a:bodyPr/>
        <a:lstStyle/>
        <a:p>
          <a:endParaRPr lang="en-US"/>
        </a:p>
      </dgm:t>
    </dgm:pt>
    <dgm:pt modelId="{F971324D-C35C-4C85-AE10-BDCF6B5EA1F2}" type="pres">
      <dgm:prSet presAssocID="{887BF72E-091E-4A04-9D72-E121030101F8}" presName="vert0" presStyleCnt="0">
        <dgm:presLayoutVars>
          <dgm:dir/>
          <dgm:animOne val="branch"/>
          <dgm:animLvl val="lvl"/>
        </dgm:presLayoutVars>
      </dgm:prSet>
      <dgm:spPr/>
    </dgm:pt>
    <dgm:pt modelId="{06B47C93-C0B3-43DB-8F15-1ECB36997C04}" type="pres">
      <dgm:prSet presAssocID="{F8DC859A-54DC-47AC-9D9B-4673CE0EDD8E}" presName="thickLine" presStyleLbl="alignNode1" presStyleIdx="0" presStyleCnt="4"/>
      <dgm:spPr/>
    </dgm:pt>
    <dgm:pt modelId="{748DE5F0-9457-44FE-A049-EB76D55B19A7}" type="pres">
      <dgm:prSet presAssocID="{F8DC859A-54DC-47AC-9D9B-4673CE0EDD8E}" presName="horz1" presStyleCnt="0"/>
      <dgm:spPr/>
    </dgm:pt>
    <dgm:pt modelId="{FCE23B25-C97F-4153-BFA0-A3EEAF8EE1F2}" type="pres">
      <dgm:prSet presAssocID="{F8DC859A-54DC-47AC-9D9B-4673CE0EDD8E}" presName="tx1" presStyleLbl="revTx" presStyleIdx="0" presStyleCnt="4"/>
      <dgm:spPr/>
    </dgm:pt>
    <dgm:pt modelId="{EFEB7D96-D9C6-4E87-A8C1-B9F2AF5AA730}" type="pres">
      <dgm:prSet presAssocID="{F8DC859A-54DC-47AC-9D9B-4673CE0EDD8E}" presName="vert1" presStyleCnt="0"/>
      <dgm:spPr/>
    </dgm:pt>
    <dgm:pt modelId="{F444859E-9F0F-424A-A375-15D9AFABBD5C}" type="pres">
      <dgm:prSet presAssocID="{D25529E8-A406-41F7-AD7A-FA44E9C76C9A}" presName="thickLine" presStyleLbl="alignNode1" presStyleIdx="1" presStyleCnt="4"/>
      <dgm:spPr/>
    </dgm:pt>
    <dgm:pt modelId="{4029BFA9-BA15-4044-8806-A573E5CF8A18}" type="pres">
      <dgm:prSet presAssocID="{D25529E8-A406-41F7-AD7A-FA44E9C76C9A}" presName="horz1" presStyleCnt="0"/>
      <dgm:spPr/>
    </dgm:pt>
    <dgm:pt modelId="{255F3F66-6D62-4464-8B26-D1F4D0CC4D24}" type="pres">
      <dgm:prSet presAssocID="{D25529E8-A406-41F7-AD7A-FA44E9C76C9A}" presName="tx1" presStyleLbl="revTx" presStyleIdx="1" presStyleCnt="4"/>
      <dgm:spPr/>
    </dgm:pt>
    <dgm:pt modelId="{77D268A1-88A3-4B74-A77E-D8E61224A745}" type="pres">
      <dgm:prSet presAssocID="{D25529E8-A406-41F7-AD7A-FA44E9C76C9A}" presName="vert1" presStyleCnt="0"/>
      <dgm:spPr/>
    </dgm:pt>
    <dgm:pt modelId="{09DBE905-B345-49FC-8C24-9E3CC1DD0C89}" type="pres">
      <dgm:prSet presAssocID="{E8070F57-3BA4-4079-B3F6-86690169AD27}" presName="thickLine" presStyleLbl="alignNode1" presStyleIdx="2" presStyleCnt="4"/>
      <dgm:spPr/>
    </dgm:pt>
    <dgm:pt modelId="{81F3BE23-898B-4093-84E9-E4D775FFD3B8}" type="pres">
      <dgm:prSet presAssocID="{E8070F57-3BA4-4079-B3F6-86690169AD27}" presName="horz1" presStyleCnt="0"/>
      <dgm:spPr/>
    </dgm:pt>
    <dgm:pt modelId="{F687648B-3407-4AB9-B381-027A8938D83B}" type="pres">
      <dgm:prSet presAssocID="{E8070F57-3BA4-4079-B3F6-86690169AD27}" presName="tx1" presStyleLbl="revTx" presStyleIdx="2" presStyleCnt="4"/>
      <dgm:spPr/>
    </dgm:pt>
    <dgm:pt modelId="{BE852F51-57B5-4B38-9244-EC82A3C1C853}" type="pres">
      <dgm:prSet presAssocID="{E8070F57-3BA4-4079-B3F6-86690169AD27}" presName="vert1" presStyleCnt="0"/>
      <dgm:spPr/>
    </dgm:pt>
    <dgm:pt modelId="{BB292F4D-30D4-4D67-BE80-1B491D431186}" type="pres">
      <dgm:prSet presAssocID="{0B7BB9E4-C2E9-4081-B4FE-86E50B6FD441}" presName="thickLine" presStyleLbl="alignNode1" presStyleIdx="3" presStyleCnt="4"/>
      <dgm:spPr/>
    </dgm:pt>
    <dgm:pt modelId="{A15FC709-DFAD-4E89-8DBE-8777768D1DCC}" type="pres">
      <dgm:prSet presAssocID="{0B7BB9E4-C2E9-4081-B4FE-86E50B6FD441}" presName="horz1" presStyleCnt="0"/>
      <dgm:spPr/>
    </dgm:pt>
    <dgm:pt modelId="{228E713B-2E57-4F6B-A8CF-9B9873971B0F}" type="pres">
      <dgm:prSet presAssocID="{0B7BB9E4-C2E9-4081-B4FE-86E50B6FD441}" presName="tx1" presStyleLbl="revTx" presStyleIdx="3" presStyleCnt="4"/>
      <dgm:spPr/>
    </dgm:pt>
    <dgm:pt modelId="{D9A93A44-4005-4A71-BDB3-1CD98B498904}" type="pres">
      <dgm:prSet presAssocID="{0B7BB9E4-C2E9-4081-B4FE-86E50B6FD441}" presName="vert1" presStyleCnt="0"/>
      <dgm:spPr/>
    </dgm:pt>
  </dgm:ptLst>
  <dgm:cxnLst>
    <dgm:cxn modelId="{6B5F6C0D-16A6-4F47-9ADF-DFA74DE60728}" srcId="{887BF72E-091E-4A04-9D72-E121030101F8}" destId="{D25529E8-A406-41F7-AD7A-FA44E9C76C9A}" srcOrd="1" destOrd="0" parTransId="{E82A7112-76C6-465A-8B5D-8C6D31FEB612}" sibTransId="{32EDC746-1AA7-455F-83F8-7261735405BF}"/>
    <dgm:cxn modelId="{641C2A17-078F-4423-8D18-97B9894C6BE0}" type="presOf" srcId="{0B7BB9E4-C2E9-4081-B4FE-86E50B6FD441}" destId="{228E713B-2E57-4F6B-A8CF-9B9873971B0F}" srcOrd="0" destOrd="0" presId="urn:microsoft.com/office/officeart/2008/layout/LinedList"/>
    <dgm:cxn modelId="{62957A79-1258-4791-8289-7AD09C9E42F4}" type="presOf" srcId="{E8070F57-3BA4-4079-B3F6-86690169AD27}" destId="{F687648B-3407-4AB9-B381-027A8938D83B}" srcOrd="0" destOrd="0" presId="urn:microsoft.com/office/officeart/2008/layout/LinedList"/>
    <dgm:cxn modelId="{EA524AAA-E444-47CD-A517-B9CE461BFDCC}" srcId="{887BF72E-091E-4A04-9D72-E121030101F8}" destId="{0B7BB9E4-C2E9-4081-B4FE-86E50B6FD441}" srcOrd="3" destOrd="0" parTransId="{8366FDB2-494C-4F0E-9643-1CA0A856A250}" sibTransId="{DBCDD67F-C823-480A-8916-86E87BB6678C}"/>
    <dgm:cxn modelId="{40F4D2B8-6F77-401E-A60A-561A2BBE4D57}" srcId="{887BF72E-091E-4A04-9D72-E121030101F8}" destId="{F8DC859A-54DC-47AC-9D9B-4673CE0EDD8E}" srcOrd="0" destOrd="0" parTransId="{79124597-3421-4405-A18C-08BDC7DCC061}" sibTransId="{E401D6E0-6BFE-4D19-8EEF-C9AEB5359996}"/>
    <dgm:cxn modelId="{E18A60CA-3DE9-4B51-899F-9F329E09A8AE}" srcId="{887BF72E-091E-4A04-9D72-E121030101F8}" destId="{E8070F57-3BA4-4079-B3F6-86690169AD27}" srcOrd="2" destOrd="0" parTransId="{B71D26C3-478C-4E20-A35B-14ABF89F4484}" sibTransId="{2BC49643-A45C-43D7-BFE8-1A6227482122}"/>
    <dgm:cxn modelId="{B9BF6FD3-FD02-45DB-A6D8-6723729EB6A6}" type="presOf" srcId="{F8DC859A-54DC-47AC-9D9B-4673CE0EDD8E}" destId="{FCE23B25-C97F-4153-BFA0-A3EEAF8EE1F2}" srcOrd="0" destOrd="0" presId="urn:microsoft.com/office/officeart/2008/layout/LinedList"/>
    <dgm:cxn modelId="{D63A42EC-F912-4509-A5D9-A93387B0CAE8}" type="presOf" srcId="{887BF72E-091E-4A04-9D72-E121030101F8}" destId="{F971324D-C35C-4C85-AE10-BDCF6B5EA1F2}" srcOrd="0" destOrd="0" presId="urn:microsoft.com/office/officeart/2008/layout/LinedList"/>
    <dgm:cxn modelId="{515CC0ED-0926-46DA-8968-DD70E641CEEA}" type="presOf" srcId="{D25529E8-A406-41F7-AD7A-FA44E9C76C9A}" destId="{255F3F66-6D62-4464-8B26-D1F4D0CC4D24}" srcOrd="0" destOrd="0" presId="urn:microsoft.com/office/officeart/2008/layout/LinedList"/>
    <dgm:cxn modelId="{D2607A67-AF94-470B-A8CA-97BFA9F8BB79}" type="presParOf" srcId="{F971324D-C35C-4C85-AE10-BDCF6B5EA1F2}" destId="{06B47C93-C0B3-43DB-8F15-1ECB36997C04}" srcOrd="0" destOrd="0" presId="urn:microsoft.com/office/officeart/2008/layout/LinedList"/>
    <dgm:cxn modelId="{16C7D868-1BF3-4D59-ABB8-4546EB052240}" type="presParOf" srcId="{F971324D-C35C-4C85-AE10-BDCF6B5EA1F2}" destId="{748DE5F0-9457-44FE-A049-EB76D55B19A7}" srcOrd="1" destOrd="0" presId="urn:microsoft.com/office/officeart/2008/layout/LinedList"/>
    <dgm:cxn modelId="{2CA1B061-BB3E-40EB-97BF-5A5D4B53497A}" type="presParOf" srcId="{748DE5F0-9457-44FE-A049-EB76D55B19A7}" destId="{FCE23B25-C97F-4153-BFA0-A3EEAF8EE1F2}" srcOrd="0" destOrd="0" presId="urn:microsoft.com/office/officeart/2008/layout/LinedList"/>
    <dgm:cxn modelId="{2BFB4C11-BCDD-470B-9FB0-58FD6C1348A7}" type="presParOf" srcId="{748DE5F0-9457-44FE-A049-EB76D55B19A7}" destId="{EFEB7D96-D9C6-4E87-A8C1-B9F2AF5AA730}" srcOrd="1" destOrd="0" presId="urn:microsoft.com/office/officeart/2008/layout/LinedList"/>
    <dgm:cxn modelId="{1D287BF8-8D1A-4660-8CAC-78FF1F93FA41}" type="presParOf" srcId="{F971324D-C35C-4C85-AE10-BDCF6B5EA1F2}" destId="{F444859E-9F0F-424A-A375-15D9AFABBD5C}" srcOrd="2" destOrd="0" presId="urn:microsoft.com/office/officeart/2008/layout/LinedList"/>
    <dgm:cxn modelId="{CAFE2F3D-6856-47DA-85E7-894180135EDD}" type="presParOf" srcId="{F971324D-C35C-4C85-AE10-BDCF6B5EA1F2}" destId="{4029BFA9-BA15-4044-8806-A573E5CF8A18}" srcOrd="3" destOrd="0" presId="urn:microsoft.com/office/officeart/2008/layout/LinedList"/>
    <dgm:cxn modelId="{F465B0B5-EFB9-49D4-9DB2-D5CA891DE429}" type="presParOf" srcId="{4029BFA9-BA15-4044-8806-A573E5CF8A18}" destId="{255F3F66-6D62-4464-8B26-D1F4D0CC4D24}" srcOrd="0" destOrd="0" presId="urn:microsoft.com/office/officeart/2008/layout/LinedList"/>
    <dgm:cxn modelId="{2AE9206C-1EFF-4FD9-A83D-BB454BDF39F9}" type="presParOf" srcId="{4029BFA9-BA15-4044-8806-A573E5CF8A18}" destId="{77D268A1-88A3-4B74-A77E-D8E61224A745}" srcOrd="1" destOrd="0" presId="urn:microsoft.com/office/officeart/2008/layout/LinedList"/>
    <dgm:cxn modelId="{CC6B64D9-2BC9-49EB-B709-6080976571F7}" type="presParOf" srcId="{F971324D-C35C-4C85-AE10-BDCF6B5EA1F2}" destId="{09DBE905-B345-49FC-8C24-9E3CC1DD0C89}" srcOrd="4" destOrd="0" presId="urn:microsoft.com/office/officeart/2008/layout/LinedList"/>
    <dgm:cxn modelId="{32E40978-00C7-4521-9ACC-8B20B700A9E3}" type="presParOf" srcId="{F971324D-C35C-4C85-AE10-BDCF6B5EA1F2}" destId="{81F3BE23-898B-4093-84E9-E4D775FFD3B8}" srcOrd="5" destOrd="0" presId="urn:microsoft.com/office/officeart/2008/layout/LinedList"/>
    <dgm:cxn modelId="{3CB58411-4637-4A77-952E-16B2C66CF7EC}" type="presParOf" srcId="{81F3BE23-898B-4093-84E9-E4D775FFD3B8}" destId="{F687648B-3407-4AB9-B381-027A8938D83B}" srcOrd="0" destOrd="0" presId="urn:microsoft.com/office/officeart/2008/layout/LinedList"/>
    <dgm:cxn modelId="{B9D0E1DA-7F0F-4BD5-8B0F-39B315938B32}" type="presParOf" srcId="{81F3BE23-898B-4093-84E9-E4D775FFD3B8}" destId="{BE852F51-57B5-4B38-9244-EC82A3C1C853}" srcOrd="1" destOrd="0" presId="urn:microsoft.com/office/officeart/2008/layout/LinedList"/>
    <dgm:cxn modelId="{7BBB241A-4854-4068-99FF-8002264123C9}" type="presParOf" srcId="{F971324D-C35C-4C85-AE10-BDCF6B5EA1F2}" destId="{BB292F4D-30D4-4D67-BE80-1B491D431186}" srcOrd="6" destOrd="0" presId="urn:microsoft.com/office/officeart/2008/layout/LinedList"/>
    <dgm:cxn modelId="{6B79370E-AA35-4AFB-AEB0-71A9B42EED79}" type="presParOf" srcId="{F971324D-C35C-4C85-AE10-BDCF6B5EA1F2}" destId="{A15FC709-DFAD-4E89-8DBE-8777768D1DCC}" srcOrd="7" destOrd="0" presId="urn:microsoft.com/office/officeart/2008/layout/LinedList"/>
    <dgm:cxn modelId="{63B19BE3-C1C4-4D0F-BFAA-CAEF413D3DCA}" type="presParOf" srcId="{A15FC709-DFAD-4E89-8DBE-8777768D1DCC}" destId="{228E713B-2E57-4F6B-A8CF-9B9873971B0F}" srcOrd="0" destOrd="0" presId="urn:microsoft.com/office/officeart/2008/layout/LinedList"/>
    <dgm:cxn modelId="{C80D6FE0-E8A6-4A8F-87D6-13044191E62A}" type="presParOf" srcId="{A15FC709-DFAD-4E89-8DBE-8777768D1DCC}" destId="{D9A93A44-4005-4A71-BDB3-1CD98B4989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101DF0-BD6C-4FAF-B970-FB9A47628613}"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0C28A633-AF4B-4260-98ED-B042D727C35D}">
      <dgm:prSet/>
      <dgm:spPr/>
      <dgm:t>
        <a:bodyPr/>
        <a:lstStyle/>
        <a:p>
          <a:r>
            <a:rPr lang="en-GB"/>
            <a:t>A researcher wants to understand </a:t>
          </a:r>
          <a:r>
            <a:rPr lang="en-GB" i="1"/>
            <a:t>why young people trust or distrust police</a:t>
          </a:r>
          <a:r>
            <a:rPr lang="en-GB"/>
            <a:t>.</a:t>
          </a:r>
          <a:endParaRPr lang="en-US"/>
        </a:p>
      </dgm:t>
    </dgm:pt>
    <dgm:pt modelId="{B44CEDF5-8E65-450E-A3BE-BB53AE7AB4B4}" type="parTrans" cxnId="{15375D95-EE7A-429E-B04E-16791A2A4D67}">
      <dgm:prSet/>
      <dgm:spPr/>
      <dgm:t>
        <a:bodyPr/>
        <a:lstStyle/>
        <a:p>
          <a:endParaRPr lang="en-US"/>
        </a:p>
      </dgm:t>
    </dgm:pt>
    <dgm:pt modelId="{2E738DC8-70B5-4302-BD96-B219D01B6F42}" type="sibTrans" cxnId="{15375D95-EE7A-429E-B04E-16791A2A4D67}">
      <dgm:prSet phldrT="1" phldr="0"/>
      <dgm:spPr/>
      <dgm:t>
        <a:bodyPr/>
        <a:lstStyle/>
        <a:p>
          <a:r>
            <a:rPr lang="en-US"/>
            <a:t>1</a:t>
          </a:r>
        </a:p>
      </dgm:t>
    </dgm:pt>
    <dgm:pt modelId="{AB9F4B0A-DBF2-4D4E-BE18-65546F321971}">
      <dgm:prSet/>
      <dgm:spPr/>
      <dgm:t>
        <a:bodyPr/>
        <a:lstStyle/>
        <a:p>
          <a:r>
            <a:rPr lang="en-GB"/>
            <a:t>A team wants to map </a:t>
          </a:r>
          <a:r>
            <a:rPr lang="en-GB" i="1"/>
            <a:t>public perceptions of sentencing fairness</a:t>
          </a:r>
          <a:r>
            <a:rPr lang="en-GB"/>
            <a:t>.</a:t>
          </a:r>
          <a:endParaRPr lang="en-US"/>
        </a:p>
      </dgm:t>
    </dgm:pt>
    <dgm:pt modelId="{EC464662-0544-4723-A0A7-BBB9C7066B71}" type="parTrans" cxnId="{0FA5624A-36FE-47D5-BE56-554896514EE7}">
      <dgm:prSet/>
      <dgm:spPr/>
      <dgm:t>
        <a:bodyPr/>
        <a:lstStyle/>
        <a:p>
          <a:endParaRPr lang="en-US"/>
        </a:p>
      </dgm:t>
    </dgm:pt>
    <dgm:pt modelId="{99450E38-17C1-42DF-B4AB-340C29AF604B}" type="sibTrans" cxnId="{0FA5624A-36FE-47D5-BE56-554896514EE7}">
      <dgm:prSet phldrT="2" phldr="0"/>
      <dgm:spPr/>
      <dgm:t>
        <a:bodyPr/>
        <a:lstStyle/>
        <a:p>
          <a:r>
            <a:rPr lang="en-US"/>
            <a:t>2</a:t>
          </a:r>
        </a:p>
      </dgm:t>
    </dgm:pt>
    <dgm:pt modelId="{B77620D5-C568-4B2F-B721-B44EC4D56C22}">
      <dgm:prSet/>
      <dgm:spPr/>
      <dgm:t>
        <a:bodyPr/>
        <a:lstStyle/>
        <a:p>
          <a:r>
            <a:rPr lang="en-GB"/>
            <a:t>A student wants to explore </a:t>
          </a:r>
          <a:r>
            <a:rPr lang="en-GB" i="1"/>
            <a:t>how university students balance study and work</a:t>
          </a:r>
          <a:r>
            <a:rPr lang="en-GB"/>
            <a:t>.</a:t>
          </a:r>
          <a:endParaRPr lang="en-US"/>
        </a:p>
      </dgm:t>
    </dgm:pt>
    <dgm:pt modelId="{1E034CA1-51DF-4908-897C-5ED08417C725}" type="parTrans" cxnId="{1B99E006-91BE-4885-9817-4E780E7B8A39}">
      <dgm:prSet/>
      <dgm:spPr/>
      <dgm:t>
        <a:bodyPr/>
        <a:lstStyle/>
        <a:p>
          <a:endParaRPr lang="en-US"/>
        </a:p>
      </dgm:t>
    </dgm:pt>
    <dgm:pt modelId="{79A34A8C-A795-45BF-8E3E-00065E03ED57}" type="sibTrans" cxnId="{1B99E006-91BE-4885-9817-4E780E7B8A39}">
      <dgm:prSet phldrT="3" phldr="0"/>
      <dgm:spPr/>
      <dgm:t>
        <a:bodyPr/>
        <a:lstStyle/>
        <a:p>
          <a:r>
            <a:rPr lang="en-US"/>
            <a:t>3</a:t>
          </a:r>
        </a:p>
      </dgm:t>
    </dgm:pt>
    <dgm:pt modelId="{88F22A43-11DB-4729-A3C2-BA566FD8A6BB}">
      <dgm:prSet/>
      <dgm:spPr/>
      <dgm:t>
        <a:bodyPr/>
        <a:lstStyle/>
        <a:p>
          <a:r>
            <a:rPr lang="en-GB"/>
            <a:t>A journalist claims </a:t>
          </a:r>
          <a:r>
            <a:rPr lang="en-GB" i="1"/>
            <a:t>media exaggerates youth violence-</a:t>
          </a:r>
          <a:r>
            <a:rPr lang="en-GB"/>
            <a:t>a researcher wants to test this.</a:t>
          </a:r>
          <a:endParaRPr lang="en-US"/>
        </a:p>
      </dgm:t>
    </dgm:pt>
    <dgm:pt modelId="{C690115F-3D0B-42AE-86C5-932796F4AFF3}" type="parTrans" cxnId="{5C9318C5-104D-4CEE-BAC6-E432D66F6822}">
      <dgm:prSet/>
      <dgm:spPr/>
      <dgm:t>
        <a:bodyPr/>
        <a:lstStyle/>
        <a:p>
          <a:endParaRPr lang="en-US"/>
        </a:p>
      </dgm:t>
    </dgm:pt>
    <dgm:pt modelId="{D9466663-C618-4AA3-B378-1D170042014F}" type="sibTrans" cxnId="{5C9318C5-104D-4CEE-BAC6-E432D66F6822}">
      <dgm:prSet phldrT="4" phldr="0"/>
      <dgm:spPr/>
      <dgm:t>
        <a:bodyPr/>
        <a:lstStyle/>
        <a:p>
          <a:r>
            <a:rPr lang="en-US"/>
            <a:t>4</a:t>
          </a:r>
        </a:p>
      </dgm:t>
    </dgm:pt>
    <dgm:pt modelId="{53C9B2AA-B9E7-4201-AAF1-983D91721771}" type="pres">
      <dgm:prSet presAssocID="{6A101DF0-BD6C-4FAF-B970-FB9A47628613}" presName="Name0" presStyleCnt="0">
        <dgm:presLayoutVars>
          <dgm:animLvl val="lvl"/>
          <dgm:resizeHandles val="exact"/>
        </dgm:presLayoutVars>
      </dgm:prSet>
      <dgm:spPr/>
    </dgm:pt>
    <dgm:pt modelId="{E5D33FAE-3A3A-4795-837B-CAD802330A5B}" type="pres">
      <dgm:prSet presAssocID="{0C28A633-AF4B-4260-98ED-B042D727C35D}" presName="compositeNode" presStyleCnt="0">
        <dgm:presLayoutVars>
          <dgm:bulletEnabled val="1"/>
        </dgm:presLayoutVars>
      </dgm:prSet>
      <dgm:spPr/>
    </dgm:pt>
    <dgm:pt modelId="{872D4FFA-142A-44F9-9191-23D80C320F3A}" type="pres">
      <dgm:prSet presAssocID="{0C28A633-AF4B-4260-98ED-B042D727C35D}" presName="bgRect" presStyleLbl="bgAccFollowNode1" presStyleIdx="0" presStyleCnt="4"/>
      <dgm:spPr/>
    </dgm:pt>
    <dgm:pt modelId="{CF3E98FE-02C1-4DA0-BDE9-ABC90C79F224}" type="pres">
      <dgm:prSet presAssocID="{2E738DC8-70B5-4302-BD96-B219D01B6F42}" presName="sibTransNodeCircle" presStyleLbl="alignNode1" presStyleIdx="0" presStyleCnt="8">
        <dgm:presLayoutVars>
          <dgm:chMax val="0"/>
          <dgm:bulletEnabled/>
        </dgm:presLayoutVars>
      </dgm:prSet>
      <dgm:spPr/>
    </dgm:pt>
    <dgm:pt modelId="{5A66008A-7995-402A-9186-E7DA088C5CD2}" type="pres">
      <dgm:prSet presAssocID="{0C28A633-AF4B-4260-98ED-B042D727C35D}" presName="bottomLine" presStyleLbl="alignNode1" presStyleIdx="1" presStyleCnt="8">
        <dgm:presLayoutVars/>
      </dgm:prSet>
      <dgm:spPr/>
    </dgm:pt>
    <dgm:pt modelId="{0D6FBA5F-ADAC-4261-BABD-18F60E4FBC84}" type="pres">
      <dgm:prSet presAssocID="{0C28A633-AF4B-4260-98ED-B042D727C35D}" presName="nodeText" presStyleLbl="bgAccFollowNode1" presStyleIdx="0" presStyleCnt="4">
        <dgm:presLayoutVars>
          <dgm:bulletEnabled val="1"/>
        </dgm:presLayoutVars>
      </dgm:prSet>
      <dgm:spPr/>
    </dgm:pt>
    <dgm:pt modelId="{49061223-24A9-4E04-912E-4407A99F4AA4}" type="pres">
      <dgm:prSet presAssocID="{2E738DC8-70B5-4302-BD96-B219D01B6F42}" presName="sibTrans" presStyleCnt="0"/>
      <dgm:spPr/>
    </dgm:pt>
    <dgm:pt modelId="{479B7DA3-1A1F-41CF-B182-D093B1C7CB9A}" type="pres">
      <dgm:prSet presAssocID="{AB9F4B0A-DBF2-4D4E-BE18-65546F321971}" presName="compositeNode" presStyleCnt="0">
        <dgm:presLayoutVars>
          <dgm:bulletEnabled val="1"/>
        </dgm:presLayoutVars>
      </dgm:prSet>
      <dgm:spPr/>
    </dgm:pt>
    <dgm:pt modelId="{ED7F68DC-7343-45A9-A652-DE746D859DD0}" type="pres">
      <dgm:prSet presAssocID="{AB9F4B0A-DBF2-4D4E-BE18-65546F321971}" presName="bgRect" presStyleLbl="bgAccFollowNode1" presStyleIdx="1" presStyleCnt="4"/>
      <dgm:spPr/>
    </dgm:pt>
    <dgm:pt modelId="{1E2EC143-0F47-4EEB-8C9F-C879A0659817}" type="pres">
      <dgm:prSet presAssocID="{99450E38-17C1-42DF-B4AB-340C29AF604B}" presName="sibTransNodeCircle" presStyleLbl="alignNode1" presStyleIdx="2" presStyleCnt="8">
        <dgm:presLayoutVars>
          <dgm:chMax val="0"/>
          <dgm:bulletEnabled/>
        </dgm:presLayoutVars>
      </dgm:prSet>
      <dgm:spPr/>
    </dgm:pt>
    <dgm:pt modelId="{D416E4D7-9366-4F87-8E14-102E30E1F7F7}" type="pres">
      <dgm:prSet presAssocID="{AB9F4B0A-DBF2-4D4E-BE18-65546F321971}" presName="bottomLine" presStyleLbl="alignNode1" presStyleIdx="3" presStyleCnt="8">
        <dgm:presLayoutVars/>
      </dgm:prSet>
      <dgm:spPr/>
    </dgm:pt>
    <dgm:pt modelId="{6B0B7C76-CEB1-4A4A-A716-B5F0C82C2F6B}" type="pres">
      <dgm:prSet presAssocID="{AB9F4B0A-DBF2-4D4E-BE18-65546F321971}" presName="nodeText" presStyleLbl="bgAccFollowNode1" presStyleIdx="1" presStyleCnt="4">
        <dgm:presLayoutVars>
          <dgm:bulletEnabled val="1"/>
        </dgm:presLayoutVars>
      </dgm:prSet>
      <dgm:spPr/>
    </dgm:pt>
    <dgm:pt modelId="{8EA26301-02E7-4F9F-A0AD-1A2843072FF4}" type="pres">
      <dgm:prSet presAssocID="{99450E38-17C1-42DF-B4AB-340C29AF604B}" presName="sibTrans" presStyleCnt="0"/>
      <dgm:spPr/>
    </dgm:pt>
    <dgm:pt modelId="{83E19159-3806-4FCA-87C1-4AAA31BEACDF}" type="pres">
      <dgm:prSet presAssocID="{B77620D5-C568-4B2F-B721-B44EC4D56C22}" presName="compositeNode" presStyleCnt="0">
        <dgm:presLayoutVars>
          <dgm:bulletEnabled val="1"/>
        </dgm:presLayoutVars>
      </dgm:prSet>
      <dgm:spPr/>
    </dgm:pt>
    <dgm:pt modelId="{E373FBB9-85E9-4BA3-A92D-68FCED4D3D7E}" type="pres">
      <dgm:prSet presAssocID="{B77620D5-C568-4B2F-B721-B44EC4D56C22}" presName="bgRect" presStyleLbl="bgAccFollowNode1" presStyleIdx="2" presStyleCnt="4"/>
      <dgm:spPr/>
    </dgm:pt>
    <dgm:pt modelId="{BEA0FFE1-A5B9-497F-8B11-402884FEAC6B}" type="pres">
      <dgm:prSet presAssocID="{79A34A8C-A795-45BF-8E3E-00065E03ED57}" presName="sibTransNodeCircle" presStyleLbl="alignNode1" presStyleIdx="4" presStyleCnt="8">
        <dgm:presLayoutVars>
          <dgm:chMax val="0"/>
          <dgm:bulletEnabled/>
        </dgm:presLayoutVars>
      </dgm:prSet>
      <dgm:spPr/>
    </dgm:pt>
    <dgm:pt modelId="{11F30A4B-DC3F-4CF3-87C4-64A30CC0C56C}" type="pres">
      <dgm:prSet presAssocID="{B77620D5-C568-4B2F-B721-B44EC4D56C22}" presName="bottomLine" presStyleLbl="alignNode1" presStyleIdx="5" presStyleCnt="8">
        <dgm:presLayoutVars/>
      </dgm:prSet>
      <dgm:spPr/>
    </dgm:pt>
    <dgm:pt modelId="{2529EB97-94FF-4702-AD54-FAC106E3AC62}" type="pres">
      <dgm:prSet presAssocID="{B77620D5-C568-4B2F-B721-B44EC4D56C22}" presName="nodeText" presStyleLbl="bgAccFollowNode1" presStyleIdx="2" presStyleCnt="4">
        <dgm:presLayoutVars>
          <dgm:bulletEnabled val="1"/>
        </dgm:presLayoutVars>
      </dgm:prSet>
      <dgm:spPr/>
    </dgm:pt>
    <dgm:pt modelId="{D1D59035-0BA5-489C-B73D-D063F9F6FDA2}" type="pres">
      <dgm:prSet presAssocID="{79A34A8C-A795-45BF-8E3E-00065E03ED57}" presName="sibTrans" presStyleCnt="0"/>
      <dgm:spPr/>
    </dgm:pt>
    <dgm:pt modelId="{916EA6A5-A9C4-4A2D-A968-1A714BE42795}" type="pres">
      <dgm:prSet presAssocID="{88F22A43-11DB-4729-A3C2-BA566FD8A6BB}" presName="compositeNode" presStyleCnt="0">
        <dgm:presLayoutVars>
          <dgm:bulletEnabled val="1"/>
        </dgm:presLayoutVars>
      </dgm:prSet>
      <dgm:spPr/>
    </dgm:pt>
    <dgm:pt modelId="{C6F1F926-407F-48FA-8888-03159150D152}" type="pres">
      <dgm:prSet presAssocID="{88F22A43-11DB-4729-A3C2-BA566FD8A6BB}" presName="bgRect" presStyleLbl="bgAccFollowNode1" presStyleIdx="3" presStyleCnt="4"/>
      <dgm:spPr/>
    </dgm:pt>
    <dgm:pt modelId="{855E88FC-66EA-4957-96CF-3D75B0269CFA}" type="pres">
      <dgm:prSet presAssocID="{D9466663-C618-4AA3-B378-1D170042014F}" presName="sibTransNodeCircle" presStyleLbl="alignNode1" presStyleIdx="6" presStyleCnt="8">
        <dgm:presLayoutVars>
          <dgm:chMax val="0"/>
          <dgm:bulletEnabled/>
        </dgm:presLayoutVars>
      </dgm:prSet>
      <dgm:spPr/>
    </dgm:pt>
    <dgm:pt modelId="{024CDA19-1B53-48F8-B328-02B4835FF273}" type="pres">
      <dgm:prSet presAssocID="{88F22A43-11DB-4729-A3C2-BA566FD8A6BB}" presName="bottomLine" presStyleLbl="alignNode1" presStyleIdx="7" presStyleCnt="8">
        <dgm:presLayoutVars/>
      </dgm:prSet>
      <dgm:spPr/>
    </dgm:pt>
    <dgm:pt modelId="{EFC3C930-57C4-461F-8B1A-6B408E3AB392}" type="pres">
      <dgm:prSet presAssocID="{88F22A43-11DB-4729-A3C2-BA566FD8A6BB}" presName="nodeText" presStyleLbl="bgAccFollowNode1" presStyleIdx="3" presStyleCnt="4">
        <dgm:presLayoutVars>
          <dgm:bulletEnabled val="1"/>
        </dgm:presLayoutVars>
      </dgm:prSet>
      <dgm:spPr/>
    </dgm:pt>
  </dgm:ptLst>
  <dgm:cxnLst>
    <dgm:cxn modelId="{1B99E006-91BE-4885-9817-4E780E7B8A39}" srcId="{6A101DF0-BD6C-4FAF-B970-FB9A47628613}" destId="{B77620D5-C568-4B2F-B721-B44EC4D56C22}" srcOrd="2" destOrd="0" parTransId="{1E034CA1-51DF-4908-897C-5ED08417C725}" sibTransId="{79A34A8C-A795-45BF-8E3E-00065E03ED57}"/>
    <dgm:cxn modelId="{9BFA1111-06C2-4171-892F-3B6B861E184A}" type="presOf" srcId="{79A34A8C-A795-45BF-8E3E-00065E03ED57}" destId="{BEA0FFE1-A5B9-497F-8B11-402884FEAC6B}" srcOrd="0" destOrd="0" presId="urn:microsoft.com/office/officeart/2016/7/layout/BasicLinearProcessNumbered"/>
    <dgm:cxn modelId="{06BA9F11-8E95-4DE8-9094-DE42312E7430}" type="presOf" srcId="{2E738DC8-70B5-4302-BD96-B219D01B6F42}" destId="{CF3E98FE-02C1-4DA0-BDE9-ABC90C79F224}" srcOrd="0" destOrd="0" presId="urn:microsoft.com/office/officeart/2016/7/layout/BasicLinearProcessNumbered"/>
    <dgm:cxn modelId="{CB43F269-E56C-458E-9BE0-542C5510B39E}" type="presOf" srcId="{99450E38-17C1-42DF-B4AB-340C29AF604B}" destId="{1E2EC143-0F47-4EEB-8C9F-C879A0659817}" srcOrd="0" destOrd="0" presId="urn:microsoft.com/office/officeart/2016/7/layout/BasicLinearProcessNumbered"/>
    <dgm:cxn modelId="{0FA5624A-36FE-47D5-BE56-554896514EE7}" srcId="{6A101DF0-BD6C-4FAF-B970-FB9A47628613}" destId="{AB9F4B0A-DBF2-4D4E-BE18-65546F321971}" srcOrd="1" destOrd="0" parTransId="{EC464662-0544-4723-A0A7-BBB9C7066B71}" sibTransId="{99450E38-17C1-42DF-B4AB-340C29AF604B}"/>
    <dgm:cxn modelId="{C07A534E-4AA7-4CA6-940E-02967284E25B}" type="presOf" srcId="{D9466663-C618-4AA3-B378-1D170042014F}" destId="{855E88FC-66EA-4957-96CF-3D75B0269CFA}" srcOrd="0" destOrd="0" presId="urn:microsoft.com/office/officeart/2016/7/layout/BasicLinearProcessNumbered"/>
    <dgm:cxn modelId="{BCF5D95A-037F-409E-BF1C-A1FD73851005}" type="presOf" srcId="{0C28A633-AF4B-4260-98ED-B042D727C35D}" destId="{0D6FBA5F-ADAC-4261-BABD-18F60E4FBC84}" srcOrd="1" destOrd="0" presId="urn:microsoft.com/office/officeart/2016/7/layout/BasicLinearProcessNumbered"/>
    <dgm:cxn modelId="{15375D95-EE7A-429E-B04E-16791A2A4D67}" srcId="{6A101DF0-BD6C-4FAF-B970-FB9A47628613}" destId="{0C28A633-AF4B-4260-98ED-B042D727C35D}" srcOrd="0" destOrd="0" parTransId="{B44CEDF5-8E65-450E-A3BE-BB53AE7AB4B4}" sibTransId="{2E738DC8-70B5-4302-BD96-B219D01B6F42}"/>
    <dgm:cxn modelId="{6FC4019A-9811-4895-A628-8B27F799CD8A}" type="presOf" srcId="{AB9F4B0A-DBF2-4D4E-BE18-65546F321971}" destId="{ED7F68DC-7343-45A9-A652-DE746D859DD0}" srcOrd="0" destOrd="0" presId="urn:microsoft.com/office/officeart/2016/7/layout/BasicLinearProcessNumbered"/>
    <dgm:cxn modelId="{C6AE529D-D4EA-4537-9C47-9A604FE16571}" type="presOf" srcId="{88F22A43-11DB-4729-A3C2-BA566FD8A6BB}" destId="{EFC3C930-57C4-461F-8B1A-6B408E3AB392}" srcOrd="1" destOrd="0" presId="urn:microsoft.com/office/officeart/2016/7/layout/BasicLinearProcessNumbered"/>
    <dgm:cxn modelId="{8C8A629E-126A-418E-AB97-409E3F826566}" type="presOf" srcId="{88F22A43-11DB-4729-A3C2-BA566FD8A6BB}" destId="{C6F1F926-407F-48FA-8888-03159150D152}" srcOrd="0" destOrd="0" presId="urn:microsoft.com/office/officeart/2016/7/layout/BasicLinearProcessNumbered"/>
    <dgm:cxn modelId="{5EF6DC9F-39BD-4D94-BE9A-5CB0E1C1BDC7}" type="presOf" srcId="{AB9F4B0A-DBF2-4D4E-BE18-65546F321971}" destId="{6B0B7C76-CEB1-4A4A-A716-B5F0C82C2F6B}" srcOrd="1" destOrd="0" presId="urn:microsoft.com/office/officeart/2016/7/layout/BasicLinearProcessNumbered"/>
    <dgm:cxn modelId="{5C9318C5-104D-4CEE-BAC6-E432D66F6822}" srcId="{6A101DF0-BD6C-4FAF-B970-FB9A47628613}" destId="{88F22A43-11DB-4729-A3C2-BA566FD8A6BB}" srcOrd="3" destOrd="0" parTransId="{C690115F-3D0B-42AE-86C5-932796F4AFF3}" sibTransId="{D9466663-C618-4AA3-B378-1D170042014F}"/>
    <dgm:cxn modelId="{26C162C7-F721-4DDD-B944-9893CF9FFCC3}" type="presOf" srcId="{6A101DF0-BD6C-4FAF-B970-FB9A47628613}" destId="{53C9B2AA-B9E7-4201-AAF1-983D91721771}" srcOrd="0" destOrd="0" presId="urn:microsoft.com/office/officeart/2016/7/layout/BasicLinearProcessNumbered"/>
    <dgm:cxn modelId="{C2F8C6C9-052B-4683-BB33-6E162E4518FF}" type="presOf" srcId="{B77620D5-C568-4B2F-B721-B44EC4D56C22}" destId="{2529EB97-94FF-4702-AD54-FAC106E3AC62}" srcOrd="1" destOrd="0" presId="urn:microsoft.com/office/officeart/2016/7/layout/BasicLinearProcessNumbered"/>
    <dgm:cxn modelId="{A22EB9CB-D872-4889-9E66-E5BA0DC11362}" type="presOf" srcId="{0C28A633-AF4B-4260-98ED-B042D727C35D}" destId="{872D4FFA-142A-44F9-9191-23D80C320F3A}" srcOrd="0" destOrd="0" presId="urn:microsoft.com/office/officeart/2016/7/layout/BasicLinearProcessNumbered"/>
    <dgm:cxn modelId="{FD6C19FD-08F3-4BF0-B9E4-745B54FF8D69}" type="presOf" srcId="{B77620D5-C568-4B2F-B721-B44EC4D56C22}" destId="{E373FBB9-85E9-4BA3-A92D-68FCED4D3D7E}" srcOrd="0" destOrd="0" presId="urn:microsoft.com/office/officeart/2016/7/layout/BasicLinearProcessNumbered"/>
    <dgm:cxn modelId="{FEE623AA-42D6-45BB-B266-303CA5F164F0}" type="presParOf" srcId="{53C9B2AA-B9E7-4201-AAF1-983D91721771}" destId="{E5D33FAE-3A3A-4795-837B-CAD802330A5B}" srcOrd="0" destOrd="0" presId="urn:microsoft.com/office/officeart/2016/7/layout/BasicLinearProcessNumbered"/>
    <dgm:cxn modelId="{DC8C97DA-8285-4ABF-83EE-6B83284C6C9C}" type="presParOf" srcId="{E5D33FAE-3A3A-4795-837B-CAD802330A5B}" destId="{872D4FFA-142A-44F9-9191-23D80C320F3A}" srcOrd="0" destOrd="0" presId="urn:microsoft.com/office/officeart/2016/7/layout/BasicLinearProcessNumbered"/>
    <dgm:cxn modelId="{B72BB9D4-7B8C-4FFF-B4E8-21244ECFFF69}" type="presParOf" srcId="{E5D33FAE-3A3A-4795-837B-CAD802330A5B}" destId="{CF3E98FE-02C1-4DA0-BDE9-ABC90C79F224}" srcOrd="1" destOrd="0" presId="urn:microsoft.com/office/officeart/2016/7/layout/BasicLinearProcessNumbered"/>
    <dgm:cxn modelId="{072CC29C-AAA5-4874-BCB3-5A4F82514305}" type="presParOf" srcId="{E5D33FAE-3A3A-4795-837B-CAD802330A5B}" destId="{5A66008A-7995-402A-9186-E7DA088C5CD2}" srcOrd="2" destOrd="0" presId="urn:microsoft.com/office/officeart/2016/7/layout/BasicLinearProcessNumbered"/>
    <dgm:cxn modelId="{FDBE3F13-27F5-4B67-AA2D-5A40A9874C03}" type="presParOf" srcId="{E5D33FAE-3A3A-4795-837B-CAD802330A5B}" destId="{0D6FBA5F-ADAC-4261-BABD-18F60E4FBC84}" srcOrd="3" destOrd="0" presId="urn:microsoft.com/office/officeart/2016/7/layout/BasicLinearProcessNumbered"/>
    <dgm:cxn modelId="{FA6B7AF5-29CD-4400-A781-2ED950FB46D1}" type="presParOf" srcId="{53C9B2AA-B9E7-4201-AAF1-983D91721771}" destId="{49061223-24A9-4E04-912E-4407A99F4AA4}" srcOrd="1" destOrd="0" presId="urn:microsoft.com/office/officeart/2016/7/layout/BasicLinearProcessNumbered"/>
    <dgm:cxn modelId="{B3594CC7-7326-4F40-B8CB-16112A6BEEE6}" type="presParOf" srcId="{53C9B2AA-B9E7-4201-AAF1-983D91721771}" destId="{479B7DA3-1A1F-41CF-B182-D093B1C7CB9A}" srcOrd="2" destOrd="0" presId="urn:microsoft.com/office/officeart/2016/7/layout/BasicLinearProcessNumbered"/>
    <dgm:cxn modelId="{1C849DD0-4069-4924-9C31-474A49750C4E}" type="presParOf" srcId="{479B7DA3-1A1F-41CF-B182-D093B1C7CB9A}" destId="{ED7F68DC-7343-45A9-A652-DE746D859DD0}" srcOrd="0" destOrd="0" presId="urn:microsoft.com/office/officeart/2016/7/layout/BasicLinearProcessNumbered"/>
    <dgm:cxn modelId="{C264EFC7-14C1-4309-92D9-61E5330934D5}" type="presParOf" srcId="{479B7DA3-1A1F-41CF-B182-D093B1C7CB9A}" destId="{1E2EC143-0F47-4EEB-8C9F-C879A0659817}" srcOrd="1" destOrd="0" presId="urn:microsoft.com/office/officeart/2016/7/layout/BasicLinearProcessNumbered"/>
    <dgm:cxn modelId="{57366A28-B6F5-4CC5-BB00-A19763394D5D}" type="presParOf" srcId="{479B7DA3-1A1F-41CF-B182-D093B1C7CB9A}" destId="{D416E4D7-9366-4F87-8E14-102E30E1F7F7}" srcOrd="2" destOrd="0" presId="urn:microsoft.com/office/officeart/2016/7/layout/BasicLinearProcessNumbered"/>
    <dgm:cxn modelId="{590FF174-08D3-437D-92DE-2DFF4A90E3EB}" type="presParOf" srcId="{479B7DA3-1A1F-41CF-B182-D093B1C7CB9A}" destId="{6B0B7C76-CEB1-4A4A-A716-B5F0C82C2F6B}" srcOrd="3" destOrd="0" presId="urn:microsoft.com/office/officeart/2016/7/layout/BasicLinearProcessNumbered"/>
    <dgm:cxn modelId="{C89A8DB9-9BAD-4756-8B3A-24400CA60291}" type="presParOf" srcId="{53C9B2AA-B9E7-4201-AAF1-983D91721771}" destId="{8EA26301-02E7-4F9F-A0AD-1A2843072FF4}" srcOrd="3" destOrd="0" presId="urn:microsoft.com/office/officeart/2016/7/layout/BasicLinearProcessNumbered"/>
    <dgm:cxn modelId="{064D2C0B-B7CB-4232-86C5-6914E4F3BA23}" type="presParOf" srcId="{53C9B2AA-B9E7-4201-AAF1-983D91721771}" destId="{83E19159-3806-4FCA-87C1-4AAA31BEACDF}" srcOrd="4" destOrd="0" presId="urn:microsoft.com/office/officeart/2016/7/layout/BasicLinearProcessNumbered"/>
    <dgm:cxn modelId="{E1365237-498B-4498-A0C3-CDDA192C6CB4}" type="presParOf" srcId="{83E19159-3806-4FCA-87C1-4AAA31BEACDF}" destId="{E373FBB9-85E9-4BA3-A92D-68FCED4D3D7E}" srcOrd="0" destOrd="0" presId="urn:microsoft.com/office/officeart/2016/7/layout/BasicLinearProcessNumbered"/>
    <dgm:cxn modelId="{AEFB7188-CCE8-4A23-85B6-7E6182669C91}" type="presParOf" srcId="{83E19159-3806-4FCA-87C1-4AAA31BEACDF}" destId="{BEA0FFE1-A5B9-497F-8B11-402884FEAC6B}" srcOrd="1" destOrd="0" presId="urn:microsoft.com/office/officeart/2016/7/layout/BasicLinearProcessNumbered"/>
    <dgm:cxn modelId="{6C10DBDA-F889-46A7-BC82-3B157AC51178}" type="presParOf" srcId="{83E19159-3806-4FCA-87C1-4AAA31BEACDF}" destId="{11F30A4B-DC3F-4CF3-87C4-64A30CC0C56C}" srcOrd="2" destOrd="0" presId="urn:microsoft.com/office/officeart/2016/7/layout/BasicLinearProcessNumbered"/>
    <dgm:cxn modelId="{599BF511-D4DF-4995-B77D-558FDB416737}" type="presParOf" srcId="{83E19159-3806-4FCA-87C1-4AAA31BEACDF}" destId="{2529EB97-94FF-4702-AD54-FAC106E3AC62}" srcOrd="3" destOrd="0" presId="urn:microsoft.com/office/officeart/2016/7/layout/BasicLinearProcessNumbered"/>
    <dgm:cxn modelId="{1D24B7A8-F663-4B65-9EF3-3A98168C85C8}" type="presParOf" srcId="{53C9B2AA-B9E7-4201-AAF1-983D91721771}" destId="{D1D59035-0BA5-489C-B73D-D063F9F6FDA2}" srcOrd="5" destOrd="0" presId="urn:microsoft.com/office/officeart/2016/7/layout/BasicLinearProcessNumbered"/>
    <dgm:cxn modelId="{4393F2E8-8D49-4C74-BE06-F8C2571984A9}" type="presParOf" srcId="{53C9B2AA-B9E7-4201-AAF1-983D91721771}" destId="{916EA6A5-A9C4-4A2D-A968-1A714BE42795}" srcOrd="6" destOrd="0" presId="urn:microsoft.com/office/officeart/2016/7/layout/BasicLinearProcessNumbered"/>
    <dgm:cxn modelId="{018B430C-ED8F-4218-AD7E-52D1B79B501C}" type="presParOf" srcId="{916EA6A5-A9C4-4A2D-A968-1A714BE42795}" destId="{C6F1F926-407F-48FA-8888-03159150D152}" srcOrd="0" destOrd="0" presId="urn:microsoft.com/office/officeart/2016/7/layout/BasicLinearProcessNumbered"/>
    <dgm:cxn modelId="{321352E8-77E3-4B81-A1E9-69AF64F4B17A}" type="presParOf" srcId="{916EA6A5-A9C4-4A2D-A968-1A714BE42795}" destId="{855E88FC-66EA-4957-96CF-3D75B0269CFA}" srcOrd="1" destOrd="0" presId="urn:microsoft.com/office/officeart/2016/7/layout/BasicLinearProcessNumbered"/>
    <dgm:cxn modelId="{CDA5D75D-3585-453D-BDC7-63963B854A2C}" type="presParOf" srcId="{916EA6A5-A9C4-4A2D-A968-1A714BE42795}" destId="{024CDA19-1B53-48F8-B328-02B4835FF273}" srcOrd="2" destOrd="0" presId="urn:microsoft.com/office/officeart/2016/7/layout/BasicLinearProcessNumbered"/>
    <dgm:cxn modelId="{6843701B-4F29-43BF-850E-C61D616A6B26}" type="presParOf" srcId="{916EA6A5-A9C4-4A2D-A968-1A714BE42795}" destId="{EFC3C930-57C4-461F-8B1A-6B408E3AB392}"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47C93-C0B3-43DB-8F15-1ECB36997C04}">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E23B25-C97F-4153-BFA0-A3EEAF8EE1F2}">
      <dsp:nvSpPr>
        <dsp:cNvPr id="0" name=""/>
        <dsp:cNvSpPr/>
      </dsp:nvSpPr>
      <dsp:spPr>
        <a:xfrm>
          <a:off x="0" y="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By the end of the session, you should be able to:</a:t>
          </a:r>
          <a:endParaRPr lang="en-US" sz="2600" kern="1200"/>
        </a:p>
      </dsp:txBody>
      <dsp:txXfrm>
        <a:off x="0" y="0"/>
        <a:ext cx="7216416" cy="1277815"/>
      </dsp:txXfrm>
    </dsp:sp>
    <dsp:sp modelId="{F444859E-9F0F-424A-A375-15D9AFABBD5C}">
      <dsp:nvSpPr>
        <dsp:cNvPr id="0" name=""/>
        <dsp:cNvSpPr/>
      </dsp:nvSpPr>
      <dsp:spPr>
        <a:xfrm>
          <a:off x="0" y="1277815"/>
          <a:ext cx="7216416" cy="0"/>
        </a:xfrm>
        <a:prstGeom prst="line">
          <a:avLst/>
        </a:prstGeom>
        <a:solidFill>
          <a:schemeClr val="accent2">
            <a:hueOff val="2357366"/>
            <a:satOff val="-8879"/>
            <a:lumOff val="7451"/>
            <a:alphaOff val="0"/>
          </a:schemeClr>
        </a:solidFill>
        <a:ln w="12700" cap="flat" cmpd="sng" algn="ctr">
          <a:solidFill>
            <a:schemeClr val="accent2">
              <a:hueOff val="2357366"/>
              <a:satOff val="-8879"/>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F3F66-6D62-4464-8B26-D1F4D0CC4D24}">
      <dsp:nvSpPr>
        <dsp:cNvPr id="0" name=""/>
        <dsp:cNvSpPr/>
      </dsp:nvSpPr>
      <dsp:spPr>
        <a:xfrm>
          <a:off x="0" y="127781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Identify and critique different data collection methods used in criminal justice research.</a:t>
          </a:r>
          <a:endParaRPr lang="en-US" sz="2600" kern="1200"/>
        </a:p>
      </dsp:txBody>
      <dsp:txXfrm>
        <a:off x="0" y="1277815"/>
        <a:ext cx="7216416" cy="1277815"/>
      </dsp:txXfrm>
    </dsp:sp>
    <dsp:sp modelId="{09DBE905-B345-49FC-8C24-9E3CC1DD0C89}">
      <dsp:nvSpPr>
        <dsp:cNvPr id="0" name=""/>
        <dsp:cNvSpPr/>
      </dsp:nvSpPr>
      <dsp:spPr>
        <a:xfrm>
          <a:off x="0" y="2555630"/>
          <a:ext cx="7216416" cy="0"/>
        </a:xfrm>
        <a:prstGeom prst="line">
          <a:avLst/>
        </a:prstGeom>
        <a:solidFill>
          <a:schemeClr val="accent2">
            <a:hueOff val="4714731"/>
            <a:satOff val="-17759"/>
            <a:lumOff val="14902"/>
            <a:alphaOff val="0"/>
          </a:schemeClr>
        </a:solidFill>
        <a:ln w="12700" cap="flat" cmpd="sng" algn="ctr">
          <a:solidFill>
            <a:schemeClr val="accent2">
              <a:hueOff val="4714731"/>
              <a:satOff val="-17759"/>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87648B-3407-4AB9-B381-027A8938D83B}">
      <dsp:nvSpPr>
        <dsp:cNvPr id="0" name=""/>
        <dsp:cNvSpPr/>
      </dsp:nvSpPr>
      <dsp:spPr>
        <a:xfrm>
          <a:off x="0" y="255563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Understand how to use literature to justify methodological choices.</a:t>
          </a:r>
          <a:endParaRPr lang="en-US" sz="2600" kern="1200"/>
        </a:p>
      </dsp:txBody>
      <dsp:txXfrm>
        <a:off x="0" y="2555630"/>
        <a:ext cx="7216416" cy="1277815"/>
      </dsp:txXfrm>
    </dsp:sp>
    <dsp:sp modelId="{BB292F4D-30D4-4D67-BE80-1B491D431186}">
      <dsp:nvSpPr>
        <dsp:cNvPr id="0" name=""/>
        <dsp:cNvSpPr/>
      </dsp:nvSpPr>
      <dsp:spPr>
        <a:xfrm>
          <a:off x="0" y="3833445"/>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E713B-2E57-4F6B-A8CF-9B9873971B0F}">
      <dsp:nvSpPr>
        <dsp:cNvPr id="0" name=""/>
        <dsp:cNvSpPr/>
      </dsp:nvSpPr>
      <dsp:spPr>
        <a:xfrm>
          <a:off x="0" y="383344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Evaluate the strengths and limitations of primary data collection options relevant to your own project.</a:t>
          </a:r>
          <a:endParaRPr lang="en-US" sz="2600" kern="1200"/>
        </a:p>
      </dsp:txBody>
      <dsp:txXfrm>
        <a:off x="0" y="3833445"/>
        <a:ext cx="7216416" cy="1277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D4FFA-142A-44F9-9191-23D80C320F3A}">
      <dsp:nvSpPr>
        <dsp:cNvPr id="0" name=""/>
        <dsp:cNvSpPr/>
      </dsp:nvSpPr>
      <dsp:spPr>
        <a:xfrm>
          <a:off x="3190" y="97528"/>
          <a:ext cx="2531290" cy="354380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349" tIns="330200" rIns="197349" bIns="330200" numCol="1" spcCol="1270" anchor="t" anchorCtr="0">
          <a:noAutofit/>
        </a:bodyPr>
        <a:lstStyle/>
        <a:p>
          <a:pPr marL="0" lvl="0" indent="0" algn="l" defTabSz="889000">
            <a:lnSpc>
              <a:spcPct val="90000"/>
            </a:lnSpc>
            <a:spcBef>
              <a:spcPct val="0"/>
            </a:spcBef>
            <a:spcAft>
              <a:spcPct val="35000"/>
            </a:spcAft>
            <a:buNone/>
          </a:pPr>
          <a:r>
            <a:rPr lang="en-GB" sz="2000" kern="1200"/>
            <a:t>A researcher wants to understand </a:t>
          </a:r>
          <a:r>
            <a:rPr lang="en-GB" sz="2000" i="1" kern="1200"/>
            <a:t>why young people trust or distrust police</a:t>
          </a:r>
          <a:r>
            <a:rPr lang="en-GB" sz="2000" kern="1200"/>
            <a:t>.</a:t>
          </a:r>
          <a:endParaRPr lang="en-US" sz="2000" kern="1200"/>
        </a:p>
      </dsp:txBody>
      <dsp:txXfrm>
        <a:off x="3190" y="1444174"/>
        <a:ext cx="2531290" cy="2126283"/>
      </dsp:txXfrm>
    </dsp:sp>
    <dsp:sp modelId="{CF3E98FE-02C1-4DA0-BDE9-ABC90C79F224}">
      <dsp:nvSpPr>
        <dsp:cNvPr id="0" name=""/>
        <dsp:cNvSpPr/>
      </dsp:nvSpPr>
      <dsp:spPr>
        <a:xfrm>
          <a:off x="737264" y="451909"/>
          <a:ext cx="1063141" cy="106314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887" tIns="12700" rIns="8288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2957" y="607602"/>
        <a:ext cx="751755" cy="751755"/>
      </dsp:txXfrm>
    </dsp:sp>
    <dsp:sp modelId="{5A66008A-7995-402A-9186-E7DA088C5CD2}">
      <dsp:nvSpPr>
        <dsp:cNvPr id="0" name=""/>
        <dsp:cNvSpPr/>
      </dsp:nvSpPr>
      <dsp:spPr>
        <a:xfrm>
          <a:off x="3190" y="3641262"/>
          <a:ext cx="2531290" cy="72"/>
        </a:xfrm>
        <a:prstGeom prst="rect">
          <a:avLst/>
        </a:prstGeom>
        <a:solidFill>
          <a:schemeClr val="accent2">
            <a:hueOff val="1010300"/>
            <a:satOff val="-3805"/>
            <a:lumOff val="3193"/>
            <a:alphaOff val="0"/>
          </a:schemeClr>
        </a:solidFill>
        <a:ln w="12700" cap="flat" cmpd="sng" algn="ctr">
          <a:solidFill>
            <a:schemeClr val="accent2">
              <a:hueOff val="1010300"/>
              <a:satOff val="-3805"/>
              <a:lumOff val="31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7F68DC-7343-45A9-A652-DE746D859DD0}">
      <dsp:nvSpPr>
        <dsp:cNvPr id="0" name=""/>
        <dsp:cNvSpPr/>
      </dsp:nvSpPr>
      <dsp:spPr>
        <a:xfrm>
          <a:off x="2787609" y="97528"/>
          <a:ext cx="2531290" cy="3543806"/>
        </a:xfrm>
        <a:prstGeom prst="rect">
          <a:avLst/>
        </a:prstGeom>
        <a:solidFill>
          <a:schemeClr val="accent2">
            <a:tint val="40000"/>
            <a:alpha val="90000"/>
            <a:hueOff val="2471626"/>
            <a:satOff val="-2469"/>
            <a:lumOff val="1138"/>
            <a:alphaOff val="0"/>
          </a:schemeClr>
        </a:solidFill>
        <a:ln w="12700" cap="flat" cmpd="sng" algn="ctr">
          <a:solidFill>
            <a:schemeClr val="accent2">
              <a:tint val="40000"/>
              <a:alpha val="90000"/>
              <a:hueOff val="2471626"/>
              <a:satOff val="-2469"/>
              <a:lumOff val="11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349" tIns="330200" rIns="197349" bIns="330200" numCol="1" spcCol="1270" anchor="t" anchorCtr="0">
          <a:noAutofit/>
        </a:bodyPr>
        <a:lstStyle/>
        <a:p>
          <a:pPr marL="0" lvl="0" indent="0" algn="l" defTabSz="889000">
            <a:lnSpc>
              <a:spcPct val="90000"/>
            </a:lnSpc>
            <a:spcBef>
              <a:spcPct val="0"/>
            </a:spcBef>
            <a:spcAft>
              <a:spcPct val="35000"/>
            </a:spcAft>
            <a:buNone/>
          </a:pPr>
          <a:r>
            <a:rPr lang="en-GB" sz="2000" kern="1200"/>
            <a:t>A team wants to map </a:t>
          </a:r>
          <a:r>
            <a:rPr lang="en-GB" sz="2000" i="1" kern="1200"/>
            <a:t>public perceptions of sentencing fairness</a:t>
          </a:r>
          <a:r>
            <a:rPr lang="en-GB" sz="2000" kern="1200"/>
            <a:t>.</a:t>
          </a:r>
          <a:endParaRPr lang="en-US" sz="2000" kern="1200"/>
        </a:p>
      </dsp:txBody>
      <dsp:txXfrm>
        <a:off x="2787609" y="1444174"/>
        <a:ext cx="2531290" cy="2126283"/>
      </dsp:txXfrm>
    </dsp:sp>
    <dsp:sp modelId="{1E2EC143-0F47-4EEB-8C9F-C879A0659817}">
      <dsp:nvSpPr>
        <dsp:cNvPr id="0" name=""/>
        <dsp:cNvSpPr/>
      </dsp:nvSpPr>
      <dsp:spPr>
        <a:xfrm>
          <a:off x="3521683" y="451909"/>
          <a:ext cx="1063141" cy="1063141"/>
        </a:xfrm>
        <a:prstGeom prst="ellipse">
          <a:avLst/>
        </a:prstGeom>
        <a:solidFill>
          <a:schemeClr val="accent2">
            <a:hueOff val="2020599"/>
            <a:satOff val="-7611"/>
            <a:lumOff val="6387"/>
            <a:alphaOff val="0"/>
          </a:schemeClr>
        </a:solidFill>
        <a:ln w="12700" cap="flat" cmpd="sng" algn="ctr">
          <a:solidFill>
            <a:schemeClr val="accent2">
              <a:hueOff val="2020599"/>
              <a:satOff val="-7611"/>
              <a:lumOff val="63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887" tIns="12700" rIns="8288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77376" y="607602"/>
        <a:ext cx="751755" cy="751755"/>
      </dsp:txXfrm>
    </dsp:sp>
    <dsp:sp modelId="{D416E4D7-9366-4F87-8E14-102E30E1F7F7}">
      <dsp:nvSpPr>
        <dsp:cNvPr id="0" name=""/>
        <dsp:cNvSpPr/>
      </dsp:nvSpPr>
      <dsp:spPr>
        <a:xfrm>
          <a:off x="2787609" y="3641262"/>
          <a:ext cx="2531290" cy="72"/>
        </a:xfrm>
        <a:prstGeom prst="rect">
          <a:avLst/>
        </a:prstGeom>
        <a:solidFill>
          <a:schemeClr val="accent2">
            <a:hueOff val="3030899"/>
            <a:satOff val="-11416"/>
            <a:lumOff val="9580"/>
            <a:alphaOff val="0"/>
          </a:schemeClr>
        </a:solidFill>
        <a:ln w="12700" cap="flat" cmpd="sng" algn="ctr">
          <a:solidFill>
            <a:schemeClr val="accent2">
              <a:hueOff val="3030899"/>
              <a:satOff val="-11416"/>
              <a:lumOff val="95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73FBB9-85E9-4BA3-A92D-68FCED4D3D7E}">
      <dsp:nvSpPr>
        <dsp:cNvPr id="0" name=""/>
        <dsp:cNvSpPr/>
      </dsp:nvSpPr>
      <dsp:spPr>
        <a:xfrm>
          <a:off x="5572029" y="97528"/>
          <a:ext cx="2531290" cy="3543806"/>
        </a:xfrm>
        <a:prstGeom prst="rect">
          <a:avLst/>
        </a:prstGeom>
        <a:solidFill>
          <a:schemeClr val="accent2">
            <a:tint val="40000"/>
            <a:alpha val="90000"/>
            <a:hueOff val="4943252"/>
            <a:satOff val="-4937"/>
            <a:lumOff val="2276"/>
            <a:alphaOff val="0"/>
          </a:schemeClr>
        </a:solidFill>
        <a:ln w="12700" cap="flat" cmpd="sng" algn="ctr">
          <a:solidFill>
            <a:schemeClr val="accent2">
              <a:tint val="40000"/>
              <a:alpha val="90000"/>
              <a:hueOff val="4943252"/>
              <a:satOff val="-4937"/>
              <a:lumOff val="22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349" tIns="330200" rIns="197349" bIns="330200" numCol="1" spcCol="1270" anchor="t" anchorCtr="0">
          <a:noAutofit/>
        </a:bodyPr>
        <a:lstStyle/>
        <a:p>
          <a:pPr marL="0" lvl="0" indent="0" algn="l" defTabSz="889000">
            <a:lnSpc>
              <a:spcPct val="90000"/>
            </a:lnSpc>
            <a:spcBef>
              <a:spcPct val="0"/>
            </a:spcBef>
            <a:spcAft>
              <a:spcPct val="35000"/>
            </a:spcAft>
            <a:buNone/>
          </a:pPr>
          <a:r>
            <a:rPr lang="en-GB" sz="2000" kern="1200"/>
            <a:t>A student wants to explore </a:t>
          </a:r>
          <a:r>
            <a:rPr lang="en-GB" sz="2000" i="1" kern="1200"/>
            <a:t>how university students balance study and work</a:t>
          </a:r>
          <a:r>
            <a:rPr lang="en-GB" sz="2000" kern="1200"/>
            <a:t>.</a:t>
          </a:r>
          <a:endParaRPr lang="en-US" sz="2000" kern="1200"/>
        </a:p>
      </dsp:txBody>
      <dsp:txXfrm>
        <a:off x="5572029" y="1444174"/>
        <a:ext cx="2531290" cy="2126283"/>
      </dsp:txXfrm>
    </dsp:sp>
    <dsp:sp modelId="{BEA0FFE1-A5B9-497F-8B11-402884FEAC6B}">
      <dsp:nvSpPr>
        <dsp:cNvPr id="0" name=""/>
        <dsp:cNvSpPr/>
      </dsp:nvSpPr>
      <dsp:spPr>
        <a:xfrm>
          <a:off x="6306103" y="451909"/>
          <a:ext cx="1063141" cy="1063141"/>
        </a:xfrm>
        <a:prstGeom prst="ellipse">
          <a:avLst/>
        </a:prstGeom>
        <a:solidFill>
          <a:schemeClr val="accent2">
            <a:hueOff val="4041199"/>
            <a:satOff val="-15222"/>
            <a:lumOff val="12773"/>
            <a:alphaOff val="0"/>
          </a:schemeClr>
        </a:solidFill>
        <a:ln w="12700" cap="flat" cmpd="sng" algn="ctr">
          <a:solidFill>
            <a:schemeClr val="accent2">
              <a:hueOff val="4041199"/>
              <a:satOff val="-15222"/>
              <a:lumOff val="127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887" tIns="12700" rIns="8288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61796" y="607602"/>
        <a:ext cx="751755" cy="751755"/>
      </dsp:txXfrm>
    </dsp:sp>
    <dsp:sp modelId="{11F30A4B-DC3F-4CF3-87C4-64A30CC0C56C}">
      <dsp:nvSpPr>
        <dsp:cNvPr id="0" name=""/>
        <dsp:cNvSpPr/>
      </dsp:nvSpPr>
      <dsp:spPr>
        <a:xfrm>
          <a:off x="5572029" y="3641262"/>
          <a:ext cx="2531290" cy="72"/>
        </a:xfrm>
        <a:prstGeom prst="rect">
          <a:avLst/>
        </a:prstGeom>
        <a:solidFill>
          <a:schemeClr val="accent2">
            <a:hueOff val="5051498"/>
            <a:satOff val="-19027"/>
            <a:lumOff val="15966"/>
            <a:alphaOff val="0"/>
          </a:schemeClr>
        </a:solidFill>
        <a:ln w="12700" cap="flat" cmpd="sng" algn="ctr">
          <a:solidFill>
            <a:schemeClr val="accent2">
              <a:hueOff val="5051498"/>
              <a:satOff val="-19027"/>
              <a:lumOff val="159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F1F926-407F-48FA-8888-03159150D152}">
      <dsp:nvSpPr>
        <dsp:cNvPr id="0" name=""/>
        <dsp:cNvSpPr/>
      </dsp:nvSpPr>
      <dsp:spPr>
        <a:xfrm>
          <a:off x="8356448" y="97528"/>
          <a:ext cx="2531290" cy="3543806"/>
        </a:xfrm>
        <a:prstGeom prst="rect">
          <a:avLst/>
        </a:prstGeom>
        <a:solidFill>
          <a:schemeClr val="accent2">
            <a:tint val="40000"/>
            <a:alpha val="90000"/>
            <a:hueOff val="7414877"/>
            <a:satOff val="-7406"/>
            <a:lumOff val="3414"/>
            <a:alphaOff val="0"/>
          </a:schemeClr>
        </a:solidFill>
        <a:ln w="12700" cap="flat" cmpd="sng" algn="ctr">
          <a:solidFill>
            <a:schemeClr val="accent2">
              <a:tint val="40000"/>
              <a:alpha val="90000"/>
              <a:hueOff val="7414877"/>
              <a:satOff val="-7406"/>
              <a:lumOff val="34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7349" tIns="330200" rIns="197349" bIns="330200" numCol="1" spcCol="1270" anchor="t" anchorCtr="0">
          <a:noAutofit/>
        </a:bodyPr>
        <a:lstStyle/>
        <a:p>
          <a:pPr marL="0" lvl="0" indent="0" algn="l" defTabSz="889000">
            <a:lnSpc>
              <a:spcPct val="90000"/>
            </a:lnSpc>
            <a:spcBef>
              <a:spcPct val="0"/>
            </a:spcBef>
            <a:spcAft>
              <a:spcPct val="35000"/>
            </a:spcAft>
            <a:buNone/>
          </a:pPr>
          <a:r>
            <a:rPr lang="en-GB" sz="2000" kern="1200"/>
            <a:t>A journalist claims </a:t>
          </a:r>
          <a:r>
            <a:rPr lang="en-GB" sz="2000" i="1" kern="1200"/>
            <a:t>media exaggerates youth violence-</a:t>
          </a:r>
          <a:r>
            <a:rPr lang="en-GB" sz="2000" kern="1200"/>
            <a:t>a researcher wants to test this.</a:t>
          </a:r>
          <a:endParaRPr lang="en-US" sz="2000" kern="1200"/>
        </a:p>
      </dsp:txBody>
      <dsp:txXfrm>
        <a:off x="8356448" y="1444174"/>
        <a:ext cx="2531290" cy="2126283"/>
      </dsp:txXfrm>
    </dsp:sp>
    <dsp:sp modelId="{855E88FC-66EA-4957-96CF-3D75B0269CFA}">
      <dsp:nvSpPr>
        <dsp:cNvPr id="0" name=""/>
        <dsp:cNvSpPr/>
      </dsp:nvSpPr>
      <dsp:spPr>
        <a:xfrm>
          <a:off x="9090522" y="451909"/>
          <a:ext cx="1063141" cy="1063141"/>
        </a:xfrm>
        <a:prstGeom prst="ellipse">
          <a:avLst/>
        </a:prstGeom>
        <a:solidFill>
          <a:schemeClr val="accent2">
            <a:hueOff val="6061798"/>
            <a:satOff val="-22833"/>
            <a:lumOff val="19160"/>
            <a:alphaOff val="0"/>
          </a:schemeClr>
        </a:solidFill>
        <a:ln w="12700" cap="flat" cmpd="sng" algn="ctr">
          <a:solidFill>
            <a:schemeClr val="accent2">
              <a:hueOff val="6061798"/>
              <a:satOff val="-22833"/>
              <a:lumOff val="191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887" tIns="12700" rIns="82887"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46215" y="607602"/>
        <a:ext cx="751755" cy="751755"/>
      </dsp:txXfrm>
    </dsp:sp>
    <dsp:sp modelId="{024CDA19-1B53-48F8-B328-02B4835FF273}">
      <dsp:nvSpPr>
        <dsp:cNvPr id="0" name=""/>
        <dsp:cNvSpPr/>
      </dsp:nvSpPr>
      <dsp:spPr>
        <a:xfrm>
          <a:off x="8356448" y="3641262"/>
          <a:ext cx="2531290" cy="72"/>
        </a:xfrm>
        <a:prstGeom prst="rect">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2727E9-54A5-497A-8BC3-C3AE3F2D0EAA}"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65F9A-8333-4393-B6E9-06DD16FFCF19}" type="slidenum">
              <a:rPr lang="en-GB" smtClean="0"/>
              <a:t>‹#›</a:t>
            </a:fld>
            <a:endParaRPr lang="en-GB"/>
          </a:p>
        </p:txBody>
      </p:sp>
    </p:spTree>
    <p:extLst>
      <p:ext uri="{BB962C8B-B14F-4D97-AF65-F5344CB8AC3E}">
        <p14:creationId xmlns:p14="http://schemas.microsoft.com/office/powerpoint/2010/main" val="2608818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researchmethod.net/researchmethod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Methods - Types, Examples and Guide</a:t>
            </a:r>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3</a:t>
            </a:fld>
            <a:endParaRPr lang="en-GB"/>
          </a:p>
        </p:txBody>
      </p:sp>
    </p:spTree>
    <p:extLst>
      <p:ext uri="{BB962C8B-B14F-4D97-AF65-F5344CB8AC3E}">
        <p14:creationId xmlns:p14="http://schemas.microsoft.com/office/powerpoint/2010/main" val="2096910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5</a:t>
            </a:fld>
            <a:endParaRPr lang="en-GB"/>
          </a:p>
        </p:txBody>
      </p:sp>
    </p:spTree>
    <p:extLst>
      <p:ext uri="{BB962C8B-B14F-4D97-AF65-F5344CB8AC3E}">
        <p14:creationId xmlns:p14="http://schemas.microsoft.com/office/powerpoint/2010/main" val="2229120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6</a:t>
            </a:fld>
            <a:endParaRPr lang="en-GB"/>
          </a:p>
        </p:txBody>
      </p:sp>
    </p:spTree>
    <p:extLst>
      <p:ext uri="{BB962C8B-B14F-4D97-AF65-F5344CB8AC3E}">
        <p14:creationId xmlns:p14="http://schemas.microsoft.com/office/powerpoint/2010/main" val="3851516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7</a:t>
            </a:fld>
            <a:endParaRPr lang="en-GB"/>
          </a:p>
        </p:txBody>
      </p:sp>
    </p:spTree>
    <p:extLst>
      <p:ext uri="{BB962C8B-B14F-4D97-AF65-F5344CB8AC3E}">
        <p14:creationId xmlns:p14="http://schemas.microsoft.com/office/powerpoint/2010/main" val="1918235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8</a:t>
            </a:fld>
            <a:endParaRPr lang="en-GB"/>
          </a:p>
        </p:txBody>
      </p:sp>
    </p:spTree>
    <p:extLst>
      <p:ext uri="{BB962C8B-B14F-4D97-AF65-F5344CB8AC3E}">
        <p14:creationId xmlns:p14="http://schemas.microsoft.com/office/powerpoint/2010/main" val="1819010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DF65F9A-8333-4393-B6E9-06DD16FFCF19}" type="slidenum">
              <a:rPr lang="en-GB" smtClean="0"/>
              <a:t>9</a:t>
            </a:fld>
            <a:endParaRPr lang="en-GB"/>
          </a:p>
        </p:txBody>
      </p:sp>
    </p:spTree>
    <p:extLst>
      <p:ext uri="{BB962C8B-B14F-4D97-AF65-F5344CB8AC3E}">
        <p14:creationId xmlns:p14="http://schemas.microsoft.com/office/powerpoint/2010/main" val="2694538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10</a:t>
            </a:fld>
            <a:endParaRPr lang="en-GB"/>
          </a:p>
        </p:txBody>
      </p:sp>
    </p:spTree>
    <p:extLst>
      <p:ext uri="{BB962C8B-B14F-4D97-AF65-F5344CB8AC3E}">
        <p14:creationId xmlns:p14="http://schemas.microsoft.com/office/powerpoint/2010/main" val="2537442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11</a:t>
            </a:fld>
            <a:endParaRPr lang="en-GB"/>
          </a:p>
        </p:txBody>
      </p:sp>
    </p:spTree>
    <p:extLst>
      <p:ext uri="{BB962C8B-B14F-4D97-AF65-F5344CB8AC3E}">
        <p14:creationId xmlns:p14="http://schemas.microsoft.com/office/powerpoint/2010/main" val="3094799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12</a:t>
            </a:fld>
            <a:endParaRPr lang="en-GB"/>
          </a:p>
        </p:txBody>
      </p:sp>
    </p:spTree>
    <p:extLst>
      <p:ext uri="{BB962C8B-B14F-4D97-AF65-F5344CB8AC3E}">
        <p14:creationId xmlns:p14="http://schemas.microsoft.com/office/powerpoint/2010/main" val="1918419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13</a:t>
            </a:fld>
            <a:endParaRPr lang="en-GB"/>
          </a:p>
        </p:txBody>
      </p:sp>
    </p:spTree>
    <p:extLst>
      <p:ext uri="{BB962C8B-B14F-4D97-AF65-F5344CB8AC3E}">
        <p14:creationId xmlns:p14="http://schemas.microsoft.com/office/powerpoint/2010/main" val="703345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65F9A-8333-4393-B6E9-06DD16FFCF19}" type="slidenum">
              <a:rPr lang="en-GB" smtClean="0"/>
              <a:t>14</a:t>
            </a:fld>
            <a:endParaRPr lang="en-GB"/>
          </a:p>
        </p:txBody>
      </p:sp>
    </p:spTree>
    <p:extLst>
      <p:ext uri="{BB962C8B-B14F-4D97-AF65-F5344CB8AC3E}">
        <p14:creationId xmlns:p14="http://schemas.microsoft.com/office/powerpoint/2010/main" val="3410094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20890-1EA1-D672-B046-859D958F69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307BCC-29B4-70EC-FE77-042C982C4E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ADEAF4-507D-A892-B0F2-112197DDD18F}"/>
              </a:ext>
            </a:extLst>
          </p:cNvPr>
          <p:cNvSpPr>
            <a:spLocks noGrp="1"/>
          </p:cNvSpPr>
          <p:nvPr>
            <p:ph type="body" idx="1"/>
          </p:nvPr>
        </p:nvSpPr>
        <p:spPr/>
        <p:txBody>
          <a:bodyPr/>
          <a:lstStyle/>
          <a:p>
            <a:endParaRPr lang="en-GB" sz="1200" b="1"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327D668F-1680-ACCA-AC0F-673FE960DDEC}"/>
              </a:ext>
            </a:extLst>
          </p:cNvPr>
          <p:cNvSpPr>
            <a:spLocks noGrp="1"/>
          </p:cNvSpPr>
          <p:nvPr>
            <p:ph type="sldNum" sz="quarter" idx="5"/>
          </p:nvPr>
        </p:nvSpPr>
        <p:spPr/>
        <p:txBody>
          <a:bodyPr/>
          <a:lstStyle/>
          <a:p>
            <a:fld id="{6DF65F9A-8333-4393-B6E9-06DD16FFCF19}" type="slidenum">
              <a:rPr lang="en-GB" smtClean="0"/>
              <a:t>15</a:t>
            </a:fld>
            <a:endParaRPr lang="en-GB"/>
          </a:p>
        </p:txBody>
      </p:sp>
    </p:spTree>
    <p:extLst>
      <p:ext uri="{BB962C8B-B14F-4D97-AF65-F5344CB8AC3E}">
        <p14:creationId xmlns:p14="http://schemas.microsoft.com/office/powerpoint/2010/main" val="1234776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Drafting questions </a:t>
            </a:r>
          </a:p>
          <a:p>
            <a:r>
              <a:rPr lang="en-GB" dirty="0"/>
              <a:t>Justifying choices. </a:t>
            </a:r>
          </a:p>
        </p:txBody>
      </p:sp>
      <p:sp>
        <p:nvSpPr>
          <p:cNvPr id="4" name="Slide Number Placeholder 3"/>
          <p:cNvSpPr>
            <a:spLocks noGrp="1"/>
          </p:cNvSpPr>
          <p:nvPr>
            <p:ph type="sldNum" sz="quarter" idx="5"/>
          </p:nvPr>
        </p:nvSpPr>
        <p:spPr/>
        <p:txBody>
          <a:bodyPr/>
          <a:lstStyle/>
          <a:p>
            <a:fld id="{6DF65F9A-8333-4393-B6E9-06DD16FFCF19}" type="slidenum">
              <a:rPr lang="en-GB" smtClean="0"/>
              <a:t>16</a:t>
            </a:fld>
            <a:endParaRPr lang="en-GB"/>
          </a:p>
        </p:txBody>
      </p:sp>
    </p:spTree>
    <p:extLst>
      <p:ext uri="{BB962C8B-B14F-4D97-AF65-F5344CB8AC3E}">
        <p14:creationId xmlns:p14="http://schemas.microsoft.com/office/powerpoint/2010/main" val="3540045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3/1/2026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97838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3/1/2026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27838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3/1/2026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697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3/1/2026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29305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3/1/2026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17580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3/1/2026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866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3/1/2026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0343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3/1/2026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50350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3/1/2026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9457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3/1/2026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35310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3/1/2026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6537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3/1/2026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44926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7FA2173-310E-9814-0F25-64D858D67E14}"/>
              </a:ext>
            </a:extLst>
          </p:cNvPr>
          <p:cNvPicPr>
            <a:picLocks noChangeAspect="1"/>
          </p:cNvPicPr>
          <p:nvPr/>
        </p:nvPicPr>
        <p:blipFill>
          <a:blip r:embed="rId2"/>
          <a:srcRect t="8562" b="7169"/>
          <a:stretch>
            <a:fillRect/>
          </a:stretch>
        </p:blipFill>
        <p:spPr>
          <a:xfrm>
            <a:off x="1" y="10"/>
            <a:ext cx="12192000" cy="6857990"/>
          </a:xfrm>
          <a:prstGeom prst="rect">
            <a:avLst/>
          </a:prstGeom>
        </p:spPr>
      </p:pic>
      <p:sp useBgFill="1">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4436" y="1066800"/>
            <a:ext cx="4389120"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59602-23BC-29CE-D3BD-1EFE7B45D596}"/>
              </a:ext>
            </a:extLst>
          </p:cNvPr>
          <p:cNvSpPr>
            <a:spLocks noGrp="1"/>
          </p:cNvSpPr>
          <p:nvPr>
            <p:ph type="ctrTitle"/>
          </p:nvPr>
        </p:nvSpPr>
        <p:spPr>
          <a:xfrm>
            <a:off x="7730487" y="1562101"/>
            <a:ext cx="3551402" cy="2738530"/>
          </a:xfrm>
        </p:spPr>
        <p:txBody>
          <a:bodyPr anchor="t">
            <a:normAutofit/>
          </a:bodyPr>
          <a:lstStyle/>
          <a:p>
            <a:r>
              <a:rPr lang="en-GB" sz="4800" dirty="0"/>
              <a:t>Research Methods</a:t>
            </a:r>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24436" y="5780876"/>
            <a:ext cx="438912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2995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D73BCB-3ACF-1275-DF92-2CA449DCFCA3}"/>
              </a:ext>
            </a:extLst>
          </p:cNvPr>
          <p:cNvSpPr>
            <a:spLocks noGrp="1"/>
          </p:cNvSpPr>
          <p:nvPr>
            <p:ph type="title"/>
          </p:nvPr>
        </p:nvSpPr>
        <p:spPr>
          <a:xfrm>
            <a:off x="640080" y="914399"/>
            <a:ext cx="3000587" cy="4160520"/>
          </a:xfrm>
        </p:spPr>
        <p:txBody>
          <a:bodyPr anchor="t">
            <a:normAutofit/>
          </a:bodyPr>
          <a:lstStyle/>
          <a:p>
            <a:r>
              <a:rPr lang="en-GB" sz="3600"/>
              <a:t>Learning objectives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20652CA-29CE-26C9-450E-EC8BEADFF3A0}"/>
              </a:ext>
            </a:extLst>
          </p:cNvPr>
          <p:cNvGraphicFramePr>
            <a:graphicFrameLocks noGrp="1"/>
          </p:cNvGraphicFramePr>
          <p:nvPr>
            <p:ph idx="1"/>
            <p:extLst>
              <p:ext uri="{D42A27DB-BD31-4B8C-83A1-F6EECF244321}">
                <p14:modId xmlns:p14="http://schemas.microsoft.com/office/powerpoint/2010/main" val="185841596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9222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4F753-292E-65E9-F3DF-7EA4B0CFE5C7}"/>
              </a:ext>
            </a:extLst>
          </p:cNvPr>
          <p:cNvSpPr>
            <a:spLocks noGrp="1"/>
          </p:cNvSpPr>
          <p:nvPr>
            <p:ph type="title"/>
          </p:nvPr>
        </p:nvSpPr>
        <p:spPr>
          <a:xfrm>
            <a:off x="640079" y="1371600"/>
            <a:ext cx="5752093" cy="1097280"/>
          </a:xfrm>
        </p:spPr>
        <p:txBody>
          <a:bodyPr>
            <a:normAutofit/>
          </a:bodyPr>
          <a:lstStyle/>
          <a:p>
            <a:pPr>
              <a:lnSpc>
                <a:spcPct val="90000"/>
              </a:lnSpc>
            </a:pPr>
            <a:r>
              <a:rPr lang="en-GB" sz="3400"/>
              <a:t>What are research methods?</a:t>
            </a:r>
          </a:p>
        </p:txBody>
      </p:sp>
      <p:cxnSp>
        <p:nvCxnSpPr>
          <p:cNvPr id="19" name="Straight Connector 1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E98A814-D961-A147-45FC-476775217C8C}"/>
              </a:ext>
            </a:extLst>
          </p:cNvPr>
          <p:cNvSpPr>
            <a:spLocks noGrp="1"/>
          </p:cNvSpPr>
          <p:nvPr>
            <p:ph idx="1"/>
          </p:nvPr>
        </p:nvSpPr>
        <p:spPr>
          <a:xfrm>
            <a:off x="640079" y="2636205"/>
            <a:ext cx="5752095" cy="3661713"/>
          </a:xfrm>
        </p:spPr>
        <p:txBody>
          <a:bodyPr>
            <a:normAutofit/>
          </a:bodyPr>
          <a:lstStyle/>
          <a:p>
            <a:pPr marL="0" indent="0">
              <a:buNone/>
            </a:pPr>
            <a:r>
              <a:rPr lang="en-GB" b="1" dirty="0"/>
              <a:t>‘Research methods</a:t>
            </a:r>
            <a:r>
              <a:rPr lang="en-GB" dirty="0"/>
              <a:t> are the techniques, tools, and procedures used to collect, analyse, and interpret data for a study. They provide a systematic approach to solving research questions, ensuring that findings are accurate, reliable, and relevant. Choosing the right research method is crucial for the success of any project, as it determines how data is gathered and interpreted (Hassan, 2024).</a:t>
            </a:r>
            <a:endParaRPr lang="en-GB"/>
          </a:p>
        </p:txBody>
      </p:sp>
      <p:pic>
        <p:nvPicPr>
          <p:cNvPr id="5" name="Picture 4">
            <a:extLst>
              <a:ext uri="{FF2B5EF4-FFF2-40B4-BE49-F238E27FC236}">
                <a16:creationId xmlns:a16="http://schemas.microsoft.com/office/drawing/2014/main" id="{E3F3CD91-3154-F2B0-B875-E51D5E5DA0C3}"/>
              </a:ext>
            </a:extLst>
          </p:cNvPr>
          <p:cNvPicPr>
            <a:picLocks noChangeAspect="1"/>
          </p:cNvPicPr>
          <p:nvPr/>
        </p:nvPicPr>
        <p:blipFill>
          <a:blip r:embed="rId3"/>
          <a:stretch>
            <a:fillRect/>
          </a:stretch>
        </p:blipFill>
        <p:spPr>
          <a:xfrm>
            <a:off x="6487847" y="377374"/>
            <a:ext cx="5608475" cy="2873343"/>
          </a:xfrm>
          <a:prstGeom prst="rect">
            <a:avLst/>
          </a:prstGeom>
        </p:spPr>
      </p:pic>
      <p:pic>
        <p:nvPicPr>
          <p:cNvPr id="7" name="Picture 6">
            <a:extLst>
              <a:ext uri="{FF2B5EF4-FFF2-40B4-BE49-F238E27FC236}">
                <a16:creationId xmlns:a16="http://schemas.microsoft.com/office/drawing/2014/main" id="{3CB09961-8F72-7D78-731A-47252656D62C}"/>
              </a:ext>
            </a:extLst>
          </p:cNvPr>
          <p:cNvPicPr>
            <a:picLocks noChangeAspect="1"/>
          </p:cNvPicPr>
          <p:nvPr/>
        </p:nvPicPr>
        <p:blipFill>
          <a:blip r:embed="rId4"/>
          <a:stretch>
            <a:fillRect/>
          </a:stretch>
        </p:blipFill>
        <p:spPr>
          <a:xfrm>
            <a:off x="8427703" y="3607283"/>
            <a:ext cx="1991070" cy="2690635"/>
          </a:xfrm>
          <a:prstGeom prst="rect">
            <a:avLst/>
          </a:prstGeom>
        </p:spPr>
      </p:pic>
    </p:spTree>
    <p:extLst>
      <p:ext uri="{BB962C8B-B14F-4D97-AF65-F5344CB8AC3E}">
        <p14:creationId xmlns:p14="http://schemas.microsoft.com/office/powerpoint/2010/main" val="3065645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AC15-2578-B09E-887F-5B5BEAED49F2}"/>
              </a:ext>
            </a:extLst>
          </p:cNvPr>
          <p:cNvSpPr>
            <a:spLocks noGrp="1"/>
          </p:cNvSpPr>
          <p:nvPr>
            <p:ph type="title"/>
          </p:nvPr>
        </p:nvSpPr>
        <p:spPr/>
        <p:txBody>
          <a:bodyPr/>
          <a:lstStyle/>
          <a:p>
            <a:r>
              <a:rPr lang="en-GB" dirty="0"/>
              <a:t>Methods follow questions</a:t>
            </a:r>
          </a:p>
        </p:txBody>
      </p:sp>
      <p:sp>
        <p:nvSpPr>
          <p:cNvPr id="3" name="Content Placeholder 2">
            <a:extLst>
              <a:ext uri="{FF2B5EF4-FFF2-40B4-BE49-F238E27FC236}">
                <a16:creationId xmlns:a16="http://schemas.microsoft.com/office/drawing/2014/main" id="{1A96B7B8-0C2B-8C54-306D-82417BAF7FA9}"/>
              </a:ext>
            </a:extLst>
          </p:cNvPr>
          <p:cNvSpPr>
            <a:spLocks noGrp="1"/>
          </p:cNvSpPr>
          <p:nvPr>
            <p:ph idx="1"/>
          </p:nvPr>
        </p:nvSpPr>
        <p:spPr/>
        <p:txBody>
          <a:bodyPr/>
          <a:lstStyle/>
          <a:p>
            <a:pPr lvl="0"/>
            <a:r>
              <a:rPr lang="en-GB" i="1" dirty="0"/>
              <a:t>“How safe do students feel on campus at night?”</a:t>
            </a:r>
            <a:endParaRPr lang="en-GB" dirty="0"/>
          </a:p>
          <a:p>
            <a:pPr lvl="0"/>
            <a:r>
              <a:rPr lang="en-GB" i="1" dirty="0"/>
              <a:t>“How do probation officers experience burnout?”</a:t>
            </a:r>
            <a:endParaRPr lang="en-GB" dirty="0"/>
          </a:p>
          <a:p>
            <a:pPr lvl="0"/>
            <a:r>
              <a:rPr lang="en-GB" i="1" dirty="0"/>
              <a:t>“How is knife crime represented in the media?”</a:t>
            </a:r>
            <a:endParaRPr lang="en-GB" dirty="0"/>
          </a:p>
          <a:p>
            <a:pPr lvl="0"/>
            <a:r>
              <a:rPr lang="en-GB" i="1" dirty="0"/>
              <a:t>“Are burglary rates increasing in Bristol?”</a:t>
            </a:r>
            <a:r>
              <a:rPr lang="en-GB" dirty="0"/>
              <a:t> </a:t>
            </a:r>
          </a:p>
        </p:txBody>
      </p:sp>
      <p:sp>
        <p:nvSpPr>
          <p:cNvPr id="4" name="TextBox 3">
            <a:extLst>
              <a:ext uri="{FF2B5EF4-FFF2-40B4-BE49-F238E27FC236}">
                <a16:creationId xmlns:a16="http://schemas.microsoft.com/office/drawing/2014/main" id="{B3CF3DE1-EC9A-B755-A0B7-1DFE5A5CC1C8}"/>
              </a:ext>
            </a:extLst>
          </p:cNvPr>
          <p:cNvSpPr txBox="1"/>
          <p:nvPr/>
        </p:nvSpPr>
        <p:spPr>
          <a:xfrm>
            <a:off x="6553200" y="2633471"/>
            <a:ext cx="3153508" cy="2031325"/>
          </a:xfrm>
          <a:prstGeom prst="rect">
            <a:avLst/>
          </a:prstGeom>
          <a:noFill/>
        </p:spPr>
        <p:txBody>
          <a:bodyPr wrap="square" rtlCol="0">
            <a:spAutoFit/>
          </a:bodyPr>
          <a:lstStyle/>
          <a:p>
            <a:r>
              <a:rPr lang="en-GB" dirty="0"/>
              <a:t>Surveys</a:t>
            </a:r>
          </a:p>
          <a:p>
            <a:endParaRPr lang="en-GB" dirty="0"/>
          </a:p>
          <a:p>
            <a:r>
              <a:rPr lang="en-GB" dirty="0"/>
              <a:t>Interviews</a:t>
            </a:r>
          </a:p>
          <a:p>
            <a:endParaRPr lang="en-GB" dirty="0"/>
          </a:p>
          <a:p>
            <a:r>
              <a:rPr lang="en-GB" dirty="0"/>
              <a:t>Content analysis</a:t>
            </a:r>
          </a:p>
          <a:p>
            <a:endParaRPr lang="en-GB" dirty="0"/>
          </a:p>
          <a:p>
            <a:r>
              <a:rPr lang="en-GB" dirty="0"/>
              <a:t>Secondary data</a:t>
            </a:r>
          </a:p>
        </p:txBody>
      </p:sp>
    </p:spTree>
    <p:extLst>
      <p:ext uri="{BB962C8B-B14F-4D97-AF65-F5344CB8AC3E}">
        <p14:creationId xmlns:p14="http://schemas.microsoft.com/office/powerpoint/2010/main" val="3311675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500"/>
                                        <p:tgtEl>
                                          <p:spTgt spid="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4">
                                            <p:txEl>
                                              <p:pRg st="4" end="4"/>
                                            </p:txEl>
                                          </p:spTgt>
                                        </p:tgtEl>
                                        <p:attrNameLst>
                                          <p:attrName>style.visibility</p:attrName>
                                        </p:attrNameLst>
                                      </p:cBhvr>
                                      <p:to>
                                        <p:strVal val="visible"/>
                                      </p:to>
                                    </p:set>
                                    <p:animEffect transition="in" filter="fade">
                                      <p:cBhvr>
                                        <p:cTn id="40" dur="1000"/>
                                        <p:tgtEl>
                                          <p:spTgt spid="4">
                                            <p:txEl>
                                              <p:pRg st="4" end="4"/>
                                            </p:txEl>
                                          </p:spTgt>
                                        </p:tgtEl>
                                      </p:cBhvr>
                                    </p:animEffect>
                                    <p:anim calcmode="lin" valueType="num">
                                      <p:cBhvr>
                                        <p:cTn id="41"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3" end="3"/>
                                            </p:txEl>
                                          </p:spTgt>
                                        </p:tgtEl>
                                        <p:attrNameLst>
                                          <p:attrName>style.visibility</p:attrName>
                                        </p:attrNameLst>
                                      </p:cBhvr>
                                      <p:to>
                                        <p:strVal val="visible"/>
                                      </p:to>
                                    </p:set>
                                    <p:animEffect transition="in" filter="fade">
                                      <p:cBhvr>
                                        <p:cTn id="47" dur="1000"/>
                                        <p:tgtEl>
                                          <p:spTgt spid="3">
                                            <p:txEl>
                                              <p:pRg st="3" end="3"/>
                                            </p:txEl>
                                          </p:spTgt>
                                        </p:tgtEl>
                                      </p:cBhvr>
                                    </p:animEffect>
                                    <p:anim calcmode="lin" valueType="num">
                                      <p:cBhvr>
                                        <p:cTn id="4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4">
                                            <p:txEl>
                                              <p:pRg st="6" end="6"/>
                                            </p:txEl>
                                          </p:spTgt>
                                        </p:tgtEl>
                                        <p:attrNameLst>
                                          <p:attrName>style.visibility</p:attrName>
                                        </p:attrNameLst>
                                      </p:cBhvr>
                                      <p:to>
                                        <p:strVal val="visible"/>
                                      </p:to>
                                    </p:set>
                                    <p:animEffect transition="in" filter="fade">
                                      <p:cBhvr>
                                        <p:cTn id="54" dur="1000"/>
                                        <p:tgtEl>
                                          <p:spTgt spid="4">
                                            <p:txEl>
                                              <p:pRg st="6" end="6"/>
                                            </p:txEl>
                                          </p:spTgt>
                                        </p:tgtEl>
                                      </p:cBhvr>
                                    </p:animEffect>
                                    <p:anim calcmode="lin" valueType="num">
                                      <p:cBhvr>
                                        <p:cTn id="5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D09E3-804E-6FF8-D612-40CF1C57FED6}"/>
              </a:ext>
            </a:extLst>
          </p:cNvPr>
          <p:cNvSpPr>
            <a:spLocks noGrp="1"/>
          </p:cNvSpPr>
          <p:nvPr>
            <p:ph type="title"/>
          </p:nvPr>
        </p:nvSpPr>
        <p:spPr>
          <a:xfrm>
            <a:off x="640079" y="570750"/>
            <a:ext cx="10890929" cy="1387934"/>
          </a:xfrm>
        </p:spPr>
        <p:txBody>
          <a:bodyPr anchor="b">
            <a:normAutofit/>
          </a:bodyPr>
          <a:lstStyle/>
          <a:p>
            <a:pPr>
              <a:lnSpc>
                <a:spcPct val="90000"/>
              </a:lnSpc>
            </a:pPr>
            <a:r>
              <a:rPr lang="en-GB" sz="2200"/>
              <a:t>What data would you need to answer each story, and how would you collect it?</a:t>
            </a:r>
            <a:br>
              <a:rPr lang="en-GB" sz="2200"/>
            </a:br>
            <a:br>
              <a:rPr lang="en-GB" sz="2200"/>
            </a:br>
            <a:br>
              <a:rPr lang="en-GB" sz="2200"/>
            </a:br>
            <a:endParaRPr lang="en-GB" sz="2200"/>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37A065-B435-0F76-F648-8E73426EBC8F}"/>
              </a:ext>
            </a:extLst>
          </p:cNvPr>
          <p:cNvGraphicFramePr>
            <a:graphicFrameLocks noGrp="1"/>
          </p:cNvGraphicFramePr>
          <p:nvPr>
            <p:ph idx="1"/>
            <p:extLst>
              <p:ext uri="{D42A27DB-BD31-4B8C-83A1-F6EECF244321}">
                <p14:modId xmlns:p14="http://schemas.microsoft.com/office/powerpoint/2010/main" val="4063974953"/>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0220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8290C-B147-8AEF-4460-9C7B80038339}"/>
              </a:ext>
            </a:extLst>
          </p:cNvPr>
          <p:cNvSpPr>
            <a:spLocks noGrp="1"/>
          </p:cNvSpPr>
          <p:nvPr>
            <p:ph type="title"/>
          </p:nvPr>
        </p:nvSpPr>
        <p:spPr>
          <a:xfrm>
            <a:off x="640080" y="914401"/>
            <a:ext cx="4876801" cy="1569516"/>
          </a:xfrm>
        </p:spPr>
        <p:txBody>
          <a:bodyPr anchor="t">
            <a:normAutofit/>
          </a:bodyPr>
          <a:lstStyle/>
          <a:p>
            <a:r>
              <a:rPr lang="en-GB"/>
              <a:t>Research ladder design</a:t>
            </a:r>
            <a:endParaRPr lang="en-GB" dirty="0"/>
          </a:p>
        </p:txBody>
      </p:sp>
      <p:pic>
        <p:nvPicPr>
          <p:cNvPr id="13" name="Graphic 12" descr="Bar chart">
            <a:extLst>
              <a:ext uri="{FF2B5EF4-FFF2-40B4-BE49-F238E27FC236}">
                <a16:creationId xmlns:a16="http://schemas.microsoft.com/office/drawing/2014/main" id="{AFC22A56-64AA-658D-AFDB-DB36DF08B2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3232" y="2857499"/>
            <a:ext cx="3125269" cy="3125269"/>
          </a:xfrm>
          <a:prstGeom prst="rect">
            <a:avLst/>
          </a:prstGeom>
        </p:spPr>
      </p:pic>
      <p:sp>
        <p:nvSpPr>
          <p:cNvPr id="14" name="Content Placeholder 2">
            <a:extLst>
              <a:ext uri="{FF2B5EF4-FFF2-40B4-BE49-F238E27FC236}">
                <a16:creationId xmlns:a16="http://schemas.microsoft.com/office/drawing/2014/main" id="{25E8F09C-74B0-148A-8E2A-23146DC51CCC}"/>
              </a:ext>
            </a:extLst>
          </p:cNvPr>
          <p:cNvSpPr>
            <a:spLocks noGrp="1"/>
          </p:cNvSpPr>
          <p:nvPr>
            <p:ph idx="1"/>
          </p:nvPr>
        </p:nvSpPr>
        <p:spPr>
          <a:xfrm>
            <a:off x="6400799" y="960119"/>
            <a:ext cx="5130210" cy="5022661"/>
          </a:xfrm>
        </p:spPr>
        <p:txBody>
          <a:bodyPr>
            <a:normAutofit lnSpcReduction="10000"/>
          </a:bodyPr>
          <a:lstStyle/>
          <a:p>
            <a:r>
              <a:rPr lang="en-GB" sz="2400" b="1" dirty="0"/>
              <a:t>What am I trying to find out? </a:t>
            </a:r>
          </a:p>
          <a:p>
            <a:pPr marL="0" indent="0">
              <a:buNone/>
            </a:pPr>
            <a:r>
              <a:rPr lang="en-GB" sz="2400" dirty="0"/>
              <a:t>(Patterns, experiences, meanings, comparisons).</a:t>
            </a:r>
          </a:p>
          <a:p>
            <a:r>
              <a:rPr lang="en-GB" sz="2400" b="1" dirty="0"/>
              <a:t>What kind of data would answer that?</a:t>
            </a:r>
          </a:p>
          <a:p>
            <a:pPr marL="0" indent="0">
              <a:buNone/>
            </a:pPr>
            <a:r>
              <a:rPr lang="en-GB" sz="2400" dirty="0"/>
              <a:t>(Numbers, words, documents)</a:t>
            </a:r>
          </a:p>
          <a:p>
            <a:r>
              <a:rPr lang="en-GB" sz="2400" b="1" dirty="0"/>
              <a:t>Which method produces that kind of data?</a:t>
            </a:r>
          </a:p>
          <a:p>
            <a:pPr marL="0" indent="0">
              <a:buNone/>
            </a:pPr>
            <a:r>
              <a:rPr lang="en-GB" sz="2400" dirty="0"/>
              <a:t>(Survey, interviews, focus groups, content analysis)</a:t>
            </a:r>
          </a:p>
        </p:txBody>
      </p:sp>
      <p:cxnSp>
        <p:nvCxnSpPr>
          <p:cNvPr id="12" name="Straight Connector 11">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6127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E55C4-4C1A-157F-E3DA-C9359E958F15}"/>
              </a:ext>
            </a:extLst>
          </p:cNvPr>
          <p:cNvSpPr>
            <a:spLocks noGrp="1"/>
          </p:cNvSpPr>
          <p:nvPr>
            <p:ph type="title"/>
          </p:nvPr>
        </p:nvSpPr>
        <p:spPr>
          <a:xfrm>
            <a:off x="914400" y="1371600"/>
            <a:ext cx="10360152" cy="1139911"/>
          </a:xfrm>
        </p:spPr>
        <p:txBody>
          <a:bodyPr>
            <a:normAutofit/>
          </a:bodyPr>
          <a:lstStyle/>
          <a:p>
            <a:r>
              <a:rPr lang="en-GB" dirty="0"/>
              <a:t>Qualitative vs Quantitative</a:t>
            </a:r>
          </a:p>
        </p:txBody>
      </p:sp>
      <p:cxnSp>
        <p:nvCxnSpPr>
          <p:cNvPr id="11" name="Straight Connector 1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00D6E6ED-4DF7-0E49-80A8-9246F3A2B427}"/>
              </a:ext>
            </a:extLst>
          </p:cNvPr>
          <p:cNvGraphicFramePr>
            <a:graphicFrameLocks noGrp="1"/>
          </p:cNvGraphicFramePr>
          <p:nvPr>
            <p:ph idx="1"/>
            <p:extLst>
              <p:ext uri="{D42A27DB-BD31-4B8C-83A1-F6EECF244321}">
                <p14:modId xmlns:p14="http://schemas.microsoft.com/office/powerpoint/2010/main" val="2779998283"/>
              </p:ext>
            </p:extLst>
          </p:nvPr>
        </p:nvGraphicFramePr>
        <p:xfrm>
          <a:off x="837214" y="2293722"/>
          <a:ext cx="10363201" cy="2700253"/>
        </p:xfrm>
        <a:graphic>
          <a:graphicData uri="http://schemas.openxmlformats.org/drawingml/2006/table">
            <a:tbl>
              <a:tblPr>
                <a:noFill/>
              </a:tblPr>
              <a:tblGrid>
                <a:gridCol w="5348801">
                  <a:extLst>
                    <a:ext uri="{9D8B030D-6E8A-4147-A177-3AD203B41FA5}">
                      <a16:colId xmlns:a16="http://schemas.microsoft.com/office/drawing/2014/main" val="3651734377"/>
                    </a:ext>
                  </a:extLst>
                </a:gridCol>
                <a:gridCol w="5014400">
                  <a:extLst>
                    <a:ext uri="{9D8B030D-6E8A-4147-A177-3AD203B41FA5}">
                      <a16:colId xmlns:a16="http://schemas.microsoft.com/office/drawing/2014/main" val="810099971"/>
                    </a:ext>
                  </a:extLst>
                </a:gridCol>
              </a:tblGrid>
              <a:tr h="569193">
                <a:tc>
                  <a:txBody>
                    <a:bodyPr/>
                    <a:lstStyle/>
                    <a:p>
                      <a:endParaRPr lang="en-GB" sz="1800" cap="none" spc="0">
                        <a:solidFill>
                          <a:schemeClr val="tx1"/>
                        </a:solidFill>
                      </a:endParaRPr>
                    </a:p>
                  </a:txBody>
                  <a:tcPr marL="95624" marR="68303" marT="68303" marB="136606">
                    <a:lnL w="12700" cmpd="sng">
                      <a:noFill/>
                      <a:prstDash val="solid"/>
                    </a:lnL>
                    <a:lnR w="12700" cmpd="sng">
                      <a:noFill/>
                      <a:prstDash val="solid"/>
                    </a:lnR>
                    <a:lnT w="12700" cap="flat" cmpd="sng" algn="ctr">
                      <a:solidFill>
                        <a:schemeClr val="tx1"/>
                      </a:solidFill>
                      <a:prstDash val="solid"/>
                    </a:lnT>
                    <a:lnB w="12700" cmpd="sng">
                      <a:noFill/>
                      <a:prstDash val="solid"/>
                    </a:lnB>
                    <a:noFill/>
                  </a:tcPr>
                </a:tc>
                <a:tc>
                  <a:txBody>
                    <a:bodyPr/>
                    <a:lstStyle/>
                    <a:p>
                      <a:endParaRPr lang="en-GB" sz="1800" cap="none" spc="0">
                        <a:solidFill>
                          <a:schemeClr val="tx1"/>
                        </a:solidFill>
                      </a:endParaRPr>
                    </a:p>
                  </a:txBody>
                  <a:tcPr marL="95624" marR="68303" marT="68303" marB="136606">
                    <a:lnL w="12700" cmpd="sng">
                      <a:noFill/>
                      <a:prstDash val="solid"/>
                    </a:lnL>
                    <a:lnR w="12700" cmpd="sng">
                      <a:noFill/>
                      <a:prstDash val="solid"/>
                    </a:lnR>
                    <a:lnT w="12700" cap="flat" cmpd="sng" algn="ctr">
                      <a:solidFill>
                        <a:schemeClr val="tx1"/>
                      </a:solidFill>
                      <a:prstDash val="solid"/>
                    </a:lnT>
                    <a:lnB w="12700" cmpd="sng">
                      <a:noFill/>
                      <a:prstDash val="solid"/>
                    </a:lnB>
                    <a:noFill/>
                  </a:tcPr>
                </a:tc>
                <a:extLst>
                  <a:ext uri="{0D108BD9-81ED-4DB2-BD59-A6C34878D82A}">
                    <a16:rowId xmlns:a16="http://schemas.microsoft.com/office/drawing/2014/main" val="4232530885"/>
                  </a:ext>
                </a:extLst>
              </a:tr>
              <a:tr h="532765">
                <a:tc>
                  <a:txBody>
                    <a:bodyPr/>
                    <a:lstStyle/>
                    <a:p>
                      <a:pPr>
                        <a:buNone/>
                      </a:pPr>
                      <a:r>
                        <a:rPr lang="en-GB" sz="1800" cap="none" spc="0">
                          <a:solidFill>
                            <a:schemeClr val="tx1"/>
                          </a:solidFill>
                          <a:effectLst/>
                          <a:highlight>
                            <a:srgbClr val="00FFFF"/>
                          </a:highlight>
                        </a:rPr>
                        <a:t>Quantitative data answers…</a:t>
                      </a: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800" cap="none" spc="0" dirty="0">
                          <a:solidFill>
                            <a:schemeClr val="tx1"/>
                          </a:solidFill>
                          <a:effectLst/>
                          <a:highlight>
                            <a:srgbClr val="00FFFF"/>
                          </a:highlight>
                        </a:rPr>
                        <a:t>Qualitative data answers…</a:t>
                      </a: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91662044"/>
                  </a:ext>
                </a:extLst>
              </a:tr>
              <a:tr h="532765">
                <a:tc>
                  <a:txBody>
                    <a:bodyPr/>
                    <a:lstStyle/>
                    <a:p>
                      <a:pPr>
                        <a:buNone/>
                      </a:pPr>
                      <a:r>
                        <a:rPr lang="en-GB" sz="1800" i="1" cap="none" spc="0" dirty="0">
                          <a:solidFill>
                            <a:schemeClr val="tx1"/>
                          </a:solidFill>
                          <a:effectLst/>
                        </a:rPr>
                        <a:t>How many stop‑and‑searches happen each year?</a:t>
                      </a:r>
                      <a:endParaRPr lang="en-GB" sz="1800" cap="none" spc="0" dirty="0">
                        <a:solidFill>
                          <a:schemeClr val="tx1"/>
                        </a:solidFill>
                        <a:effectLst/>
                      </a:endParaRP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800" i="1" cap="none" spc="0">
                          <a:solidFill>
                            <a:schemeClr val="tx1"/>
                          </a:solidFill>
                          <a:effectLst/>
                        </a:rPr>
                        <a:t>How do people </a:t>
                      </a:r>
                      <a:r>
                        <a:rPr lang="en-GB" sz="1800" b="1" i="1" cap="none" spc="0">
                          <a:solidFill>
                            <a:schemeClr val="tx1"/>
                          </a:solidFill>
                          <a:effectLst/>
                        </a:rPr>
                        <a:t>experience</a:t>
                      </a:r>
                      <a:r>
                        <a:rPr lang="en-GB" sz="1800" i="1" cap="none" spc="0">
                          <a:solidFill>
                            <a:schemeClr val="tx1"/>
                          </a:solidFill>
                          <a:effectLst/>
                        </a:rPr>
                        <a:t> being stopped?</a:t>
                      </a:r>
                      <a:endParaRPr lang="en-GB" sz="1800" cap="none" spc="0">
                        <a:solidFill>
                          <a:schemeClr val="tx1"/>
                        </a:solidFill>
                        <a:effectLst/>
                      </a:endParaRP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53040023"/>
                  </a:ext>
                </a:extLst>
              </a:tr>
              <a:tr h="532765">
                <a:tc>
                  <a:txBody>
                    <a:bodyPr/>
                    <a:lstStyle/>
                    <a:p>
                      <a:pPr>
                        <a:buNone/>
                      </a:pPr>
                      <a:r>
                        <a:rPr lang="en-GB" sz="1800" i="1" cap="none" spc="0">
                          <a:solidFill>
                            <a:schemeClr val="tx1"/>
                          </a:solidFill>
                          <a:effectLst/>
                        </a:rPr>
                        <a:t>What proportion involve young people?</a:t>
                      </a:r>
                      <a:endParaRPr lang="en-GB" sz="1800" cap="none" spc="0">
                        <a:solidFill>
                          <a:schemeClr val="tx1"/>
                        </a:solidFill>
                        <a:effectLst/>
                      </a:endParaRP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800" i="1" cap="none" spc="0">
                          <a:solidFill>
                            <a:schemeClr val="tx1"/>
                          </a:solidFill>
                          <a:effectLst/>
                        </a:rPr>
                        <a:t>Why do people feel targeted or respected?</a:t>
                      </a:r>
                      <a:endParaRPr lang="en-GB" sz="1800" cap="none" spc="0">
                        <a:solidFill>
                          <a:schemeClr val="tx1"/>
                        </a:solidFill>
                        <a:effectLst/>
                      </a:endParaRP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23641869"/>
                  </a:ext>
                </a:extLst>
              </a:tr>
              <a:tr h="532765">
                <a:tc>
                  <a:txBody>
                    <a:bodyPr/>
                    <a:lstStyle/>
                    <a:p>
                      <a:pPr>
                        <a:buNone/>
                      </a:pPr>
                      <a:r>
                        <a:rPr lang="en-GB" sz="1800" i="1" cap="none" spc="0" dirty="0">
                          <a:solidFill>
                            <a:schemeClr val="tx1"/>
                          </a:solidFill>
                          <a:effectLst/>
                        </a:rPr>
                        <a:t>What are the racial disparities?</a:t>
                      </a:r>
                      <a:endParaRPr lang="en-GB" sz="1800" cap="none" spc="0" dirty="0">
                        <a:solidFill>
                          <a:schemeClr val="tx1"/>
                        </a:solidFill>
                        <a:effectLst/>
                      </a:endParaRP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800" i="1" cap="none" spc="0" dirty="0">
                          <a:solidFill>
                            <a:schemeClr val="tx1"/>
                          </a:solidFill>
                          <a:effectLst/>
                        </a:rPr>
                        <a:t>How does it feel to be treated fairly or unfairly?</a:t>
                      </a:r>
                      <a:endParaRPr lang="en-GB" sz="1800" cap="none" spc="0" dirty="0">
                        <a:solidFill>
                          <a:schemeClr val="tx1"/>
                        </a:solidFill>
                        <a:effectLst/>
                      </a:endParaRPr>
                    </a:p>
                  </a:txBody>
                  <a:tcPr marL="95624" marR="68303" marT="68303" marB="136606"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936143169"/>
                  </a:ext>
                </a:extLst>
              </a:tr>
            </a:tbl>
          </a:graphicData>
        </a:graphic>
      </p:graphicFrame>
      <p:sp>
        <p:nvSpPr>
          <p:cNvPr id="5" name="Rectangle 4">
            <a:extLst>
              <a:ext uri="{FF2B5EF4-FFF2-40B4-BE49-F238E27FC236}">
                <a16:creationId xmlns:a16="http://schemas.microsoft.com/office/drawing/2014/main" id="{D4A6301C-5F36-7544-248A-1CDFDED677DF}"/>
              </a:ext>
            </a:extLst>
          </p:cNvPr>
          <p:cNvSpPr/>
          <p:nvPr/>
        </p:nvSpPr>
        <p:spPr>
          <a:xfrm>
            <a:off x="2815822" y="4928008"/>
            <a:ext cx="6471761" cy="1754326"/>
          </a:xfrm>
          <a:prstGeom prst="rect">
            <a:avLst/>
          </a:prstGeom>
          <a:noFill/>
        </p:spPr>
        <p:txBody>
          <a:bodyPr wrap="square" lIns="91440" tIns="45720" rIns="91440" bIns="45720">
            <a:spAutoFit/>
          </a:bodyPr>
          <a:lstStyle/>
          <a:p>
            <a:pPr algn="ctr"/>
            <a:r>
              <a:rPr lang="en-US" sz="3600" b="0" cap="none" spc="0" dirty="0">
                <a:ln w="0"/>
                <a:solidFill>
                  <a:schemeClr val="accent1"/>
                </a:solidFill>
                <a:effectLst>
                  <a:outerShdw blurRad="38100" dist="25400" dir="5400000" algn="ctr" rotWithShape="0">
                    <a:srgbClr val="6E747A">
                      <a:alpha val="43000"/>
                    </a:srgbClr>
                  </a:outerShdw>
                </a:effectLst>
              </a:rPr>
              <a:t>A burglary happens in a residential street. Police conduct door to door enquiries</a:t>
            </a:r>
          </a:p>
        </p:txBody>
      </p:sp>
      <p:sp>
        <p:nvSpPr>
          <p:cNvPr id="6" name="Callout: Left Arrow 5">
            <a:extLst>
              <a:ext uri="{FF2B5EF4-FFF2-40B4-BE49-F238E27FC236}">
                <a16:creationId xmlns:a16="http://schemas.microsoft.com/office/drawing/2014/main" id="{11CD82AE-706D-8E6A-F698-251AE7F15DAD}"/>
              </a:ext>
            </a:extLst>
          </p:cNvPr>
          <p:cNvSpPr/>
          <p:nvPr/>
        </p:nvSpPr>
        <p:spPr>
          <a:xfrm>
            <a:off x="8723214" y="5421664"/>
            <a:ext cx="3163571" cy="914400"/>
          </a:xfrm>
          <a:prstGeom prst="leftArrowCallou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Callout: Right Arrow 6">
            <a:extLst>
              <a:ext uri="{FF2B5EF4-FFF2-40B4-BE49-F238E27FC236}">
                <a16:creationId xmlns:a16="http://schemas.microsoft.com/office/drawing/2014/main" id="{5BD4AAA5-C9E6-08CB-654F-3049EB6C68EF}"/>
              </a:ext>
            </a:extLst>
          </p:cNvPr>
          <p:cNvSpPr/>
          <p:nvPr/>
        </p:nvSpPr>
        <p:spPr>
          <a:xfrm>
            <a:off x="305215" y="5437599"/>
            <a:ext cx="3042606" cy="801111"/>
          </a:xfrm>
          <a:prstGeom prst="rightArrow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7B2156D9-01B1-BF2B-B2BD-96DD024C95EB}"/>
              </a:ext>
            </a:extLst>
          </p:cNvPr>
          <p:cNvSpPr txBox="1"/>
          <p:nvPr/>
        </p:nvSpPr>
        <p:spPr>
          <a:xfrm>
            <a:off x="364141" y="5534952"/>
            <a:ext cx="1815107" cy="369332"/>
          </a:xfrm>
          <a:prstGeom prst="rect">
            <a:avLst/>
          </a:prstGeom>
          <a:noFill/>
        </p:spPr>
        <p:txBody>
          <a:bodyPr wrap="square" rtlCol="0">
            <a:spAutoFit/>
          </a:bodyPr>
          <a:lstStyle/>
          <a:p>
            <a:r>
              <a:rPr lang="en-GB" dirty="0"/>
              <a:t>QUANTITATIVE?</a:t>
            </a:r>
          </a:p>
        </p:txBody>
      </p:sp>
      <p:sp>
        <p:nvSpPr>
          <p:cNvPr id="12" name="TextBox 11">
            <a:extLst>
              <a:ext uri="{FF2B5EF4-FFF2-40B4-BE49-F238E27FC236}">
                <a16:creationId xmlns:a16="http://schemas.microsoft.com/office/drawing/2014/main" id="{E631D0AD-D0C2-2480-9C7F-1CFA457C2802}"/>
              </a:ext>
            </a:extLst>
          </p:cNvPr>
          <p:cNvSpPr txBox="1"/>
          <p:nvPr/>
        </p:nvSpPr>
        <p:spPr>
          <a:xfrm>
            <a:off x="9888467" y="5716042"/>
            <a:ext cx="1939392" cy="400110"/>
          </a:xfrm>
          <a:prstGeom prst="rect">
            <a:avLst/>
          </a:prstGeom>
          <a:noFill/>
        </p:spPr>
        <p:txBody>
          <a:bodyPr wrap="square" rtlCol="0">
            <a:spAutoFit/>
          </a:bodyPr>
          <a:lstStyle/>
          <a:p>
            <a:r>
              <a:rPr lang="en-GB" sz="2000" dirty="0"/>
              <a:t>QUALITATIVE?</a:t>
            </a:r>
          </a:p>
        </p:txBody>
      </p:sp>
    </p:spTree>
    <p:extLst>
      <p:ext uri="{BB962C8B-B14F-4D97-AF65-F5344CB8AC3E}">
        <p14:creationId xmlns:p14="http://schemas.microsoft.com/office/powerpoint/2010/main" val="2563566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A683C-72C7-EFBD-590C-D86AE94FF0E8}"/>
              </a:ext>
            </a:extLst>
          </p:cNvPr>
          <p:cNvSpPr>
            <a:spLocks noGrp="1"/>
          </p:cNvSpPr>
          <p:nvPr>
            <p:ph type="title"/>
          </p:nvPr>
        </p:nvSpPr>
        <p:spPr/>
        <p:txBody>
          <a:bodyPr/>
          <a:lstStyle/>
          <a:p>
            <a:r>
              <a:rPr lang="en-GB" dirty="0"/>
              <a:t>Presenting your findings</a:t>
            </a:r>
          </a:p>
        </p:txBody>
      </p:sp>
      <p:pic>
        <p:nvPicPr>
          <p:cNvPr id="2050" name="Picture 2">
            <a:extLst>
              <a:ext uri="{FF2B5EF4-FFF2-40B4-BE49-F238E27FC236}">
                <a16:creationId xmlns:a16="http://schemas.microsoft.com/office/drawing/2014/main" id="{F39016B1-9FCE-C92A-B9D3-43B792B0C17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462881" y="2633663"/>
            <a:ext cx="3565525" cy="35655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AFA2C7C9-08F8-9E4F-3438-55EA4B9BE3D5}"/>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318250" y="3113088"/>
            <a:ext cx="5213350" cy="26066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0110DA-81DD-91B1-DA52-BDCDBA690D31}"/>
              </a:ext>
            </a:extLst>
          </p:cNvPr>
          <p:cNvSpPr txBox="1"/>
          <p:nvPr/>
        </p:nvSpPr>
        <p:spPr>
          <a:xfrm>
            <a:off x="7360284" y="386894"/>
            <a:ext cx="4191637" cy="2246769"/>
          </a:xfrm>
          <a:prstGeom prst="rect">
            <a:avLst/>
          </a:prstGeom>
          <a:noFill/>
        </p:spPr>
        <p:txBody>
          <a:bodyPr wrap="square" rtlCol="0">
            <a:spAutoFit/>
          </a:bodyPr>
          <a:lstStyle/>
          <a:p>
            <a:r>
              <a:rPr lang="en-GB" sz="2800" u="sng" dirty="0"/>
              <a:t>Task:</a:t>
            </a:r>
          </a:p>
          <a:p>
            <a:r>
              <a:rPr lang="en-GB" sz="2800" dirty="0"/>
              <a:t>Write a quantitative research question and a qualitative research question.</a:t>
            </a:r>
          </a:p>
        </p:txBody>
      </p:sp>
    </p:spTree>
    <p:extLst>
      <p:ext uri="{BB962C8B-B14F-4D97-AF65-F5344CB8AC3E}">
        <p14:creationId xmlns:p14="http://schemas.microsoft.com/office/powerpoint/2010/main" val="257803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animEffect transition="in" filter="fade">
                                      <p:cBhvr>
                                        <p:cTn id="11" dur="500"/>
                                        <p:tgtEl>
                                          <p:spTgt spid="205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34319-6500-A5BF-97A7-449B0357F2D1}"/>
              </a:ext>
            </a:extLst>
          </p:cNvPr>
          <p:cNvSpPr>
            <a:spLocks noGrp="1"/>
          </p:cNvSpPr>
          <p:nvPr>
            <p:ph type="title"/>
          </p:nvPr>
        </p:nvSpPr>
        <p:spPr/>
        <p:txBody>
          <a:bodyPr/>
          <a:lstStyle/>
          <a:p>
            <a:r>
              <a:rPr lang="en-GB" dirty="0"/>
              <a:t>Linking your literature review to data collection</a:t>
            </a:r>
          </a:p>
        </p:txBody>
      </p:sp>
      <p:sp>
        <p:nvSpPr>
          <p:cNvPr id="3" name="Content Placeholder 2">
            <a:extLst>
              <a:ext uri="{FF2B5EF4-FFF2-40B4-BE49-F238E27FC236}">
                <a16:creationId xmlns:a16="http://schemas.microsoft.com/office/drawing/2014/main" id="{468B4983-08B6-3D4E-F36C-D85D54FF1984}"/>
              </a:ext>
            </a:extLst>
          </p:cNvPr>
          <p:cNvSpPr>
            <a:spLocks noGrp="1"/>
          </p:cNvSpPr>
          <p:nvPr>
            <p:ph idx="1"/>
          </p:nvPr>
        </p:nvSpPr>
        <p:spPr/>
        <p:txBody>
          <a:bodyPr/>
          <a:lstStyle/>
          <a:p>
            <a:pPr marL="0" indent="0">
              <a:buNone/>
            </a:pPr>
            <a:r>
              <a:rPr lang="en-GB" dirty="0"/>
              <a:t>Find the method task:</a:t>
            </a:r>
          </a:p>
          <a:p>
            <a:pPr>
              <a:buFontTx/>
              <a:buChar char="-"/>
            </a:pPr>
            <a:r>
              <a:rPr lang="en-GB" dirty="0"/>
              <a:t>Is the study qualitative, quantitative or mixed?</a:t>
            </a:r>
          </a:p>
          <a:p>
            <a:pPr>
              <a:buFontTx/>
              <a:buChar char="-"/>
            </a:pPr>
            <a:r>
              <a:rPr lang="en-GB" dirty="0"/>
              <a:t>What data collection method is used?</a:t>
            </a:r>
          </a:p>
          <a:p>
            <a:pPr>
              <a:buFontTx/>
              <a:buChar char="-"/>
            </a:pPr>
            <a:r>
              <a:rPr lang="en-GB" dirty="0"/>
              <a:t>What research gap is being addressed?</a:t>
            </a:r>
          </a:p>
        </p:txBody>
      </p:sp>
      <p:pic>
        <p:nvPicPr>
          <p:cNvPr id="5" name="Picture 4">
            <a:extLst>
              <a:ext uri="{FF2B5EF4-FFF2-40B4-BE49-F238E27FC236}">
                <a16:creationId xmlns:a16="http://schemas.microsoft.com/office/drawing/2014/main" id="{8AFCD0B9-E36A-BA6E-2DE3-B32915E63170}"/>
              </a:ext>
            </a:extLst>
          </p:cNvPr>
          <p:cNvPicPr>
            <a:picLocks noChangeAspect="1"/>
          </p:cNvPicPr>
          <p:nvPr/>
        </p:nvPicPr>
        <p:blipFill>
          <a:blip r:embed="rId3"/>
          <a:stretch>
            <a:fillRect/>
          </a:stretch>
        </p:blipFill>
        <p:spPr>
          <a:xfrm>
            <a:off x="7912345" y="2279458"/>
            <a:ext cx="1729245" cy="25100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4E998478-2CFA-CEDC-A74F-1547B8C7C94D}"/>
              </a:ext>
            </a:extLst>
          </p:cNvPr>
          <p:cNvPicPr>
            <a:picLocks noChangeAspect="1"/>
          </p:cNvPicPr>
          <p:nvPr/>
        </p:nvPicPr>
        <p:blipFill>
          <a:blip r:embed="rId4"/>
          <a:stretch>
            <a:fillRect/>
          </a:stretch>
        </p:blipFill>
        <p:spPr>
          <a:xfrm>
            <a:off x="9922212" y="3773659"/>
            <a:ext cx="1931182" cy="289677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9" name="Picture 8">
            <a:extLst>
              <a:ext uri="{FF2B5EF4-FFF2-40B4-BE49-F238E27FC236}">
                <a16:creationId xmlns:a16="http://schemas.microsoft.com/office/drawing/2014/main" id="{D43352C0-C2AB-5D93-A9C9-01F726774AD8}"/>
              </a:ext>
            </a:extLst>
          </p:cNvPr>
          <p:cNvPicPr>
            <a:picLocks noChangeAspect="1"/>
          </p:cNvPicPr>
          <p:nvPr/>
        </p:nvPicPr>
        <p:blipFill>
          <a:blip r:embed="rId5"/>
          <a:stretch>
            <a:fillRect/>
          </a:stretch>
        </p:blipFill>
        <p:spPr>
          <a:xfrm>
            <a:off x="5619822" y="3773658"/>
            <a:ext cx="1840960" cy="263769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352151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2CD55-9E13-DDE9-C137-6E984310A2DA}"/>
              </a:ext>
            </a:extLst>
          </p:cNvPr>
          <p:cNvSpPr>
            <a:spLocks noGrp="1"/>
          </p:cNvSpPr>
          <p:nvPr>
            <p:ph type="title"/>
          </p:nvPr>
        </p:nvSpPr>
        <p:spPr/>
        <p:txBody>
          <a:bodyPr/>
          <a:lstStyle/>
          <a:p>
            <a:r>
              <a:rPr lang="en-GB" dirty="0"/>
              <a:t>Overview of data collection methods - Survey</a:t>
            </a:r>
          </a:p>
        </p:txBody>
      </p:sp>
      <p:sp>
        <p:nvSpPr>
          <p:cNvPr id="3" name="Content Placeholder 2">
            <a:extLst>
              <a:ext uri="{FF2B5EF4-FFF2-40B4-BE49-F238E27FC236}">
                <a16:creationId xmlns:a16="http://schemas.microsoft.com/office/drawing/2014/main" id="{D1197742-6F1F-61AE-8CED-37B265E90278}"/>
              </a:ext>
            </a:extLst>
          </p:cNvPr>
          <p:cNvSpPr>
            <a:spLocks noGrp="1"/>
          </p:cNvSpPr>
          <p:nvPr>
            <p:ph idx="1"/>
          </p:nvPr>
        </p:nvSpPr>
        <p:spPr/>
        <p:txBody>
          <a:bodyPr/>
          <a:lstStyle/>
          <a:p>
            <a:r>
              <a:rPr lang="en-GB" dirty="0"/>
              <a:t>Best for: gathering perceptions and attitudes.</a:t>
            </a:r>
          </a:p>
          <a:p>
            <a:r>
              <a:rPr lang="en-GB" dirty="0"/>
              <a:t>Can use Microsoft forms to create and distribute</a:t>
            </a:r>
          </a:p>
          <a:p>
            <a:r>
              <a:rPr lang="en-GB" dirty="0"/>
              <a:t>Quick way of collecting large amounts of data</a:t>
            </a:r>
          </a:p>
          <a:p>
            <a:r>
              <a:rPr lang="en-GB" dirty="0"/>
              <a:t>Types of questions:</a:t>
            </a:r>
          </a:p>
          <a:p>
            <a:pPr marL="0" indent="0">
              <a:buNone/>
            </a:pPr>
            <a:r>
              <a:rPr lang="en-GB" dirty="0"/>
              <a:t>Closed ended – Likert scales, multiple choice, yes/no.</a:t>
            </a:r>
          </a:p>
          <a:p>
            <a:pPr marL="0" indent="0">
              <a:buNone/>
            </a:pPr>
            <a:r>
              <a:rPr lang="en-GB" dirty="0"/>
              <a:t>Open ended – Short written responses</a:t>
            </a:r>
          </a:p>
        </p:txBody>
      </p:sp>
      <p:graphicFrame>
        <p:nvGraphicFramePr>
          <p:cNvPr id="4" name="Table 3">
            <a:extLst>
              <a:ext uri="{FF2B5EF4-FFF2-40B4-BE49-F238E27FC236}">
                <a16:creationId xmlns:a16="http://schemas.microsoft.com/office/drawing/2014/main" id="{DACA10DA-C029-4016-3339-1AD4F97FBBE0}"/>
              </a:ext>
            </a:extLst>
          </p:cNvPr>
          <p:cNvGraphicFramePr>
            <a:graphicFrameLocks noGrp="1"/>
          </p:cNvGraphicFramePr>
          <p:nvPr>
            <p:extLst>
              <p:ext uri="{D42A27DB-BD31-4B8C-83A1-F6EECF244321}">
                <p14:modId xmlns:p14="http://schemas.microsoft.com/office/powerpoint/2010/main" val="1936684066"/>
              </p:ext>
            </p:extLst>
          </p:nvPr>
        </p:nvGraphicFramePr>
        <p:xfrm>
          <a:off x="6918960" y="2468881"/>
          <a:ext cx="4836160" cy="3376932"/>
        </p:xfrm>
        <a:graphic>
          <a:graphicData uri="http://schemas.openxmlformats.org/drawingml/2006/table">
            <a:tbl>
              <a:tblPr firstRow="1" bandRow="1">
                <a:tableStyleId>{5C22544A-7EE6-4342-B048-85BDC9FD1C3A}</a:tableStyleId>
              </a:tblPr>
              <a:tblGrid>
                <a:gridCol w="2418080">
                  <a:extLst>
                    <a:ext uri="{9D8B030D-6E8A-4147-A177-3AD203B41FA5}">
                      <a16:colId xmlns:a16="http://schemas.microsoft.com/office/drawing/2014/main" val="2388089405"/>
                    </a:ext>
                  </a:extLst>
                </a:gridCol>
                <a:gridCol w="2418080">
                  <a:extLst>
                    <a:ext uri="{9D8B030D-6E8A-4147-A177-3AD203B41FA5}">
                      <a16:colId xmlns:a16="http://schemas.microsoft.com/office/drawing/2014/main" val="1755893784"/>
                    </a:ext>
                  </a:extLst>
                </a:gridCol>
              </a:tblGrid>
              <a:tr h="820844">
                <a:tc>
                  <a:txBody>
                    <a:bodyPr/>
                    <a:lstStyle/>
                    <a:p>
                      <a:r>
                        <a:rPr lang="en-GB" sz="3600" dirty="0"/>
                        <a:t>Pros</a:t>
                      </a:r>
                    </a:p>
                  </a:txBody>
                  <a:tcPr/>
                </a:tc>
                <a:tc>
                  <a:txBody>
                    <a:bodyPr/>
                    <a:lstStyle/>
                    <a:p>
                      <a:r>
                        <a:rPr lang="en-GB" sz="3600" dirty="0"/>
                        <a:t>Cons</a:t>
                      </a:r>
                    </a:p>
                  </a:txBody>
                  <a:tcPr/>
                </a:tc>
                <a:extLst>
                  <a:ext uri="{0D108BD9-81ED-4DB2-BD59-A6C34878D82A}">
                    <a16:rowId xmlns:a16="http://schemas.microsoft.com/office/drawing/2014/main" val="4002562313"/>
                  </a:ext>
                </a:extLst>
              </a:tr>
              <a:tr h="820844">
                <a:tc>
                  <a:txBody>
                    <a:bodyPr/>
                    <a:lstStyle/>
                    <a:p>
                      <a:r>
                        <a:rPr lang="en-GB" dirty="0"/>
                        <a:t>Easy to collect anonymous data</a:t>
                      </a:r>
                    </a:p>
                  </a:txBody>
                  <a:tcPr/>
                </a:tc>
                <a:tc>
                  <a:txBody>
                    <a:bodyPr/>
                    <a:lstStyle/>
                    <a:p>
                      <a:r>
                        <a:rPr lang="en-GB" dirty="0"/>
                        <a:t>Self-report bias</a:t>
                      </a:r>
                    </a:p>
                  </a:txBody>
                  <a:tcPr/>
                </a:tc>
                <a:extLst>
                  <a:ext uri="{0D108BD9-81ED-4DB2-BD59-A6C34878D82A}">
                    <a16:rowId xmlns:a16="http://schemas.microsoft.com/office/drawing/2014/main" val="816374759"/>
                  </a:ext>
                </a:extLst>
              </a:tr>
              <a:tr h="820844">
                <a:tc>
                  <a:txBody>
                    <a:bodyPr/>
                    <a:lstStyle/>
                    <a:p>
                      <a:r>
                        <a:rPr lang="en-GB" dirty="0"/>
                        <a:t>Lower ethical risk</a:t>
                      </a:r>
                    </a:p>
                  </a:txBody>
                  <a:tcPr/>
                </a:tc>
                <a:tc>
                  <a:txBody>
                    <a:bodyPr/>
                    <a:lstStyle/>
                    <a:p>
                      <a:r>
                        <a:rPr lang="en-GB" dirty="0"/>
                        <a:t>Limited depth</a:t>
                      </a:r>
                    </a:p>
                  </a:txBody>
                  <a:tcPr/>
                </a:tc>
                <a:extLst>
                  <a:ext uri="{0D108BD9-81ED-4DB2-BD59-A6C34878D82A}">
                    <a16:rowId xmlns:a16="http://schemas.microsoft.com/office/drawing/2014/main" val="277872051"/>
                  </a:ext>
                </a:extLst>
              </a:tr>
              <a:tr h="820844">
                <a:tc>
                  <a:txBody>
                    <a:bodyPr/>
                    <a:lstStyle/>
                    <a:p>
                      <a:r>
                        <a:rPr lang="en-GB" dirty="0"/>
                        <a:t>Good for analysing quantitative data</a:t>
                      </a:r>
                    </a:p>
                  </a:txBody>
                  <a:tcPr/>
                </a:tc>
                <a:tc>
                  <a:txBody>
                    <a:bodyPr/>
                    <a:lstStyle/>
                    <a:p>
                      <a:r>
                        <a:rPr lang="en-GB" dirty="0"/>
                        <a:t>Students cannot survey high risk populations</a:t>
                      </a:r>
                    </a:p>
                  </a:txBody>
                  <a:tcPr/>
                </a:tc>
                <a:extLst>
                  <a:ext uri="{0D108BD9-81ED-4DB2-BD59-A6C34878D82A}">
                    <a16:rowId xmlns:a16="http://schemas.microsoft.com/office/drawing/2014/main" val="3477825868"/>
                  </a:ext>
                </a:extLst>
              </a:tr>
            </a:tbl>
          </a:graphicData>
        </a:graphic>
      </p:graphicFrame>
    </p:spTree>
    <p:extLst>
      <p:ext uri="{BB962C8B-B14F-4D97-AF65-F5344CB8AC3E}">
        <p14:creationId xmlns:p14="http://schemas.microsoft.com/office/powerpoint/2010/main" val="841774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1B162C-4045-6697-E131-D80F575F4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4F2CE5-F5AE-6066-7686-253ADEB23D04}"/>
              </a:ext>
            </a:extLst>
          </p:cNvPr>
          <p:cNvSpPr>
            <a:spLocks noGrp="1"/>
          </p:cNvSpPr>
          <p:nvPr>
            <p:ph type="title"/>
          </p:nvPr>
        </p:nvSpPr>
        <p:spPr/>
        <p:txBody>
          <a:bodyPr>
            <a:normAutofit fontScale="90000"/>
          </a:bodyPr>
          <a:lstStyle/>
          <a:p>
            <a:r>
              <a:rPr lang="en-GB" dirty="0"/>
              <a:t>Overview of data collection methods – Semi-structured interviews</a:t>
            </a:r>
          </a:p>
        </p:txBody>
      </p:sp>
      <p:sp>
        <p:nvSpPr>
          <p:cNvPr id="3" name="Content Placeholder 2">
            <a:extLst>
              <a:ext uri="{FF2B5EF4-FFF2-40B4-BE49-F238E27FC236}">
                <a16:creationId xmlns:a16="http://schemas.microsoft.com/office/drawing/2014/main" id="{D05C1F5F-D473-8942-B89C-D729F0F58E1E}"/>
              </a:ext>
            </a:extLst>
          </p:cNvPr>
          <p:cNvSpPr>
            <a:spLocks noGrp="1"/>
          </p:cNvSpPr>
          <p:nvPr>
            <p:ph idx="1"/>
          </p:nvPr>
        </p:nvSpPr>
        <p:spPr>
          <a:xfrm>
            <a:off x="640080" y="2633472"/>
            <a:ext cx="8036560" cy="3566160"/>
          </a:xfrm>
        </p:spPr>
        <p:txBody>
          <a:bodyPr/>
          <a:lstStyle/>
          <a:p>
            <a:r>
              <a:rPr lang="en-GB" dirty="0"/>
              <a:t>Best for exploring experiences and opinions.</a:t>
            </a:r>
          </a:p>
          <a:p>
            <a:r>
              <a:rPr lang="en-GB" dirty="0"/>
              <a:t>Can be conducted with peers, local community member or practitioners (if given ethical approval).</a:t>
            </a:r>
          </a:p>
          <a:p>
            <a:r>
              <a:rPr lang="en-GB" dirty="0"/>
              <a:t>Ideally 6-10 open questions</a:t>
            </a:r>
          </a:p>
          <a:p>
            <a:r>
              <a:rPr lang="en-GB" dirty="0"/>
              <a:t>Must obtain consent</a:t>
            </a:r>
          </a:p>
          <a:p>
            <a:r>
              <a:rPr lang="en-GB" dirty="0"/>
              <a:t>A safe, neutral location or online meeting platform</a:t>
            </a:r>
          </a:p>
        </p:txBody>
      </p:sp>
      <p:graphicFrame>
        <p:nvGraphicFramePr>
          <p:cNvPr id="8" name="Table 7">
            <a:extLst>
              <a:ext uri="{FF2B5EF4-FFF2-40B4-BE49-F238E27FC236}">
                <a16:creationId xmlns:a16="http://schemas.microsoft.com/office/drawing/2014/main" id="{BEF7BCDC-0B8A-12E7-8AC4-15B7871268BE}"/>
              </a:ext>
            </a:extLst>
          </p:cNvPr>
          <p:cNvGraphicFramePr>
            <a:graphicFrameLocks noGrp="1"/>
          </p:cNvGraphicFramePr>
          <p:nvPr>
            <p:extLst>
              <p:ext uri="{D42A27DB-BD31-4B8C-83A1-F6EECF244321}">
                <p14:modId xmlns:p14="http://schemas.microsoft.com/office/powerpoint/2010/main" val="920522039"/>
              </p:ext>
            </p:extLst>
          </p:nvPr>
        </p:nvGraphicFramePr>
        <p:xfrm>
          <a:off x="7701280" y="2286000"/>
          <a:ext cx="4175760" cy="3223260"/>
        </p:xfrm>
        <a:graphic>
          <a:graphicData uri="http://schemas.openxmlformats.org/drawingml/2006/table">
            <a:tbl>
              <a:tblPr firstRow="1" bandRow="1">
                <a:tableStyleId>{5C22544A-7EE6-4342-B048-85BDC9FD1C3A}</a:tableStyleId>
              </a:tblPr>
              <a:tblGrid>
                <a:gridCol w="2087880">
                  <a:extLst>
                    <a:ext uri="{9D8B030D-6E8A-4147-A177-3AD203B41FA5}">
                      <a16:colId xmlns:a16="http://schemas.microsoft.com/office/drawing/2014/main" val="3488210341"/>
                    </a:ext>
                  </a:extLst>
                </a:gridCol>
                <a:gridCol w="2087880">
                  <a:extLst>
                    <a:ext uri="{9D8B030D-6E8A-4147-A177-3AD203B41FA5}">
                      <a16:colId xmlns:a16="http://schemas.microsoft.com/office/drawing/2014/main" val="691051111"/>
                    </a:ext>
                  </a:extLst>
                </a:gridCol>
              </a:tblGrid>
              <a:tr h="678180">
                <a:tc>
                  <a:txBody>
                    <a:bodyPr/>
                    <a:lstStyle/>
                    <a:p>
                      <a:r>
                        <a:rPr lang="en-GB" sz="3200" dirty="0"/>
                        <a:t>Pros</a:t>
                      </a:r>
                    </a:p>
                  </a:txBody>
                  <a:tcPr/>
                </a:tc>
                <a:tc>
                  <a:txBody>
                    <a:bodyPr/>
                    <a:lstStyle/>
                    <a:p>
                      <a:r>
                        <a:rPr lang="en-GB" sz="3200" dirty="0"/>
                        <a:t>Cons</a:t>
                      </a:r>
                    </a:p>
                  </a:txBody>
                  <a:tcPr/>
                </a:tc>
                <a:extLst>
                  <a:ext uri="{0D108BD9-81ED-4DB2-BD59-A6C34878D82A}">
                    <a16:rowId xmlns:a16="http://schemas.microsoft.com/office/drawing/2014/main" val="1208638005"/>
                  </a:ext>
                </a:extLst>
              </a:tr>
              <a:tr h="678180">
                <a:tc>
                  <a:txBody>
                    <a:bodyPr/>
                    <a:lstStyle/>
                    <a:p>
                      <a:r>
                        <a:rPr lang="en-GB" dirty="0"/>
                        <a:t>High-quality insights</a:t>
                      </a:r>
                    </a:p>
                  </a:txBody>
                  <a:tcPr/>
                </a:tc>
                <a:tc>
                  <a:txBody>
                    <a:bodyPr/>
                    <a:lstStyle/>
                    <a:p>
                      <a:r>
                        <a:rPr lang="en-GB" dirty="0"/>
                        <a:t>Time consuming </a:t>
                      </a:r>
                    </a:p>
                  </a:txBody>
                  <a:tcPr/>
                </a:tc>
                <a:extLst>
                  <a:ext uri="{0D108BD9-81ED-4DB2-BD59-A6C34878D82A}">
                    <a16:rowId xmlns:a16="http://schemas.microsoft.com/office/drawing/2014/main" val="2569845846"/>
                  </a:ext>
                </a:extLst>
              </a:tr>
              <a:tr h="678180">
                <a:tc>
                  <a:txBody>
                    <a:bodyPr/>
                    <a:lstStyle/>
                    <a:p>
                      <a:r>
                        <a:rPr lang="en-GB" dirty="0"/>
                        <a:t>Flexible &amp; conversational</a:t>
                      </a:r>
                    </a:p>
                  </a:txBody>
                  <a:tcPr/>
                </a:tc>
                <a:tc>
                  <a:txBody>
                    <a:bodyPr/>
                    <a:lstStyle/>
                    <a:p>
                      <a:r>
                        <a:rPr lang="en-GB" dirty="0"/>
                        <a:t>Requires higher ethical clearance</a:t>
                      </a:r>
                    </a:p>
                  </a:txBody>
                  <a:tcPr/>
                </a:tc>
                <a:extLst>
                  <a:ext uri="{0D108BD9-81ED-4DB2-BD59-A6C34878D82A}">
                    <a16:rowId xmlns:a16="http://schemas.microsoft.com/office/drawing/2014/main" val="1982222243"/>
                  </a:ext>
                </a:extLst>
              </a:tr>
              <a:tr h="678180">
                <a:tc>
                  <a:txBody>
                    <a:bodyPr/>
                    <a:lstStyle/>
                    <a:p>
                      <a:r>
                        <a:rPr lang="en-GB" dirty="0"/>
                        <a:t>Helps develop coding and thematic- analysis skills</a:t>
                      </a:r>
                    </a:p>
                  </a:txBody>
                  <a:tcPr/>
                </a:tc>
                <a:tc>
                  <a:txBody>
                    <a:bodyPr/>
                    <a:lstStyle/>
                    <a:p>
                      <a:r>
                        <a:rPr lang="en-GB" dirty="0"/>
                        <a:t>Students must void vulnerable populations</a:t>
                      </a:r>
                    </a:p>
                  </a:txBody>
                  <a:tcPr/>
                </a:tc>
                <a:extLst>
                  <a:ext uri="{0D108BD9-81ED-4DB2-BD59-A6C34878D82A}">
                    <a16:rowId xmlns:a16="http://schemas.microsoft.com/office/drawing/2014/main" val="3904353391"/>
                  </a:ext>
                </a:extLst>
              </a:tr>
            </a:tbl>
          </a:graphicData>
        </a:graphic>
      </p:graphicFrame>
    </p:spTree>
    <p:extLst>
      <p:ext uri="{BB962C8B-B14F-4D97-AF65-F5344CB8AC3E}">
        <p14:creationId xmlns:p14="http://schemas.microsoft.com/office/powerpoint/2010/main" val="218916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9D6A7-7235-C226-A8A8-58E0DA86BBA9}"/>
              </a:ext>
            </a:extLst>
          </p:cNvPr>
          <p:cNvSpPr>
            <a:spLocks noGrp="1"/>
          </p:cNvSpPr>
          <p:nvPr>
            <p:ph type="title"/>
          </p:nvPr>
        </p:nvSpPr>
        <p:spPr/>
        <p:txBody>
          <a:bodyPr>
            <a:normAutofit fontScale="90000"/>
          </a:bodyPr>
          <a:lstStyle/>
          <a:p>
            <a:r>
              <a:rPr lang="en-GB" dirty="0"/>
              <a:t>TASK: “Exploring student experiences of university life”</a:t>
            </a:r>
          </a:p>
        </p:txBody>
      </p:sp>
      <p:sp>
        <p:nvSpPr>
          <p:cNvPr id="3" name="Content Placeholder 2">
            <a:extLst>
              <a:ext uri="{FF2B5EF4-FFF2-40B4-BE49-F238E27FC236}">
                <a16:creationId xmlns:a16="http://schemas.microsoft.com/office/drawing/2014/main" id="{0E2BB833-9433-52F1-8E45-DE719E8CC7E2}"/>
              </a:ext>
            </a:extLst>
          </p:cNvPr>
          <p:cNvSpPr>
            <a:spLocks noGrp="1"/>
          </p:cNvSpPr>
          <p:nvPr>
            <p:ph idx="1"/>
          </p:nvPr>
        </p:nvSpPr>
        <p:spPr>
          <a:xfrm>
            <a:off x="640080" y="2633472"/>
            <a:ext cx="4978400" cy="4224528"/>
          </a:xfrm>
        </p:spPr>
        <p:txBody>
          <a:bodyPr/>
          <a:lstStyle/>
          <a:p>
            <a:pPr marL="0" indent="0">
              <a:buNone/>
            </a:pPr>
            <a:r>
              <a:rPr lang="en-GB" dirty="0"/>
              <a:t>1. Work in pairs to develop 6-8 semi structured interview questions on the topic:</a:t>
            </a:r>
          </a:p>
          <a:p>
            <a:pPr marL="0" indent="0">
              <a:buNone/>
            </a:pPr>
            <a:r>
              <a:rPr lang="en-GB" b="1" i="1" dirty="0"/>
              <a:t>“What is your experience of university life?”</a:t>
            </a:r>
          </a:p>
          <a:p>
            <a:pPr>
              <a:buFontTx/>
              <a:buChar char="-"/>
            </a:pPr>
            <a:r>
              <a:rPr lang="en-GB" b="1" dirty="0"/>
              <a:t>Include at least two probes </a:t>
            </a:r>
            <a:r>
              <a:rPr lang="en-GB" b="1" i="1" dirty="0"/>
              <a:t>(Can you explain more about that?)</a:t>
            </a:r>
          </a:p>
          <a:p>
            <a:pPr>
              <a:buFontTx/>
              <a:buChar char="-"/>
            </a:pPr>
            <a:r>
              <a:rPr lang="en-GB" b="1" dirty="0"/>
              <a:t>Prepare an opening script explaining the purpose of the interview and confidentiality.</a:t>
            </a:r>
          </a:p>
          <a:p>
            <a:pPr marL="0" indent="0">
              <a:buNone/>
            </a:pPr>
            <a:endParaRPr lang="en-GB" b="1" dirty="0"/>
          </a:p>
          <a:p>
            <a:pPr marL="0" indent="0">
              <a:buNone/>
            </a:pPr>
            <a:endParaRPr lang="en-GB" b="1" dirty="0"/>
          </a:p>
        </p:txBody>
      </p:sp>
      <p:sp>
        <p:nvSpPr>
          <p:cNvPr id="5" name="TextBox 4">
            <a:extLst>
              <a:ext uri="{FF2B5EF4-FFF2-40B4-BE49-F238E27FC236}">
                <a16:creationId xmlns:a16="http://schemas.microsoft.com/office/drawing/2014/main" id="{463CE069-1836-4620-CB23-A7AAB4B65D69}"/>
              </a:ext>
            </a:extLst>
          </p:cNvPr>
          <p:cNvSpPr txBox="1"/>
          <p:nvPr/>
        </p:nvSpPr>
        <p:spPr>
          <a:xfrm>
            <a:off x="7223760" y="2292893"/>
            <a:ext cx="6096000" cy="4247317"/>
          </a:xfrm>
          <a:prstGeom prst="rect">
            <a:avLst/>
          </a:prstGeom>
          <a:noFill/>
        </p:spPr>
        <p:txBody>
          <a:bodyPr wrap="square">
            <a:spAutoFit/>
          </a:bodyPr>
          <a:lstStyle/>
          <a:p>
            <a:r>
              <a:rPr lang="en-GB" b="1" u="sng" kern="1200" dirty="0">
                <a:solidFill>
                  <a:schemeClr val="tx1"/>
                </a:solidFill>
                <a:effectLst/>
                <a:highlight>
                  <a:srgbClr val="00FFFF"/>
                </a:highlight>
                <a:latin typeface="+mn-lt"/>
                <a:ea typeface="+mn-ea"/>
                <a:cs typeface="+mn-cs"/>
              </a:rPr>
              <a:t>Instructions for the interviewer:</a:t>
            </a:r>
          </a:p>
          <a:p>
            <a:pPr lvl="0"/>
            <a:r>
              <a:rPr lang="en-GB" kern="1200" dirty="0">
                <a:solidFill>
                  <a:schemeClr val="tx1"/>
                </a:solidFill>
                <a:effectLst/>
                <a:latin typeface="+mn-lt"/>
                <a:ea typeface="+mn-ea"/>
                <a:cs typeface="+mn-cs"/>
              </a:rPr>
              <a:t>Begin with a warm introduction</a:t>
            </a:r>
          </a:p>
          <a:p>
            <a:pPr lvl="0"/>
            <a:r>
              <a:rPr lang="en-GB" kern="1200" dirty="0">
                <a:solidFill>
                  <a:schemeClr val="tx1"/>
                </a:solidFill>
                <a:effectLst/>
                <a:latin typeface="+mn-lt"/>
                <a:ea typeface="+mn-ea"/>
                <a:cs typeface="+mn-cs"/>
              </a:rPr>
              <a:t>Remind participant of: </a:t>
            </a:r>
          </a:p>
          <a:p>
            <a:pPr lvl="1"/>
            <a:r>
              <a:rPr lang="en-GB" kern="1200" dirty="0">
                <a:solidFill>
                  <a:schemeClr val="tx1"/>
                </a:solidFill>
                <a:effectLst/>
                <a:latin typeface="+mn-lt"/>
                <a:ea typeface="+mn-ea"/>
                <a:cs typeface="+mn-cs"/>
              </a:rPr>
              <a:t>confidentiality</a:t>
            </a:r>
          </a:p>
          <a:p>
            <a:pPr lvl="1"/>
            <a:r>
              <a:rPr lang="en-GB" kern="1200" dirty="0">
                <a:solidFill>
                  <a:schemeClr val="tx1"/>
                </a:solidFill>
                <a:effectLst/>
                <a:latin typeface="+mn-lt"/>
                <a:ea typeface="+mn-ea"/>
                <a:cs typeface="+mn-cs"/>
              </a:rPr>
              <a:t>voluntary participation</a:t>
            </a:r>
          </a:p>
          <a:p>
            <a:pPr lvl="1"/>
            <a:r>
              <a:rPr lang="en-GB" kern="1200" dirty="0">
                <a:solidFill>
                  <a:schemeClr val="tx1"/>
                </a:solidFill>
                <a:effectLst/>
                <a:latin typeface="+mn-lt"/>
                <a:ea typeface="+mn-ea"/>
                <a:cs typeface="+mn-cs"/>
              </a:rPr>
              <a:t>right to skip any question</a:t>
            </a:r>
          </a:p>
          <a:p>
            <a:pPr lvl="0"/>
            <a:r>
              <a:rPr lang="en-GB" kern="1200" dirty="0">
                <a:solidFill>
                  <a:schemeClr val="tx1"/>
                </a:solidFill>
                <a:effectLst/>
                <a:latin typeface="+mn-lt"/>
                <a:ea typeface="+mn-ea"/>
                <a:cs typeface="+mn-cs"/>
              </a:rPr>
              <a:t>Follow the guide but remain flexible</a:t>
            </a:r>
          </a:p>
          <a:p>
            <a:pPr lvl="0"/>
            <a:r>
              <a:rPr lang="en-GB" kern="1200" dirty="0">
                <a:solidFill>
                  <a:schemeClr val="tx1"/>
                </a:solidFill>
                <a:effectLst/>
                <a:latin typeface="+mn-lt"/>
                <a:ea typeface="+mn-ea"/>
                <a:cs typeface="+mn-cs"/>
              </a:rPr>
              <a:t>Use probes when appropriate</a:t>
            </a:r>
          </a:p>
          <a:p>
            <a:pPr lvl="0"/>
            <a:r>
              <a:rPr lang="en-GB" kern="1200" dirty="0">
                <a:solidFill>
                  <a:schemeClr val="tx1"/>
                </a:solidFill>
                <a:effectLst/>
                <a:latin typeface="+mn-lt"/>
                <a:ea typeface="+mn-ea"/>
                <a:cs typeface="+mn-cs"/>
              </a:rPr>
              <a:t>Avoid giving personal opinions</a:t>
            </a:r>
          </a:p>
          <a:p>
            <a:pPr lvl="0"/>
            <a:r>
              <a:rPr lang="en-GB" kern="1200" dirty="0">
                <a:solidFill>
                  <a:schemeClr val="tx1"/>
                </a:solidFill>
                <a:effectLst/>
                <a:latin typeface="+mn-lt"/>
                <a:ea typeface="+mn-ea"/>
                <a:cs typeface="+mn-cs"/>
              </a:rPr>
              <a:t>Take brief field notes</a:t>
            </a:r>
          </a:p>
          <a:p>
            <a:pPr lvl="0"/>
            <a:endParaRPr lang="en-GB" b="1" u="sng" kern="1200" dirty="0">
              <a:solidFill>
                <a:schemeClr val="tx1"/>
              </a:solidFill>
              <a:effectLst/>
              <a:latin typeface="+mn-lt"/>
              <a:ea typeface="+mn-ea"/>
              <a:cs typeface="+mn-cs"/>
            </a:endParaRPr>
          </a:p>
          <a:p>
            <a:r>
              <a:rPr lang="en-GB" b="1" u="sng" kern="1200" dirty="0">
                <a:solidFill>
                  <a:schemeClr val="tx1"/>
                </a:solidFill>
                <a:effectLst/>
                <a:highlight>
                  <a:srgbClr val="FFFF00"/>
                </a:highlight>
                <a:latin typeface="+mn-lt"/>
                <a:ea typeface="+mn-ea"/>
                <a:cs typeface="+mn-cs"/>
              </a:rPr>
              <a:t>Instructions for the interviewee:</a:t>
            </a:r>
          </a:p>
          <a:p>
            <a:pPr lvl="0"/>
            <a:r>
              <a:rPr lang="en-GB" kern="1200" dirty="0">
                <a:solidFill>
                  <a:schemeClr val="tx1"/>
                </a:solidFill>
                <a:effectLst/>
                <a:latin typeface="+mn-lt"/>
                <a:ea typeface="+mn-ea"/>
                <a:cs typeface="+mn-cs"/>
              </a:rPr>
              <a:t>Answer realistically and honestly</a:t>
            </a:r>
          </a:p>
          <a:p>
            <a:pPr lvl="0"/>
            <a:r>
              <a:rPr lang="en-GB" kern="1200" dirty="0">
                <a:solidFill>
                  <a:schemeClr val="tx1"/>
                </a:solidFill>
                <a:effectLst/>
                <a:latin typeface="+mn-lt"/>
                <a:ea typeface="+mn-ea"/>
                <a:cs typeface="+mn-cs"/>
              </a:rPr>
              <a:t>Try to give examples or experiences</a:t>
            </a:r>
          </a:p>
          <a:p>
            <a:pPr lvl="0"/>
            <a:r>
              <a:rPr lang="en-GB" kern="1200" dirty="0">
                <a:solidFill>
                  <a:schemeClr val="tx1"/>
                </a:solidFill>
                <a:effectLst/>
                <a:latin typeface="+mn-lt"/>
                <a:ea typeface="+mn-ea"/>
                <a:cs typeface="+mn-cs"/>
              </a:rPr>
              <a:t>Provide feedback afterwards</a:t>
            </a:r>
          </a:p>
        </p:txBody>
      </p:sp>
    </p:spTree>
    <p:extLst>
      <p:ext uri="{BB962C8B-B14F-4D97-AF65-F5344CB8AC3E}">
        <p14:creationId xmlns:p14="http://schemas.microsoft.com/office/powerpoint/2010/main" val="1549933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CD8F14-D09C-3929-D860-1E0BD3064C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AA1805-1A2E-5AC9-323C-186D999D6603}"/>
              </a:ext>
            </a:extLst>
          </p:cNvPr>
          <p:cNvSpPr>
            <a:spLocks noGrp="1"/>
          </p:cNvSpPr>
          <p:nvPr>
            <p:ph type="title"/>
          </p:nvPr>
        </p:nvSpPr>
        <p:spPr/>
        <p:txBody>
          <a:bodyPr>
            <a:normAutofit fontScale="90000"/>
          </a:bodyPr>
          <a:lstStyle/>
          <a:p>
            <a:r>
              <a:rPr lang="en-GB" dirty="0"/>
              <a:t>Overview of data collection methods –Focus group</a:t>
            </a:r>
          </a:p>
        </p:txBody>
      </p:sp>
      <p:sp>
        <p:nvSpPr>
          <p:cNvPr id="3" name="Content Placeholder 2">
            <a:extLst>
              <a:ext uri="{FF2B5EF4-FFF2-40B4-BE49-F238E27FC236}">
                <a16:creationId xmlns:a16="http://schemas.microsoft.com/office/drawing/2014/main" id="{03AFE466-E87D-CA7F-2488-D59246A77948}"/>
              </a:ext>
            </a:extLst>
          </p:cNvPr>
          <p:cNvSpPr>
            <a:spLocks noGrp="1"/>
          </p:cNvSpPr>
          <p:nvPr>
            <p:ph idx="1"/>
          </p:nvPr>
        </p:nvSpPr>
        <p:spPr>
          <a:xfrm>
            <a:off x="640080" y="2633472"/>
            <a:ext cx="6471920" cy="3566160"/>
          </a:xfrm>
        </p:spPr>
        <p:txBody>
          <a:bodyPr/>
          <a:lstStyle/>
          <a:p>
            <a:r>
              <a:rPr lang="en-GB" dirty="0"/>
              <a:t>Useful for group discussions </a:t>
            </a:r>
            <a:r>
              <a:rPr lang="en-GB" dirty="0" err="1"/>
              <a:t>e.g</a:t>
            </a:r>
            <a:r>
              <a:rPr lang="en-GB" dirty="0"/>
              <a:t> policing, sentencing attitudes, youth justice.</a:t>
            </a:r>
          </a:p>
          <a:p>
            <a:r>
              <a:rPr lang="en-GB" dirty="0"/>
              <a:t>Best for exploring group norms and shared beliefs.</a:t>
            </a:r>
          </a:p>
          <a:p>
            <a:r>
              <a:rPr lang="en-GB" dirty="0"/>
              <a:t>Ideally participants will already know each other and the topic is not sensitive.</a:t>
            </a:r>
          </a:p>
          <a:p>
            <a:r>
              <a:rPr lang="en-GB" dirty="0"/>
              <a:t>Examples: Attitudes towards restorative justice, perceptions on the media reporting crime </a:t>
            </a:r>
          </a:p>
        </p:txBody>
      </p:sp>
      <p:graphicFrame>
        <p:nvGraphicFramePr>
          <p:cNvPr id="4" name="Table 3">
            <a:extLst>
              <a:ext uri="{FF2B5EF4-FFF2-40B4-BE49-F238E27FC236}">
                <a16:creationId xmlns:a16="http://schemas.microsoft.com/office/drawing/2014/main" id="{A26E98A8-1F9F-0741-F659-7904A8C47C00}"/>
              </a:ext>
            </a:extLst>
          </p:cNvPr>
          <p:cNvGraphicFramePr>
            <a:graphicFrameLocks noGrp="1"/>
          </p:cNvGraphicFramePr>
          <p:nvPr>
            <p:extLst>
              <p:ext uri="{D42A27DB-BD31-4B8C-83A1-F6EECF244321}">
                <p14:modId xmlns:p14="http://schemas.microsoft.com/office/powerpoint/2010/main" val="1248624231"/>
              </p:ext>
            </p:extLst>
          </p:nvPr>
        </p:nvGraphicFramePr>
        <p:xfrm>
          <a:off x="6908800" y="3229187"/>
          <a:ext cx="5181600" cy="2582334"/>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1808562165"/>
                    </a:ext>
                  </a:extLst>
                </a:gridCol>
                <a:gridCol w="2590800">
                  <a:extLst>
                    <a:ext uri="{9D8B030D-6E8A-4147-A177-3AD203B41FA5}">
                      <a16:colId xmlns:a16="http://schemas.microsoft.com/office/drawing/2014/main" val="277748189"/>
                    </a:ext>
                  </a:extLst>
                </a:gridCol>
              </a:tblGrid>
              <a:tr h="860778">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3282579605"/>
                  </a:ext>
                </a:extLst>
              </a:tr>
              <a:tr h="860778">
                <a:tc>
                  <a:txBody>
                    <a:bodyPr/>
                    <a:lstStyle/>
                    <a:p>
                      <a:r>
                        <a:rPr lang="en-GB" dirty="0"/>
                        <a:t>Generates interactions and debates</a:t>
                      </a:r>
                    </a:p>
                  </a:txBody>
                  <a:tcPr/>
                </a:tc>
                <a:tc>
                  <a:txBody>
                    <a:bodyPr/>
                    <a:lstStyle/>
                    <a:p>
                      <a:r>
                        <a:rPr lang="en-GB" dirty="0"/>
                        <a:t>Power dynamics can silence voices</a:t>
                      </a:r>
                    </a:p>
                  </a:txBody>
                  <a:tcPr/>
                </a:tc>
                <a:extLst>
                  <a:ext uri="{0D108BD9-81ED-4DB2-BD59-A6C34878D82A}">
                    <a16:rowId xmlns:a16="http://schemas.microsoft.com/office/drawing/2014/main" val="2669669844"/>
                  </a:ext>
                </a:extLst>
              </a:tr>
              <a:tr h="860778">
                <a:tc>
                  <a:txBody>
                    <a:bodyPr/>
                    <a:lstStyle/>
                    <a:p>
                      <a:r>
                        <a:rPr lang="en-GB" dirty="0"/>
                        <a:t>Quick to gather lots of views</a:t>
                      </a:r>
                    </a:p>
                  </a:txBody>
                  <a:tcPr/>
                </a:tc>
                <a:tc>
                  <a:txBody>
                    <a:bodyPr/>
                    <a:lstStyle/>
                    <a:p>
                      <a:r>
                        <a:rPr lang="en-GB" dirty="0"/>
                        <a:t>Harder to manage sensitive topics</a:t>
                      </a:r>
                    </a:p>
                  </a:txBody>
                  <a:tcPr/>
                </a:tc>
                <a:extLst>
                  <a:ext uri="{0D108BD9-81ED-4DB2-BD59-A6C34878D82A}">
                    <a16:rowId xmlns:a16="http://schemas.microsoft.com/office/drawing/2014/main" val="692549527"/>
                  </a:ext>
                </a:extLst>
              </a:tr>
            </a:tbl>
          </a:graphicData>
        </a:graphic>
      </p:graphicFrame>
    </p:spTree>
    <p:extLst>
      <p:ext uri="{BB962C8B-B14F-4D97-AF65-F5344CB8AC3E}">
        <p14:creationId xmlns:p14="http://schemas.microsoft.com/office/powerpoint/2010/main" val="4225049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E30CE-0DDA-0E11-88E7-84A9739954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115892-993F-B8B4-EC4A-D6946A351E1E}"/>
              </a:ext>
            </a:extLst>
          </p:cNvPr>
          <p:cNvSpPr>
            <a:spLocks noGrp="1"/>
          </p:cNvSpPr>
          <p:nvPr>
            <p:ph type="title"/>
          </p:nvPr>
        </p:nvSpPr>
        <p:spPr/>
        <p:txBody>
          <a:bodyPr>
            <a:normAutofit fontScale="90000"/>
          </a:bodyPr>
          <a:lstStyle/>
          <a:p>
            <a:r>
              <a:rPr lang="en-GB" dirty="0"/>
              <a:t>Overview of data collection methods –Document or content analysis</a:t>
            </a:r>
          </a:p>
        </p:txBody>
      </p:sp>
      <p:sp>
        <p:nvSpPr>
          <p:cNvPr id="3" name="Content Placeholder 2">
            <a:extLst>
              <a:ext uri="{FF2B5EF4-FFF2-40B4-BE49-F238E27FC236}">
                <a16:creationId xmlns:a16="http://schemas.microsoft.com/office/drawing/2014/main" id="{65F5C197-3871-989C-0873-59FE79934F05}"/>
              </a:ext>
            </a:extLst>
          </p:cNvPr>
          <p:cNvSpPr>
            <a:spLocks noGrp="1"/>
          </p:cNvSpPr>
          <p:nvPr>
            <p:ph idx="1"/>
          </p:nvPr>
        </p:nvSpPr>
        <p:spPr>
          <a:xfrm>
            <a:off x="640080" y="2633472"/>
            <a:ext cx="6532880" cy="3566160"/>
          </a:xfrm>
        </p:spPr>
        <p:txBody>
          <a:bodyPr/>
          <a:lstStyle/>
          <a:p>
            <a:r>
              <a:rPr lang="en-GB" dirty="0"/>
              <a:t>Ideal for students unable to collect live data</a:t>
            </a:r>
          </a:p>
          <a:p>
            <a:pPr marL="0" indent="0">
              <a:buNone/>
            </a:pPr>
            <a:r>
              <a:rPr lang="en-GB" dirty="0"/>
              <a:t>Types of documents students can analyse:</a:t>
            </a:r>
          </a:p>
          <a:p>
            <a:pPr>
              <a:buFontTx/>
              <a:buChar char="-"/>
            </a:pPr>
            <a:r>
              <a:rPr lang="en-GB" dirty="0"/>
              <a:t>Newspaper articles, social media posts, policy documents, TV streaming, true crime content. </a:t>
            </a:r>
          </a:p>
          <a:p>
            <a:pPr marL="0" indent="0">
              <a:buNone/>
            </a:pPr>
            <a:r>
              <a:rPr lang="en-GB" dirty="0"/>
              <a:t>“How is youth crime represented on social media”</a:t>
            </a:r>
          </a:p>
          <a:p>
            <a:pPr marL="0" indent="0">
              <a:buNone/>
            </a:pPr>
            <a:r>
              <a:rPr lang="en-GB" dirty="0"/>
              <a:t>“How do police forces frame anti-knife crime messages”</a:t>
            </a:r>
          </a:p>
          <a:p>
            <a:pPr marL="0" indent="0">
              <a:buNone/>
            </a:pPr>
            <a:r>
              <a:rPr lang="en-GB" dirty="0"/>
              <a:t>“How are victims described in sentencing”</a:t>
            </a:r>
          </a:p>
          <a:p>
            <a:pPr marL="0" indent="0">
              <a:buNone/>
            </a:pPr>
            <a:endParaRPr lang="en-GB" dirty="0"/>
          </a:p>
        </p:txBody>
      </p:sp>
      <p:graphicFrame>
        <p:nvGraphicFramePr>
          <p:cNvPr id="4" name="Table 3">
            <a:extLst>
              <a:ext uri="{FF2B5EF4-FFF2-40B4-BE49-F238E27FC236}">
                <a16:creationId xmlns:a16="http://schemas.microsoft.com/office/drawing/2014/main" id="{B23C5B3E-E639-5784-AE70-DFB71433E4A2}"/>
              </a:ext>
            </a:extLst>
          </p:cNvPr>
          <p:cNvGraphicFramePr>
            <a:graphicFrameLocks noGrp="1"/>
          </p:cNvGraphicFramePr>
          <p:nvPr>
            <p:extLst>
              <p:ext uri="{D42A27DB-BD31-4B8C-83A1-F6EECF244321}">
                <p14:modId xmlns:p14="http://schemas.microsoft.com/office/powerpoint/2010/main" val="3855771832"/>
              </p:ext>
            </p:extLst>
          </p:nvPr>
        </p:nvGraphicFramePr>
        <p:xfrm>
          <a:off x="6583680" y="2283460"/>
          <a:ext cx="4968240" cy="2291080"/>
        </p:xfrm>
        <a:graphic>
          <a:graphicData uri="http://schemas.openxmlformats.org/drawingml/2006/table">
            <a:tbl>
              <a:tblPr firstRow="1" bandRow="1">
                <a:tableStyleId>{5C22544A-7EE6-4342-B048-85BDC9FD1C3A}</a:tableStyleId>
              </a:tblPr>
              <a:tblGrid>
                <a:gridCol w="2484120">
                  <a:extLst>
                    <a:ext uri="{9D8B030D-6E8A-4147-A177-3AD203B41FA5}">
                      <a16:colId xmlns:a16="http://schemas.microsoft.com/office/drawing/2014/main" val="3291545986"/>
                    </a:ext>
                  </a:extLst>
                </a:gridCol>
                <a:gridCol w="2484120">
                  <a:extLst>
                    <a:ext uri="{9D8B030D-6E8A-4147-A177-3AD203B41FA5}">
                      <a16:colId xmlns:a16="http://schemas.microsoft.com/office/drawing/2014/main" val="438288409"/>
                    </a:ext>
                  </a:extLst>
                </a:gridCol>
              </a:tblGrid>
              <a:tr h="370840">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792459104"/>
                  </a:ext>
                </a:extLst>
              </a:tr>
              <a:tr h="370840">
                <a:tc>
                  <a:txBody>
                    <a:bodyPr/>
                    <a:lstStyle/>
                    <a:p>
                      <a:r>
                        <a:rPr lang="en-GB" dirty="0"/>
                        <a:t>No need for human participants</a:t>
                      </a:r>
                    </a:p>
                  </a:txBody>
                  <a:tcPr/>
                </a:tc>
                <a:tc>
                  <a:txBody>
                    <a:bodyPr/>
                    <a:lstStyle/>
                    <a:p>
                      <a:r>
                        <a:rPr lang="en-GB" dirty="0"/>
                        <a:t>Cannot measure attitudes directly</a:t>
                      </a:r>
                    </a:p>
                  </a:txBody>
                  <a:tcPr/>
                </a:tc>
                <a:extLst>
                  <a:ext uri="{0D108BD9-81ED-4DB2-BD59-A6C34878D82A}">
                    <a16:rowId xmlns:a16="http://schemas.microsoft.com/office/drawing/2014/main" val="3170145364"/>
                  </a:ext>
                </a:extLst>
              </a:tr>
              <a:tr h="370840">
                <a:tc>
                  <a:txBody>
                    <a:bodyPr/>
                    <a:lstStyle/>
                    <a:p>
                      <a:r>
                        <a:rPr lang="en-GB" dirty="0"/>
                        <a:t>Low ethical risk</a:t>
                      </a:r>
                    </a:p>
                  </a:txBody>
                  <a:tcPr/>
                </a:tc>
                <a:tc>
                  <a:txBody>
                    <a:bodyPr/>
                    <a:lstStyle/>
                    <a:p>
                      <a:r>
                        <a:rPr lang="en-GB" dirty="0"/>
                        <a:t>Risk of over-interpreting text</a:t>
                      </a:r>
                    </a:p>
                  </a:txBody>
                  <a:tcPr/>
                </a:tc>
                <a:extLst>
                  <a:ext uri="{0D108BD9-81ED-4DB2-BD59-A6C34878D82A}">
                    <a16:rowId xmlns:a16="http://schemas.microsoft.com/office/drawing/2014/main" val="3920653790"/>
                  </a:ext>
                </a:extLst>
              </a:tr>
              <a:tr h="370840">
                <a:tc>
                  <a:txBody>
                    <a:bodyPr/>
                    <a:lstStyle/>
                    <a:p>
                      <a:r>
                        <a:rPr lang="en-GB" dirty="0"/>
                        <a:t>Good for mixed methods analysis</a:t>
                      </a:r>
                    </a:p>
                  </a:txBody>
                  <a:tcPr/>
                </a:tc>
                <a:tc>
                  <a:txBody>
                    <a:bodyPr/>
                    <a:lstStyle/>
                    <a:p>
                      <a:r>
                        <a:rPr lang="en-GB" dirty="0"/>
                        <a:t>Detailed planning to find suitable text</a:t>
                      </a:r>
                    </a:p>
                  </a:txBody>
                  <a:tcPr/>
                </a:tc>
                <a:extLst>
                  <a:ext uri="{0D108BD9-81ED-4DB2-BD59-A6C34878D82A}">
                    <a16:rowId xmlns:a16="http://schemas.microsoft.com/office/drawing/2014/main" val="2564048830"/>
                  </a:ext>
                </a:extLst>
              </a:tr>
            </a:tbl>
          </a:graphicData>
        </a:graphic>
      </p:graphicFrame>
    </p:spTree>
    <p:extLst>
      <p:ext uri="{BB962C8B-B14F-4D97-AF65-F5344CB8AC3E}">
        <p14:creationId xmlns:p14="http://schemas.microsoft.com/office/powerpoint/2010/main" val="2393820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A5F224-4AE5-0BBC-4E93-83E870FEDF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0E97D4-2BD6-FC8B-F19F-D9A63DA34326}"/>
              </a:ext>
            </a:extLst>
          </p:cNvPr>
          <p:cNvSpPr>
            <a:spLocks noGrp="1"/>
          </p:cNvSpPr>
          <p:nvPr>
            <p:ph type="title"/>
          </p:nvPr>
        </p:nvSpPr>
        <p:spPr/>
        <p:txBody>
          <a:bodyPr>
            <a:normAutofit fontScale="90000"/>
          </a:bodyPr>
          <a:lstStyle/>
          <a:p>
            <a:r>
              <a:rPr lang="en-GB" dirty="0"/>
              <a:t>Overview of data collection methods MIXED METHODS</a:t>
            </a:r>
          </a:p>
        </p:txBody>
      </p:sp>
      <p:sp>
        <p:nvSpPr>
          <p:cNvPr id="3" name="Content Placeholder 2">
            <a:extLst>
              <a:ext uri="{FF2B5EF4-FFF2-40B4-BE49-F238E27FC236}">
                <a16:creationId xmlns:a16="http://schemas.microsoft.com/office/drawing/2014/main" id="{9B2C9AC0-2704-64A2-C4CC-1F02AE0FB3E3}"/>
              </a:ext>
            </a:extLst>
          </p:cNvPr>
          <p:cNvSpPr>
            <a:spLocks noGrp="1"/>
          </p:cNvSpPr>
          <p:nvPr>
            <p:ph idx="1"/>
          </p:nvPr>
        </p:nvSpPr>
        <p:spPr/>
        <p:txBody>
          <a:bodyPr/>
          <a:lstStyle/>
          <a:p>
            <a:r>
              <a:rPr lang="en-GB" dirty="0"/>
              <a:t>Student can combine approaches when conducting small scale research.</a:t>
            </a:r>
          </a:p>
          <a:p>
            <a:pPr marL="0" indent="0">
              <a:buNone/>
            </a:pPr>
            <a:r>
              <a:rPr lang="en-GB" dirty="0"/>
              <a:t>Examples</a:t>
            </a:r>
          </a:p>
          <a:p>
            <a:r>
              <a:rPr lang="en-GB" dirty="0"/>
              <a:t>Combination of survey and open text analysis</a:t>
            </a:r>
          </a:p>
          <a:p>
            <a:r>
              <a:rPr lang="en-GB" dirty="0"/>
              <a:t>Document analysis and simple counting of quantitative data</a:t>
            </a:r>
          </a:p>
          <a:p>
            <a:r>
              <a:rPr lang="en-GB" dirty="0"/>
              <a:t>Interviews and brief questionnaire</a:t>
            </a:r>
          </a:p>
        </p:txBody>
      </p:sp>
      <p:pic>
        <p:nvPicPr>
          <p:cNvPr id="5" name="Graphic 4" descr="Checkmark with solid fill">
            <a:extLst>
              <a:ext uri="{FF2B5EF4-FFF2-40B4-BE49-F238E27FC236}">
                <a16:creationId xmlns:a16="http://schemas.microsoft.com/office/drawing/2014/main" id="{D883A10F-53BB-9AAB-598F-E501FA6C5BE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19440" y="3266440"/>
            <a:ext cx="914400" cy="914400"/>
          </a:xfrm>
          <a:prstGeom prst="rect">
            <a:avLst/>
          </a:prstGeom>
        </p:spPr>
      </p:pic>
      <p:sp>
        <p:nvSpPr>
          <p:cNvPr id="6" name="TextBox 5">
            <a:extLst>
              <a:ext uri="{FF2B5EF4-FFF2-40B4-BE49-F238E27FC236}">
                <a16:creationId xmlns:a16="http://schemas.microsoft.com/office/drawing/2014/main" id="{A03F0EEF-F359-509A-0112-1C3649F5BCE7}"/>
              </a:ext>
            </a:extLst>
          </p:cNvPr>
          <p:cNvSpPr txBox="1"/>
          <p:nvPr/>
        </p:nvSpPr>
        <p:spPr>
          <a:xfrm>
            <a:off x="9367520" y="3596640"/>
            <a:ext cx="2082800" cy="1200329"/>
          </a:xfrm>
          <a:prstGeom prst="rect">
            <a:avLst/>
          </a:prstGeom>
          <a:noFill/>
        </p:spPr>
        <p:txBody>
          <a:bodyPr wrap="square" rtlCol="0">
            <a:spAutoFit/>
          </a:bodyPr>
          <a:lstStyle/>
          <a:p>
            <a:r>
              <a:rPr lang="en-GB" dirty="0"/>
              <a:t>Provides depth and breadth</a:t>
            </a:r>
          </a:p>
          <a:p>
            <a:endParaRPr lang="en-GB" dirty="0"/>
          </a:p>
          <a:p>
            <a:endParaRPr lang="en-GB" dirty="0"/>
          </a:p>
        </p:txBody>
      </p:sp>
    </p:spTree>
    <p:extLst>
      <p:ext uri="{BB962C8B-B14F-4D97-AF65-F5344CB8AC3E}">
        <p14:creationId xmlns:p14="http://schemas.microsoft.com/office/powerpoint/2010/main" val="1900933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D9C65-F3CC-E35D-53F3-2A0FD25547A0}"/>
              </a:ext>
            </a:extLst>
          </p:cNvPr>
          <p:cNvSpPr>
            <a:spLocks noGrp="1"/>
          </p:cNvSpPr>
          <p:nvPr>
            <p:ph type="title"/>
          </p:nvPr>
        </p:nvSpPr>
        <p:spPr/>
        <p:txBody>
          <a:bodyPr/>
          <a:lstStyle/>
          <a:p>
            <a:r>
              <a:rPr lang="en-GB" dirty="0"/>
              <a:t>Portfolio tasks -</a:t>
            </a:r>
          </a:p>
        </p:txBody>
      </p:sp>
      <p:pic>
        <p:nvPicPr>
          <p:cNvPr id="5" name="Content Placeholder 4">
            <a:extLst>
              <a:ext uri="{FF2B5EF4-FFF2-40B4-BE49-F238E27FC236}">
                <a16:creationId xmlns:a16="http://schemas.microsoft.com/office/drawing/2014/main" id="{2D5D8E55-34C3-11D1-BF7D-38E93E550B68}"/>
              </a:ext>
            </a:extLst>
          </p:cNvPr>
          <p:cNvPicPr>
            <a:picLocks noGrp="1" noChangeAspect="1"/>
          </p:cNvPicPr>
          <p:nvPr>
            <p:ph idx="1"/>
          </p:nvPr>
        </p:nvPicPr>
        <p:blipFill>
          <a:blip r:embed="rId3"/>
          <a:srcRect l="23805" t="32855" r="24423" b="42898"/>
          <a:stretch>
            <a:fillRect/>
          </a:stretch>
        </p:blipFill>
        <p:spPr>
          <a:xfrm>
            <a:off x="931635" y="2468881"/>
            <a:ext cx="10152925" cy="316992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16804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F98AC9-0DF4-3201-6412-29E85A40B806}"/>
              </a:ext>
            </a:extLst>
          </p:cNvPr>
          <p:cNvPicPr>
            <a:picLocks noChangeAspect="1"/>
          </p:cNvPicPr>
          <p:nvPr/>
        </p:nvPicPr>
        <p:blipFill>
          <a:blip r:embed="rId2"/>
          <a:stretch>
            <a:fillRect/>
          </a:stretch>
        </p:blipFill>
        <p:spPr>
          <a:xfrm>
            <a:off x="1625046" y="1746739"/>
            <a:ext cx="8449538" cy="3364522"/>
          </a:xfrm>
          <a:prstGeom prst="rect">
            <a:avLst/>
          </a:prstGeom>
        </p:spPr>
      </p:pic>
    </p:spTree>
    <p:extLst>
      <p:ext uri="{BB962C8B-B14F-4D97-AF65-F5344CB8AC3E}">
        <p14:creationId xmlns:p14="http://schemas.microsoft.com/office/powerpoint/2010/main" val="170971131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958</Words>
  <Application>Microsoft Office PowerPoint</Application>
  <PresentationFormat>Widescreen</PresentationFormat>
  <Paragraphs>159</Paragraphs>
  <Slides>17</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Arial</vt:lpstr>
      <vt:lpstr>Grandview Display</vt:lpstr>
      <vt:lpstr>DashVTI</vt:lpstr>
      <vt:lpstr>Research Methods</vt:lpstr>
      <vt:lpstr>Learning objectives</vt:lpstr>
      <vt:lpstr>What are research methods?</vt:lpstr>
      <vt:lpstr>Methods follow questions</vt:lpstr>
      <vt:lpstr>What data would you need to answer each story, and how would you collect it?   </vt:lpstr>
      <vt:lpstr>Research ladder design</vt:lpstr>
      <vt:lpstr>Qualitative vs Quantitative</vt:lpstr>
      <vt:lpstr>Presenting your findings</vt:lpstr>
      <vt:lpstr>Linking your literature review to data collection</vt:lpstr>
      <vt:lpstr>Overview of data collection methods - Survey</vt:lpstr>
      <vt:lpstr>Overview of data collection methods – Semi-structured interviews</vt:lpstr>
      <vt:lpstr>TASK: “Exploring student experiences of university life”</vt:lpstr>
      <vt:lpstr>Overview of data collection methods –Focus group</vt:lpstr>
      <vt:lpstr>Overview of data collection methods –Document or content analysis</vt:lpstr>
      <vt:lpstr>Overview of data collection methods MIXED METHODS</vt:lpstr>
      <vt:lpstr>Portfolio tasks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2026-02-25T14:43:51Z</dcterms:created>
  <dcterms:modified xsi:type="dcterms:W3CDTF">2026-03-01T20:40:46Z</dcterms:modified>
</cp:coreProperties>
</file>