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3.xml" ContentType="application/vnd.openxmlformats-officedocument.theme+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4.xml" ContentType="application/vnd.openxmlformats-officedocument.theme+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5.xml" ContentType="application/vnd.openxmlformats-officedocument.theme+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6.xml" ContentType="application/vnd.openxmlformats-officedocument.theme+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3"/>
    <p:sldMasterId id="2147483651" r:id="rId4"/>
    <p:sldMasterId id="2147483656" r:id="rId5"/>
    <p:sldMasterId id="2147483658" r:id="rId6"/>
    <p:sldMasterId id="2147483662" r:id="rId7"/>
    <p:sldMasterId id="2147483736" r:id="rId8"/>
    <p:sldMasterId id="2147483666" r:id="rId9"/>
  </p:sldMasterIdLst>
  <p:notesMasterIdLst>
    <p:notesMasterId r:id="rId41"/>
  </p:notesMasterIdLst>
  <p:sldIdLst>
    <p:sldId id="259" r:id="rId10"/>
    <p:sldId id="260" r:id="rId11"/>
    <p:sldId id="284" r:id="rId12"/>
    <p:sldId id="282" r:id="rId13"/>
    <p:sldId id="302" r:id="rId14"/>
    <p:sldId id="285" r:id="rId15"/>
    <p:sldId id="290" r:id="rId16"/>
    <p:sldId id="303" r:id="rId17"/>
    <p:sldId id="301" r:id="rId18"/>
    <p:sldId id="299" r:id="rId19"/>
    <p:sldId id="286" r:id="rId20"/>
    <p:sldId id="287" r:id="rId21"/>
    <p:sldId id="288" r:id="rId22"/>
    <p:sldId id="304" r:id="rId23"/>
    <p:sldId id="305" r:id="rId24"/>
    <p:sldId id="306" r:id="rId25"/>
    <p:sldId id="307" r:id="rId26"/>
    <p:sldId id="309" r:id="rId27"/>
    <p:sldId id="310" r:id="rId28"/>
    <p:sldId id="308" r:id="rId29"/>
    <p:sldId id="291" r:id="rId30"/>
    <p:sldId id="292" r:id="rId31"/>
    <p:sldId id="293" r:id="rId32"/>
    <p:sldId id="294" r:id="rId33"/>
    <p:sldId id="295" r:id="rId34"/>
    <p:sldId id="296" r:id="rId35"/>
    <p:sldId id="297" r:id="rId36"/>
    <p:sldId id="283" r:id="rId37"/>
    <p:sldId id="298" r:id="rId38"/>
    <p:sldId id="257" r:id="rId39"/>
    <p:sldId id="256" r:id="rId4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0024" autoAdjust="0"/>
  </p:normalViewPr>
  <p:slideViewPr>
    <p:cSldViewPr snapToGrid="0">
      <p:cViewPr varScale="1">
        <p:scale>
          <a:sx n="89" d="100"/>
          <a:sy n="89" d="100"/>
        </p:scale>
        <p:origin x="1398" y="9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4.xml"/><Relationship Id="rId18" Type="http://schemas.openxmlformats.org/officeDocument/2006/relationships/slide" Target="slides/slide9.xml"/><Relationship Id="rId26" Type="http://schemas.openxmlformats.org/officeDocument/2006/relationships/slide" Target="slides/slide17.xml"/><Relationship Id="rId39" Type="http://schemas.openxmlformats.org/officeDocument/2006/relationships/slide" Target="slides/slide30.xml"/><Relationship Id="rId21" Type="http://schemas.openxmlformats.org/officeDocument/2006/relationships/slide" Target="slides/slide12.xml"/><Relationship Id="rId34" Type="http://schemas.openxmlformats.org/officeDocument/2006/relationships/slide" Target="slides/slide25.xml"/><Relationship Id="rId42" Type="http://schemas.openxmlformats.org/officeDocument/2006/relationships/presProps" Target="presProps.xml"/><Relationship Id="rId7" Type="http://schemas.openxmlformats.org/officeDocument/2006/relationships/slideMaster" Target="slideMasters/slideMaster5.xml"/><Relationship Id="rId2" Type="http://schemas.openxmlformats.org/officeDocument/2006/relationships/customXml" Target="../customXml/item2.xml"/><Relationship Id="rId16" Type="http://schemas.openxmlformats.org/officeDocument/2006/relationships/slide" Target="slides/slide7.xml"/><Relationship Id="rId29" Type="http://schemas.openxmlformats.org/officeDocument/2006/relationships/slide" Target="slides/slide20.xml"/><Relationship Id="rId1" Type="http://schemas.openxmlformats.org/officeDocument/2006/relationships/customXml" Target="../customXml/item1.xml"/><Relationship Id="rId6" Type="http://schemas.openxmlformats.org/officeDocument/2006/relationships/slideMaster" Target="slideMasters/slideMaster4.xml"/><Relationship Id="rId11" Type="http://schemas.openxmlformats.org/officeDocument/2006/relationships/slide" Target="slides/slide2.xml"/><Relationship Id="rId24" Type="http://schemas.openxmlformats.org/officeDocument/2006/relationships/slide" Target="slides/slide15.xml"/><Relationship Id="rId32" Type="http://schemas.openxmlformats.org/officeDocument/2006/relationships/slide" Target="slides/slide23.xml"/><Relationship Id="rId37" Type="http://schemas.openxmlformats.org/officeDocument/2006/relationships/slide" Target="slides/slide28.xml"/><Relationship Id="rId40" Type="http://schemas.openxmlformats.org/officeDocument/2006/relationships/slide" Target="slides/slide31.xml"/><Relationship Id="rId45" Type="http://schemas.openxmlformats.org/officeDocument/2006/relationships/tableStyles" Target="tableStyles.xml"/><Relationship Id="rId5" Type="http://schemas.openxmlformats.org/officeDocument/2006/relationships/slideMaster" Target="slideMasters/slideMaster3.xml"/><Relationship Id="rId15" Type="http://schemas.openxmlformats.org/officeDocument/2006/relationships/slide" Target="slides/slide6.xml"/><Relationship Id="rId23" Type="http://schemas.openxmlformats.org/officeDocument/2006/relationships/slide" Target="slides/slide14.xml"/><Relationship Id="rId28" Type="http://schemas.openxmlformats.org/officeDocument/2006/relationships/slide" Target="slides/slide19.xml"/><Relationship Id="rId36" Type="http://schemas.openxmlformats.org/officeDocument/2006/relationships/slide" Target="slides/slide27.xml"/><Relationship Id="rId10" Type="http://schemas.openxmlformats.org/officeDocument/2006/relationships/slide" Target="slides/slide1.xml"/><Relationship Id="rId19" Type="http://schemas.openxmlformats.org/officeDocument/2006/relationships/slide" Target="slides/slide10.xml"/><Relationship Id="rId31" Type="http://schemas.openxmlformats.org/officeDocument/2006/relationships/slide" Target="slides/slide22.xml"/><Relationship Id="rId44" Type="http://schemas.openxmlformats.org/officeDocument/2006/relationships/theme" Target="theme/theme1.xml"/><Relationship Id="rId4" Type="http://schemas.openxmlformats.org/officeDocument/2006/relationships/slideMaster" Target="slideMasters/slideMaster2.xml"/><Relationship Id="rId9" Type="http://schemas.openxmlformats.org/officeDocument/2006/relationships/slideMaster" Target="slideMasters/slideMaster7.xml"/><Relationship Id="rId14" Type="http://schemas.openxmlformats.org/officeDocument/2006/relationships/slide" Target="slides/slide5.xml"/><Relationship Id="rId22" Type="http://schemas.openxmlformats.org/officeDocument/2006/relationships/slide" Target="slides/slide13.xml"/><Relationship Id="rId27" Type="http://schemas.openxmlformats.org/officeDocument/2006/relationships/slide" Target="slides/slide18.xml"/><Relationship Id="rId30" Type="http://schemas.openxmlformats.org/officeDocument/2006/relationships/slide" Target="slides/slide21.xml"/><Relationship Id="rId35" Type="http://schemas.openxmlformats.org/officeDocument/2006/relationships/slide" Target="slides/slide26.xml"/><Relationship Id="rId43" Type="http://schemas.openxmlformats.org/officeDocument/2006/relationships/viewProps" Target="viewProps.xml"/><Relationship Id="rId8" Type="http://schemas.openxmlformats.org/officeDocument/2006/relationships/slideMaster" Target="slideMasters/slideMaster6.xml"/><Relationship Id="rId3" Type="http://schemas.openxmlformats.org/officeDocument/2006/relationships/slideMaster" Target="slideMasters/slideMaster1.xml"/><Relationship Id="rId12" Type="http://schemas.openxmlformats.org/officeDocument/2006/relationships/slide" Target="slides/slide3.xml"/><Relationship Id="rId17" Type="http://schemas.openxmlformats.org/officeDocument/2006/relationships/slide" Target="slides/slide8.xml"/><Relationship Id="rId25" Type="http://schemas.openxmlformats.org/officeDocument/2006/relationships/slide" Target="slides/slide16.xml"/><Relationship Id="rId33" Type="http://schemas.openxmlformats.org/officeDocument/2006/relationships/slide" Target="slides/slide24.xml"/><Relationship Id="rId38" Type="http://schemas.openxmlformats.org/officeDocument/2006/relationships/slide" Target="slides/slide29.xml"/><Relationship Id="rId20" Type="http://schemas.openxmlformats.org/officeDocument/2006/relationships/slide" Target="slides/slide11.xml"/><Relationship Id="rId41"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874F9F3-81BC-4674-9458-C07D45FF3734}" type="doc">
      <dgm:prSet loTypeId="urn:microsoft.com/office/officeart/2005/8/layout/arrow5" loCatId="relationship" qsTypeId="urn:microsoft.com/office/officeart/2005/8/quickstyle/simple1" qsCatId="simple" csTypeId="urn:microsoft.com/office/officeart/2005/8/colors/accent1_2" csCatId="accent1" phldr="1"/>
      <dgm:spPr/>
      <dgm:t>
        <a:bodyPr/>
        <a:lstStyle/>
        <a:p>
          <a:endParaRPr lang="en-US"/>
        </a:p>
      </dgm:t>
    </dgm:pt>
    <dgm:pt modelId="{2A0898CF-51B7-4A43-9060-9D83E00F761C}">
      <dgm:prSet phldrT="[Text]" phldr="0"/>
      <dgm:spPr/>
      <dgm:t>
        <a:bodyPr/>
        <a:lstStyle/>
        <a:p>
          <a:pPr rtl="0"/>
          <a:r>
            <a:rPr lang="en-US" dirty="0">
              <a:latin typeface="Calibri Light" panose="020F0302020204030204"/>
            </a:rPr>
            <a:t>Component 1 – Research Proposal - worth 10% of module-  400 words. </a:t>
          </a:r>
          <a:endParaRPr lang="en-US" dirty="0"/>
        </a:p>
      </dgm:t>
    </dgm:pt>
    <dgm:pt modelId="{A7D429D4-EF30-45CF-AB25-7C45D4C5489B}" type="parTrans" cxnId="{4893C256-4B86-4AE0-BE90-6081D0945859}">
      <dgm:prSet/>
      <dgm:spPr/>
      <dgm:t>
        <a:bodyPr/>
        <a:lstStyle/>
        <a:p>
          <a:endParaRPr lang="en-US"/>
        </a:p>
      </dgm:t>
    </dgm:pt>
    <dgm:pt modelId="{F898FAFB-53C6-435C-B084-777B3E47574A}" type="sibTrans" cxnId="{4893C256-4B86-4AE0-BE90-6081D0945859}">
      <dgm:prSet/>
      <dgm:spPr/>
      <dgm:t>
        <a:bodyPr/>
        <a:lstStyle/>
        <a:p>
          <a:endParaRPr lang="en-US"/>
        </a:p>
      </dgm:t>
    </dgm:pt>
    <dgm:pt modelId="{0A4FEED9-6953-4111-B70E-81F0E401A426}">
      <dgm:prSet phldr="0"/>
      <dgm:spPr/>
      <dgm:t>
        <a:bodyPr/>
        <a:lstStyle/>
        <a:p>
          <a:pPr rtl="0"/>
          <a:r>
            <a:rPr lang="en-US" dirty="0">
              <a:latin typeface="Calibri Light" panose="020F0302020204030204"/>
            </a:rPr>
            <a:t>Component 2 – Research Report – Worth 90% of module – 3600 words</a:t>
          </a:r>
        </a:p>
      </dgm:t>
    </dgm:pt>
    <dgm:pt modelId="{CFB69F12-E0FE-439E-9956-B9ED2442561F}" type="parTrans" cxnId="{55C81033-C6A4-4AEA-B17E-B65CAE124EA9}">
      <dgm:prSet/>
      <dgm:spPr/>
      <dgm:t>
        <a:bodyPr/>
        <a:lstStyle/>
        <a:p>
          <a:endParaRPr lang="en-GB"/>
        </a:p>
      </dgm:t>
    </dgm:pt>
    <dgm:pt modelId="{45CC7750-FB24-48F9-A3C6-0D5A844B1A99}" type="sibTrans" cxnId="{55C81033-C6A4-4AEA-B17E-B65CAE124EA9}">
      <dgm:prSet/>
      <dgm:spPr/>
      <dgm:t>
        <a:bodyPr/>
        <a:lstStyle/>
        <a:p>
          <a:endParaRPr lang="en-GB"/>
        </a:p>
      </dgm:t>
    </dgm:pt>
    <dgm:pt modelId="{64876252-8138-4FAD-968A-EE6D2EF5CAFD}" type="pres">
      <dgm:prSet presAssocID="{7874F9F3-81BC-4674-9458-C07D45FF3734}" presName="diagram" presStyleCnt="0">
        <dgm:presLayoutVars>
          <dgm:dir/>
          <dgm:resizeHandles val="exact"/>
        </dgm:presLayoutVars>
      </dgm:prSet>
      <dgm:spPr/>
    </dgm:pt>
    <dgm:pt modelId="{113D529E-7053-4D44-9883-A4E744CD6519}" type="pres">
      <dgm:prSet presAssocID="{2A0898CF-51B7-4A43-9060-9D83E00F761C}" presName="arrow" presStyleLbl="node1" presStyleIdx="0" presStyleCnt="2">
        <dgm:presLayoutVars>
          <dgm:bulletEnabled val="1"/>
        </dgm:presLayoutVars>
      </dgm:prSet>
      <dgm:spPr/>
    </dgm:pt>
    <dgm:pt modelId="{08BF9B8F-7DEE-48C0-B48D-9FD067E30EF6}" type="pres">
      <dgm:prSet presAssocID="{0A4FEED9-6953-4111-B70E-81F0E401A426}" presName="arrow" presStyleLbl="node1" presStyleIdx="1" presStyleCnt="2">
        <dgm:presLayoutVars>
          <dgm:bulletEnabled val="1"/>
        </dgm:presLayoutVars>
      </dgm:prSet>
      <dgm:spPr/>
    </dgm:pt>
  </dgm:ptLst>
  <dgm:cxnLst>
    <dgm:cxn modelId="{55C81033-C6A4-4AEA-B17E-B65CAE124EA9}" srcId="{7874F9F3-81BC-4674-9458-C07D45FF3734}" destId="{0A4FEED9-6953-4111-B70E-81F0E401A426}" srcOrd="1" destOrd="0" parTransId="{CFB69F12-E0FE-439E-9956-B9ED2442561F}" sibTransId="{45CC7750-FB24-48F9-A3C6-0D5A844B1A99}"/>
    <dgm:cxn modelId="{59EA154C-7DF4-408D-968C-5FFB1FAAA9CA}" type="presOf" srcId="{0A4FEED9-6953-4111-B70E-81F0E401A426}" destId="{08BF9B8F-7DEE-48C0-B48D-9FD067E30EF6}" srcOrd="0" destOrd="0" presId="urn:microsoft.com/office/officeart/2005/8/layout/arrow5"/>
    <dgm:cxn modelId="{4893C256-4B86-4AE0-BE90-6081D0945859}" srcId="{7874F9F3-81BC-4674-9458-C07D45FF3734}" destId="{2A0898CF-51B7-4A43-9060-9D83E00F761C}" srcOrd="0" destOrd="0" parTransId="{A7D429D4-EF30-45CF-AB25-7C45D4C5489B}" sibTransId="{F898FAFB-53C6-435C-B084-777B3E47574A}"/>
    <dgm:cxn modelId="{71A74FCD-1F15-4A26-88FB-EA6B733813D4}" type="presOf" srcId="{7874F9F3-81BC-4674-9458-C07D45FF3734}" destId="{64876252-8138-4FAD-968A-EE6D2EF5CAFD}" srcOrd="0" destOrd="0" presId="urn:microsoft.com/office/officeart/2005/8/layout/arrow5"/>
    <dgm:cxn modelId="{EA9A58D5-9E73-48FE-A6CA-4F8CCA5C8038}" type="presOf" srcId="{2A0898CF-51B7-4A43-9060-9D83E00F761C}" destId="{113D529E-7053-4D44-9883-A4E744CD6519}" srcOrd="0" destOrd="0" presId="urn:microsoft.com/office/officeart/2005/8/layout/arrow5"/>
    <dgm:cxn modelId="{296F3DB4-2F76-431D-8E9E-1CF9C9F45180}" type="presParOf" srcId="{64876252-8138-4FAD-968A-EE6D2EF5CAFD}" destId="{113D529E-7053-4D44-9883-A4E744CD6519}" srcOrd="0" destOrd="0" presId="urn:microsoft.com/office/officeart/2005/8/layout/arrow5"/>
    <dgm:cxn modelId="{F3CE2DB3-2373-4715-81FE-42BEC01B02AF}" type="presParOf" srcId="{64876252-8138-4FAD-968A-EE6D2EF5CAFD}" destId="{08BF9B8F-7DEE-48C0-B48D-9FD067E30EF6}" srcOrd="1" destOrd="0" presId="urn:microsoft.com/office/officeart/2005/8/layout/arrow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874F9F3-81BC-4674-9458-C07D45FF3734}" type="doc">
      <dgm:prSet loTypeId="urn:microsoft.com/office/officeart/2005/8/layout/arrow5" loCatId="relationship" qsTypeId="urn:microsoft.com/office/officeart/2005/8/quickstyle/simple1" qsCatId="simple" csTypeId="urn:microsoft.com/office/officeart/2005/8/colors/accent1_2" csCatId="accent1" phldr="1"/>
      <dgm:spPr/>
      <dgm:t>
        <a:bodyPr/>
        <a:lstStyle/>
        <a:p>
          <a:endParaRPr lang="en-US"/>
        </a:p>
      </dgm:t>
    </dgm:pt>
    <dgm:pt modelId="{2A0898CF-51B7-4A43-9060-9D83E00F761C}">
      <dgm:prSet phldrT="[Text]" phldr="0"/>
      <dgm:spPr/>
      <dgm:t>
        <a:bodyPr/>
        <a:lstStyle/>
        <a:p>
          <a:pPr rtl="0"/>
          <a:r>
            <a:rPr lang="en-US" b="1" u="sng" dirty="0">
              <a:latin typeface="Calibri Light" panose="020F0302020204030204"/>
            </a:rPr>
            <a:t>Component 1</a:t>
          </a:r>
          <a:endParaRPr lang="en-US" b="1" u="sng" dirty="0"/>
        </a:p>
      </dgm:t>
    </dgm:pt>
    <dgm:pt modelId="{A7D429D4-EF30-45CF-AB25-7C45D4C5489B}" type="parTrans" cxnId="{4893C256-4B86-4AE0-BE90-6081D0945859}">
      <dgm:prSet/>
      <dgm:spPr/>
      <dgm:t>
        <a:bodyPr/>
        <a:lstStyle/>
        <a:p>
          <a:endParaRPr lang="en-US"/>
        </a:p>
      </dgm:t>
    </dgm:pt>
    <dgm:pt modelId="{F898FAFB-53C6-435C-B084-777B3E47574A}" type="sibTrans" cxnId="{4893C256-4B86-4AE0-BE90-6081D0945859}">
      <dgm:prSet/>
      <dgm:spPr/>
      <dgm:t>
        <a:bodyPr/>
        <a:lstStyle/>
        <a:p>
          <a:endParaRPr lang="en-US"/>
        </a:p>
      </dgm:t>
    </dgm:pt>
    <dgm:pt modelId="{6F670F4E-1259-4471-8227-8F71A32BF480}">
      <dgm:prSet phldrT="[Text]" phldr="0"/>
      <dgm:spPr/>
      <dgm:t>
        <a:bodyPr/>
        <a:lstStyle/>
        <a:p>
          <a:pPr rtl="0"/>
          <a:r>
            <a:rPr lang="en-US" dirty="0">
              <a:latin typeface="Calibri Light" panose="020F0302020204030204"/>
            </a:rPr>
            <a:t> Research Proposal</a:t>
          </a:r>
          <a:endParaRPr lang="en-US" dirty="0"/>
        </a:p>
      </dgm:t>
    </dgm:pt>
    <dgm:pt modelId="{C90CE7DF-A458-4676-9200-2BCDE1F69ACE}" type="parTrans" cxnId="{35CB2F8C-7DD5-4C5E-9487-10ACB50B4F11}">
      <dgm:prSet/>
      <dgm:spPr/>
      <dgm:t>
        <a:bodyPr/>
        <a:lstStyle/>
        <a:p>
          <a:endParaRPr lang="en-GB"/>
        </a:p>
      </dgm:t>
    </dgm:pt>
    <dgm:pt modelId="{AE592C54-CC47-4EA9-9B14-D3F5EC3EEF21}" type="sibTrans" cxnId="{35CB2F8C-7DD5-4C5E-9487-10ACB50B4F11}">
      <dgm:prSet/>
      <dgm:spPr/>
      <dgm:t>
        <a:bodyPr/>
        <a:lstStyle/>
        <a:p>
          <a:endParaRPr lang="en-GB"/>
        </a:p>
      </dgm:t>
    </dgm:pt>
    <dgm:pt modelId="{E3BE94FE-218A-4CF9-88FC-34B1687A1B74}">
      <dgm:prSet phldrT="[Text]" phldr="0"/>
      <dgm:spPr/>
      <dgm:t>
        <a:bodyPr/>
        <a:lstStyle/>
        <a:p>
          <a:pPr rtl="0"/>
          <a:r>
            <a:rPr lang="en-US" dirty="0">
              <a:latin typeface="Calibri Light" panose="020F0302020204030204"/>
            </a:rPr>
            <a:t> Worth 10% of module</a:t>
          </a:r>
          <a:endParaRPr lang="en-US" dirty="0"/>
        </a:p>
      </dgm:t>
    </dgm:pt>
    <dgm:pt modelId="{F5DBCD44-A798-43CB-9749-DD170D0DFC10}" type="parTrans" cxnId="{35CC7BAE-236B-4ED8-B53D-B8F38C7C179F}">
      <dgm:prSet/>
      <dgm:spPr/>
      <dgm:t>
        <a:bodyPr/>
        <a:lstStyle/>
        <a:p>
          <a:endParaRPr lang="en-GB"/>
        </a:p>
      </dgm:t>
    </dgm:pt>
    <dgm:pt modelId="{CD1E0362-F36F-4ECD-8318-B00392D58B18}" type="sibTrans" cxnId="{35CC7BAE-236B-4ED8-B53D-B8F38C7C179F}">
      <dgm:prSet/>
      <dgm:spPr/>
      <dgm:t>
        <a:bodyPr/>
        <a:lstStyle/>
        <a:p>
          <a:endParaRPr lang="en-GB"/>
        </a:p>
      </dgm:t>
    </dgm:pt>
    <dgm:pt modelId="{3BF800C4-35D6-40F1-830B-2250D5EE361F}">
      <dgm:prSet phldrT="[Text]" phldr="0"/>
      <dgm:spPr/>
      <dgm:t>
        <a:bodyPr/>
        <a:lstStyle/>
        <a:p>
          <a:pPr rtl="0"/>
          <a:r>
            <a:rPr lang="en-US" dirty="0">
              <a:latin typeface="Calibri Light" panose="020F0302020204030204"/>
            </a:rPr>
            <a:t> 400 words.</a:t>
          </a:r>
          <a:endParaRPr lang="en-US" dirty="0"/>
        </a:p>
      </dgm:t>
    </dgm:pt>
    <dgm:pt modelId="{BE3DC392-CD58-49EC-A240-3844B8AFD176}" type="parTrans" cxnId="{2D2A2235-9749-456E-B78A-B3FAFDC3DB71}">
      <dgm:prSet/>
      <dgm:spPr/>
      <dgm:t>
        <a:bodyPr/>
        <a:lstStyle/>
        <a:p>
          <a:endParaRPr lang="en-GB"/>
        </a:p>
      </dgm:t>
    </dgm:pt>
    <dgm:pt modelId="{4B2C953D-4548-4FCC-B1DC-ECBC4F003582}" type="sibTrans" cxnId="{2D2A2235-9749-456E-B78A-B3FAFDC3DB71}">
      <dgm:prSet/>
      <dgm:spPr/>
      <dgm:t>
        <a:bodyPr/>
        <a:lstStyle/>
        <a:p>
          <a:endParaRPr lang="en-GB"/>
        </a:p>
      </dgm:t>
    </dgm:pt>
    <dgm:pt modelId="{D689E298-21BE-4234-807C-7ADAF682A37A}">
      <dgm:prSet phldrT="[Text]" phldr="0"/>
      <dgm:spPr/>
      <dgm:t>
        <a:bodyPr/>
        <a:lstStyle/>
        <a:p>
          <a:pPr rtl="0"/>
          <a:r>
            <a:rPr lang="en-US" dirty="0">
              <a:latin typeface="Calibri Light" panose="020F0302020204030204"/>
            </a:rPr>
            <a:t>Submit by </a:t>
          </a:r>
          <a:r>
            <a:rPr lang="en-GB" b="1" dirty="0"/>
            <a:t>Monday 15th June 2026 </a:t>
          </a:r>
          <a:endParaRPr lang="en-US" dirty="0"/>
        </a:p>
      </dgm:t>
    </dgm:pt>
    <dgm:pt modelId="{0D2E115E-F255-44B7-8EBF-057566A37683}" type="parTrans" cxnId="{2A505CE4-1114-48E9-8CA2-90F082CE708D}">
      <dgm:prSet/>
      <dgm:spPr/>
      <dgm:t>
        <a:bodyPr/>
        <a:lstStyle/>
        <a:p>
          <a:endParaRPr lang="en-GB"/>
        </a:p>
      </dgm:t>
    </dgm:pt>
    <dgm:pt modelId="{74C191B2-86C4-48F3-937C-9D45F41BE999}" type="sibTrans" cxnId="{2A505CE4-1114-48E9-8CA2-90F082CE708D}">
      <dgm:prSet/>
      <dgm:spPr/>
      <dgm:t>
        <a:bodyPr/>
        <a:lstStyle/>
        <a:p>
          <a:endParaRPr lang="en-GB"/>
        </a:p>
      </dgm:t>
    </dgm:pt>
    <dgm:pt modelId="{64876252-8138-4FAD-968A-EE6D2EF5CAFD}" type="pres">
      <dgm:prSet presAssocID="{7874F9F3-81BC-4674-9458-C07D45FF3734}" presName="diagram" presStyleCnt="0">
        <dgm:presLayoutVars>
          <dgm:dir/>
          <dgm:resizeHandles val="exact"/>
        </dgm:presLayoutVars>
      </dgm:prSet>
      <dgm:spPr/>
    </dgm:pt>
    <dgm:pt modelId="{113D529E-7053-4D44-9883-A4E744CD6519}" type="pres">
      <dgm:prSet presAssocID="{2A0898CF-51B7-4A43-9060-9D83E00F761C}" presName="arrow" presStyleLbl="node1" presStyleIdx="0" presStyleCnt="1">
        <dgm:presLayoutVars>
          <dgm:bulletEnabled val="1"/>
        </dgm:presLayoutVars>
      </dgm:prSet>
      <dgm:spPr>
        <a:prstGeom prst="rightArrow">
          <a:avLst/>
        </a:prstGeom>
      </dgm:spPr>
    </dgm:pt>
  </dgm:ptLst>
  <dgm:cxnLst>
    <dgm:cxn modelId="{743DE611-54F4-44CE-8056-278768C98E85}" type="presOf" srcId="{6F670F4E-1259-4471-8227-8F71A32BF480}" destId="{113D529E-7053-4D44-9883-A4E744CD6519}" srcOrd="0" destOrd="1" presId="urn:microsoft.com/office/officeart/2005/8/layout/arrow5"/>
    <dgm:cxn modelId="{D436862F-B3F3-4299-93B6-F225E205C797}" type="presOf" srcId="{3BF800C4-35D6-40F1-830B-2250D5EE361F}" destId="{113D529E-7053-4D44-9883-A4E744CD6519}" srcOrd="0" destOrd="3" presId="urn:microsoft.com/office/officeart/2005/8/layout/arrow5"/>
    <dgm:cxn modelId="{E559B130-5ADD-4280-838D-5390B843BA82}" type="presOf" srcId="{D689E298-21BE-4234-807C-7ADAF682A37A}" destId="{113D529E-7053-4D44-9883-A4E744CD6519}" srcOrd="0" destOrd="4" presId="urn:microsoft.com/office/officeart/2005/8/layout/arrow5"/>
    <dgm:cxn modelId="{2D2A2235-9749-456E-B78A-B3FAFDC3DB71}" srcId="{2A0898CF-51B7-4A43-9060-9D83E00F761C}" destId="{3BF800C4-35D6-40F1-830B-2250D5EE361F}" srcOrd="2" destOrd="0" parTransId="{BE3DC392-CD58-49EC-A240-3844B8AFD176}" sibTransId="{4B2C953D-4548-4FCC-B1DC-ECBC4F003582}"/>
    <dgm:cxn modelId="{4893C256-4B86-4AE0-BE90-6081D0945859}" srcId="{7874F9F3-81BC-4674-9458-C07D45FF3734}" destId="{2A0898CF-51B7-4A43-9060-9D83E00F761C}" srcOrd="0" destOrd="0" parTransId="{A7D429D4-EF30-45CF-AB25-7C45D4C5489B}" sibTransId="{F898FAFB-53C6-435C-B084-777B3E47574A}"/>
    <dgm:cxn modelId="{35CB2F8C-7DD5-4C5E-9487-10ACB50B4F11}" srcId="{2A0898CF-51B7-4A43-9060-9D83E00F761C}" destId="{6F670F4E-1259-4471-8227-8F71A32BF480}" srcOrd="0" destOrd="0" parTransId="{C90CE7DF-A458-4676-9200-2BCDE1F69ACE}" sibTransId="{AE592C54-CC47-4EA9-9B14-D3F5EC3EEF21}"/>
    <dgm:cxn modelId="{35CE7C90-2DD9-4030-A326-E90828526921}" type="presOf" srcId="{E3BE94FE-218A-4CF9-88FC-34B1687A1B74}" destId="{113D529E-7053-4D44-9883-A4E744CD6519}" srcOrd="0" destOrd="2" presId="urn:microsoft.com/office/officeart/2005/8/layout/arrow5"/>
    <dgm:cxn modelId="{35CC7BAE-236B-4ED8-B53D-B8F38C7C179F}" srcId="{2A0898CF-51B7-4A43-9060-9D83E00F761C}" destId="{E3BE94FE-218A-4CF9-88FC-34B1687A1B74}" srcOrd="1" destOrd="0" parTransId="{F5DBCD44-A798-43CB-9749-DD170D0DFC10}" sibTransId="{CD1E0362-F36F-4ECD-8318-B00392D58B18}"/>
    <dgm:cxn modelId="{71A74FCD-1F15-4A26-88FB-EA6B733813D4}" type="presOf" srcId="{7874F9F3-81BC-4674-9458-C07D45FF3734}" destId="{64876252-8138-4FAD-968A-EE6D2EF5CAFD}" srcOrd="0" destOrd="0" presId="urn:microsoft.com/office/officeart/2005/8/layout/arrow5"/>
    <dgm:cxn modelId="{EA9A58D5-9E73-48FE-A6CA-4F8CCA5C8038}" type="presOf" srcId="{2A0898CF-51B7-4A43-9060-9D83E00F761C}" destId="{113D529E-7053-4D44-9883-A4E744CD6519}" srcOrd="0" destOrd="0" presId="urn:microsoft.com/office/officeart/2005/8/layout/arrow5"/>
    <dgm:cxn modelId="{2A505CE4-1114-48E9-8CA2-90F082CE708D}" srcId="{2A0898CF-51B7-4A43-9060-9D83E00F761C}" destId="{D689E298-21BE-4234-807C-7ADAF682A37A}" srcOrd="3" destOrd="0" parTransId="{0D2E115E-F255-44B7-8EBF-057566A37683}" sibTransId="{74C191B2-86C4-48F3-937C-9D45F41BE999}"/>
    <dgm:cxn modelId="{296F3DB4-2F76-431D-8E9E-1CF9C9F45180}" type="presParOf" srcId="{64876252-8138-4FAD-968A-EE6D2EF5CAFD}" destId="{113D529E-7053-4D44-9883-A4E744CD6519}" srcOrd="0" destOrd="0" presId="urn:microsoft.com/office/officeart/2005/8/layout/arrow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874F9F3-81BC-4674-9458-C07D45FF3734}" type="doc">
      <dgm:prSet loTypeId="urn:microsoft.com/office/officeart/2005/8/layout/arrow5" loCatId="relationship" qsTypeId="urn:microsoft.com/office/officeart/2005/8/quickstyle/simple1" qsCatId="simple" csTypeId="urn:microsoft.com/office/officeart/2005/8/colors/accent1_2" csCatId="accent1" phldr="1"/>
      <dgm:spPr/>
      <dgm:t>
        <a:bodyPr/>
        <a:lstStyle/>
        <a:p>
          <a:endParaRPr lang="en-US"/>
        </a:p>
      </dgm:t>
    </dgm:pt>
    <dgm:pt modelId="{0A4FEED9-6953-4111-B70E-81F0E401A426}">
      <dgm:prSet phldr="0"/>
      <dgm:spPr/>
      <dgm:t>
        <a:bodyPr/>
        <a:lstStyle/>
        <a:p>
          <a:pPr rtl="0"/>
          <a:r>
            <a:rPr lang="en-US" b="1" u="sng" dirty="0">
              <a:latin typeface="Calibri Light" panose="020F0302020204030204"/>
            </a:rPr>
            <a:t>Component 2</a:t>
          </a:r>
        </a:p>
      </dgm:t>
    </dgm:pt>
    <dgm:pt modelId="{CFB69F12-E0FE-439E-9956-B9ED2442561F}" type="parTrans" cxnId="{55C81033-C6A4-4AEA-B17E-B65CAE124EA9}">
      <dgm:prSet/>
      <dgm:spPr/>
      <dgm:t>
        <a:bodyPr/>
        <a:lstStyle/>
        <a:p>
          <a:endParaRPr lang="en-GB"/>
        </a:p>
      </dgm:t>
    </dgm:pt>
    <dgm:pt modelId="{45CC7750-FB24-48F9-A3C6-0D5A844B1A99}" type="sibTrans" cxnId="{55C81033-C6A4-4AEA-B17E-B65CAE124EA9}">
      <dgm:prSet/>
      <dgm:spPr/>
      <dgm:t>
        <a:bodyPr/>
        <a:lstStyle/>
        <a:p>
          <a:endParaRPr lang="en-GB"/>
        </a:p>
      </dgm:t>
    </dgm:pt>
    <dgm:pt modelId="{E67232E2-FC80-4C65-B969-A2FC950499D3}">
      <dgm:prSet phldr="0"/>
      <dgm:spPr/>
      <dgm:t>
        <a:bodyPr/>
        <a:lstStyle/>
        <a:p>
          <a:pPr rtl="0"/>
          <a:r>
            <a:rPr lang="en-US" dirty="0">
              <a:latin typeface="Calibri Light" panose="020F0302020204030204"/>
            </a:rPr>
            <a:t> Research Report</a:t>
          </a:r>
        </a:p>
      </dgm:t>
    </dgm:pt>
    <dgm:pt modelId="{684D8DE0-EF5E-4239-8AF7-1A5B13660B9E}" type="parTrans" cxnId="{6A882442-50BE-4B41-8355-2C7095F108A2}">
      <dgm:prSet/>
      <dgm:spPr/>
      <dgm:t>
        <a:bodyPr/>
        <a:lstStyle/>
        <a:p>
          <a:endParaRPr lang="en-GB"/>
        </a:p>
      </dgm:t>
    </dgm:pt>
    <dgm:pt modelId="{75CD79D5-24CB-472C-AA7B-E5FA324ABBF0}" type="sibTrans" cxnId="{6A882442-50BE-4B41-8355-2C7095F108A2}">
      <dgm:prSet/>
      <dgm:spPr/>
      <dgm:t>
        <a:bodyPr/>
        <a:lstStyle/>
        <a:p>
          <a:endParaRPr lang="en-GB"/>
        </a:p>
      </dgm:t>
    </dgm:pt>
    <dgm:pt modelId="{AD8B879D-DC35-43CC-A81A-0DB92631BF03}">
      <dgm:prSet phldr="0"/>
      <dgm:spPr/>
      <dgm:t>
        <a:bodyPr/>
        <a:lstStyle/>
        <a:p>
          <a:pPr rtl="0"/>
          <a:r>
            <a:rPr lang="en-US" dirty="0">
              <a:latin typeface="Calibri Light" panose="020F0302020204030204"/>
            </a:rPr>
            <a:t> Worth 90% of module</a:t>
          </a:r>
        </a:p>
      </dgm:t>
    </dgm:pt>
    <dgm:pt modelId="{6AB8D338-2811-4A65-AA87-C1F7098B59A5}" type="parTrans" cxnId="{BB78AA90-0299-468B-BEA4-9D2514282D3F}">
      <dgm:prSet/>
      <dgm:spPr/>
      <dgm:t>
        <a:bodyPr/>
        <a:lstStyle/>
        <a:p>
          <a:endParaRPr lang="en-GB"/>
        </a:p>
      </dgm:t>
    </dgm:pt>
    <dgm:pt modelId="{C1F41775-FAF1-444F-9453-5B881C6BD373}" type="sibTrans" cxnId="{BB78AA90-0299-468B-BEA4-9D2514282D3F}">
      <dgm:prSet/>
      <dgm:spPr/>
      <dgm:t>
        <a:bodyPr/>
        <a:lstStyle/>
        <a:p>
          <a:endParaRPr lang="en-GB"/>
        </a:p>
      </dgm:t>
    </dgm:pt>
    <dgm:pt modelId="{135AC36D-961C-42A1-AFCB-F32BE0390373}">
      <dgm:prSet phldr="0"/>
      <dgm:spPr/>
      <dgm:t>
        <a:bodyPr/>
        <a:lstStyle/>
        <a:p>
          <a:pPr rtl="0"/>
          <a:r>
            <a:rPr lang="en-US" dirty="0">
              <a:latin typeface="Calibri Light" panose="020F0302020204030204"/>
            </a:rPr>
            <a:t> 3600 words</a:t>
          </a:r>
        </a:p>
      </dgm:t>
    </dgm:pt>
    <dgm:pt modelId="{9C7EEFA9-C5DC-4449-8F5E-52272167471F}" type="parTrans" cxnId="{6208CAE8-0981-4B0B-B7C6-F3C294ABAFDC}">
      <dgm:prSet/>
      <dgm:spPr/>
      <dgm:t>
        <a:bodyPr/>
        <a:lstStyle/>
        <a:p>
          <a:endParaRPr lang="en-GB"/>
        </a:p>
      </dgm:t>
    </dgm:pt>
    <dgm:pt modelId="{BD4DD1AC-1BD7-4E51-9A69-A6A0F9FA99D3}" type="sibTrans" cxnId="{6208CAE8-0981-4B0B-B7C6-F3C294ABAFDC}">
      <dgm:prSet/>
      <dgm:spPr/>
      <dgm:t>
        <a:bodyPr/>
        <a:lstStyle/>
        <a:p>
          <a:endParaRPr lang="en-GB"/>
        </a:p>
      </dgm:t>
    </dgm:pt>
    <dgm:pt modelId="{157D9DA6-9663-4AC0-A9CD-77C4CAD3A85C}">
      <dgm:prSet phldr="0"/>
      <dgm:spPr/>
      <dgm:t>
        <a:bodyPr/>
        <a:lstStyle/>
        <a:p>
          <a:r>
            <a:rPr lang="en-GB" b="1" dirty="0"/>
            <a:t>Monday 20th July 202614:00 (2PM) - (Week 11)</a:t>
          </a:r>
          <a:endParaRPr lang="en-US" dirty="0">
            <a:latin typeface="Calibri Light" panose="020F0302020204030204"/>
          </a:endParaRPr>
        </a:p>
      </dgm:t>
    </dgm:pt>
    <dgm:pt modelId="{64652872-F1C1-436E-8E4F-F470163DF44B}" type="parTrans" cxnId="{E06DA8D5-2151-4DE0-90E0-769E82640720}">
      <dgm:prSet/>
      <dgm:spPr/>
      <dgm:t>
        <a:bodyPr/>
        <a:lstStyle/>
        <a:p>
          <a:endParaRPr lang="en-GB"/>
        </a:p>
      </dgm:t>
    </dgm:pt>
    <dgm:pt modelId="{35E13055-B56D-46FC-BBC7-0D11ACA4947F}" type="sibTrans" cxnId="{E06DA8D5-2151-4DE0-90E0-769E82640720}">
      <dgm:prSet/>
      <dgm:spPr/>
      <dgm:t>
        <a:bodyPr/>
        <a:lstStyle/>
        <a:p>
          <a:endParaRPr lang="en-GB"/>
        </a:p>
      </dgm:t>
    </dgm:pt>
    <dgm:pt modelId="{9DA734A4-561A-4FD4-959F-3C409ACAA4D3}">
      <dgm:prSet/>
      <dgm:spPr/>
      <dgm:t>
        <a:bodyPr/>
        <a:lstStyle/>
        <a:p>
          <a:endParaRPr lang="en-GB" b="1" dirty="0"/>
        </a:p>
      </dgm:t>
    </dgm:pt>
    <dgm:pt modelId="{00E3C8BA-0E19-4BB6-8DCA-7808725F5188}" type="parTrans" cxnId="{09478C6C-06DA-4513-A89C-E070774FBFF7}">
      <dgm:prSet/>
      <dgm:spPr/>
      <dgm:t>
        <a:bodyPr/>
        <a:lstStyle/>
        <a:p>
          <a:endParaRPr lang="en-GB"/>
        </a:p>
      </dgm:t>
    </dgm:pt>
    <dgm:pt modelId="{334FDC90-202D-4D52-B00F-BABAD680C758}" type="sibTrans" cxnId="{09478C6C-06DA-4513-A89C-E070774FBFF7}">
      <dgm:prSet/>
      <dgm:spPr/>
      <dgm:t>
        <a:bodyPr/>
        <a:lstStyle/>
        <a:p>
          <a:endParaRPr lang="en-GB"/>
        </a:p>
      </dgm:t>
    </dgm:pt>
    <dgm:pt modelId="{64876252-8138-4FAD-968A-EE6D2EF5CAFD}" type="pres">
      <dgm:prSet presAssocID="{7874F9F3-81BC-4674-9458-C07D45FF3734}" presName="diagram" presStyleCnt="0">
        <dgm:presLayoutVars>
          <dgm:dir/>
          <dgm:resizeHandles val="exact"/>
        </dgm:presLayoutVars>
      </dgm:prSet>
      <dgm:spPr/>
    </dgm:pt>
    <dgm:pt modelId="{08BF9B8F-7DEE-48C0-B48D-9FD067E30EF6}" type="pres">
      <dgm:prSet presAssocID="{0A4FEED9-6953-4111-B70E-81F0E401A426}" presName="arrow" presStyleLbl="node1" presStyleIdx="0" presStyleCnt="1">
        <dgm:presLayoutVars>
          <dgm:bulletEnabled val="1"/>
        </dgm:presLayoutVars>
      </dgm:prSet>
      <dgm:spPr>
        <a:prstGeom prst="leftArrow">
          <a:avLst/>
        </a:prstGeom>
      </dgm:spPr>
    </dgm:pt>
  </dgm:ptLst>
  <dgm:cxnLst>
    <dgm:cxn modelId="{7243E20D-3286-4835-9579-DEE28FAF8217}" type="presOf" srcId="{AD8B879D-DC35-43CC-A81A-0DB92631BF03}" destId="{08BF9B8F-7DEE-48C0-B48D-9FD067E30EF6}" srcOrd="0" destOrd="2" presId="urn:microsoft.com/office/officeart/2005/8/layout/arrow5"/>
    <dgm:cxn modelId="{0A4A0E11-7540-4167-AB2D-6A6F4E057707}" type="presOf" srcId="{9DA734A4-561A-4FD4-959F-3C409ACAA4D3}" destId="{08BF9B8F-7DEE-48C0-B48D-9FD067E30EF6}" srcOrd="0" destOrd="5" presId="urn:microsoft.com/office/officeart/2005/8/layout/arrow5"/>
    <dgm:cxn modelId="{55C81033-C6A4-4AEA-B17E-B65CAE124EA9}" srcId="{7874F9F3-81BC-4674-9458-C07D45FF3734}" destId="{0A4FEED9-6953-4111-B70E-81F0E401A426}" srcOrd="0" destOrd="0" parTransId="{CFB69F12-E0FE-439E-9956-B9ED2442561F}" sibTransId="{45CC7750-FB24-48F9-A3C6-0D5A844B1A99}"/>
    <dgm:cxn modelId="{6A882442-50BE-4B41-8355-2C7095F108A2}" srcId="{0A4FEED9-6953-4111-B70E-81F0E401A426}" destId="{E67232E2-FC80-4C65-B969-A2FC950499D3}" srcOrd="0" destOrd="0" parTransId="{684D8DE0-EF5E-4239-8AF7-1A5B13660B9E}" sibTransId="{75CD79D5-24CB-472C-AA7B-E5FA324ABBF0}"/>
    <dgm:cxn modelId="{59EA154C-7DF4-408D-968C-5FFB1FAAA9CA}" type="presOf" srcId="{0A4FEED9-6953-4111-B70E-81F0E401A426}" destId="{08BF9B8F-7DEE-48C0-B48D-9FD067E30EF6}" srcOrd="0" destOrd="0" presId="urn:microsoft.com/office/officeart/2005/8/layout/arrow5"/>
    <dgm:cxn modelId="{09478C6C-06DA-4513-A89C-E070774FBFF7}" srcId="{0A4FEED9-6953-4111-B70E-81F0E401A426}" destId="{9DA734A4-561A-4FD4-959F-3C409ACAA4D3}" srcOrd="4" destOrd="0" parTransId="{00E3C8BA-0E19-4BB6-8DCA-7808725F5188}" sibTransId="{334FDC90-202D-4D52-B00F-BABAD680C758}"/>
    <dgm:cxn modelId="{DCE11E8B-7E29-451A-9975-178F5FCA2F14}" type="presOf" srcId="{135AC36D-961C-42A1-AFCB-F32BE0390373}" destId="{08BF9B8F-7DEE-48C0-B48D-9FD067E30EF6}" srcOrd="0" destOrd="3" presId="urn:microsoft.com/office/officeart/2005/8/layout/arrow5"/>
    <dgm:cxn modelId="{BB78AA90-0299-468B-BEA4-9D2514282D3F}" srcId="{0A4FEED9-6953-4111-B70E-81F0E401A426}" destId="{AD8B879D-DC35-43CC-A81A-0DB92631BF03}" srcOrd="1" destOrd="0" parTransId="{6AB8D338-2811-4A65-AA87-C1F7098B59A5}" sibTransId="{C1F41775-FAF1-444F-9453-5B881C6BD373}"/>
    <dgm:cxn modelId="{444F6FCC-53AD-4A82-B128-F72F993D7405}" type="presOf" srcId="{E67232E2-FC80-4C65-B969-A2FC950499D3}" destId="{08BF9B8F-7DEE-48C0-B48D-9FD067E30EF6}" srcOrd="0" destOrd="1" presId="urn:microsoft.com/office/officeart/2005/8/layout/arrow5"/>
    <dgm:cxn modelId="{71A74FCD-1F15-4A26-88FB-EA6B733813D4}" type="presOf" srcId="{7874F9F3-81BC-4674-9458-C07D45FF3734}" destId="{64876252-8138-4FAD-968A-EE6D2EF5CAFD}" srcOrd="0" destOrd="0" presId="urn:microsoft.com/office/officeart/2005/8/layout/arrow5"/>
    <dgm:cxn modelId="{E06DA8D5-2151-4DE0-90E0-769E82640720}" srcId="{0A4FEED9-6953-4111-B70E-81F0E401A426}" destId="{157D9DA6-9663-4AC0-A9CD-77C4CAD3A85C}" srcOrd="3" destOrd="0" parTransId="{64652872-F1C1-436E-8E4F-F470163DF44B}" sibTransId="{35E13055-B56D-46FC-BBC7-0D11ACA4947F}"/>
    <dgm:cxn modelId="{6208CAE8-0981-4B0B-B7C6-F3C294ABAFDC}" srcId="{0A4FEED9-6953-4111-B70E-81F0E401A426}" destId="{135AC36D-961C-42A1-AFCB-F32BE0390373}" srcOrd="2" destOrd="0" parTransId="{9C7EEFA9-C5DC-4449-8F5E-52272167471F}" sibTransId="{BD4DD1AC-1BD7-4E51-9A69-A6A0F9FA99D3}"/>
    <dgm:cxn modelId="{041BA5EF-1453-4F72-AD06-6FB10C09EF1C}" type="presOf" srcId="{157D9DA6-9663-4AC0-A9CD-77C4CAD3A85C}" destId="{08BF9B8F-7DEE-48C0-B48D-9FD067E30EF6}" srcOrd="0" destOrd="4" presId="urn:microsoft.com/office/officeart/2005/8/layout/arrow5"/>
    <dgm:cxn modelId="{F3CE2DB3-2373-4715-81FE-42BEC01B02AF}" type="presParOf" srcId="{64876252-8138-4FAD-968A-EE6D2EF5CAFD}" destId="{08BF9B8F-7DEE-48C0-B48D-9FD067E30EF6}" srcOrd="0" destOrd="0" presId="urn:microsoft.com/office/officeart/2005/8/layout/arrow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13D529E-7053-4D44-9883-A4E744CD6519}">
      <dsp:nvSpPr>
        <dsp:cNvPr id="0" name=""/>
        <dsp:cNvSpPr/>
      </dsp:nvSpPr>
      <dsp:spPr>
        <a:xfrm rot="16200000">
          <a:off x="1818" y="1689"/>
          <a:ext cx="3724070" cy="3724070"/>
        </a:xfrm>
        <a:prstGeom prst="downArrow">
          <a:avLst>
            <a:gd name="adj1" fmla="val 50000"/>
            <a:gd name="adj2" fmla="val 35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rtl="0">
            <a:lnSpc>
              <a:spcPct val="90000"/>
            </a:lnSpc>
            <a:spcBef>
              <a:spcPct val="0"/>
            </a:spcBef>
            <a:spcAft>
              <a:spcPct val="35000"/>
            </a:spcAft>
            <a:buNone/>
          </a:pPr>
          <a:r>
            <a:rPr lang="en-US" sz="2400" kern="1200" dirty="0">
              <a:latin typeface="Calibri Light" panose="020F0302020204030204"/>
            </a:rPr>
            <a:t>Component 1 – Research Proposal - worth 10% of module-  400 words. </a:t>
          </a:r>
          <a:endParaRPr lang="en-US" sz="2400" kern="1200" dirty="0"/>
        </a:p>
      </dsp:txBody>
      <dsp:txXfrm rot="5400000">
        <a:off x="1819" y="932705"/>
        <a:ext cx="3072358" cy="1862035"/>
      </dsp:txXfrm>
    </dsp:sp>
    <dsp:sp modelId="{08BF9B8F-7DEE-48C0-B48D-9FD067E30EF6}">
      <dsp:nvSpPr>
        <dsp:cNvPr id="0" name=""/>
        <dsp:cNvSpPr/>
      </dsp:nvSpPr>
      <dsp:spPr>
        <a:xfrm rot="5400000">
          <a:off x="4268761" y="1689"/>
          <a:ext cx="3724070" cy="3724070"/>
        </a:xfrm>
        <a:prstGeom prst="downArrow">
          <a:avLst>
            <a:gd name="adj1" fmla="val 50000"/>
            <a:gd name="adj2" fmla="val 35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rtl="0">
            <a:lnSpc>
              <a:spcPct val="90000"/>
            </a:lnSpc>
            <a:spcBef>
              <a:spcPct val="0"/>
            </a:spcBef>
            <a:spcAft>
              <a:spcPct val="35000"/>
            </a:spcAft>
            <a:buNone/>
          </a:pPr>
          <a:r>
            <a:rPr lang="en-US" sz="2400" kern="1200" dirty="0">
              <a:latin typeface="Calibri Light" panose="020F0302020204030204"/>
            </a:rPr>
            <a:t>Component 2 – Research Report – Worth 90% of module – 3600 words</a:t>
          </a:r>
        </a:p>
      </dsp:txBody>
      <dsp:txXfrm rot="-5400000">
        <a:off x="4920474" y="932707"/>
        <a:ext cx="3072358" cy="186203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13D529E-7053-4D44-9883-A4E744CD6519}">
      <dsp:nvSpPr>
        <dsp:cNvPr id="0" name=""/>
        <dsp:cNvSpPr/>
      </dsp:nvSpPr>
      <dsp:spPr>
        <a:xfrm>
          <a:off x="1124326" y="3737"/>
          <a:ext cx="6375394" cy="6375394"/>
        </a:xfrm>
        <a:prstGeom prst="rightArrow">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34696" tIns="234696" rIns="234696" bIns="234696" numCol="1" spcCol="1270" anchor="t" anchorCtr="0">
          <a:noAutofit/>
        </a:bodyPr>
        <a:lstStyle/>
        <a:p>
          <a:pPr marL="0" lvl="0" indent="0" algn="l" defTabSz="1466850" rtl="0">
            <a:lnSpc>
              <a:spcPct val="90000"/>
            </a:lnSpc>
            <a:spcBef>
              <a:spcPct val="0"/>
            </a:spcBef>
            <a:spcAft>
              <a:spcPct val="35000"/>
            </a:spcAft>
            <a:buNone/>
          </a:pPr>
          <a:r>
            <a:rPr lang="en-US" sz="3300" b="1" u="sng" kern="1200" dirty="0">
              <a:latin typeface="Calibri Light" panose="020F0302020204030204"/>
            </a:rPr>
            <a:t>Component 1</a:t>
          </a:r>
          <a:endParaRPr lang="en-US" sz="3300" b="1" u="sng" kern="1200" dirty="0"/>
        </a:p>
        <a:p>
          <a:pPr marL="228600" lvl="1" indent="-228600" algn="l" defTabSz="1155700" rtl="0">
            <a:lnSpc>
              <a:spcPct val="90000"/>
            </a:lnSpc>
            <a:spcBef>
              <a:spcPct val="0"/>
            </a:spcBef>
            <a:spcAft>
              <a:spcPct val="15000"/>
            </a:spcAft>
            <a:buChar char="•"/>
          </a:pPr>
          <a:r>
            <a:rPr lang="en-US" sz="2600" kern="1200" dirty="0">
              <a:latin typeface="Calibri Light" panose="020F0302020204030204"/>
            </a:rPr>
            <a:t> Research Proposal</a:t>
          </a:r>
          <a:endParaRPr lang="en-US" sz="2600" kern="1200" dirty="0"/>
        </a:p>
        <a:p>
          <a:pPr marL="228600" lvl="1" indent="-228600" algn="l" defTabSz="1155700" rtl="0">
            <a:lnSpc>
              <a:spcPct val="90000"/>
            </a:lnSpc>
            <a:spcBef>
              <a:spcPct val="0"/>
            </a:spcBef>
            <a:spcAft>
              <a:spcPct val="15000"/>
            </a:spcAft>
            <a:buChar char="•"/>
          </a:pPr>
          <a:r>
            <a:rPr lang="en-US" sz="2600" kern="1200" dirty="0">
              <a:latin typeface="Calibri Light" panose="020F0302020204030204"/>
            </a:rPr>
            <a:t> Worth 10% of module</a:t>
          </a:r>
          <a:endParaRPr lang="en-US" sz="2600" kern="1200" dirty="0"/>
        </a:p>
        <a:p>
          <a:pPr marL="228600" lvl="1" indent="-228600" algn="l" defTabSz="1155700" rtl="0">
            <a:lnSpc>
              <a:spcPct val="90000"/>
            </a:lnSpc>
            <a:spcBef>
              <a:spcPct val="0"/>
            </a:spcBef>
            <a:spcAft>
              <a:spcPct val="15000"/>
            </a:spcAft>
            <a:buChar char="•"/>
          </a:pPr>
          <a:r>
            <a:rPr lang="en-US" sz="2600" kern="1200" dirty="0">
              <a:latin typeface="Calibri Light" panose="020F0302020204030204"/>
            </a:rPr>
            <a:t> 400 words.</a:t>
          </a:r>
          <a:endParaRPr lang="en-US" sz="2600" kern="1200" dirty="0"/>
        </a:p>
        <a:p>
          <a:pPr marL="228600" lvl="1" indent="-228600" algn="l" defTabSz="1155700" rtl="0">
            <a:lnSpc>
              <a:spcPct val="90000"/>
            </a:lnSpc>
            <a:spcBef>
              <a:spcPct val="0"/>
            </a:spcBef>
            <a:spcAft>
              <a:spcPct val="15000"/>
            </a:spcAft>
            <a:buChar char="•"/>
          </a:pPr>
          <a:r>
            <a:rPr lang="en-US" sz="2600" kern="1200" dirty="0">
              <a:latin typeface="Calibri Light" panose="020F0302020204030204"/>
            </a:rPr>
            <a:t>Submit by </a:t>
          </a:r>
          <a:r>
            <a:rPr lang="en-GB" sz="2600" b="1" kern="1200" dirty="0"/>
            <a:t>Monday 15th June 2026 </a:t>
          </a:r>
          <a:endParaRPr lang="en-US" sz="2600" kern="1200" dirty="0"/>
        </a:p>
      </dsp:txBody>
      <dsp:txXfrm>
        <a:off x="1124326" y="1597586"/>
        <a:ext cx="4781546" cy="318769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8BF9B8F-7DEE-48C0-B48D-9FD067E30EF6}">
      <dsp:nvSpPr>
        <dsp:cNvPr id="0" name=""/>
        <dsp:cNvSpPr/>
      </dsp:nvSpPr>
      <dsp:spPr>
        <a:xfrm>
          <a:off x="1716023" y="3764"/>
          <a:ext cx="6357412" cy="6357412"/>
        </a:xfrm>
        <a:prstGeom prst="leftArrow">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3360" tIns="213360" rIns="213360" bIns="213360" numCol="1" spcCol="1270" anchor="t" anchorCtr="0">
          <a:noAutofit/>
        </a:bodyPr>
        <a:lstStyle/>
        <a:p>
          <a:pPr marL="0" lvl="0" indent="0" algn="l" defTabSz="1333500" rtl="0">
            <a:lnSpc>
              <a:spcPct val="90000"/>
            </a:lnSpc>
            <a:spcBef>
              <a:spcPct val="0"/>
            </a:spcBef>
            <a:spcAft>
              <a:spcPct val="35000"/>
            </a:spcAft>
            <a:buNone/>
          </a:pPr>
          <a:r>
            <a:rPr lang="en-US" sz="3000" b="1" u="sng" kern="1200" dirty="0">
              <a:latin typeface="Calibri Light" panose="020F0302020204030204"/>
            </a:rPr>
            <a:t>Component 2</a:t>
          </a:r>
        </a:p>
        <a:p>
          <a:pPr marL="228600" lvl="1" indent="-228600" algn="l" defTabSz="1022350" rtl="0">
            <a:lnSpc>
              <a:spcPct val="90000"/>
            </a:lnSpc>
            <a:spcBef>
              <a:spcPct val="0"/>
            </a:spcBef>
            <a:spcAft>
              <a:spcPct val="15000"/>
            </a:spcAft>
            <a:buChar char="•"/>
          </a:pPr>
          <a:r>
            <a:rPr lang="en-US" sz="2300" kern="1200" dirty="0">
              <a:latin typeface="Calibri Light" panose="020F0302020204030204"/>
            </a:rPr>
            <a:t> Research Report</a:t>
          </a:r>
        </a:p>
        <a:p>
          <a:pPr marL="228600" lvl="1" indent="-228600" algn="l" defTabSz="1022350" rtl="0">
            <a:lnSpc>
              <a:spcPct val="90000"/>
            </a:lnSpc>
            <a:spcBef>
              <a:spcPct val="0"/>
            </a:spcBef>
            <a:spcAft>
              <a:spcPct val="15000"/>
            </a:spcAft>
            <a:buChar char="•"/>
          </a:pPr>
          <a:r>
            <a:rPr lang="en-US" sz="2300" kern="1200" dirty="0">
              <a:latin typeface="Calibri Light" panose="020F0302020204030204"/>
            </a:rPr>
            <a:t> Worth 90% of module</a:t>
          </a:r>
        </a:p>
        <a:p>
          <a:pPr marL="228600" lvl="1" indent="-228600" algn="l" defTabSz="1022350" rtl="0">
            <a:lnSpc>
              <a:spcPct val="90000"/>
            </a:lnSpc>
            <a:spcBef>
              <a:spcPct val="0"/>
            </a:spcBef>
            <a:spcAft>
              <a:spcPct val="15000"/>
            </a:spcAft>
            <a:buChar char="•"/>
          </a:pPr>
          <a:r>
            <a:rPr lang="en-US" sz="2300" kern="1200" dirty="0">
              <a:latin typeface="Calibri Light" panose="020F0302020204030204"/>
            </a:rPr>
            <a:t> 3600 words</a:t>
          </a:r>
        </a:p>
        <a:p>
          <a:pPr marL="228600" lvl="1" indent="-228600" algn="l" defTabSz="1022350">
            <a:lnSpc>
              <a:spcPct val="90000"/>
            </a:lnSpc>
            <a:spcBef>
              <a:spcPct val="0"/>
            </a:spcBef>
            <a:spcAft>
              <a:spcPct val="15000"/>
            </a:spcAft>
            <a:buChar char="•"/>
          </a:pPr>
          <a:r>
            <a:rPr lang="en-GB" sz="2300" b="1" kern="1200" dirty="0"/>
            <a:t>Monday 20th July 202614:00 (2PM) - (Week 11)</a:t>
          </a:r>
          <a:endParaRPr lang="en-US" sz="2300" kern="1200" dirty="0">
            <a:latin typeface="Calibri Light" panose="020F0302020204030204"/>
          </a:endParaRPr>
        </a:p>
        <a:p>
          <a:pPr marL="228600" lvl="1" indent="-228600" algn="l" defTabSz="1022350">
            <a:lnSpc>
              <a:spcPct val="90000"/>
            </a:lnSpc>
            <a:spcBef>
              <a:spcPct val="0"/>
            </a:spcBef>
            <a:spcAft>
              <a:spcPct val="15000"/>
            </a:spcAft>
            <a:buChar char="•"/>
          </a:pPr>
          <a:endParaRPr lang="en-GB" sz="2300" b="1" kern="1200" dirty="0"/>
        </a:p>
      </dsp:txBody>
      <dsp:txXfrm>
        <a:off x="3305376" y="1593117"/>
        <a:ext cx="4768059" cy="3178706"/>
      </dsp:txXfrm>
    </dsp:sp>
  </dsp:spTree>
</dsp:drawing>
</file>

<file path=ppt/diagrams/layout1.xml><?xml version="1.0" encoding="utf-8"?>
<dgm:layoutDef xmlns:dgm="http://schemas.openxmlformats.org/drawingml/2006/diagram" xmlns:a="http://schemas.openxmlformats.org/drawingml/2006/main" uniqueId="urn:microsoft.com/office/officeart/2005/8/layout/arrow5">
  <dgm:title val=""/>
  <dgm:desc val=""/>
  <dgm:catLst>
    <dgm:cat type="relationship" pri="6000"/>
    <dgm:cat type="process" pri="31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lte" val="2">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 type="diam" refType="w" refFor="ch" refPtType="node" op="equ" fact="1.1"/>
        </dgm:constrLst>
      </dgm:if>
      <dgm:if name="Name11" axis="ch" ptType="node" func="cnt" op="equ" val="5">
        <dgm:constrLst>
          <dgm:constr type="primFontSz" for="ch" ptType="node" op="equ" val="65"/>
          <dgm:constr type="w" for="ch" ptType="node" refType="w"/>
          <dgm:constr type="h" for="ch" ptType="node" refType="w" refFor="ch" refPtType="node" op="equ"/>
          <dgm:constr type="sibSp" refType="w" refFor="ch" refPtType="node" fact="-0.2"/>
          <dgm:constr type="sibSp" refType="h" op="lte" fact="0.1"/>
        </dgm:constrLst>
      </dgm:if>
      <dgm:if name="Name12" axis="ch" ptType="node" func="cnt" op="equ" val="6">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3" axis="ch" ptType="node" func="cnt" op="equ" val="7">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4" axis="ch" ptType="node" func="cnt" op="equ" val="8">
        <dgm:constrLst>
          <dgm:constr type="primFontSz" for="ch" ptType="node" op="equ" val="65"/>
          <dgm:constr type="w" for="ch" ptType="node" refType="w"/>
          <dgm:constr type="h" for="ch" ptType="node" refType="w" refFor="ch" refPtType="node" op="equ"/>
          <dgm:constr type="sibSp"/>
          <dgm:constr type="sibSp" refType="h" op="lte" fact="0.1"/>
        </dgm:constrLst>
      </dgm:if>
      <dgm:if name="Name15" axis="ch" ptType="node" func="cnt" op="gte" val="9">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else name="Name16">
        <dgm:constrLst>
          <dgm:constr type="primFontSz" for="ch" ptType="node" op="equ" val="65"/>
          <dgm:constr type="w" for="ch" ptType="node" refType="w"/>
          <dgm:constr type="h" for="ch" ptType="node" refType="w" refFor="ch" refPtType="node" op="equ"/>
          <dgm:constr type="sibSp" refType="w" refFor="ch" refPtType="node" fact="-0.35"/>
        </dgm:constrLst>
      </dgm:else>
    </dgm:choose>
    <dgm:ruleLst/>
    <dgm:forEach name="Name17" axis="ch" ptType="node">
      <dgm:layoutNode name="arrow">
        <dgm:varLst>
          <dgm:bulletEnabled val="1"/>
        </dgm:varLst>
        <dgm:alg type="tx"/>
        <dgm:shape xmlns:r="http://schemas.openxmlformats.org/officeDocument/2006/relationships" type="downArrow" r:blip="">
          <dgm:adjLst>
            <dgm:adj idx="2" val="0.35"/>
          </dgm:adjLst>
        </dgm:shape>
        <dgm:presOf axis="desOrSelf" ptType="node"/>
        <dgm:constrLst/>
        <dgm:ruleLst>
          <dgm:rule type="primFontSz" val="5" fact="NaN" max="NaN"/>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arrow5">
  <dgm:title val=""/>
  <dgm:desc val=""/>
  <dgm:catLst>
    <dgm:cat type="relationship" pri="6000"/>
    <dgm:cat type="process" pri="31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lte" val="2">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 type="diam" refType="w" refFor="ch" refPtType="node" op="equ" fact="1.1"/>
        </dgm:constrLst>
      </dgm:if>
      <dgm:if name="Name11" axis="ch" ptType="node" func="cnt" op="equ" val="5">
        <dgm:constrLst>
          <dgm:constr type="primFontSz" for="ch" ptType="node" op="equ" val="65"/>
          <dgm:constr type="w" for="ch" ptType="node" refType="w"/>
          <dgm:constr type="h" for="ch" ptType="node" refType="w" refFor="ch" refPtType="node" op="equ"/>
          <dgm:constr type="sibSp" refType="w" refFor="ch" refPtType="node" fact="-0.2"/>
          <dgm:constr type="sibSp" refType="h" op="lte" fact="0.1"/>
        </dgm:constrLst>
      </dgm:if>
      <dgm:if name="Name12" axis="ch" ptType="node" func="cnt" op="equ" val="6">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3" axis="ch" ptType="node" func="cnt" op="equ" val="7">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4" axis="ch" ptType="node" func="cnt" op="equ" val="8">
        <dgm:constrLst>
          <dgm:constr type="primFontSz" for="ch" ptType="node" op="equ" val="65"/>
          <dgm:constr type="w" for="ch" ptType="node" refType="w"/>
          <dgm:constr type="h" for="ch" ptType="node" refType="w" refFor="ch" refPtType="node" op="equ"/>
          <dgm:constr type="sibSp"/>
          <dgm:constr type="sibSp" refType="h" op="lte" fact="0.1"/>
        </dgm:constrLst>
      </dgm:if>
      <dgm:if name="Name15" axis="ch" ptType="node" func="cnt" op="gte" val="9">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else name="Name16">
        <dgm:constrLst>
          <dgm:constr type="primFontSz" for="ch" ptType="node" op="equ" val="65"/>
          <dgm:constr type="w" for="ch" ptType="node" refType="w"/>
          <dgm:constr type="h" for="ch" ptType="node" refType="w" refFor="ch" refPtType="node" op="equ"/>
          <dgm:constr type="sibSp" refType="w" refFor="ch" refPtType="node" fact="-0.35"/>
        </dgm:constrLst>
      </dgm:else>
    </dgm:choose>
    <dgm:ruleLst/>
    <dgm:forEach name="Name17" axis="ch" ptType="node">
      <dgm:layoutNode name="arrow">
        <dgm:varLst>
          <dgm:bulletEnabled val="1"/>
        </dgm:varLst>
        <dgm:alg type="tx"/>
        <dgm:shape xmlns:r="http://schemas.openxmlformats.org/officeDocument/2006/relationships" type="downArrow" r:blip="">
          <dgm:adjLst>
            <dgm:adj idx="2" val="0.35"/>
          </dgm:adjLst>
        </dgm:shape>
        <dgm:presOf axis="desOrSelf" ptType="node"/>
        <dgm:constrLst/>
        <dgm:ruleLst>
          <dgm:rule type="primFontSz" val="5" fact="NaN" max="NaN"/>
        </dgm:ruleLst>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arrow5">
  <dgm:title val=""/>
  <dgm:desc val=""/>
  <dgm:catLst>
    <dgm:cat type="relationship" pri="6000"/>
    <dgm:cat type="process" pri="31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lte" val="2">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 type="diam" refType="w" refFor="ch" refPtType="node" op="equ" fact="1.1"/>
        </dgm:constrLst>
      </dgm:if>
      <dgm:if name="Name11" axis="ch" ptType="node" func="cnt" op="equ" val="5">
        <dgm:constrLst>
          <dgm:constr type="primFontSz" for="ch" ptType="node" op="equ" val="65"/>
          <dgm:constr type="w" for="ch" ptType="node" refType="w"/>
          <dgm:constr type="h" for="ch" ptType="node" refType="w" refFor="ch" refPtType="node" op="equ"/>
          <dgm:constr type="sibSp" refType="w" refFor="ch" refPtType="node" fact="-0.2"/>
          <dgm:constr type="sibSp" refType="h" op="lte" fact="0.1"/>
        </dgm:constrLst>
      </dgm:if>
      <dgm:if name="Name12" axis="ch" ptType="node" func="cnt" op="equ" val="6">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3" axis="ch" ptType="node" func="cnt" op="equ" val="7">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4" axis="ch" ptType="node" func="cnt" op="equ" val="8">
        <dgm:constrLst>
          <dgm:constr type="primFontSz" for="ch" ptType="node" op="equ" val="65"/>
          <dgm:constr type="w" for="ch" ptType="node" refType="w"/>
          <dgm:constr type="h" for="ch" ptType="node" refType="w" refFor="ch" refPtType="node" op="equ"/>
          <dgm:constr type="sibSp"/>
          <dgm:constr type="sibSp" refType="h" op="lte" fact="0.1"/>
        </dgm:constrLst>
      </dgm:if>
      <dgm:if name="Name15" axis="ch" ptType="node" func="cnt" op="gte" val="9">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else name="Name16">
        <dgm:constrLst>
          <dgm:constr type="primFontSz" for="ch" ptType="node" op="equ" val="65"/>
          <dgm:constr type="w" for="ch" ptType="node" refType="w"/>
          <dgm:constr type="h" for="ch" ptType="node" refType="w" refFor="ch" refPtType="node" op="equ"/>
          <dgm:constr type="sibSp" refType="w" refFor="ch" refPtType="node" fact="-0.35"/>
        </dgm:constrLst>
      </dgm:else>
    </dgm:choose>
    <dgm:ruleLst/>
    <dgm:forEach name="Name17" axis="ch" ptType="node">
      <dgm:layoutNode name="arrow">
        <dgm:varLst>
          <dgm:bulletEnabled val="1"/>
        </dgm:varLst>
        <dgm:alg type="tx"/>
        <dgm:shape xmlns:r="http://schemas.openxmlformats.org/officeDocument/2006/relationships" type="downArrow" r:blip="">
          <dgm:adjLst>
            <dgm:adj idx="2" val="0.35"/>
          </dgm:adjLst>
        </dgm:shape>
        <dgm:presOf axis="desOrSelf" ptType="node"/>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62C92E2-CDA3-4F38-B7CE-85ECEBB66610}" type="datetimeFigureOut">
              <a:t>5/22/2026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D28CD4E-E6FC-4B71-BC7D-B0A5B2A3B1AB}" type="slidenum">
              <a:t>‹#›</a:t>
            </a:fld>
            <a:endParaRPr lang="en-US"/>
          </a:p>
        </p:txBody>
      </p:sp>
    </p:spTree>
    <p:extLst>
      <p:ext uri="{BB962C8B-B14F-4D97-AF65-F5344CB8AC3E}">
        <p14:creationId xmlns:p14="http://schemas.microsoft.com/office/powerpoint/2010/main" val="17841434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D28CD4E-E6FC-4B71-BC7D-B0A5B2A3B1AB}" type="slidenum">
              <a:rPr lang="en-GB" smtClean="0"/>
              <a:t>5</a:t>
            </a:fld>
            <a:endParaRPr lang="en-GB"/>
          </a:p>
        </p:txBody>
      </p:sp>
    </p:spTree>
    <p:extLst>
      <p:ext uri="{BB962C8B-B14F-4D97-AF65-F5344CB8AC3E}">
        <p14:creationId xmlns:p14="http://schemas.microsoft.com/office/powerpoint/2010/main" val="3847355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marR="62230" lvl="0" indent="-342900" algn="just">
              <a:lnSpc>
                <a:spcPct val="99000"/>
              </a:lnSpc>
              <a:buFont typeface="Symbol" panose="05050102010706020507" pitchFamily="18" charset="2"/>
              <a:buChar char=""/>
            </a:pPr>
            <a:r>
              <a:rPr lang="en-GB" sz="1800" i="1" dirty="0">
                <a:solidFill>
                  <a:srgbClr val="FF0000"/>
                </a:solidFill>
                <a:effectLst/>
                <a:latin typeface="Arial" panose="020B0604020202020204" pitchFamily="34" charset="0"/>
                <a:ea typeface="Times New Roman" panose="02020603050405020304" pitchFamily="18" charset="0"/>
              </a:rPr>
              <a:t>The student should use at least 5 references from reliable academic sources and demonstrate awareness of a wide level of reading, both in terms of research methodology and subject-specific knowledge. </a:t>
            </a:r>
            <a:endParaRPr lang="en-GB" sz="1800" dirty="0">
              <a:solidFill>
                <a:srgbClr val="000000"/>
              </a:solidFill>
              <a:effectLst/>
              <a:latin typeface="Times New Roman" panose="02020603050405020304" pitchFamily="18" charset="0"/>
              <a:ea typeface="Times New Roman" panose="02020603050405020304" pitchFamily="18" charset="0"/>
            </a:endParaRPr>
          </a:p>
          <a:p>
            <a:pPr marL="342900" marR="62230" lvl="0" indent="-342900" algn="just">
              <a:lnSpc>
                <a:spcPct val="99000"/>
              </a:lnSpc>
              <a:buFont typeface="Symbol" panose="05050102010706020507" pitchFamily="18" charset="2"/>
              <a:buChar char=""/>
            </a:pPr>
            <a:r>
              <a:rPr lang="en-GB" sz="1800" i="1" dirty="0">
                <a:solidFill>
                  <a:srgbClr val="FF0000"/>
                </a:solidFill>
                <a:effectLst/>
                <a:latin typeface="Arial" panose="020B0604020202020204" pitchFamily="34" charset="0"/>
                <a:ea typeface="Times New Roman" panose="02020603050405020304" pitchFamily="18" charset="0"/>
              </a:rPr>
              <a:t>The University’s Harvard Referencing style should be applied correctly.</a:t>
            </a:r>
            <a:endParaRPr lang="en-GB" sz="1800" dirty="0">
              <a:solidFill>
                <a:srgbClr val="000000"/>
              </a:solidFill>
              <a:effectLst/>
              <a:latin typeface="Times New Roman" panose="02020603050405020304" pitchFamily="18" charset="0"/>
              <a:ea typeface="Times New Roman" panose="02020603050405020304" pitchFamily="18" charset="0"/>
            </a:endParaRPr>
          </a:p>
          <a:p>
            <a:pPr marL="6350" marR="69850" indent="-6350" algn="l">
              <a:lnSpc>
                <a:spcPct val="107000"/>
              </a:lnSpc>
            </a:pPr>
            <a:r>
              <a:rPr lang="en-GB" sz="1800" dirty="0">
                <a:solidFill>
                  <a:srgbClr val="000000"/>
                </a:solidFill>
                <a:effectLst/>
                <a:latin typeface="Arial" panose="020B0604020202020204" pitchFamily="34" charset="0"/>
                <a:ea typeface="Times New Roman" panose="02020603050405020304" pitchFamily="18" charset="0"/>
              </a:rPr>
              <a:t> </a:t>
            </a:r>
            <a:endParaRPr lang="en-GB" sz="1800" dirty="0">
              <a:solidFill>
                <a:srgbClr val="000000"/>
              </a:solidFill>
              <a:effectLst/>
              <a:latin typeface="Times New Roman" panose="02020603050405020304" pitchFamily="18" charset="0"/>
              <a:ea typeface="Times New Roman" panose="02020603050405020304" pitchFamily="18" charset="0"/>
            </a:endParaRPr>
          </a:p>
          <a:p>
            <a:pPr marL="342900" marR="62230" lvl="0" indent="-342900" algn="just">
              <a:lnSpc>
                <a:spcPct val="99000"/>
              </a:lnSpc>
              <a:buFont typeface="Symbol" panose="05050102010706020507" pitchFamily="18" charset="2"/>
              <a:buChar char=""/>
            </a:pPr>
            <a:r>
              <a:rPr lang="en-GB" sz="1800" i="1" dirty="0">
                <a:solidFill>
                  <a:srgbClr val="FF0000"/>
                </a:solidFill>
                <a:effectLst/>
                <a:latin typeface="Arial" panose="020B0604020202020204" pitchFamily="34" charset="0"/>
                <a:ea typeface="Times New Roman" panose="02020603050405020304" pitchFamily="18" charset="0"/>
              </a:rPr>
              <a:t>Should demonstrate the ability to synthesise and critically present the rationale of the chosen research topic, using justified arguments with cited sources. </a:t>
            </a:r>
            <a:endParaRPr lang="en-GB" sz="1800" dirty="0">
              <a:solidFill>
                <a:srgbClr val="000000"/>
              </a:solidFill>
              <a:effectLst/>
              <a:latin typeface="Times New Roman" panose="02020603050405020304" pitchFamily="18" charset="0"/>
              <a:ea typeface="Times New Roman" panose="02020603050405020304" pitchFamily="18" charset="0"/>
            </a:endParaRPr>
          </a:p>
          <a:p>
            <a:pPr marL="342900" marR="62230" lvl="0" indent="-342900" algn="just">
              <a:lnSpc>
                <a:spcPct val="99000"/>
              </a:lnSpc>
              <a:buFont typeface="Symbol" panose="05050102010706020507" pitchFamily="18" charset="2"/>
              <a:buChar char=""/>
            </a:pPr>
            <a:r>
              <a:rPr lang="en-GB" sz="1800" i="1" dirty="0">
                <a:solidFill>
                  <a:srgbClr val="FF0000"/>
                </a:solidFill>
                <a:effectLst/>
                <a:latin typeface="Arial" panose="020B0604020202020204" pitchFamily="34" charset="0"/>
                <a:ea typeface="Times New Roman" panose="02020603050405020304" pitchFamily="18" charset="0"/>
              </a:rPr>
              <a:t>The methods for data collection and data analysis should be relevant to the process of scoping review. </a:t>
            </a:r>
            <a:endParaRPr lang="en-GB" sz="1800" dirty="0">
              <a:solidFill>
                <a:srgbClr val="000000"/>
              </a:solidFill>
              <a:effectLst/>
              <a:latin typeface="Times New Roman" panose="02020603050405020304" pitchFamily="18" charset="0"/>
              <a:ea typeface="Times New Roman" panose="02020603050405020304" pitchFamily="18" charset="0"/>
            </a:endParaRPr>
          </a:p>
          <a:p>
            <a:pPr marL="342900" marR="62230" lvl="0" indent="-342900" algn="just">
              <a:lnSpc>
                <a:spcPct val="99000"/>
              </a:lnSpc>
              <a:buFont typeface="Symbol" panose="05050102010706020507" pitchFamily="18" charset="2"/>
              <a:buChar char=""/>
            </a:pPr>
            <a:r>
              <a:rPr lang="en-GB" sz="1800" i="1" dirty="0">
                <a:solidFill>
                  <a:srgbClr val="FF0000"/>
                </a:solidFill>
                <a:effectLst/>
                <a:latin typeface="Arial" panose="020B0604020202020204" pitchFamily="34" charset="0"/>
                <a:ea typeface="Times New Roman" panose="02020603050405020304" pitchFamily="18" charset="0"/>
              </a:rPr>
              <a:t>The student should make sound judgements and convincing arguments, based on the proposed rationale and methods of this assignment.</a:t>
            </a:r>
            <a:endParaRPr lang="en-GB" sz="1800" dirty="0">
              <a:solidFill>
                <a:srgbClr val="000000"/>
              </a:solidFill>
              <a:effectLst/>
              <a:latin typeface="Times New Roman" panose="02020603050405020304" pitchFamily="18" charset="0"/>
              <a:ea typeface="Times New Roman" panose="02020603050405020304" pitchFamily="18" charset="0"/>
            </a:endParaRPr>
          </a:p>
          <a:p>
            <a:pPr marL="342900" marR="62230" lvl="0" indent="-342900" algn="just">
              <a:lnSpc>
                <a:spcPct val="99000"/>
              </a:lnSpc>
              <a:buFont typeface="Symbol" panose="05050102010706020507" pitchFamily="18" charset="2"/>
              <a:buChar char=""/>
            </a:pPr>
            <a:r>
              <a:rPr lang="en-GB" sz="1800" i="1" dirty="0">
                <a:solidFill>
                  <a:srgbClr val="FF0000"/>
                </a:solidFill>
                <a:effectLst/>
                <a:latin typeface="Arial" panose="020B0604020202020204" pitchFamily="34" charset="0"/>
                <a:ea typeface="Times New Roman" panose="02020603050405020304" pitchFamily="18" charset="0"/>
              </a:rPr>
              <a:t>Should demonstrate an understanding of the current situation (e.g. in terms of policy, practice, legislation, and/or services) on the chosen topic and how it relates to health, social care, and/or digital health professions in practice. </a:t>
            </a:r>
            <a:endParaRPr lang="en-GB" sz="1800" dirty="0">
              <a:solidFill>
                <a:srgbClr val="000000"/>
              </a:solidFill>
              <a:effectLst/>
              <a:latin typeface="Times New Roman" panose="02020603050405020304" pitchFamily="18" charset="0"/>
              <a:ea typeface="Times New Roman" panose="02020603050405020304" pitchFamily="18" charset="0"/>
            </a:endParaRPr>
          </a:p>
          <a:p>
            <a:pPr marL="342900" marR="62230" lvl="0" indent="-342900" algn="just">
              <a:lnSpc>
                <a:spcPct val="99000"/>
              </a:lnSpc>
              <a:buFont typeface="Symbol" panose="05050102010706020507" pitchFamily="18" charset="2"/>
              <a:buChar char=""/>
            </a:pPr>
            <a:r>
              <a:rPr lang="en-GB" sz="1800" i="1" dirty="0">
                <a:solidFill>
                  <a:srgbClr val="FF0000"/>
                </a:solidFill>
                <a:effectLst/>
                <a:latin typeface="Arial" panose="020B0604020202020204" pitchFamily="34" charset="0"/>
                <a:ea typeface="Times New Roman" panose="02020603050405020304" pitchFamily="18" charset="0"/>
              </a:rPr>
              <a:t>The student should consider in their proposal ethical implications that their research has and the importance of ethical research.</a:t>
            </a:r>
            <a:endParaRPr lang="en-GB" sz="1800" dirty="0">
              <a:solidFill>
                <a:srgbClr val="000000"/>
              </a:solidFill>
              <a:effectLst/>
              <a:latin typeface="Times New Roman" panose="02020603050405020304" pitchFamily="18" charset="0"/>
              <a:ea typeface="Times New Roman" panose="02020603050405020304" pitchFamily="18" charset="0"/>
            </a:endParaRPr>
          </a:p>
          <a:p>
            <a:pPr marL="342900" marR="62230" lvl="0" indent="-342900" algn="just">
              <a:lnSpc>
                <a:spcPct val="99000"/>
              </a:lnSpc>
              <a:buFont typeface="Symbol" panose="05050102010706020507" pitchFamily="18" charset="2"/>
              <a:buChar char=""/>
            </a:pPr>
            <a:r>
              <a:rPr lang="en-GB" sz="1800" i="1" dirty="0">
                <a:solidFill>
                  <a:srgbClr val="FF0000"/>
                </a:solidFill>
                <a:effectLst/>
                <a:latin typeface="Arial" panose="020B0604020202020204" pitchFamily="34" charset="0"/>
                <a:ea typeface="Times New Roman" panose="02020603050405020304" pitchFamily="18" charset="0"/>
              </a:rPr>
              <a:t>The text should be structured appropriately for a research proposal, with cohesion and clarity of thought. </a:t>
            </a:r>
            <a:endParaRPr lang="en-GB" sz="1800" dirty="0">
              <a:solidFill>
                <a:srgbClr val="000000"/>
              </a:solidFill>
              <a:effectLst/>
              <a:latin typeface="Times New Roman" panose="02020603050405020304" pitchFamily="18" charset="0"/>
              <a:ea typeface="Times New Roman" panose="02020603050405020304" pitchFamily="18" charset="0"/>
            </a:endParaRPr>
          </a:p>
          <a:p>
            <a:pPr marL="342900" marR="62230" lvl="0" indent="-342900" algn="just">
              <a:lnSpc>
                <a:spcPct val="99000"/>
              </a:lnSpc>
              <a:buFont typeface="Symbol" panose="05050102010706020507" pitchFamily="18" charset="2"/>
              <a:buChar char=""/>
            </a:pPr>
            <a:r>
              <a:rPr lang="en-GB" sz="1800" i="1" dirty="0">
                <a:solidFill>
                  <a:srgbClr val="FF0000"/>
                </a:solidFill>
                <a:effectLst/>
                <a:latin typeface="Arial" panose="020B0604020202020204" pitchFamily="34" charset="0"/>
                <a:ea typeface="Times New Roman" panose="02020603050405020304" pitchFamily="18" charset="0"/>
              </a:rPr>
              <a:t>The paragraphs should be linked appropriately, with no grammar, spelling, or phrasing errors.</a:t>
            </a:r>
            <a:endParaRPr lang="en-GB" sz="1800" dirty="0">
              <a:solidFill>
                <a:srgbClr val="000000"/>
              </a:solidFill>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3D28CD4E-E6FC-4B71-BC7D-B0A5B2A3B1AB}" type="slidenum">
              <a:rPr lang="en-GB" smtClean="0"/>
              <a:t>6</a:t>
            </a:fld>
            <a:endParaRPr lang="en-GB"/>
          </a:p>
        </p:txBody>
      </p:sp>
    </p:spTree>
    <p:extLst>
      <p:ext uri="{BB962C8B-B14F-4D97-AF65-F5344CB8AC3E}">
        <p14:creationId xmlns:p14="http://schemas.microsoft.com/office/powerpoint/2010/main" val="143598509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marR="62230" lvl="0" indent="-342900" algn="just">
              <a:lnSpc>
                <a:spcPct val="99000"/>
              </a:lnSpc>
              <a:buFont typeface="Symbol" panose="05050102010706020507" pitchFamily="18" charset="2"/>
              <a:buChar char=""/>
            </a:pPr>
            <a:r>
              <a:rPr lang="en-GB" sz="1200" i="1" dirty="0">
                <a:solidFill>
                  <a:srgbClr val="FF0000"/>
                </a:solidFill>
                <a:effectLst/>
                <a:latin typeface="Arial" panose="020B0604020202020204" pitchFamily="34" charset="0"/>
                <a:ea typeface="Times New Roman" panose="02020603050405020304" pitchFamily="18" charset="0"/>
              </a:rPr>
              <a:t>The student should use at least 5 references from reliable academic sources and demonstrate awareness of a wide level of reading, both in terms of research methodology and subject-specific knowledge. </a:t>
            </a:r>
            <a:endParaRPr lang="en-GB" sz="1200" dirty="0">
              <a:solidFill>
                <a:srgbClr val="000000"/>
              </a:solidFill>
              <a:effectLst/>
              <a:latin typeface="Times New Roman" panose="02020603050405020304" pitchFamily="18" charset="0"/>
              <a:ea typeface="Times New Roman" panose="02020603050405020304" pitchFamily="18" charset="0"/>
            </a:endParaRPr>
          </a:p>
          <a:p>
            <a:pPr marL="342900" marR="62230" lvl="0" indent="-342900" algn="just">
              <a:lnSpc>
                <a:spcPct val="99000"/>
              </a:lnSpc>
              <a:buFont typeface="Symbol" panose="05050102010706020507" pitchFamily="18" charset="2"/>
              <a:buChar char=""/>
            </a:pPr>
            <a:r>
              <a:rPr lang="en-GB" sz="1200" i="1" dirty="0">
                <a:solidFill>
                  <a:srgbClr val="FF0000"/>
                </a:solidFill>
                <a:effectLst/>
                <a:latin typeface="Arial" panose="020B0604020202020204" pitchFamily="34" charset="0"/>
                <a:ea typeface="Times New Roman" panose="02020603050405020304" pitchFamily="18" charset="0"/>
              </a:rPr>
              <a:t>The University’s Harvard Referencing style should be applied correctly.</a:t>
            </a:r>
            <a:endParaRPr lang="en-GB" sz="1200" dirty="0">
              <a:solidFill>
                <a:srgbClr val="000000"/>
              </a:solidFill>
              <a:effectLst/>
              <a:latin typeface="Times New Roman" panose="02020603050405020304" pitchFamily="18" charset="0"/>
              <a:ea typeface="Times New Roman" panose="02020603050405020304" pitchFamily="18" charset="0"/>
            </a:endParaRPr>
          </a:p>
          <a:p>
            <a:pPr marL="6350" marR="69850" indent="-6350" algn="l">
              <a:lnSpc>
                <a:spcPct val="107000"/>
              </a:lnSpc>
            </a:pPr>
            <a:r>
              <a:rPr lang="en-GB" sz="1200" dirty="0">
                <a:solidFill>
                  <a:srgbClr val="000000"/>
                </a:solidFill>
                <a:effectLst/>
                <a:latin typeface="Arial" panose="020B0604020202020204" pitchFamily="34" charset="0"/>
                <a:ea typeface="Times New Roman" panose="02020603050405020304" pitchFamily="18" charset="0"/>
              </a:rPr>
              <a:t> </a:t>
            </a:r>
            <a:endParaRPr lang="en-GB" sz="1200" dirty="0">
              <a:solidFill>
                <a:srgbClr val="000000"/>
              </a:solidFill>
              <a:effectLst/>
              <a:latin typeface="Times New Roman" panose="02020603050405020304" pitchFamily="18" charset="0"/>
              <a:ea typeface="Times New Roman" panose="02020603050405020304" pitchFamily="18" charset="0"/>
            </a:endParaRPr>
          </a:p>
          <a:p>
            <a:pPr marL="342900" marR="62230" lvl="0" indent="-342900" algn="just">
              <a:lnSpc>
                <a:spcPct val="99000"/>
              </a:lnSpc>
              <a:buFont typeface="Symbol" panose="05050102010706020507" pitchFamily="18" charset="2"/>
              <a:buChar char=""/>
            </a:pPr>
            <a:r>
              <a:rPr lang="en-GB" sz="1200" i="1" dirty="0">
                <a:solidFill>
                  <a:srgbClr val="FF0000"/>
                </a:solidFill>
                <a:effectLst/>
                <a:latin typeface="Arial" panose="020B0604020202020204" pitchFamily="34" charset="0"/>
                <a:ea typeface="Times New Roman" panose="02020603050405020304" pitchFamily="18" charset="0"/>
              </a:rPr>
              <a:t>Should demonstrate the ability to synthesise and critically present the rationale of the chosen research topic, using justified arguments with cited sources. </a:t>
            </a:r>
            <a:endParaRPr lang="en-GB" sz="1200" dirty="0">
              <a:solidFill>
                <a:srgbClr val="000000"/>
              </a:solidFill>
              <a:effectLst/>
              <a:latin typeface="Times New Roman" panose="02020603050405020304" pitchFamily="18" charset="0"/>
              <a:ea typeface="Times New Roman" panose="02020603050405020304" pitchFamily="18" charset="0"/>
            </a:endParaRPr>
          </a:p>
          <a:p>
            <a:pPr marL="342900" marR="62230" lvl="0" indent="-342900" algn="just">
              <a:lnSpc>
                <a:spcPct val="99000"/>
              </a:lnSpc>
              <a:buFont typeface="Symbol" panose="05050102010706020507" pitchFamily="18" charset="2"/>
              <a:buChar char=""/>
            </a:pPr>
            <a:r>
              <a:rPr lang="en-GB" sz="1200" i="1" dirty="0">
                <a:solidFill>
                  <a:srgbClr val="FF0000"/>
                </a:solidFill>
                <a:effectLst/>
                <a:latin typeface="Arial" panose="020B0604020202020204" pitchFamily="34" charset="0"/>
                <a:ea typeface="Times New Roman" panose="02020603050405020304" pitchFamily="18" charset="0"/>
              </a:rPr>
              <a:t>The methods for data collection and data analysis should be relevant to the process of scoping review. </a:t>
            </a:r>
            <a:endParaRPr lang="en-GB" sz="1200" dirty="0">
              <a:solidFill>
                <a:srgbClr val="000000"/>
              </a:solidFill>
              <a:effectLst/>
              <a:latin typeface="Times New Roman" panose="02020603050405020304" pitchFamily="18" charset="0"/>
              <a:ea typeface="Times New Roman" panose="02020603050405020304" pitchFamily="18" charset="0"/>
            </a:endParaRPr>
          </a:p>
          <a:p>
            <a:pPr marL="342900" marR="62230" lvl="0" indent="-342900" algn="just">
              <a:lnSpc>
                <a:spcPct val="99000"/>
              </a:lnSpc>
              <a:buFont typeface="Symbol" panose="05050102010706020507" pitchFamily="18" charset="2"/>
              <a:buChar char=""/>
            </a:pPr>
            <a:r>
              <a:rPr lang="en-GB" sz="1200" i="1" dirty="0">
                <a:solidFill>
                  <a:srgbClr val="FF0000"/>
                </a:solidFill>
                <a:effectLst/>
                <a:latin typeface="Arial" panose="020B0604020202020204" pitchFamily="34" charset="0"/>
                <a:ea typeface="Times New Roman" panose="02020603050405020304" pitchFamily="18" charset="0"/>
              </a:rPr>
              <a:t>The student should make sound judgements and convincing arguments, based on the proposed rationale and methods of this assignment.</a:t>
            </a:r>
            <a:endParaRPr lang="en-GB" sz="1200" dirty="0">
              <a:solidFill>
                <a:srgbClr val="000000"/>
              </a:solidFill>
              <a:effectLst/>
              <a:latin typeface="Times New Roman" panose="02020603050405020304" pitchFamily="18" charset="0"/>
              <a:ea typeface="Times New Roman" panose="02020603050405020304" pitchFamily="18" charset="0"/>
            </a:endParaRPr>
          </a:p>
          <a:p>
            <a:pPr marL="342900" marR="62230" lvl="0" indent="-342900" algn="just">
              <a:lnSpc>
                <a:spcPct val="99000"/>
              </a:lnSpc>
              <a:buFont typeface="Symbol" panose="05050102010706020507" pitchFamily="18" charset="2"/>
              <a:buChar char=""/>
            </a:pPr>
            <a:r>
              <a:rPr lang="en-GB" sz="1200" i="1" dirty="0">
                <a:solidFill>
                  <a:srgbClr val="FF0000"/>
                </a:solidFill>
                <a:effectLst/>
                <a:latin typeface="Arial" panose="020B0604020202020204" pitchFamily="34" charset="0"/>
                <a:ea typeface="Times New Roman" panose="02020603050405020304" pitchFamily="18" charset="0"/>
              </a:rPr>
              <a:t>Should demonstrate an understanding of the current situation (e.g. in terms of policy, practice, legislation, and/or services) on the chosen topic and how it relates to health, social care, and/or digital health professions in practice. </a:t>
            </a:r>
            <a:endParaRPr lang="en-GB" sz="1200" dirty="0">
              <a:solidFill>
                <a:srgbClr val="000000"/>
              </a:solidFill>
              <a:effectLst/>
              <a:latin typeface="Times New Roman" panose="02020603050405020304" pitchFamily="18" charset="0"/>
              <a:ea typeface="Times New Roman" panose="02020603050405020304" pitchFamily="18" charset="0"/>
            </a:endParaRPr>
          </a:p>
          <a:p>
            <a:pPr marL="342900" marR="62230" lvl="0" indent="-342900" algn="just">
              <a:lnSpc>
                <a:spcPct val="99000"/>
              </a:lnSpc>
              <a:buFont typeface="Symbol" panose="05050102010706020507" pitchFamily="18" charset="2"/>
              <a:buChar char=""/>
            </a:pPr>
            <a:r>
              <a:rPr lang="en-GB" sz="1200" i="1" dirty="0">
                <a:solidFill>
                  <a:srgbClr val="FF0000"/>
                </a:solidFill>
                <a:effectLst/>
                <a:latin typeface="Arial" panose="020B0604020202020204" pitchFamily="34" charset="0"/>
                <a:ea typeface="Times New Roman" panose="02020603050405020304" pitchFamily="18" charset="0"/>
              </a:rPr>
              <a:t>The student should consider in their proposal ethical implications that their research has and the importance of ethical research.</a:t>
            </a:r>
            <a:endParaRPr lang="en-GB" sz="1200" dirty="0">
              <a:solidFill>
                <a:srgbClr val="000000"/>
              </a:solidFill>
              <a:effectLst/>
              <a:latin typeface="Times New Roman" panose="02020603050405020304" pitchFamily="18" charset="0"/>
              <a:ea typeface="Times New Roman" panose="02020603050405020304" pitchFamily="18" charset="0"/>
            </a:endParaRPr>
          </a:p>
          <a:p>
            <a:pPr marL="342900" marR="62230" lvl="0" indent="-342900" algn="just">
              <a:lnSpc>
                <a:spcPct val="99000"/>
              </a:lnSpc>
              <a:buFont typeface="Symbol" panose="05050102010706020507" pitchFamily="18" charset="2"/>
              <a:buChar char=""/>
            </a:pPr>
            <a:r>
              <a:rPr lang="en-GB" sz="1200" i="1" dirty="0">
                <a:solidFill>
                  <a:srgbClr val="FF0000"/>
                </a:solidFill>
                <a:effectLst/>
                <a:latin typeface="Arial" panose="020B0604020202020204" pitchFamily="34" charset="0"/>
                <a:ea typeface="Times New Roman" panose="02020603050405020304" pitchFamily="18" charset="0"/>
              </a:rPr>
              <a:t>The text should be structured appropriately for a research proposal, with cohesion and clarity of thought. </a:t>
            </a:r>
            <a:endParaRPr lang="en-GB" sz="1200" dirty="0">
              <a:solidFill>
                <a:srgbClr val="000000"/>
              </a:solidFill>
              <a:effectLst/>
              <a:latin typeface="Times New Roman" panose="02020603050405020304" pitchFamily="18" charset="0"/>
              <a:ea typeface="Times New Roman" panose="02020603050405020304" pitchFamily="18" charset="0"/>
            </a:endParaRPr>
          </a:p>
          <a:p>
            <a:pPr marL="342900" marR="62230" lvl="0" indent="-342900" algn="just">
              <a:lnSpc>
                <a:spcPct val="99000"/>
              </a:lnSpc>
              <a:buFont typeface="Symbol" panose="05050102010706020507" pitchFamily="18" charset="2"/>
              <a:buChar char=""/>
            </a:pPr>
            <a:r>
              <a:rPr lang="en-GB" sz="1200" i="1" dirty="0">
                <a:solidFill>
                  <a:srgbClr val="FF0000"/>
                </a:solidFill>
                <a:effectLst/>
                <a:latin typeface="Arial" panose="020B0604020202020204" pitchFamily="34" charset="0"/>
                <a:ea typeface="Times New Roman" panose="02020603050405020304" pitchFamily="18" charset="0"/>
              </a:rPr>
              <a:t>The paragraphs should be linked appropriately, with no grammar, spelling, or phrasing errors.</a:t>
            </a:r>
            <a:endParaRPr lang="en-GB" sz="1200" dirty="0">
              <a:solidFill>
                <a:srgbClr val="000000"/>
              </a:solidFill>
              <a:effectLst/>
              <a:latin typeface="Times New Roman" panose="02020603050405020304" pitchFamily="18" charset="0"/>
              <a:ea typeface="Times New Roman" panose="02020603050405020304" pitchFamily="18" charset="0"/>
            </a:endParaRPr>
          </a:p>
          <a:p>
            <a:endParaRPr lang="en-GB" dirty="0"/>
          </a:p>
          <a:p>
            <a:endParaRPr lang="en-GB" dirty="0"/>
          </a:p>
        </p:txBody>
      </p:sp>
      <p:sp>
        <p:nvSpPr>
          <p:cNvPr id="4" name="Slide Number Placeholder 3"/>
          <p:cNvSpPr>
            <a:spLocks noGrp="1"/>
          </p:cNvSpPr>
          <p:nvPr>
            <p:ph type="sldNum" sz="quarter" idx="5"/>
          </p:nvPr>
        </p:nvSpPr>
        <p:spPr/>
        <p:txBody>
          <a:bodyPr/>
          <a:lstStyle/>
          <a:p>
            <a:fld id="{3D28CD4E-E6FC-4B71-BC7D-B0A5B2A3B1AB}" type="slidenum">
              <a:rPr lang="en-GB" smtClean="0"/>
              <a:t>7</a:t>
            </a:fld>
            <a:endParaRPr lang="en-GB"/>
          </a:p>
        </p:txBody>
      </p:sp>
    </p:spTree>
    <p:extLst>
      <p:ext uri="{BB962C8B-B14F-4D97-AF65-F5344CB8AC3E}">
        <p14:creationId xmlns:p14="http://schemas.microsoft.com/office/powerpoint/2010/main" val="108946896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i="1" dirty="0">
                <a:solidFill>
                  <a:srgbClr val="0070C0"/>
                </a:solidFill>
                <a:effectLst/>
                <a:latin typeface="Arial" panose="020B0604020202020204" pitchFamily="34" charset="0"/>
                <a:ea typeface="Times New Roman" panose="02020603050405020304" pitchFamily="18" charset="0"/>
              </a:rPr>
              <a:t>Guidance specific to this assessment:</a:t>
            </a:r>
            <a:r>
              <a:rPr lang="en-GB" sz="1800" i="1" dirty="0">
                <a:solidFill>
                  <a:srgbClr val="0070C0"/>
                </a:solidFill>
                <a:effectLst/>
                <a:latin typeface="Arial" panose="020B0604020202020204" pitchFamily="34" charset="0"/>
                <a:ea typeface="Times New Roman" panose="02020603050405020304" pitchFamily="18" charset="0"/>
              </a:rPr>
              <a:t> The student should select to review appropriate peer-reviewed primary and/or secondary research studies on a topic related to practice in the health, social care, and / or digital health professions. Should demonstrate a wide level of reading, using a minimum of 20 references, from a variety of sources including reports, textbooks, academic journals, and reliable websites. All arguments should be supported by evidence using in-text citations and references following the University’s Harvard Referencing style.  </a:t>
            </a:r>
            <a:endParaRPr lang="en-GB" sz="1800" dirty="0">
              <a:solidFill>
                <a:srgbClr val="000000"/>
              </a:solidFill>
              <a:effectLst/>
              <a:latin typeface="Times New Roman" panose="02020603050405020304" pitchFamily="18" charset="0"/>
              <a:ea typeface="Times New Roman" panose="02020603050405020304" pitchFamily="18" charset="0"/>
            </a:endParaRP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i="1" dirty="0">
                <a:solidFill>
                  <a:srgbClr val="0070C0"/>
                </a:solidFill>
                <a:effectLst/>
                <a:latin typeface="Arial" panose="020B0604020202020204" pitchFamily="34" charset="0"/>
                <a:ea typeface="Times New Roman" panose="02020603050405020304" pitchFamily="18" charset="0"/>
              </a:rPr>
              <a:t>Guidance specific to this assessment:</a:t>
            </a:r>
            <a:r>
              <a:rPr lang="en-GB" sz="1800" dirty="0">
                <a:solidFill>
                  <a:srgbClr val="000000"/>
                </a:solidFill>
                <a:effectLst/>
                <a:latin typeface="Times New Roman" panose="02020603050405020304" pitchFamily="18" charset="0"/>
                <a:ea typeface="Times New Roman" panose="02020603050405020304" pitchFamily="18" charset="0"/>
              </a:rPr>
              <a:t> </a:t>
            </a:r>
            <a:r>
              <a:rPr lang="en-GB" sz="1800" i="1" dirty="0">
                <a:solidFill>
                  <a:srgbClr val="0070C0"/>
                </a:solidFill>
                <a:effectLst/>
                <a:latin typeface="Arial" panose="020B0604020202020204" pitchFamily="34" charset="0"/>
                <a:ea typeface="Times New Roman" panose="02020603050405020304" pitchFamily="18" charset="0"/>
              </a:rPr>
              <a:t>Should demonstrated sound knowledge and critical understanding of conducting a scoping review process of peer-reviewed primary and/or secondary studies, with a clear description of the methods, including data collection, data analysis, and ethical research considerations.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i="1" dirty="0">
              <a:solidFill>
                <a:srgbClr val="0070C0"/>
              </a:solidFill>
              <a:effectLst/>
              <a:latin typeface="Arial" panose="020B0604020202020204" pitchFamily="34" charset="0"/>
              <a:ea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i="1" dirty="0">
                <a:solidFill>
                  <a:srgbClr val="0070C0"/>
                </a:solidFill>
                <a:effectLst/>
                <a:latin typeface="Arial" panose="020B0604020202020204" pitchFamily="34" charset="0"/>
                <a:ea typeface="Times New Roman" panose="02020603050405020304" pitchFamily="18" charset="0"/>
              </a:rPr>
              <a:t>Guidance specific to this assessment:</a:t>
            </a:r>
            <a:r>
              <a:rPr lang="en-GB" sz="1800" i="1" dirty="0">
                <a:solidFill>
                  <a:srgbClr val="0070C0"/>
                </a:solidFill>
                <a:effectLst/>
                <a:latin typeface="Arial" panose="020B0604020202020204" pitchFamily="34" charset="0"/>
                <a:ea typeface="Times New Roman" panose="02020603050405020304" pitchFamily="18" charset="0"/>
              </a:rPr>
              <a:t> Should demonstrate independent research skills. There should be a clear synthesis of findings and critical analysis of the chosen health and social care topic, following the principles of scoping review using thematic analysis. The student should present sound judgements and convincing arguments on the chosen topic, using data from the reviewed primary and/or secondary studies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i="1" dirty="0">
              <a:solidFill>
                <a:srgbClr val="0070C0"/>
              </a:solidFill>
              <a:effectLst/>
              <a:latin typeface="Arial" panose="020B0604020202020204" pitchFamily="34" charset="0"/>
              <a:ea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i="1" dirty="0">
                <a:solidFill>
                  <a:srgbClr val="0070C0"/>
                </a:solidFill>
                <a:effectLst/>
                <a:latin typeface="Arial" panose="020B0604020202020204" pitchFamily="34" charset="0"/>
                <a:ea typeface="Times New Roman" panose="02020603050405020304" pitchFamily="18" charset="0"/>
              </a:rPr>
              <a:t>Guidance specific to this assessment: </a:t>
            </a:r>
            <a:r>
              <a:rPr lang="en-GB" sz="1800" i="1" dirty="0">
                <a:solidFill>
                  <a:srgbClr val="0070C0"/>
                </a:solidFill>
                <a:effectLst/>
                <a:latin typeface="Arial" panose="020B0604020202020204" pitchFamily="34" charset="0"/>
                <a:ea typeface="Times New Roman" panose="02020603050405020304" pitchFamily="18" charset="0"/>
              </a:rPr>
              <a:t>A discussion of the findings should be included, as well as suggestions for improvement and recommendations for future health and social care research, policy, and/or practice. The findings should be discussed based on previous studies and in terms of the strengths and weaknesses of the research. The significance of the research and the limitations should be acknowledged by the student. All arguments should be supported by evidence.</a:t>
            </a:r>
            <a:endParaRPr lang="en-GB" sz="1800" dirty="0">
              <a:solidFill>
                <a:srgbClr val="000000"/>
              </a:solidFill>
              <a:effectLst/>
              <a:latin typeface="Times New Roman" panose="02020603050405020304" pitchFamily="18" charset="0"/>
              <a:ea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i="1" dirty="0">
              <a:solidFill>
                <a:srgbClr val="0070C0"/>
              </a:solidFill>
              <a:effectLst/>
              <a:latin typeface="Arial" panose="020B0604020202020204" pitchFamily="34" charset="0"/>
              <a:ea typeface="Times New Roman" panose="02020603050405020304" pitchFamily="18" charset="0"/>
            </a:endParaRPr>
          </a:p>
          <a:p>
            <a:pPr marL="6350" marR="60325" indent="-6350" algn="just">
              <a:lnSpc>
                <a:spcPct val="100000"/>
              </a:lnSpc>
              <a:spcAft>
                <a:spcPts val="5"/>
              </a:spcAft>
            </a:pPr>
            <a:r>
              <a:rPr lang="en-GB" sz="1800" b="1" i="1" dirty="0">
                <a:solidFill>
                  <a:srgbClr val="0070C0"/>
                </a:solidFill>
                <a:effectLst/>
                <a:latin typeface="Arial" panose="020B0604020202020204" pitchFamily="34" charset="0"/>
                <a:ea typeface="Times New Roman" panose="02020603050405020304" pitchFamily="18" charset="0"/>
              </a:rPr>
              <a:t>Guidance specific to this assessment</a:t>
            </a:r>
            <a:r>
              <a:rPr lang="en-GB" sz="1800" i="1" dirty="0">
                <a:solidFill>
                  <a:srgbClr val="0070C0"/>
                </a:solidFill>
                <a:effectLst/>
                <a:latin typeface="Arial" panose="020B0604020202020204" pitchFamily="34" charset="0"/>
                <a:ea typeface="Times New Roman" panose="02020603050405020304" pitchFamily="18" charset="0"/>
              </a:rPr>
              <a:t>: The work should be structured in a coherent manner which demonstrates clarity of expression. Sentences should be presented appropriately and joined into paragraphs. Should use academic language throughout the text. There should be no spelling, phrasing, or grammatical errors.</a:t>
            </a:r>
            <a:endParaRPr lang="en-GB" sz="1800" dirty="0">
              <a:solidFill>
                <a:srgbClr val="000000"/>
              </a:solidFill>
              <a:effectLst/>
              <a:latin typeface="Times New Roman" panose="02020603050405020304" pitchFamily="18" charset="0"/>
              <a:ea typeface="Times New Roman" panose="02020603050405020304" pitchFamily="18" charset="0"/>
            </a:endParaRPr>
          </a:p>
          <a:p>
            <a:pPr marL="6350" marR="69850" indent="-6350" algn="l">
              <a:lnSpc>
                <a:spcPct val="107000"/>
              </a:lnSpc>
            </a:pPr>
            <a:r>
              <a:rPr lang="en-GB" sz="1800" dirty="0">
                <a:solidFill>
                  <a:srgbClr val="000000"/>
                </a:solidFill>
                <a:effectLst/>
                <a:latin typeface="Arial" panose="020B0604020202020204" pitchFamily="34" charset="0"/>
                <a:ea typeface="Arial" panose="020B0604020202020204" pitchFamily="34" charset="0"/>
              </a:rPr>
              <a:t> </a:t>
            </a:r>
            <a:endParaRPr lang="en-GB" sz="1800" dirty="0">
              <a:solidFill>
                <a:srgbClr val="000000"/>
              </a:solidFill>
              <a:effectLst/>
              <a:latin typeface="Times New Roman" panose="02020603050405020304" pitchFamily="18" charset="0"/>
              <a:ea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solidFill>
                <a:srgbClr val="000000"/>
              </a:solidFill>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3D28CD4E-E6FC-4B71-BC7D-B0A5B2A3B1AB}" type="slidenum">
              <a:rPr lang="en-GB" smtClean="0"/>
              <a:t>9</a:t>
            </a:fld>
            <a:endParaRPr lang="en-GB"/>
          </a:p>
        </p:txBody>
      </p:sp>
    </p:spTree>
    <p:extLst>
      <p:ext uri="{BB962C8B-B14F-4D97-AF65-F5344CB8AC3E}">
        <p14:creationId xmlns:p14="http://schemas.microsoft.com/office/powerpoint/2010/main" val="13664986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https://doi.org/10.1080/1364557032000119616 link to article. </a:t>
            </a:r>
          </a:p>
        </p:txBody>
      </p:sp>
      <p:sp>
        <p:nvSpPr>
          <p:cNvPr id="4" name="Slide Number Placeholder 3"/>
          <p:cNvSpPr>
            <a:spLocks noGrp="1"/>
          </p:cNvSpPr>
          <p:nvPr>
            <p:ph type="sldNum" sz="quarter" idx="5"/>
          </p:nvPr>
        </p:nvSpPr>
        <p:spPr/>
        <p:txBody>
          <a:bodyPr/>
          <a:lstStyle/>
          <a:p>
            <a:fld id="{3D28CD4E-E6FC-4B71-BC7D-B0A5B2A3B1AB}" type="slidenum">
              <a:rPr lang="en-GB" smtClean="0"/>
              <a:t>11</a:t>
            </a:fld>
            <a:endParaRPr lang="en-GB"/>
          </a:p>
        </p:txBody>
      </p:sp>
    </p:spTree>
    <p:extLst>
      <p:ext uri="{BB962C8B-B14F-4D97-AF65-F5344CB8AC3E}">
        <p14:creationId xmlns:p14="http://schemas.microsoft.com/office/powerpoint/2010/main" val="180528546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D28CD4E-E6FC-4B71-BC7D-B0A5B2A3B1AB}" type="slidenum">
              <a:rPr lang="en-GB" smtClean="0"/>
              <a:t>14</a:t>
            </a:fld>
            <a:endParaRPr lang="en-GB"/>
          </a:p>
        </p:txBody>
      </p:sp>
    </p:spTree>
    <p:extLst>
      <p:ext uri="{BB962C8B-B14F-4D97-AF65-F5344CB8AC3E}">
        <p14:creationId xmlns:p14="http://schemas.microsoft.com/office/powerpoint/2010/main" val="335630709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D28CD4E-E6FC-4B71-BC7D-B0A5B2A3B1AB}" type="slidenum">
              <a:rPr lang="en-GB" smtClean="0"/>
              <a:t>15</a:t>
            </a:fld>
            <a:endParaRPr lang="en-GB"/>
          </a:p>
        </p:txBody>
      </p:sp>
    </p:spTree>
    <p:extLst>
      <p:ext uri="{BB962C8B-B14F-4D97-AF65-F5344CB8AC3E}">
        <p14:creationId xmlns:p14="http://schemas.microsoft.com/office/powerpoint/2010/main" val="14740078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Ten Reasons a Health and Social Care Student Would Use a Scoping Review</a:t>
            </a:r>
          </a:p>
          <a:p>
            <a:pPr>
              <a:buFont typeface="+mj-lt"/>
              <a:buAutoNum type="arabicPeriod"/>
            </a:pPr>
            <a:r>
              <a:rPr lang="en-GB" b="1" dirty="0"/>
              <a:t>Exploring Emerging Topics</a:t>
            </a:r>
            <a:endParaRPr lang="en-GB" dirty="0"/>
          </a:p>
          <a:p>
            <a:pPr marL="742950" lvl="1" indent="-285750">
              <a:buFont typeface="+mj-lt"/>
              <a:buAutoNum type="arabicPeriod"/>
            </a:pPr>
            <a:r>
              <a:rPr lang="en-GB" dirty="0"/>
              <a:t>Scoping reviews are ideal for investigating new, under-researched, or complex areas in health and social care. They help map out what is already known and highlight gaps in the literature.</a:t>
            </a:r>
            <a:br>
              <a:rPr lang="en-GB" dirty="0"/>
            </a:br>
            <a:r>
              <a:rPr lang="en-GB" i="1" dirty="0"/>
              <a:t>(Source: Arksey &amp; O’Malley, 2005)</a:t>
            </a:r>
            <a:endParaRPr lang="en-GB" dirty="0"/>
          </a:p>
          <a:p>
            <a:pPr>
              <a:buFont typeface="+mj-lt"/>
              <a:buAutoNum type="arabicPeriod"/>
            </a:pPr>
            <a:r>
              <a:rPr lang="en-GB" b="1" dirty="0"/>
              <a:t>Clarifying Key Concepts</a:t>
            </a:r>
            <a:endParaRPr lang="en-GB" dirty="0"/>
          </a:p>
          <a:p>
            <a:pPr marL="742950" lvl="1" indent="-285750">
              <a:buFont typeface="+mj-lt"/>
              <a:buAutoNum type="arabicPeriod"/>
            </a:pPr>
            <a:r>
              <a:rPr lang="en-GB" dirty="0"/>
              <a:t>In fields where definitions or terms are inconsistently used, a scoping review can summarize and clarify key concepts to establish a foundational understanding for further research.</a:t>
            </a:r>
            <a:br>
              <a:rPr lang="en-GB" dirty="0"/>
            </a:br>
            <a:r>
              <a:rPr lang="en-GB" i="1" dirty="0"/>
              <a:t>(Source: Munn et al., 2018)</a:t>
            </a:r>
            <a:endParaRPr lang="en-GB" dirty="0"/>
          </a:p>
          <a:p>
            <a:pPr>
              <a:buFont typeface="+mj-lt"/>
              <a:buAutoNum type="arabicPeriod"/>
            </a:pPr>
            <a:r>
              <a:rPr lang="en-GB" b="1" dirty="0"/>
              <a:t>Broad Research Questions</a:t>
            </a:r>
            <a:endParaRPr lang="en-GB" dirty="0"/>
          </a:p>
          <a:p>
            <a:pPr marL="742950" lvl="1" indent="-285750">
              <a:buFont typeface="+mj-lt"/>
              <a:buAutoNum type="arabicPeriod"/>
            </a:pPr>
            <a:r>
              <a:rPr lang="en-GB" dirty="0"/>
              <a:t>When a research question is too broad for a systematic review (e.g., "What are the experiences of carers in managing chronic illnesses?"), scoping reviews allow flexibility in exploring diverse evidence.</a:t>
            </a:r>
            <a:br>
              <a:rPr lang="en-GB" dirty="0"/>
            </a:br>
            <a:r>
              <a:rPr lang="en-GB" i="1" dirty="0"/>
              <a:t>(Source: Peters et al., 2015)</a:t>
            </a:r>
            <a:endParaRPr lang="en-GB" dirty="0"/>
          </a:p>
          <a:p>
            <a:pPr>
              <a:buFont typeface="+mj-lt"/>
              <a:buAutoNum type="arabicPeriod"/>
            </a:pPr>
            <a:r>
              <a:rPr lang="en-GB" b="1" dirty="0"/>
              <a:t>Identifying Knowledge Gaps</a:t>
            </a:r>
            <a:endParaRPr lang="en-GB" dirty="0"/>
          </a:p>
          <a:p>
            <a:pPr marL="742950" lvl="1" indent="-285750">
              <a:buFont typeface="+mj-lt"/>
              <a:buAutoNum type="arabicPeriod"/>
            </a:pPr>
            <a:r>
              <a:rPr lang="en-GB" dirty="0"/>
              <a:t>Scoping reviews systematically collect and organize evidence, making it easier to identify areas where research is lacking or incomplete, guiding future studies.</a:t>
            </a:r>
            <a:br>
              <a:rPr lang="en-GB" dirty="0"/>
            </a:br>
            <a:r>
              <a:rPr lang="en-GB" i="1" dirty="0"/>
              <a:t>(Source: </a:t>
            </a:r>
            <a:r>
              <a:rPr lang="en-GB" i="1" dirty="0" err="1"/>
              <a:t>Levac</a:t>
            </a:r>
            <a:r>
              <a:rPr lang="en-GB" i="1" dirty="0"/>
              <a:t> et al., 2010)</a:t>
            </a:r>
            <a:endParaRPr lang="en-GB" dirty="0"/>
          </a:p>
          <a:p>
            <a:pPr>
              <a:buFont typeface="+mj-lt"/>
              <a:buAutoNum type="arabicPeriod"/>
            </a:pPr>
            <a:r>
              <a:rPr lang="en-GB" b="1" dirty="0"/>
              <a:t>Examining Policy and Practice Links</a:t>
            </a:r>
            <a:endParaRPr lang="en-GB" dirty="0"/>
          </a:p>
          <a:p>
            <a:pPr marL="742950" lvl="1" indent="-285750">
              <a:buFont typeface="+mj-lt"/>
              <a:buAutoNum type="arabicPeriod"/>
            </a:pPr>
            <a:r>
              <a:rPr lang="en-GB" dirty="0"/>
              <a:t>For students in health and social care, scoping reviews help examine how research findings align with existing policies or practices, enabling informed recommendations.</a:t>
            </a:r>
            <a:br>
              <a:rPr lang="en-GB" dirty="0"/>
            </a:br>
            <a:r>
              <a:rPr lang="en-GB" i="1" dirty="0"/>
              <a:t>(Source: </a:t>
            </a:r>
            <a:r>
              <a:rPr lang="en-GB" i="1" dirty="0" err="1"/>
              <a:t>Tricco</a:t>
            </a:r>
            <a:r>
              <a:rPr lang="en-GB" i="1" dirty="0"/>
              <a:t> et al., 2016)</a:t>
            </a:r>
            <a:endParaRPr lang="en-GB" dirty="0"/>
          </a:p>
          <a:p>
            <a:pPr>
              <a:buFont typeface="+mj-lt"/>
              <a:buAutoNum type="arabicPeriod"/>
            </a:pPr>
            <a:r>
              <a:rPr lang="en-GB" b="1" dirty="0"/>
              <a:t>Including Diverse Evidence</a:t>
            </a:r>
            <a:endParaRPr lang="en-GB" dirty="0"/>
          </a:p>
          <a:p>
            <a:pPr marL="742950" lvl="1" indent="-285750">
              <a:buFont typeface="+mj-lt"/>
              <a:buAutoNum type="arabicPeriod"/>
            </a:pPr>
            <a:r>
              <a:rPr lang="en-GB" dirty="0"/>
              <a:t>Unlike systematic reviews, scoping reviews include a wide range of evidence types, such as qualitative studies, grey literature, and mixed-methods research, which is often valuable in health and social care contexts.</a:t>
            </a:r>
            <a:br>
              <a:rPr lang="en-GB" dirty="0"/>
            </a:br>
            <a:r>
              <a:rPr lang="en-GB" i="1" dirty="0"/>
              <a:t>(Source: Daudt et al., 2013)</a:t>
            </a:r>
            <a:endParaRPr lang="en-GB" dirty="0"/>
          </a:p>
          <a:p>
            <a:pPr>
              <a:buFont typeface="+mj-lt"/>
              <a:buAutoNum type="arabicPeriod"/>
            </a:pPr>
            <a:r>
              <a:rPr lang="en-GB" b="1" dirty="0"/>
              <a:t>Preliminary Research</a:t>
            </a:r>
            <a:endParaRPr lang="en-GB" dirty="0"/>
          </a:p>
          <a:p>
            <a:pPr marL="742950" lvl="1" indent="-285750">
              <a:buFont typeface="+mj-lt"/>
              <a:buAutoNum type="arabicPeriod"/>
            </a:pPr>
            <a:r>
              <a:rPr lang="en-GB" dirty="0"/>
              <a:t>A scoping review can serve as a precursor to a systematic review, helping refine a research question or develop hypotheses for more focused studies.</a:t>
            </a:r>
            <a:br>
              <a:rPr lang="en-GB" dirty="0"/>
            </a:br>
            <a:r>
              <a:rPr lang="en-GB" i="1" dirty="0"/>
              <a:t>(Source: Mays et al., 2001)</a:t>
            </a:r>
            <a:endParaRPr lang="en-GB" dirty="0"/>
          </a:p>
          <a:p>
            <a:pPr>
              <a:buFont typeface="+mj-lt"/>
              <a:buAutoNum type="arabicPeriod"/>
            </a:pPr>
            <a:r>
              <a:rPr lang="en-GB" b="1" dirty="0"/>
              <a:t>Mapping the Research Landscape</a:t>
            </a:r>
            <a:endParaRPr lang="en-GB" dirty="0"/>
          </a:p>
          <a:p>
            <a:pPr marL="742950" lvl="1" indent="-285750">
              <a:buFont typeface="+mj-lt"/>
              <a:buAutoNum type="arabicPeriod"/>
            </a:pPr>
            <a:r>
              <a:rPr lang="en-GB" dirty="0"/>
              <a:t>Scoping reviews provide a comprehensive overview of the scope, range, and nature of evidence on a particular topic, helping students understand the broader context.</a:t>
            </a:r>
            <a:br>
              <a:rPr lang="en-GB" dirty="0"/>
            </a:br>
            <a:r>
              <a:rPr lang="en-GB" i="1" dirty="0"/>
              <a:t>(Source: Colquhoun et al., 2014)</a:t>
            </a:r>
            <a:endParaRPr lang="en-GB" dirty="0"/>
          </a:p>
          <a:p>
            <a:pPr>
              <a:buFont typeface="+mj-lt"/>
              <a:buAutoNum type="arabicPeriod"/>
            </a:pPr>
            <a:r>
              <a:rPr lang="en-GB" b="1" dirty="0"/>
              <a:t>Interdisciplinary Applications</a:t>
            </a:r>
            <a:endParaRPr lang="en-GB" dirty="0"/>
          </a:p>
          <a:p>
            <a:pPr marL="742950" lvl="1" indent="-285750">
              <a:buFont typeface="+mj-lt"/>
              <a:buAutoNum type="arabicPeriod"/>
            </a:pPr>
            <a:r>
              <a:rPr lang="en-GB" dirty="0"/>
              <a:t>Health and social care students often deal with multidisciplinary issues. Scoping reviews allow them to explore evidence across fields, such as healthcare, education, and social policy.</a:t>
            </a:r>
            <a:br>
              <a:rPr lang="en-GB" dirty="0"/>
            </a:br>
            <a:r>
              <a:rPr lang="en-GB" i="1" dirty="0"/>
              <a:t>(Source: Grant &amp; Booth, 2009)</a:t>
            </a:r>
            <a:endParaRPr lang="en-GB" dirty="0"/>
          </a:p>
          <a:p>
            <a:pPr>
              <a:buFont typeface="+mj-lt"/>
              <a:buAutoNum type="arabicPeriod"/>
            </a:pPr>
            <a:r>
              <a:rPr lang="en-GB" b="1" dirty="0"/>
              <a:t>Time-Efficient for Broad Topics</a:t>
            </a:r>
            <a:endParaRPr lang="en-GB" dirty="0"/>
          </a:p>
          <a:p>
            <a:pPr>
              <a:buFont typeface="Arial" panose="020B0604020202020204" pitchFamily="34" charset="0"/>
              <a:buChar char="•"/>
            </a:pPr>
            <a:r>
              <a:rPr lang="en-GB" dirty="0"/>
              <a:t>While still rigorous, scoping reviews are often quicker to complete than systematic reviews, making them a practical option for students with limited time.</a:t>
            </a:r>
            <a:br>
              <a:rPr lang="en-GB" dirty="0"/>
            </a:br>
            <a:r>
              <a:rPr lang="en-GB" i="1" dirty="0"/>
              <a:t>(Source: Arksey &amp; O’Malley, 2005)</a:t>
            </a:r>
            <a:endParaRPr lang="en-GB" dirty="0"/>
          </a:p>
          <a:p>
            <a:r>
              <a:rPr lang="en-GB" b="1" dirty="0"/>
              <a:t>Suggested Further Reading</a:t>
            </a:r>
          </a:p>
          <a:p>
            <a:pPr>
              <a:buFont typeface="Arial" panose="020B0604020202020204" pitchFamily="34" charset="0"/>
              <a:buChar char="•"/>
            </a:pPr>
            <a:r>
              <a:rPr lang="en-GB" dirty="0"/>
              <a:t>Arksey, H., &amp; O'Malley, L. (2005). Scoping studies: towards a methodological framework. </a:t>
            </a:r>
            <a:r>
              <a:rPr lang="en-GB" i="1" dirty="0"/>
              <a:t>International Journal of Social Research Methodology</a:t>
            </a:r>
            <a:r>
              <a:rPr lang="en-GB" dirty="0"/>
              <a:t>.</a:t>
            </a:r>
          </a:p>
          <a:p>
            <a:pPr>
              <a:buFont typeface="Arial" panose="020B0604020202020204" pitchFamily="34" charset="0"/>
              <a:buChar char="•"/>
            </a:pPr>
            <a:r>
              <a:rPr lang="en-GB" dirty="0"/>
              <a:t>Munn, Z., Peters, M. D., Stern, C., et al. (2018). Systematic review or scoping review? </a:t>
            </a:r>
            <a:r>
              <a:rPr lang="en-GB" i="1" dirty="0"/>
              <a:t>BMC Medical Research Methodology</a:t>
            </a:r>
            <a:r>
              <a:rPr lang="en-GB" dirty="0"/>
              <a:t>.</a:t>
            </a:r>
          </a:p>
          <a:p>
            <a:r>
              <a:rPr lang="en-GB" dirty="0"/>
              <a:t>These reasons illustrate the value of scoping reviews for students aiming to gain a broad, flexible, and comprehensive understanding of their research topics.</a:t>
            </a:r>
          </a:p>
          <a:p>
            <a:endParaRPr lang="en-GB" dirty="0"/>
          </a:p>
        </p:txBody>
      </p:sp>
      <p:sp>
        <p:nvSpPr>
          <p:cNvPr id="4" name="Slide Number Placeholder 3"/>
          <p:cNvSpPr>
            <a:spLocks noGrp="1"/>
          </p:cNvSpPr>
          <p:nvPr>
            <p:ph type="sldNum" sz="quarter" idx="5"/>
          </p:nvPr>
        </p:nvSpPr>
        <p:spPr/>
        <p:txBody>
          <a:bodyPr/>
          <a:lstStyle/>
          <a:p>
            <a:fld id="{3D28CD4E-E6FC-4B71-BC7D-B0A5B2A3B1AB}" type="slidenum">
              <a:rPr lang="en-GB" smtClean="0"/>
              <a:t>22</a:t>
            </a:fld>
            <a:endParaRPr lang="en-GB"/>
          </a:p>
        </p:txBody>
      </p:sp>
    </p:spTree>
    <p:extLst>
      <p:ext uri="{BB962C8B-B14F-4D97-AF65-F5344CB8AC3E}">
        <p14:creationId xmlns:p14="http://schemas.microsoft.com/office/powerpoint/2010/main" val="396466700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https://librarysearch.uwtsd.ac.uk/discovery/researchAssistant?vid=44WHELF_UWTSD:44WHELF_UWTSD_VU1</a:t>
            </a:r>
          </a:p>
          <a:p>
            <a:endParaRPr lang="en-GB" dirty="0"/>
          </a:p>
          <a:p>
            <a:r>
              <a:rPr lang="en-GB" dirty="0"/>
              <a:t>Model the Research Assistant tool in class</a:t>
            </a:r>
          </a:p>
        </p:txBody>
      </p:sp>
      <p:sp>
        <p:nvSpPr>
          <p:cNvPr id="4" name="Slide Number Placeholder 3"/>
          <p:cNvSpPr>
            <a:spLocks noGrp="1"/>
          </p:cNvSpPr>
          <p:nvPr>
            <p:ph type="sldNum" sz="quarter" idx="5"/>
          </p:nvPr>
        </p:nvSpPr>
        <p:spPr/>
        <p:txBody>
          <a:bodyPr/>
          <a:lstStyle/>
          <a:p>
            <a:fld id="{3D28CD4E-E6FC-4B71-BC7D-B0A5B2A3B1AB}" type="slidenum">
              <a:rPr lang="en-GB" smtClean="0"/>
              <a:t>27</a:t>
            </a:fld>
            <a:endParaRPr lang="en-GB"/>
          </a:p>
        </p:txBody>
      </p:sp>
    </p:spTree>
    <p:extLst>
      <p:ext uri="{BB962C8B-B14F-4D97-AF65-F5344CB8AC3E}">
        <p14:creationId xmlns:p14="http://schemas.microsoft.com/office/powerpoint/2010/main" val="388023070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4.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5.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5.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6.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7.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7.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7.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7.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2731376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2277159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630810"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6723497"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33609306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1799393"/>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747462"/>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760472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3871147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9167767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12225130"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2115236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223631128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6559131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40770437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663450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88607550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69438218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0583661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white background with black dots&#10;&#10;Description automatically generated">
            <a:extLst>
              <a:ext uri="{FF2B5EF4-FFF2-40B4-BE49-F238E27FC236}">
                <a16:creationId xmlns:a16="http://schemas.microsoft.com/office/drawing/2014/main" id="{867853D1-5ACF-6CCF-F73E-3BC4FEDC7C1E}"/>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6370854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5" name="Picture 4" descr="A white background with black and white clouds&#10;&#10;Description automatically generated">
            <a:extLst>
              <a:ext uri="{FF2B5EF4-FFF2-40B4-BE49-F238E27FC236}">
                <a16:creationId xmlns:a16="http://schemas.microsoft.com/office/drawing/2014/main" id="{5D2C2F3C-0981-A3BF-29BB-95817151AD39}"/>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7995605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a:extLst>
              <a:ext uri="{FF2B5EF4-FFF2-40B4-BE49-F238E27FC236}">
                <a16:creationId xmlns:a16="http://schemas.microsoft.com/office/drawing/2014/main" id="{833A1326-9D43-09DB-5E37-B98D0D47AAA6}"/>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userDrawn="1"/>
        </p:nvPicPr>
        <p:blipFill>
          <a:blip r:embed="rId2"/>
          <a:stretch>
            <a:fillRect/>
          </a:stretch>
        </p:blipFill>
        <p:spPr>
          <a:xfrm>
            <a:off x="0" y="0"/>
            <a:ext cx="11988800" cy="67437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userDrawn="1"/>
        </p:nvPicPr>
        <p:blipFill>
          <a:blip r:embed="rId2"/>
          <a:stretch>
            <a:fillRect/>
          </a:stretch>
        </p:blipFill>
        <p:spPr>
          <a:xfrm>
            <a:off x="-1" y="0"/>
            <a:ext cx="11921067" cy="67056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userDrawn="1"/>
        </p:nvPicPr>
        <p:blipFill>
          <a:blip r:embed="rId2"/>
          <a:stretch>
            <a:fillRect/>
          </a:stretch>
        </p:blipFill>
        <p:spPr>
          <a:xfrm>
            <a:off x="-1" y="0"/>
            <a:ext cx="11801475" cy="663833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4.xml"/><Relationship Id="rId7" Type="http://schemas.openxmlformats.org/officeDocument/2006/relationships/image" Target="../media/image2.png"/><Relationship Id="rId2" Type="http://schemas.openxmlformats.org/officeDocument/2006/relationships/slideLayout" Target="../slideLayouts/slideLayout3.xml"/><Relationship Id="rId1" Type="http://schemas.openxmlformats.org/officeDocument/2006/relationships/slideLayout" Target="../slideLayouts/slideLayout2.xml"/><Relationship Id="rId6" Type="http://schemas.openxmlformats.org/officeDocument/2006/relationships/theme" Target="../theme/theme2.xml"/><Relationship Id="rId5" Type="http://schemas.openxmlformats.org/officeDocument/2006/relationships/slideLayout" Target="../slideLayouts/slideLayout6.xml"/><Relationship Id="rId4" Type="http://schemas.openxmlformats.org/officeDocument/2006/relationships/slideLayout" Target="../slideLayouts/slideLayout5.xml"/></Relationships>
</file>

<file path=ppt/slideMasters/_rels/slideMaster3.xml.rels><?xml version="1.0" encoding="UTF-8" standalone="yes"?>
<Relationships xmlns="http://schemas.openxmlformats.org/package/2006/relationships"><Relationship Id="rId8" Type="http://schemas.openxmlformats.org/officeDocument/2006/relationships/theme" Target="../theme/theme3.xml"/><Relationship Id="rId3" Type="http://schemas.openxmlformats.org/officeDocument/2006/relationships/slideLayout" Target="../slideLayouts/slideLayout9.xml"/><Relationship Id="rId7" Type="http://schemas.openxmlformats.org/officeDocument/2006/relationships/slideLayout" Target="../slideLayouts/slideLayout13.xml"/><Relationship Id="rId2" Type="http://schemas.openxmlformats.org/officeDocument/2006/relationships/slideLayout" Target="../slideLayouts/slideLayout8.xml"/><Relationship Id="rId1" Type="http://schemas.openxmlformats.org/officeDocument/2006/relationships/slideLayout" Target="../slideLayouts/slideLayout7.xml"/><Relationship Id="rId6" Type="http://schemas.openxmlformats.org/officeDocument/2006/relationships/slideLayout" Target="../slideLayouts/slideLayout12.xml"/><Relationship Id="rId5" Type="http://schemas.openxmlformats.org/officeDocument/2006/relationships/slideLayout" Target="../slideLayouts/slideLayout11.xml"/><Relationship Id="rId4" Type="http://schemas.openxmlformats.org/officeDocument/2006/relationships/slideLayout" Target="../slideLayouts/slideLayout10.xml"/><Relationship Id="rId9" Type="http://schemas.openxmlformats.org/officeDocument/2006/relationships/image" Target="../media/image7.png"/></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15.xml"/><Relationship Id="rId1" Type="http://schemas.openxmlformats.org/officeDocument/2006/relationships/slideLayout" Target="../slideLayouts/slideLayout14.xml"/><Relationship Id="rId4" Type="http://schemas.openxmlformats.org/officeDocument/2006/relationships/image" Target="../media/image14.png"/></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slideLayout" Target="../slideLayouts/slideLayout17.xml"/><Relationship Id="rId1" Type="http://schemas.openxmlformats.org/officeDocument/2006/relationships/slideLayout" Target="../slideLayouts/slideLayout16.xml"/><Relationship Id="rId5" Type="http://schemas.openxmlformats.org/officeDocument/2006/relationships/image" Target="../media/image16.png"/><Relationship Id="rId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21.xml"/><Relationship Id="rId2" Type="http://schemas.openxmlformats.org/officeDocument/2006/relationships/slideLayout" Target="../slideLayouts/slideLayout20.xml"/><Relationship Id="rId1" Type="http://schemas.openxmlformats.org/officeDocument/2006/relationships/slideLayout" Target="../slideLayouts/slideLayout19.xml"/><Relationship Id="rId5" Type="http://schemas.openxmlformats.org/officeDocument/2006/relationships/image" Target="../media/image19.png"/><Relationship Id="rId4" Type="http://schemas.openxmlformats.org/officeDocument/2006/relationships/theme" Target="../theme/theme6.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29.xml"/><Relationship Id="rId3" Type="http://schemas.openxmlformats.org/officeDocument/2006/relationships/slideLayout" Target="../slideLayouts/slideLayout24.xml"/><Relationship Id="rId7" Type="http://schemas.openxmlformats.org/officeDocument/2006/relationships/slideLayout" Target="../slideLayouts/slideLayout28.xml"/><Relationship Id="rId2" Type="http://schemas.openxmlformats.org/officeDocument/2006/relationships/slideLayout" Target="../slideLayouts/slideLayout23.xml"/><Relationship Id="rId1" Type="http://schemas.openxmlformats.org/officeDocument/2006/relationships/slideLayout" Target="../slideLayouts/slideLayout22.xml"/><Relationship Id="rId6" Type="http://schemas.openxmlformats.org/officeDocument/2006/relationships/slideLayout" Target="../slideLayouts/slideLayout27.xml"/><Relationship Id="rId5" Type="http://schemas.openxmlformats.org/officeDocument/2006/relationships/slideLayout" Target="../slideLayouts/slideLayout26.xml"/><Relationship Id="rId4" Type="http://schemas.openxmlformats.org/officeDocument/2006/relationships/slideLayout" Target="../slideLayouts/slideLayout25.xml"/><Relationship Id="rId9" Type="http://schemas.openxmlformats.org/officeDocument/2006/relationships/theme" Target="../theme/theme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5/22/2026</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userDrawn="1"/>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 id="2147483725" r:id="rId2"/>
    <p:sldLayoutId id="2147483726" r:id="rId3"/>
    <p:sldLayoutId id="2147483678" r:id="rId4"/>
    <p:sldLayoutId id="2147483679"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pic>
        <p:nvPicPr>
          <p:cNvPr id="4" name="Picture 3" descr="A picture containing text, screenshot, font, logo&#10;&#10;Description automatically generated">
            <a:extLst>
              <a:ext uri="{FF2B5EF4-FFF2-40B4-BE49-F238E27FC236}">
                <a16:creationId xmlns:a16="http://schemas.microsoft.com/office/drawing/2014/main" id="{3C5AD815-486F-73D2-AB4F-2B774ECAFCDE}"/>
              </a:ext>
            </a:extLst>
          </p:cNvPr>
          <p:cNvPicPr>
            <a:picLocks noChangeAspect="1"/>
          </p:cNvPicPr>
          <p:nvPr userDrawn="1"/>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 id="2147483681" r:id="rId2"/>
    <p:sldLayoutId id="2147483731" r:id="rId3"/>
    <p:sldLayoutId id="2147483727" r:id="rId4"/>
    <p:sldLayoutId id="2147483728" r:id="rId5"/>
    <p:sldLayoutId id="2147483729" r:id="rId6"/>
    <p:sldLayoutId id="2147483732"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4"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userDrawn="1"/>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 id="2147483687" r:id="rId2"/>
    <p:sldLayoutId id="2147483688"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6" name="Picture 5" descr="A white background with black dots&#10;&#10;Description automatically generated">
            <a:extLst>
              <a:ext uri="{FF2B5EF4-FFF2-40B4-BE49-F238E27FC236}">
                <a16:creationId xmlns:a16="http://schemas.microsoft.com/office/drawing/2014/main" id="{26798CCC-3063-2864-8C78-140984D259A5}"/>
              </a:ext>
            </a:extLst>
          </p:cNvPr>
          <p:cNvPicPr>
            <a:picLocks noChangeAspect="1"/>
          </p:cNvPicPr>
          <p:nvPr userDrawn="1"/>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748540667"/>
      </p:ext>
    </p:extLst>
  </p:cSld>
  <p:clrMap bg1="lt1" tx1="dk1" bg2="lt2" tx2="dk2" accent1="accent1" accent2="accent2" accent3="accent3" accent4="accent4" accent5="accent5" accent6="accent6" hlink="hlink" folHlink="folHlink"/>
  <p:sldLayoutIdLst>
    <p:sldLayoutId id="2147483737" r:id="rId1"/>
    <p:sldLayoutId id="2147483738" r:id="rId2"/>
    <p:sldLayoutId id="2147483739"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xml"/><Relationship Id="rId1" Type="http://schemas.openxmlformats.org/officeDocument/2006/relationships/slideLayout" Target="../slideLayouts/slideLayout1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xml"/><Relationship Id="rId1" Type="http://schemas.openxmlformats.org/officeDocument/2006/relationships/slideLayout" Target="../slideLayouts/slideLayout20.xml"/></Relationships>
</file>

<file path=ppt/slides/_rels/slide7.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3.xml"/><Relationship Id="rId1" Type="http://schemas.openxmlformats.org/officeDocument/2006/relationships/slideLayout" Target="../slideLayouts/slideLayout20.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0.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9.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4.xml"/><Relationship Id="rId1" Type="http://schemas.openxmlformats.org/officeDocument/2006/relationships/slideLayout" Target="../slideLayouts/slideLayout19.xml"/></Relationships>
</file>

<file path=ppt/slides/_rels/slide10.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19.xml"/></Relationships>
</file>

<file path=ppt/slides/_rels/slide11.xml.rels><?xml version="1.0" encoding="UTF-8" standalone="yes"?>
<Relationships xmlns="http://schemas.openxmlformats.org/package/2006/relationships"><Relationship Id="rId3" Type="http://schemas.openxmlformats.org/officeDocument/2006/relationships/image" Target="../media/image33.jpg"/><Relationship Id="rId2" Type="http://schemas.openxmlformats.org/officeDocument/2006/relationships/notesSlide" Target="../notesSlides/notesSlide5.xml"/><Relationship Id="rId1" Type="http://schemas.openxmlformats.org/officeDocument/2006/relationships/slideLayout" Target="../slideLayouts/slideLayout20.xml"/><Relationship Id="rId4" Type="http://schemas.openxmlformats.org/officeDocument/2006/relationships/image" Target="../media/image34.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4.xml.rels><?xml version="1.0" encoding="UTF-8" standalone="yes"?>
<Relationships xmlns="http://schemas.openxmlformats.org/package/2006/relationships"><Relationship Id="rId3" Type="http://schemas.openxmlformats.org/officeDocument/2006/relationships/image" Target="../media/image35.jpg"/><Relationship Id="rId7" Type="http://schemas.openxmlformats.org/officeDocument/2006/relationships/image" Target="../media/image39.png"/><Relationship Id="rId2" Type="http://schemas.openxmlformats.org/officeDocument/2006/relationships/notesSlide" Target="../notesSlides/notesSlide6.xml"/><Relationship Id="rId1" Type="http://schemas.openxmlformats.org/officeDocument/2006/relationships/slideLayout" Target="../slideLayouts/slideLayout14.xml"/><Relationship Id="rId6" Type="http://schemas.openxmlformats.org/officeDocument/2006/relationships/image" Target="../media/image38.png"/><Relationship Id="rId5" Type="http://schemas.openxmlformats.org/officeDocument/2006/relationships/image" Target="../media/image37.jpg"/><Relationship Id="rId4" Type="http://schemas.openxmlformats.org/officeDocument/2006/relationships/image" Target="../media/image36.jpg"/></Relationships>
</file>

<file path=ppt/slides/_rels/slide15.xml.rels><?xml version="1.0" encoding="UTF-8" standalone="yes"?>
<Relationships xmlns="http://schemas.openxmlformats.org/package/2006/relationships"><Relationship Id="rId3" Type="http://schemas.openxmlformats.org/officeDocument/2006/relationships/image" Target="../media/image35.jpg"/><Relationship Id="rId2" Type="http://schemas.openxmlformats.org/officeDocument/2006/relationships/notesSlide" Target="../notesSlides/notesSlide7.xml"/><Relationship Id="rId1" Type="http://schemas.openxmlformats.org/officeDocument/2006/relationships/slideLayout" Target="../slideLayouts/slideLayout15.xml"/></Relationships>
</file>

<file path=ppt/slides/_rels/slide16.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15.xml"/></Relationships>
</file>

<file path=ppt/slides/_rels/slide17.xml.rels><?xml version="1.0" encoding="UTF-8" standalone="yes"?>
<Relationships xmlns="http://schemas.openxmlformats.org/package/2006/relationships"><Relationship Id="rId2" Type="http://schemas.openxmlformats.org/officeDocument/2006/relationships/image" Target="../media/image36.jpg"/><Relationship Id="rId1" Type="http://schemas.openxmlformats.org/officeDocument/2006/relationships/slideLayout" Target="../slideLayouts/slideLayout15.xml"/></Relationships>
</file>

<file path=ppt/slides/_rels/slide18.xml.rels><?xml version="1.0" encoding="UTF-8" standalone="yes"?>
<Relationships xmlns="http://schemas.openxmlformats.org/package/2006/relationships"><Relationship Id="rId2" Type="http://schemas.openxmlformats.org/officeDocument/2006/relationships/image" Target="../media/image37.jpg"/><Relationship Id="rId1" Type="http://schemas.openxmlformats.org/officeDocument/2006/relationships/slideLayout" Target="../slideLayouts/slideLayout15.xml"/></Relationships>
</file>

<file path=ppt/slides/_rels/slide19.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15.xml"/></Relationships>
</file>

<file path=ppt/slides/_rels/slide20.xml.rels><?xml version="1.0" encoding="UTF-8" standalone="yes"?>
<Relationships xmlns="http://schemas.openxmlformats.org/package/2006/relationships"><Relationship Id="rId3" Type="http://schemas.openxmlformats.org/officeDocument/2006/relationships/image" Target="../media/image36.jpg"/><Relationship Id="rId2" Type="http://schemas.openxmlformats.org/officeDocument/2006/relationships/image" Target="../media/image35.jpg"/><Relationship Id="rId1" Type="http://schemas.openxmlformats.org/officeDocument/2006/relationships/slideLayout" Target="../slideLayouts/slideLayout15.xml"/><Relationship Id="rId6" Type="http://schemas.openxmlformats.org/officeDocument/2006/relationships/image" Target="../media/image39.png"/><Relationship Id="rId5" Type="http://schemas.openxmlformats.org/officeDocument/2006/relationships/image" Target="../media/image38.png"/><Relationship Id="rId4" Type="http://schemas.openxmlformats.org/officeDocument/2006/relationships/image" Target="../media/image37.jp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0.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24.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1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6.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41.png"/><Relationship Id="rId1" Type="http://schemas.openxmlformats.org/officeDocument/2006/relationships/slideLayout" Target="../slideLayouts/slideLayout15.xml"/></Relationships>
</file>

<file path=ppt/slides/_rels/slide27.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9.xml"/><Relationship Id="rId1" Type="http://schemas.openxmlformats.org/officeDocument/2006/relationships/slideLayout" Target="../slideLayouts/slideLayout15.xml"/><Relationship Id="rId6" Type="http://schemas.openxmlformats.org/officeDocument/2006/relationships/image" Target="../media/image45.png"/><Relationship Id="rId5" Type="http://schemas.openxmlformats.org/officeDocument/2006/relationships/hyperlink" Target="https://librarysearch.uwtsd.ac.uk/discovery/researchAssistant?vid=44WHELF_UWTSD:44WHELF_UWTSD_VU1" TargetMode="External"/><Relationship Id="rId4" Type="http://schemas.openxmlformats.org/officeDocument/2006/relationships/image" Target="../media/image44.png"/></Relationships>
</file>

<file path=ppt/slides/_rels/slide28.xml.rels><?xml version="1.0" encoding="UTF-8" standalone="yes"?>
<Relationships xmlns="http://schemas.openxmlformats.org/package/2006/relationships"><Relationship Id="rId2" Type="http://schemas.openxmlformats.org/officeDocument/2006/relationships/image" Target="../media/image46.jpeg"/><Relationship Id="rId1" Type="http://schemas.openxmlformats.org/officeDocument/2006/relationships/slideLayout" Target="../slideLayouts/slideLayout1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13718F9-3C64-7D51-EFAB-7110E9660A6A}"/>
              </a:ext>
            </a:extLst>
          </p:cNvPr>
          <p:cNvSpPr>
            <a:spLocks noGrp="1"/>
          </p:cNvSpPr>
          <p:nvPr>
            <p:ph idx="1"/>
          </p:nvPr>
        </p:nvSpPr>
        <p:spPr>
          <a:xfrm>
            <a:off x="630810" y="1470581"/>
            <a:ext cx="10803903" cy="1090489"/>
          </a:xfrm>
        </p:spPr>
        <p:txBody>
          <a:bodyPr/>
          <a:lstStyle/>
          <a:p>
            <a:pPr marL="0" indent="0" algn="ctr">
              <a:buNone/>
            </a:pPr>
            <a:r>
              <a:rPr lang="en-GB" sz="3200" dirty="0">
                <a:solidFill>
                  <a:schemeClr val="bg1"/>
                </a:solidFill>
                <a:ea typeface="Calibri"/>
                <a:cs typeface="Calibri"/>
              </a:rPr>
              <a:t>BMHP5019_BIRM </a:t>
            </a:r>
            <a:endParaRPr lang="en-US" dirty="0">
              <a:ea typeface="Calibri" panose="020F0502020204030204"/>
              <a:cs typeface="Calibri" panose="020F0502020204030204"/>
            </a:endParaRPr>
          </a:p>
          <a:p>
            <a:pPr marL="0" indent="0" algn="ctr">
              <a:buNone/>
            </a:pPr>
            <a:r>
              <a:rPr lang="en-GB" sz="3200" dirty="0">
                <a:solidFill>
                  <a:schemeClr val="bg1"/>
                </a:solidFill>
                <a:ea typeface="Calibri"/>
                <a:cs typeface="Calibri"/>
              </a:rPr>
              <a:t>Introduction to Research </a:t>
            </a:r>
          </a:p>
          <a:p>
            <a:pPr marL="0" indent="0" algn="ctr">
              <a:buNone/>
            </a:pPr>
            <a:endParaRPr lang="en-GB" sz="3200" dirty="0">
              <a:solidFill>
                <a:schemeClr val="bg1"/>
              </a:solidFill>
              <a:ea typeface="Calibri"/>
              <a:cs typeface="Calibri"/>
            </a:endParaRPr>
          </a:p>
          <a:p>
            <a:pPr marL="0" indent="0" algn="ctr">
              <a:buNone/>
            </a:pPr>
            <a:r>
              <a:rPr lang="en-GB" sz="4800" dirty="0">
                <a:solidFill>
                  <a:schemeClr val="bg1"/>
                </a:solidFill>
                <a:ea typeface="Calibri"/>
                <a:cs typeface="Calibri"/>
              </a:rPr>
              <a:t>Week 2</a:t>
            </a:r>
            <a:endParaRPr lang="en-GB" sz="3200" dirty="0">
              <a:solidFill>
                <a:schemeClr val="bg1"/>
              </a:solidFill>
              <a:ea typeface="Calibri"/>
              <a:cs typeface="Calibri"/>
            </a:endParaRPr>
          </a:p>
          <a:p>
            <a:pPr marL="0" indent="0" algn="ctr">
              <a:buNone/>
            </a:pPr>
            <a:r>
              <a:rPr lang="en-GB" sz="3200" dirty="0">
                <a:solidFill>
                  <a:schemeClr val="bg1"/>
                </a:solidFill>
                <a:ea typeface="Calibri"/>
                <a:cs typeface="Calibri"/>
              </a:rPr>
              <a:t>Scoping reviews - What are they? How are they done?</a:t>
            </a:r>
            <a:endParaRPr lang="en-GB" dirty="0">
              <a:solidFill>
                <a:schemeClr val="bg1"/>
              </a:solidFill>
            </a:endParaRPr>
          </a:p>
          <a:p>
            <a:pPr marL="0" indent="0" algn="ctr">
              <a:buNone/>
            </a:pPr>
            <a:endParaRPr lang="en-GB" sz="3200" dirty="0">
              <a:solidFill>
                <a:schemeClr val="bg1"/>
              </a:solidFill>
              <a:ea typeface="Calibri"/>
              <a:cs typeface="Calibri"/>
            </a:endParaRPr>
          </a:p>
        </p:txBody>
      </p:sp>
    </p:spTree>
    <p:extLst>
      <p:ext uri="{BB962C8B-B14F-4D97-AF65-F5344CB8AC3E}">
        <p14:creationId xmlns:p14="http://schemas.microsoft.com/office/powerpoint/2010/main" val="36442762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E732DD-F7E6-DB33-DF37-0CA6912DAF12}"/>
              </a:ext>
            </a:extLst>
          </p:cNvPr>
          <p:cNvSpPr>
            <a:spLocks noGrp="1"/>
          </p:cNvSpPr>
          <p:nvPr>
            <p:ph type="title"/>
          </p:nvPr>
        </p:nvSpPr>
        <p:spPr/>
        <p:txBody>
          <a:bodyPr/>
          <a:lstStyle/>
          <a:p>
            <a:r>
              <a:rPr lang="en-GB">
                <a:ea typeface="Calibri Light"/>
                <a:cs typeface="Calibri Light"/>
              </a:rPr>
              <a:t>During this session...</a:t>
            </a:r>
            <a:endParaRPr lang="en-GB"/>
          </a:p>
        </p:txBody>
      </p:sp>
      <p:sp>
        <p:nvSpPr>
          <p:cNvPr id="5" name="Arrow: Right 4">
            <a:extLst>
              <a:ext uri="{FF2B5EF4-FFF2-40B4-BE49-F238E27FC236}">
                <a16:creationId xmlns:a16="http://schemas.microsoft.com/office/drawing/2014/main" id="{110EDA12-C598-9EA4-9F67-3A8F2DD5FC92}"/>
              </a:ext>
            </a:extLst>
          </p:cNvPr>
          <p:cNvSpPr/>
          <p:nvPr/>
        </p:nvSpPr>
        <p:spPr>
          <a:xfrm>
            <a:off x="1789037" y="1955967"/>
            <a:ext cx="9140808" cy="4536908"/>
          </a:xfrm>
          <a:prstGeom prst="rightArrow">
            <a:avLst/>
          </a:prstGeom>
        </p:spPr>
        <p:style>
          <a:lnRef idx="0">
            <a:schemeClr val="accent1">
              <a:hueOff val="0"/>
              <a:satOff val="0"/>
              <a:lumOff val="0"/>
              <a:alphaOff val="0"/>
            </a:schemeClr>
          </a:lnRef>
          <a:fillRef idx="1">
            <a:schemeClr val="accent1">
              <a:tint val="40000"/>
              <a:hueOff val="0"/>
              <a:satOff val="0"/>
              <a:lumOff val="0"/>
              <a:alphaOff val="0"/>
            </a:schemeClr>
          </a:fillRef>
          <a:effectRef idx="0">
            <a:schemeClr val="accent1">
              <a:tint val="4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6" name="Free-form: Shape 5">
            <a:extLst>
              <a:ext uri="{FF2B5EF4-FFF2-40B4-BE49-F238E27FC236}">
                <a16:creationId xmlns:a16="http://schemas.microsoft.com/office/drawing/2014/main" id="{ABAF9760-9A0C-6040-748E-B00F990C5423}"/>
              </a:ext>
            </a:extLst>
          </p:cNvPr>
          <p:cNvSpPr/>
          <p:nvPr/>
        </p:nvSpPr>
        <p:spPr>
          <a:xfrm>
            <a:off x="1346910" y="3317039"/>
            <a:ext cx="3226167" cy="1814763"/>
          </a:xfrm>
          <a:custGeom>
            <a:avLst/>
            <a:gdLst>
              <a:gd name="connsiteX0" fmla="*/ 0 w 3226167"/>
              <a:gd name="connsiteY0" fmla="*/ 302467 h 1814763"/>
              <a:gd name="connsiteX1" fmla="*/ 302467 w 3226167"/>
              <a:gd name="connsiteY1" fmla="*/ 0 h 1814763"/>
              <a:gd name="connsiteX2" fmla="*/ 2923700 w 3226167"/>
              <a:gd name="connsiteY2" fmla="*/ 0 h 1814763"/>
              <a:gd name="connsiteX3" fmla="*/ 3226167 w 3226167"/>
              <a:gd name="connsiteY3" fmla="*/ 302467 h 1814763"/>
              <a:gd name="connsiteX4" fmla="*/ 3226167 w 3226167"/>
              <a:gd name="connsiteY4" fmla="*/ 1512296 h 1814763"/>
              <a:gd name="connsiteX5" fmla="*/ 2923700 w 3226167"/>
              <a:gd name="connsiteY5" fmla="*/ 1814763 h 1814763"/>
              <a:gd name="connsiteX6" fmla="*/ 302467 w 3226167"/>
              <a:gd name="connsiteY6" fmla="*/ 1814763 h 1814763"/>
              <a:gd name="connsiteX7" fmla="*/ 0 w 3226167"/>
              <a:gd name="connsiteY7" fmla="*/ 1512296 h 1814763"/>
              <a:gd name="connsiteX8" fmla="*/ 0 w 3226167"/>
              <a:gd name="connsiteY8" fmla="*/ 302467 h 18147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26167" h="1814763">
                <a:moveTo>
                  <a:pt x="0" y="302467"/>
                </a:moveTo>
                <a:cubicBezTo>
                  <a:pt x="0" y="135419"/>
                  <a:pt x="135419" y="0"/>
                  <a:pt x="302467" y="0"/>
                </a:cubicBezTo>
                <a:lnTo>
                  <a:pt x="2923700" y="0"/>
                </a:lnTo>
                <a:cubicBezTo>
                  <a:pt x="3090748" y="0"/>
                  <a:pt x="3226167" y="135419"/>
                  <a:pt x="3226167" y="302467"/>
                </a:cubicBezTo>
                <a:lnTo>
                  <a:pt x="3226167" y="1512296"/>
                </a:lnTo>
                <a:cubicBezTo>
                  <a:pt x="3226167" y="1679344"/>
                  <a:pt x="3090748" y="1814763"/>
                  <a:pt x="2923700" y="1814763"/>
                </a:cubicBezTo>
                <a:lnTo>
                  <a:pt x="302467" y="1814763"/>
                </a:lnTo>
                <a:cubicBezTo>
                  <a:pt x="135419" y="1814763"/>
                  <a:pt x="0" y="1679344"/>
                  <a:pt x="0" y="1512296"/>
                </a:cubicBezTo>
                <a:lnTo>
                  <a:pt x="0" y="30246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83839" tIns="183839" rIns="183839" bIns="183839" numCol="1" spcCol="1270" anchor="ctr" anchorCtr="0">
            <a:noAutofit/>
          </a:bodyPr>
          <a:lstStyle/>
          <a:p>
            <a:pPr marL="0" lvl="0" indent="0" algn="ctr" defTabSz="1111250" rtl="0">
              <a:lnSpc>
                <a:spcPct val="90000"/>
              </a:lnSpc>
              <a:spcBef>
                <a:spcPct val="0"/>
              </a:spcBef>
              <a:spcAft>
                <a:spcPct val="35000"/>
              </a:spcAft>
              <a:buNone/>
            </a:pPr>
            <a:r>
              <a:rPr lang="en-US" sz="2500" kern="1200" dirty="0">
                <a:latin typeface="Calibri Light" panose="020F0302020204030204"/>
              </a:rPr>
              <a:t>Introduce the stages of scoping reviews</a:t>
            </a:r>
            <a:endParaRPr lang="en-US" sz="2500" kern="1200" dirty="0"/>
          </a:p>
        </p:txBody>
      </p:sp>
      <p:sp>
        <p:nvSpPr>
          <p:cNvPr id="7" name="Free-form: Shape 6">
            <a:extLst>
              <a:ext uri="{FF2B5EF4-FFF2-40B4-BE49-F238E27FC236}">
                <a16:creationId xmlns:a16="http://schemas.microsoft.com/office/drawing/2014/main" id="{ACD18B5E-533E-F809-5FA8-EAF9BBC74A08}"/>
              </a:ext>
            </a:extLst>
          </p:cNvPr>
          <p:cNvSpPr/>
          <p:nvPr/>
        </p:nvSpPr>
        <p:spPr>
          <a:xfrm>
            <a:off x="4746358" y="3317039"/>
            <a:ext cx="3226167" cy="1814763"/>
          </a:xfrm>
          <a:custGeom>
            <a:avLst/>
            <a:gdLst>
              <a:gd name="connsiteX0" fmla="*/ 0 w 3226167"/>
              <a:gd name="connsiteY0" fmla="*/ 302467 h 1814763"/>
              <a:gd name="connsiteX1" fmla="*/ 302467 w 3226167"/>
              <a:gd name="connsiteY1" fmla="*/ 0 h 1814763"/>
              <a:gd name="connsiteX2" fmla="*/ 2923700 w 3226167"/>
              <a:gd name="connsiteY2" fmla="*/ 0 h 1814763"/>
              <a:gd name="connsiteX3" fmla="*/ 3226167 w 3226167"/>
              <a:gd name="connsiteY3" fmla="*/ 302467 h 1814763"/>
              <a:gd name="connsiteX4" fmla="*/ 3226167 w 3226167"/>
              <a:gd name="connsiteY4" fmla="*/ 1512296 h 1814763"/>
              <a:gd name="connsiteX5" fmla="*/ 2923700 w 3226167"/>
              <a:gd name="connsiteY5" fmla="*/ 1814763 h 1814763"/>
              <a:gd name="connsiteX6" fmla="*/ 302467 w 3226167"/>
              <a:gd name="connsiteY6" fmla="*/ 1814763 h 1814763"/>
              <a:gd name="connsiteX7" fmla="*/ 0 w 3226167"/>
              <a:gd name="connsiteY7" fmla="*/ 1512296 h 1814763"/>
              <a:gd name="connsiteX8" fmla="*/ 0 w 3226167"/>
              <a:gd name="connsiteY8" fmla="*/ 302467 h 18147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26167" h="1814763">
                <a:moveTo>
                  <a:pt x="0" y="302467"/>
                </a:moveTo>
                <a:cubicBezTo>
                  <a:pt x="0" y="135419"/>
                  <a:pt x="135419" y="0"/>
                  <a:pt x="302467" y="0"/>
                </a:cubicBezTo>
                <a:lnTo>
                  <a:pt x="2923700" y="0"/>
                </a:lnTo>
                <a:cubicBezTo>
                  <a:pt x="3090748" y="0"/>
                  <a:pt x="3226167" y="135419"/>
                  <a:pt x="3226167" y="302467"/>
                </a:cubicBezTo>
                <a:lnTo>
                  <a:pt x="3226167" y="1512296"/>
                </a:lnTo>
                <a:cubicBezTo>
                  <a:pt x="3226167" y="1679344"/>
                  <a:pt x="3090748" y="1814763"/>
                  <a:pt x="2923700" y="1814763"/>
                </a:cubicBezTo>
                <a:lnTo>
                  <a:pt x="302467" y="1814763"/>
                </a:lnTo>
                <a:cubicBezTo>
                  <a:pt x="135419" y="1814763"/>
                  <a:pt x="0" y="1679344"/>
                  <a:pt x="0" y="1512296"/>
                </a:cubicBezTo>
                <a:lnTo>
                  <a:pt x="0" y="30246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83839" tIns="183839" rIns="183839" bIns="183839" numCol="1" spcCol="1270" anchor="ctr" anchorCtr="0">
            <a:noAutofit/>
          </a:bodyPr>
          <a:lstStyle/>
          <a:p>
            <a:pPr marL="0" lvl="0" indent="0" algn="ctr" defTabSz="1111250" rtl="0">
              <a:lnSpc>
                <a:spcPct val="90000"/>
              </a:lnSpc>
              <a:spcBef>
                <a:spcPct val="0"/>
              </a:spcBef>
              <a:spcAft>
                <a:spcPct val="35000"/>
              </a:spcAft>
              <a:buNone/>
            </a:pPr>
            <a:r>
              <a:rPr lang="en-US" sz="2500" kern="1200" dirty="0"/>
              <a:t>Explore the key differences between scoping reviews and systematic reviews. </a:t>
            </a:r>
          </a:p>
        </p:txBody>
      </p:sp>
      <p:sp>
        <p:nvSpPr>
          <p:cNvPr id="8" name="Free-form: Shape 7">
            <a:extLst>
              <a:ext uri="{FF2B5EF4-FFF2-40B4-BE49-F238E27FC236}">
                <a16:creationId xmlns:a16="http://schemas.microsoft.com/office/drawing/2014/main" id="{8CDD1BD2-8954-5347-2A27-462765135287}"/>
              </a:ext>
            </a:extLst>
          </p:cNvPr>
          <p:cNvSpPr/>
          <p:nvPr/>
        </p:nvSpPr>
        <p:spPr>
          <a:xfrm>
            <a:off x="8145806" y="3317039"/>
            <a:ext cx="3226167" cy="1814763"/>
          </a:xfrm>
          <a:custGeom>
            <a:avLst/>
            <a:gdLst>
              <a:gd name="connsiteX0" fmla="*/ 0 w 3226167"/>
              <a:gd name="connsiteY0" fmla="*/ 302467 h 1814763"/>
              <a:gd name="connsiteX1" fmla="*/ 302467 w 3226167"/>
              <a:gd name="connsiteY1" fmla="*/ 0 h 1814763"/>
              <a:gd name="connsiteX2" fmla="*/ 2923700 w 3226167"/>
              <a:gd name="connsiteY2" fmla="*/ 0 h 1814763"/>
              <a:gd name="connsiteX3" fmla="*/ 3226167 w 3226167"/>
              <a:gd name="connsiteY3" fmla="*/ 302467 h 1814763"/>
              <a:gd name="connsiteX4" fmla="*/ 3226167 w 3226167"/>
              <a:gd name="connsiteY4" fmla="*/ 1512296 h 1814763"/>
              <a:gd name="connsiteX5" fmla="*/ 2923700 w 3226167"/>
              <a:gd name="connsiteY5" fmla="*/ 1814763 h 1814763"/>
              <a:gd name="connsiteX6" fmla="*/ 302467 w 3226167"/>
              <a:gd name="connsiteY6" fmla="*/ 1814763 h 1814763"/>
              <a:gd name="connsiteX7" fmla="*/ 0 w 3226167"/>
              <a:gd name="connsiteY7" fmla="*/ 1512296 h 1814763"/>
              <a:gd name="connsiteX8" fmla="*/ 0 w 3226167"/>
              <a:gd name="connsiteY8" fmla="*/ 302467 h 18147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26167" h="1814763">
                <a:moveTo>
                  <a:pt x="0" y="302467"/>
                </a:moveTo>
                <a:cubicBezTo>
                  <a:pt x="0" y="135419"/>
                  <a:pt x="135419" y="0"/>
                  <a:pt x="302467" y="0"/>
                </a:cubicBezTo>
                <a:lnTo>
                  <a:pt x="2923700" y="0"/>
                </a:lnTo>
                <a:cubicBezTo>
                  <a:pt x="3090748" y="0"/>
                  <a:pt x="3226167" y="135419"/>
                  <a:pt x="3226167" y="302467"/>
                </a:cubicBezTo>
                <a:lnTo>
                  <a:pt x="3226167" y="1512296"/>
                </a:lnTo>
                <a:cubicBezTo>
                  <a:pt x="3226167" y="1679344"/>
                  <a:pt x="3090748" y="1814763"/>
                  <a:pt x="2923700" y="1814763"/>
                </a:cubicBezTo>
                <a:lnTo>
                  <a:pt x="302467" y="1814763"/>
                </a:lnTo>
                <a:cubicBezTo>
                  <a:pt x="135419" y="1814763"/>
                  <a:pt x="0" y="1679344"/>
                  <a:pt x="0" y="1512296"/>
                </a:cubicBezTo>
                <a:lnTo>
                  <a:pt x="0" y="30246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83839" tIns="183839" rIns="183839" bIns="183839" numCol="1" spcCol="1270" anchor="ctr" anchorCtr="0">
            <a:noAutofit/>
          </a:bodyPr>
          <a:lstStyle/>
          <a:p>
            <a:pPr marL="0" lvl="0" indent="0" algn="ctr" defTabSz="1111250" rtl="0">
              <a:lnSpc>
                <a:spcPct val="90000"/>
              </a:lnSpc>
              <a:spcBef>
                <a:spcPct val="0"/>
              </a:spcBef>
              <a:spcAft>
                <a:spcPct val="35000"/>
              </a:spcAft>
              <a:buNone/>
            </a:pPr>
            <a:r>
              <a:rPr lang="en-US" sz="2500" kern="1200" dirty="0">
                <a:latin typeface="Calibri Light" panose="020F0302020204030204"/>
              </a:rPr>
              <a:t>Introduce the component 1 &amp; 2 assignments</a:t>
            </a:r>
            <a:endParaRPr lang="en-US" sz="2500" kern="1200" dirty="0"/>
          </a:p>
        </p:txBody>
      </p:sp>
    </p:spTree>
    <p:extLst>
      <p:ext uri="{BB962C8B-B14F-4D97-AF65-F5344CB8AC3E}">
        <p14:creationId xmlns:p14="http://schemas.microsoft.com/office/powerpoint/2010/main" val="4872374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fade">
                                      <p:cBhvr>
                                        <p:cTn id="1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AA7F7D-43CB-CAC5-583C-4F456F1418F4}"/>
              </a:ext>
            </a:extLst>
          </p:cNvPr>
          <p:cNvSpPr>
            <a:spLocks noGrp="1"/>
          </p:cNvSpPr>
          <p:nvPr>
            <p:ph type="title"/>
          </p:nvPr>
        </p:nvSpPr>
        <p:spPr/>
        <p:txBody>
          <a:bodyPr/>
          <a:lstStyle/>
          <a:p>
            <a:r>
              <a:rPr lang="en-GB" dirty="0"/>
              <a:t>Recap from week 1..</a:t>
            </a:r>
          </a:p>
        </p:txBody>
      </p:sp>
      <p:sp>
        <p:nvSpPr>
          <p:cNvPr id="3" name="Content Placeholder 2">
            <a:extLst>
              <a:ext uri="{FF2B5EF4-FFF2-40B4-BE49-F238E27FC236}">
                <a16:creationId xmlns:a16="http://schemas.microsoft.com/office/drawing/2014/main" id="{B65BA6D5-2BCB-788D-6B88-00F5E28C17E1}"/>
              </a:ext>
            </a:extLst>
          </p:cNvPr>
          <p:cNvSpPr>
            <a:spLocks noGrp="1"/>
          </p:cNvSpPr>
          <p:nvPr>
            <p:ph idx="1"/>
          </p:nvPr>
        </p:nvSpPr>
        <p:spPr>
          <a:xfrm>
            <a:off x="1147156" y="1825625"/>
            <a:ext cx="10589214" cy="984077"/>
          </a:xfrm>
        </p:spPr>
        <p:txBody>
          <a:bodyPr/>
          <a:lstStyle/>
          <a:p>
            <a:pPr marL="0" indent="0">
              <a:buNone/>
            </a:pPr>
            <a:r>
              <a:rPr lang="en-GB" dirty="0"/>
              <a:t>What were some of the new words and terms that we explored last week?</a:t>
            </a:r>
          </a:p>
        </p:txBody>
      </p:sp>
      <p:sp>
        <p:nvSpPr>
          <p:cNvPr id="8" name="Free-form: Shape 7">
            <a:extLst>
              <a:ext uri="{FF2B5EF4-FFF2-40B4-BE49-F238E27FC236}">
                <a16:creationId xmlns:a16="http://schemas.microsoft.com/office/drawing/2014/main" id="{D24B20E0-56DF-774A-572E-2A1436BBECA3}"/>
              </a:ext>
            </a:extLst>
          </p:cNvPr>
          <p:cNvSpPr/>
          <p:nvPr/>
        </p:nvSpPr>
        <p:spPr>
          <a:xfrm>
            <a:off x="8554692" y="4980798"/>
            <a:ext cx="2490154" cy="583619"/>
          </a:xfrm>
          <a:custGeom>
            <a:avLst/>
            <a:gdLst>
              <a:gd name="connsiteX0" fmla="*/ 0 w 1337450"/>
              <a:gd name="connsiteY0" fmla="*/ 83591 h 835906"/>
              <a:gd name="connsiteX1" fmla="*/ 83591 w 1337450"/>
              <a:gd name="connsiteY1" fmla="*/ 0 h 835906"/>
              <a:gd name="connsiteX2" fmla="*/ 1253859 w 1337450"/>
              <a:gd name="connsiteY2" fmla="*/ 0 h 835906"/>
              <a:gd name="connsiteX3" fmla="*/ 1337450 w 1337450"/>
              <a:gd name="connsiteY3" fmla="*/ 83591 h 835906"/>
              <a:gd name="connsiteX4" fmla="*/ 1337450 w 1337450"/>
              <a:gd name="connsiteY4" fmla="*/ 752315 h 835906"/>
              <a:gd name="connsiteX5" fmla="*/ 1253859 w 1337450"/>
              <a:gd name="connsiteY5" fmla="*/ 835906 h 835906"/>
              <a:gd name="connsiteX6" fmla="*/ 83591 w 1337450"/>
              <a:gd name="connsiteY6" fmla="*/ 835906 h 835906"/>
              <a:gd name="connsiteX7" fmla="*/ 0 w 1337450"/>
              <a:gd name="connsiteY7" fmla="*/ 752315 h 835906"/>
              <a:gd name="connsiteX8" fmla="*/ 0 w 1337450"/>
              <a:gd name="connsiteY8" fmla="*/ 83591 h 8359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37450" h="835906">
                <a:moveTo>
                  <a:pt x="0" y="83591"/>
                </a:moveTo>
                <a:cubicBezTo>
                  <a:pt x="0" y="37425"/>
                  <a:pt x="37425" y="0"/>
                  <a:pt x="83591" y="0"/>
                </a:cubicBezTo>
                <a:lnTo>
                  <a:pt x="1253859" y="0"/>
                </a:lnTo>
                <a:cubicBezTo>
                  <a:pt x="1300025" y="0"/>
                  <a:pt x="1337450" y="37425"/>
                  <a:pt x="1337450" y="83591"/>
                </a:cubicBezTo>
                <a:lnTo>
                  <a:pt x="1337450" y="752315"/>
                </a:lnTo>
                <a:cubicBezTo>
                  <a:pt x="1337450" y="798481"/>
                  <a:pt x="1300025" y="835906"/>
                  <a:pt x="1253859" y="835906"/>
                </a:cubicBezTo>
                <a:lnTo>
                  <a:pt x="83591" y="835906"/>
                </a:lnTo>
                <a:cubicBezTo>
                  <a:pt x="37425" y="835906"/>
                  <a:pt x="0" y="798481"/>
                  <a:pt x="0" y="752315"/>
                </a:cubicBezTo>
                <a:lnTo>
                  <a:pt x="0" y="83591"/>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60678" tIns="48613" rIns="60678" bIns="48613" numCol="1" spcCol="1270" anchor="ctr" anchorCtr="0">
            <a:noAutofit/>
          </a:bodyPr>
          <a:lstStyle/>
          <a:p>
            <a:pPr marL="0" lvl="0" indent="0" algn="ctr" defTabSz="844550">
              <a:lnSpc>
                <a:spcPct val="90000"/>
              </a:lnSpc>
              <a:spcBef>
                <a:spcPct val="0"/>
              </a:spcBef>
              <a:spcAft>
                <a:spcPct val="35000"/>
              </a:spcAft>
              <a:buNone/>
            </a:pPr>
            <a:r>
              <a:rPr lang="en-US" sz="2800" kern="1200" dirty="0">
                <a:latin typeface="Calibri Light" panose="020F0302020204030204"/>
              </a:rPr>
              <a:t>Primary</a:t>
            </a:r>
            <a:endParaRPr lang="en-US" sz="1900" kern="1200" dirty="0"/>
          </a:p>
        </p:txBody>
      </p:sp>
      <p:sp>
        <p:nvSpPr>
          <p:cNvPr id="10" name="Free-form: Shape 9">
            <a:extLst>
              <a:ext uri="{FF2B5EF4-FFF2-40B4-BE49-F238E27FC236}">
                <a16:creationId xmlns:a16="http://schemas.microsoft.com/office/drawing/2014/main" id="{960765F5-A73F-2FE9-5B38-CCD1D47A59DE}"/>
              </a:ext>
            </a:extLst>
          </p:cNvPr>
          <p:cNvSpPr/>
          <p:nvPr/>
        </p:nvSpPr>
        <p:spPr>
          <a:xfrm>
            <a:off x="1289994" y="4980799"/>
            <a:ext cx="2490154" cy="583619"/>
          </a:xfrm>
          <a:custGeom>
            <a:avLst/>
            <a:gdLst>
              <a:gd name="connsiteX0" fmla="*/ 0 w 1337450"/>
              <a:gd name="connsiteY0" fmla="*/ 83591 h 835906"/>
              <a:gd name="connsiteX1" fmla="*/ 83591 w 1337450"/>
              <a:gd name="connsiteY1" fmla="*/ 0 h 835906"/>
              <a:gd name="connsiteX2" fmla="*/ 1253859 w 1337450"/>
              <a:gd name="connsiteY2" fmla="*/ 0 h 835906"/>
              <a:gd name="connsiteX3" fmla="*/ 1337450 w 1337450"/>
              <a:gd name="connsiteY3" fmla="*/ 83591 h 835906"/>
              <a:gd name="connsiteX4" fmla="*/ 1337450 w 1337450"/>
              <a:gd name="connsiteY4" fmla="*/ 752315 h 835906"/>
              <a:gd name="connsiteX5" fmla="*/ 1253859 w 1337450"/>
              <a:gd name="connsiteY5" fmla="*/ 835906 h 835906"/>
              <a:gd name="connsiteX6" fmla="*/ 83591 w 1337450"/>
              <a:gd name="connsiteY6" fmla="*/ 835906 h 835906"/>
              <a:gd name="connsiteX7" fmla="*/ 0 w 1337450"/>
              <a:gd name="connsiteY7" fmla="*/ 752315 h 835906"/>
              <a:gd name="connsiteX8" fmla="*/ 0 w 1337450"/>
              <a:gd name="connsiteY8" fmla="*/ 83591 h 8359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37450" h="835906">
                <a:moveTo>
                  <a:pt x="0" y="83591"/>
                </a:moveTo>
                <a:cubicBezTo>
                  <a:pt x="0" y="37425"/>
                  <a:pt x="37425" y="0"/>
                  <a:pt x="83591" y="0"/>
                </a:cubicBezTo>
                <a:lnTo>
                  <a:pt x="1253859" y="0"/>
                </a:lnTo>
                <a:cubicBezTo>
                  <a:pt x="1300025" y="0"/>
                  <a:pt x="1337450" y="37425"/>
                  <a:pt x="1337450" y="83591"/>
                </a:cubicBezTo>
                <a:lnTo>
                  <a:pt x="1337450" y="752315"/>
                </a:lnTo>
                <a:cubicBezTo>
                  <a:pt x="1337450" y="798481"/>
                  <a:pt x="1300025" y="835906"/>
                  <a:pt x="1253859" y="835906"/>
                </a:cubicBezTo>
                <a:lnTo>
                  <a:pt x="83591" y="835906"/>
                </a:lnTo>
                <a:cubicBezTo>
                  <a:pt x="37425" y="835906"/>
                  <a:pt x="0" y="798481"/>
                  <a:pt x="0" y="752315"/>
                </a:cubicBezTo>
                <a:lnTo>
                  <a:pt x="0" y="83591"/>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60678" tIns="48613" rIns="60678" bIns="48613" numCol="1" spcCol="1270" anchor="ctr" anchorCtr="0">
            <a:noAutofit/>
          </a:bodyPr>
          <a:lstStyle/>
          <a:p>
            <a:pPr marL="0" lvl="0" indent="0" algn="ctr" defTabSz="844550">
              <a:lnSpc>
                <a:spcPct val="90000"/>
              </a:lnSpc>
              <a:spcBef>
                <a:spcPct val="0"/>
              </a:spcBef>
              <a:spcAft>
                <a:spcPct val="35000"/>
              </a:spcAft>
              <a:buNone/>
            </a:pPr>
            <a:r>
              <a:rPr lang="en-US" sz="2800" kern="1200" dirty="0">
                <a:latin typeface="Calibri Light" panose="020F0302020204030204"/>
              </a:rPr>
              <a:t>Secondary</a:t>
            </a:r>
            <a:endParaRPr lang="en-US" sz="2800" kern="1200" dirty="0"/>
          </a:p>
        </p:txBody>
      </p:sp>
      <p:sp>
        <p:nvSpPr>
          <p:cNvPr id="12" name="Free-form: Shape 11">
            <a:extLst>
              <a:ext uri="{FF2B5EF4-FFF2-40B4-BE49-F238E27FC236}">
                <a16:creationId xmlns:a16="http://schemas.microsoft.com/office/drawing/2014/main" id="{DACAAF36-3CEA-1229-B942-B6C1FDFAB234}"/>
              </a:ext>
            </a:extLst>
          </p:cNvPr>
          <p:cNvSpPr/>
          <p:nvPr/>
        </p:nvSpPr>
        <p:spPr>
          <a:xfrm>
            <a:off x="5009804" y="3382019"/>
            <a:ext cx="2310932" cy="583619"/>
          </a:xfrm>
          <a:custGeom>
            <a:avLst/>
            <a:gdLst>
              <a:gd name="connsiteX0" fmla="*/ 0 w 1337450"/>
              <a:gd name="connsiteY0" fmla="*/ 83591 h 835906"/>
              <a:gd name="connsiteX1" fmla="*/ 83591 w 1337450"/>
              <a:gd name="connsiteY1" fmla="*/ 0 h 835906"/>
              <a:gd name="connsiteX2" fmla="*/ 1253859 w 1337450"/>
              <a:gd name="connsiteY2" fmla="*/ 0 h 835906"/>
              <a:gd name="connsiteX3" fmla="*/ 1337450 w 1337450"/>
              <a:gd name="connsiteY3" fmla="*/ 83591 h 835906"/>
              <a:gd name="connsiteX4" fmla="*/ 1337450 w 1337450"/>
              <a:gd name="connsiteY4" fmla="*/ 752315 h 835906"/>
              <a:gd name="connsiteX5" fmla="*/ 1253859 w 1337450"/>
              <a:gd name="connsiteY5" fmla="*/ 835906 h 835906"/>
              <a:gd name="connsiteX6" fmla="*/ 83591 w 1337450"/>
              <a:gd name="connsiteY6" fmla="*/ 835906 h 835906"/>
              <a:gd name="connsiteX7" fmla="*/ 0 w 1337450"/>
              <a:gd name="connsiteY7" fmla="*/ 752315 h 835906"/>
              <a:gd name="connsiteX8" fmla="*/ 0 w 1337450"/>
              <a:gd name="connsiteY8" fmla="*/ 83591 h 8359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37450" h="835906">
                <a:moveTo>
                  <a:pt x="0" y="83591"/>
                </a:moveTo>
                <a:cubicBezTo>
                  <a:pt x="0" y="37425"/>
                  <a:pt x="37425" y="0"/>
                  <a:pt x="83591" y="0"/>
                </a:cubicBezTo>
                <a:lnTo>
                  <a:pt x="1253859" y="0"/>
                </a:lnTo>
                <a:cubicBezTo>
                  <a:pt x="1300025" y="0"/>
                  <a:pt x="1337450" y="37425"/>
                  <a:pt x="1337450" y="83591"/>
                </a:cubicBezTo>
                <a:lnTo>
                  <a:pt x="1337450" y="752315"/>
                </a:lnTo>
                <a:cubicBezTo>
                  <a:pt x="1337450" y="798481"/>
                  <a:pt x="1300025" y="835906"/>
                  <a:pt x="1253859" y="835906"/>
                </a:cubicBezTo>
                <a:lnTo>
                  <a:pt x="83591" y="835906"/>
                </a:lnTo>
                <a:cubicBezTo>
                  <a:pt x="37425" y="835906"/>
                  <a:pt x="0" y="798481"/>
                  <a:pt x="0" y="752315"/>
                </a:cubicBezTo>
                <a:lnTo>
                  <a:pt x="0" y="83591"/>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60678" tIns="48613" rIns="60678" bIns="48613" numCol="1" spcCol="1270" anchor="ctr" anchorCtr="0">
            <a:noAutofit/>
          </a:bodyPr>
          <a:lstStyle/>
          <a:p>
            <a:pPr marL="0" lvl="0" indent="0" algn="ctr" defTabSz="844550">
              <a:lnSpc>
                <a:spcPct val="90000"/>
              </a:lnSpc>
              <a:spcBef>
                <a:spcPct val="0"/>
              </a:spcBef>
              <a:spcAft>
                <a:spcPct val="35000"/>
              </a:spcAft>
              <a:buNone/>
            </a:pPr>
            <a:r>
              <a:rPr lang="en-US" sz="2800" kern="1200" dirty="0">
                <a:latin typeface="Calibri Light" panose="020F0302020204030204"/>
              </a:rPr>
              <a:t>Quantitative</a:t>
            </a:r>
            <a:endParaRPr lang="en-US" sz="1900" kern="1200" dirty="0">
              <a:latin typeface="Calibri Light" panose="020F0302020204030204"/>
            </a:endParaRPr>
          </a:p>
        </p:txBody>
      </p:sp>
      <p:sp>
        <p:nvSpPr>
          <p:cNvPr id="14" name="Free-form: Shape 13">
            <a:extLst>
              <a:ext uri="{FF2B5EF4-FFF2-40B4-BE49-F238E27FC236}">
                <a16:creationId xmlns:a16="http://schemas.microsoft.com/office/drawing/2014/main" id="{00EF1001-C799-81C2-062D-85145F318EB7}"/>
              </a:ext>
            </a:extLst>
          </p:cNvPr>
          <p:cNvSpPr/>
          <p:nvPr/>
        </p:nvSpPr>
        <p:spPr>
          <a:xfrm>
            <a:off x="4940534" y="4980799"/>
            <a:ext cx="2310932" cy="583619"/>
          </a:xfrm>
          <a:custGeom>
            <a:avLst/>
            <a:gdLst>
              <a:gd name="connsiteX0" fmla="*/ 0 w 1337450"/>
              <a:gd name="connsiteY0" fmla="*/ 83591 h 835906"/>
              <a:gd name="connsiteX1" fmla="*/ 83591 w 1337450"/>
              <a:gd name="connsiteY1" fmla="*/ 0 h 835906"/>
              <a:gd name="connsiteX2" fmla="*/ 1253859 w 1337450"/>
              <a:gd name="connsiteY2" fmla="*/ 0 h 835906"/>
              <a:gd name="connsiteX3" fmla="*/ 1337450 w 1337450"/>
              <a:gd name="connsiteY3" fmla="*/ 83591 h 835906"/>
              <a:gd name="connsiteX4" fmla="*/ 1337450 w 1337450"/>
              <a:gd name="connsiteY4" fmla="*/ 752315 h 835906"/>
              <a:gd name="connsiteX5" fmla="*/ 1253859 w 1337450"/>
              <a:gd name="connsiteY5" fmla="*/ 835906 h 835906"/>
              <a:gd name="connsiteX6" fmla="*/ 83591 w 1337450"/>
              <a:gd name="connsiteY6" fmla="*/ 835906 h 835906"/>
              <a:gd name="connsiteX7" fmla="*/ 0 w 1337450"/>
              <a:gd name="connsiteY7" fmla="*/ 752315 h 835906"/>
              <a:gd name="connsiteX8" fmla="*/ 0 w 1337450"/>
              <a:gd name="connsiteY8" fmla="*/ 83591 h 8359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37450" h="835906">
                <a:moveTo>
                  <a:pt x="0" y="83591"/>
                </a:moveTo>
                <a:cubicBezTo>
                  <a:pt x="0" y="37425"/>
                  <a:pt x="37425" y="0"/>
                  <a:pt x="83591" y="0"/>
                </a:cubicBezTo>
                <a:lnTo>
                  <a:pt x="1253859" y="0"/>
                </a:lnTo>
                <a:cubicBezTo>
                  <a:pt x="1300025" y="0"/>
                  <a:pt x="1337450" y="37425"/>
                  <a:pt x="1337450" y="83591"/>
                </a:cubicBezTo>
                <a:lnTo>
                  <a:pt x="1337450" y="752315"/>
                </a:lnTo>
                <a:cubicBezTo>
                  <a:pt x="1337450" y="798481"/>
                  <a:pt x="1300025" y="835906"/>
                  <a:pt x="1253859" y="835906"/>
                </a:cubicBezTo>
                <a:lnTo>
                  <a:pt x="83591" y="835906"/>
                </a:lnTo>
                <a:cubicBezTo>
                  <a:pt x="37425" y="835906"/>
                  <a:pt x="0" y="798481"/>
                  <a:pt x="0" y="752315"/>
                </a:cubicBezTo>
                <a:lnTo>
                  <a:pt x="0" y="83591"/>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60678" tIns="48613" rIns="60678" bIns="48613" numCol="1" spcCol="1270" anchor="ctr" anchorCtr="0">
            <a:noAutofit/>
          </a:bodyPr>
          <a:lstStyle/>
          <a:p>
            <a:pPr marL="0" lvl="0" indent="0" algn="ctr" defTabSz="844550">
              <a:lnSpc>
                <a:spcPct val="90000"/>
              </a:lnSpc>
              <a:spcBef>
                <a:spcPct val="0"/>
              </a:spcBef>
              <a:spcAft>
                <a:spcPct val="35000"/>
              </a:spcAft>
              <a:buNone/>
            </a:pPr>
            <a:r>
              <a:rPr lang="en-US" sz="2800" kern="1200" dirty="0">
                <a:latin typeface="Calibri Light" panose="020F0302020204030204"/>
              </a:rPr>
              <a:t>Qualitative</a:t>
            </a:r>
          </a:p>
        </p:txBody>
      </p:sp>
      <p:sp>
        <p:nvSpPr>
          <p:cNvPr id="18" name="Free-form: Shape 17">
            <a:extLst>
              <a:ext uri="{FF2B5EF4-FFF2-40B4-BE49-F238E27FC236}">
                <a16:creationId xmlns:a16="http://schemas.microsoft.com/office/drawing/2014/main" id="{237BA8FE-D81A-18CE-D5EF-E7632877AE90}"/>
              </a:ext>
            </a:extLst>
          </p:cNvPr>
          <p:cNvSpPr/>
          <p:nvPr/>
        </p:nvSpPr>
        <p:spPr>
          <a:xfrm>
            <a:off x="8554692" y="3394756"/>
            <a:ext cx="2310932" cy="583619"/>
          </a:xfrm>
          <a:custGeom>
            <a:avLst/>
            <a:gdLst>
              <a:gd name="connsiteX0" fmla="*/ 0 w 1337450"/>
              <a:gd name="connsiteY0" fmla="*/ 83591 h 835906"/>
              <a:gd name="connsiteX1" fmla="*/ 83591 w 1337450"/>
              <a:gd name="connsiteY1" fmla="*/ 0 h 835906"/>
              <a:gd name="connsiteX2" fmla="*/ 1253859 w 1337450"/>
              <a:gd name="connsiteY2" fmla="*/ 0 h 835906"/>
              <a:gd name="connsiteX3" fmla="*/ 1337450 w 1337450"/>
              <a:gd name="connsiteY3" fmla="*/ 83591 h 835906"/>
              <a:gd name="connsiteX4" fmla="*/ 1337450 w 1337450"/>
              <a:gd name="connsiteY4" fmla="*/ 752315 h 835906"/>
              <a:gd name="connsiteX5" fmla="*/ 1253859 w 1337450"/>
              <a:gd name="connsiteY5" fmla="*/ 835906 h 835906"/>
              <a:gd name="connsiteX6" fmla="*/ 83591 w 1337450"/>
              <a:gd name="connsiteY6" fmla="*/ 835906 h 835906"/>
              <a:gd name="connsiteX7" fmla="*/ 0 w 1337450"/>
              <a:gd name="connsiteY7" fmla="*/ 752315 h 835906"/>
              <a:gd name="connsiteX8" fmla="*/ 0 w 1337450"/>
              <a:gd name="connsiteY8" fmla="*/ 83591 h 8359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37450" h="835906">
                <a:moveTo>
                  <a:pt x="0" y="83591"/>
                </a:moveTo>
                <a:cubicBezTo>
                  <a:pt x="0" y="37425"/>
                  <a:pt x="37425" y="0"/>
                  <a:pt x="83591" y="0"/>
                </a:cubicBezTo>
                <a:lnTo>
                  <a:pt x="1253859" y="0"/>
                </a:lnTo>
                <a:cubicBezTo>
                  <a:pt x="1300025" y="0"/>
                  <a:pt x="1337450" y="37425"/>
                  <a:pt x="1337450" y="83591"/>
                </a:cubicBezTo>
                <a:lnTo>
                  <a:pt x="1337450" y="752315"/>
                </a:lnTo>
                <a:cubicBezTo>
                  <a:pt x="1337450" y="798481"/>
                  <a:pt x="1300025" y="835906"/>
                  <a:pt x="1253859" y="835906"/>
                </a:cubicBezTo>
                <a:lnTo>
                  <a:pt x="83591" y="835906"/>
                </a:lnTo>
                <a:cubicBezTo>
                  <a:pt x="37425" y="835906"/>
                  <a:pt x="0" y="798481"/>
                  <a:pt x="0" y="752315"/>
                </a:cubicBezTo>
                <a:lnTo>
                  <a:pt x="0" y="83591"/>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60678" tIns="48613" rIns="60678" bIns="48613" numCol="1" spcCol="1270" anchor="ctr" anchorCtr="0">
            <a:noAutofit/>
          </a:bodyPr>
          <a:lstStyle/>
          <a:p>
            <a:pPr marL="0" lvl="0" indent="0" algn="ctr" defTabSz="844550">
              <a:lnSpc>
                <a:spcPct val="90000"/>
              </a:lnSpc>
              <a:spcBef>
                <a:spcPct val="0"/>
              </a:spcBef>
              <a:spcAft>
                <a:spcPct val="35000"/>
              </a:spcAft>
              <a:buNone/>
            </a:pPr>
            <a:r>
              <a:rPr lang="en-US" sz="2800" kern="1200" dirty="0">
                <a:latin typeface="Calibri Light" panose="020F0302020204030204"/>
              </a:rPr>
              <a:t>Peer Review</a:t>
            </a:r>
          </a:p>
        </p:txBody>
      </p:sp>
      <p:sp>
        <p:nvSpPr>
          <p:cNvPr id="19" name="Free-form: Shape 18">
            <a:extLst>
              <a:ext uri="{FF2B5EF4-FFF2-40B4-BE49-F238E27FC236}">
                <a16:creationId xmlns:a16="http://schemas.microsoft.com/office/drawing/2014/main" id="{24008EF9-475F-F8AE-878C-D17DD2E87BCD}"/>
              </a:ext>
            </a:extLst>
          </p:cNvPr>
          <p:cNvSpPr/>
          <p:nvPr/>
        </p:nvSpPr>
        <p:spPr>
          <a:xfrm>
            <a:off x="1326376" y="3394756"/>
            <a:ext cx="2310932" cy="583619"/>
          </a:xfrm>
          <a:custGeom>
            <a:avLst/>
            <a:gdLst>
              <a:gd name="connsiteX0" fmla="*/ 0 w 1337450"/>
              <a:gd name="connsiteY0" fmla="*/ 83591 h 835906"/>
              <a:gd name="connsiteX1" fmla="*/ 83591 w 1337450"/>
              <a:gd name="connsiteY1" fmla="*/ 0 h 835906"/>
              <a:gd name="connsiteX2" fmla="*/ 1253859 w 1337450"/>
              <a:gd name="connsiteY2" fmla="*/ 0 h 835906"/>
              <a:gd name="connsiteX3" fmla="*/ 1337450 w 1337450"/>
              <a:gd name="connsiteY3" fmla="*/ 83591 h 835906"/>
              <a:gd name="connsiteX4" fmla="*/ 1337450 w 1337450"/>
              <a:gd name="connsiteY4" fmla="*/ 752315 h 835906"/>
              <a:gd name="connsiteX5" fmla="*/ 1253859 w 1337450"/>
              <a:gd name="connsiteY5" fmla="*/ 835906 h 835906"/>
              <a:gd name="connsiteX6" fmla="*/ 83591 w 1337450"/>
              <a:gd name="connsiteY6" fmla="*/ 835906 h 835906"/>
              <a:gd name="connsiteX7" fmla="*/ 0 w 1337450"/>
              <a:gd name="connsiteY7" fmla="*/ 752315 h 835906"/>
              <a:gd name="connsiteX8" fmla="*/ 0 w 1337450"/>
              <a:gd name="connsiteY8" fmla="*/ 83591 h 8359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37450" h="835906">
                <a:moveTo>
                  <a:pt x="0" y="83591"/>
                </a:moveTo>
                <a:cubicBezTo>
                  <a:pt x="0" y="37425"/>
                  <a:pt x="37425" y="0"/>
                  <a:pt x="83591" y="0"/>
                </a:cubicBezTo>
                <a:lnTo>
                  <a:pt x="1253859" y="0"/>
                </a:lnTo>
                <a:cubicBezTo>
                  <a:pt x="1300025" y="0"/>
                  <a:pt x="1337450" y="37425"/>
                  <a:pt x="1337450" y="83591"/>
                </a:cubicBezTo>
                <a:lnTo>
                  <a:pt x="1337450" y="752315"/>
                </a:lnTo>
                <a:cubicBezTo>
                  <a:pt x="1337450" y="798481"/>
                  <a:pt x="1300025" y="835906"/>
                  <a:pt x="1253859" y="835906"/>
                </a:cubicBezTo>
                <a:lnTo>
                  <a:pt x="83591" y="835906"/>
                </a:lnTo>
                <a:cubicBezTo>
                  <a:pt x="37425" y="835906"/>
                  <a:pt x="0" y="798481"/>
                  <a:pt x="0" y="752315"/>
                </a:cubicBezTo>
                <a:lnTo>
                  <a:pt x="0" y="83591"/>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60678" tIns="48613" rIns="60678" bIns="48613" numCol="1" spcCol="1270" anchor="ctr" anchorCtr="0">
            <a:noAutofit/>
          </a:bodyPr>
          <a:lstStyle/>
          <a:p>
            <a:pPr marL="0" lvl="0" indent="0" algn="ctr" defTabSz="844550">
              <a:lnSpc>
                <a:spcPct val="90000"/>
              </a:lnSpc>
              <a:spcBef>
                <a:spcPct val="0"/>
              </a:spcBef>
              <a:spcAft>
                <a:spcPct val="35000"/>
              </a:spcAft>
              <a:buNone/>
            </a:pPr>
            <a:r>
              <a:rPr lang="en-US" sz="2800" kern="1200" dirty="0">
                <a:latin typeface="Calibri Light" panose="020F0302020204030204"/>
              </a:rPr>
              <a:t>Research</a:t>
            </a:r>
          </a:p>
        </p:txBody>
      </p:sp>
      <p:sp>
        <p:nvSpPr>
          <p:cNvPr id="20" name="Rectangle 19">
            <a:extLst>
              <a:ext uri="{FF2B5EF4-FFF2-40B4-BE49-F238E27FC236}">
                <a16:creationId xmlns:a16="http://schemas.microsoft.com/office/drawing/2014/main" id="{7A0DDE09-0B0C-3DFA-1B25-7988153FE14F}"/>
              </a:ext>
            </a:extLst>
          </p:cNvPr>
          <p:cNvSpPr/>
          <p:nvPr/>
        </p:nvSpPr>
        <p:spPr>
          <a:xfrm>
            <a:off x="864524" y="3009207"/>
            <a:ext cx="11089178" cy="3275215"/>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3356726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xit" presetSubtype="4" fill="hold" grpId="0" nodeType="clickEffect">
                                  <p:stCondLst>
                                    <p:cond delay="0"/>
                                  </p:stCondLst>
                                  <p:childTnLst>
                                    <p:animEffect transition="out" filter="wipe(down)">
                                      <p:cBhvr>
                                        <p:cTn id="6" dur="3000"/>
                                        <p:tgtEl>
                                          <p:spTgt spid="20"/>
                                        </p:tgtEl>
                                      </p:cBhvr>
                                    </p:animEffect>
                                    <p:set>
                                      <p:cBhvr>
                                        <p:cTn id="7" dur="1" fill="hold">
                                          <p:stCondLst>
                                            <p:cond delay="2999"/>
                                          </p:stCondLst>
                                        </p:cTn>
                                        <p:tgtEl>
                                          <p:spTgt spid="20"/>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F89D1F-6852-CAE7-4D6B-01D9B51F62A6}"/>
              </a:ext>
            </a:extLst>
          </p:cNvPr>
          <p:cNvSpPr>
            <a:spLocks noGrp="1"/>
          </p:cNvSpPr>
          <p:nvPr>
            <p:ph type="title"/>
          </p:nvPr>
        </p:nvSpPr>
        <p:spPr>
          <a:xfrm>
            <a:off x="3310248" y="365125"/>
            <a:ext cx="8692822" cy="1350963"/>
          </a:xfrm>
        </p:spPr>
        <p:txBody>
          <a:bodyPr/>
          <a:lstStyle/>
          <a:p>
            <a:r>
              <a:rPr lang="en-US" dirty="0">
                <a:cs typeface="Calibri Light"/>
              </a:rPr>
              <a:t>The Component 1 and 2 Assignments </a:t>
            </a:r>
            <a:endParaRPr lang="en-US" dirty="0"/>
          </a:p>
        </p:txBody>
      </p:sp>
      <p:graphicFrame>
        <p:nvGraphicFramePr>
          <p:cNvPr id="4" name="Content Placeholder 3">
            <a:extLst>
              <a:ext uri="{FF2B5EF4-FFF2-40B4-BE49-F238E27FC236}">
                <a16:creationId xmlns:a16="http://schemas.microsoft.com/office/drawing/2014/main" id="{86534C8E-9736-7B33-471C-E866D7E53654}"/>
              </a:ext>
            </a:extLst>
          </p:cNvPr>
          <p:cNvGraphicFramePr>
            <a:graphicFrameLocks noGrp="1"/>
          </p:cNvGraphicFramePr>
          <p:nvPr>
            <p:ph idx="1"/>
            <p:extLst>
              <p:ext uri="{D42A27DB-BD31-4B8C-83A1-F6EECF244321}">
                <p14:modId xmlns:p14="http://schemas.microsoft.com/office/powerpoint/2010/main" val="1107689684"/>
              </p:ext>
            </p:extLst>
          </p:nvPr>
        </p:nvGraphicFramePr>
        <p:xfrm>
          <a:off x="3665538" y="1419225"/>
          <a:ext cx="7994650" cy="3727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36" name="Rectangle: Rounded Corners 335">
            <a:extLst>
              <a:ext uri="{FF2B5EF4-FFF2-40B4-BE49-F238E27FC236}">
                <a16:creationId xmlns:a16="http://schemas.microsoft.com/office/drawing/2014/main" id="{A0A4120E-0B51-EE92-7F8D-3A20C5A553CC}"/>
              </a:ext>
            </a:extLst>
          </p:cNvPr>
          <p:cNvSpPr/>
          <p:nvPr/>
        </p:nvSpPr>
        <p:spPr>
          <a:xfrm>
            <a:off x="4076700" y="5537200"/>
            <a:ext cx="7416800" cy="10922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400" dirty="0">
                <a:cs typeface="Calibri"/>
              </a:rPr>
              <a:t>Let's explore the tasks in detail by looking at the assessment specifications. </a:t>
            </a:r>
          </a:p>
        </p:txBody>
      </p:sp>
    </p:spTree>
    <p:extLst>
      <p:ext uri="{BB962C8B-B14F-4D97-AF65-F5344CB8AC3E}">
        <p14:creationId xmlns:p14="http://schemas.microsoft.com/office/powerpoint/2010/main" val="9369599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arn(inVertical)">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36"/>
                                        </p:tgtEl>
                                        <p:attrNameLst>
                                          <p:attrName>style.visibility</p:attrName>
                                        </p:attrNameLst>
                                      </p:cBhvr>
                                      <p:to>
                                        <p:strVal val="visible"/>
                                      </p:to>
                                    </p:set>
                                    <p:animEffect transition="in" filter="fade">
                                      <p:cBhvr>
                                        <p:cTn id="12" dur="500"/>
                                        <p:tgtEl>
                                          <p:spTgt spid="33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P spid="336"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89710776-6003-65EE-D86E-511DD99F3963}"/>
              </a:ext>
            </a:extLst>
          </p:cNvPr>
          <p:cNvGraphicFramePr>
            <a:graphicFrameLocks/>
          </p:cNvGraphicFramePr>
          <p:nvPr>
            <p:extLst>
              <p:ext uri="{D42A27DB-BD31-4B8C-83A1-F6EECF244321}">
                <p14:modId xmlns:p14="http://schemas.microsoft.com/office/powerpoint/2010/main" val="2168021417"/>
              </p:ext>
            </p:extLst>
          </p:nvPr>
        </p:nvGraphicFramePr>
        <p:xfrm>
          <a:off x="3281082" y="268942"/>
          <a:ext cx="8624047" cy="638287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202492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arn(inVertical)">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C000BEA-355B-43AB-5331-EFBCF5038821}"/>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3600" kern="1200" dirty="0">
                <a:solidFill>
                  <a:srgbClr val="FFFFFF"/>
                </a:solidFill>
                <a:latin typeface="+mj-lt"/>
                <a:ea typeface="+mj-ea"/>
                <a:cs typeface="+mj-cs"/>
              </a:rPr>
              <a:t>Component 1  - </a:t>
            </a:r>
            <a:br>
              <a:rPr lang="en-US" sz="3600" kern="1200" dirty="0">
                <a:solidFill>
                  <a:srgbClr val="FFFFFF"/>
                </a:solidFill>
                <a:latin typeface="+mj-lt"/>
                <a:ea typeface="+mj-ea"/>
                <a:cs typeface="+mj-cs"/>
              </a:rPr>
            </a:br>
            <a:r>
              <a:rPr lang="en-US" sz="3600" kern="1200" dirty="0">
                <a:solidFill>
                  <a:srgbClr val="FFFFFF"/>
                </a:solidFill>
                <a:latin typeface="+mj-lt"/>
                <a:ea typeface="+mj-ea"/>
                <a:cs typeface="+mj-cs"/>
              </a:rPr>
              <a:t>Research Proposal</a:t>
            </a:r>
          </a:p>
        </p:txBody>
      </p:sp>
      <p:pic>
        <p:nvPicPr>
          <p:cNvPr id="5" name="Picture 4">
            <a:extLst>
              <a:ext uri="{FF2B5EF4-FFF2-40B4-BE49-F238E27FC236}">
                <a16:creationId xmlns:a16="http://schemas.microsoft.com/office/drawing/2014/main" id="{677FE626-94D9-8285-082E-58D75F0F36F0}"/>
              </a:ext>
            </a:extLst>
          </p:cNvPr>
          <p:cNvPicPr>
            <a:picLocks noChangeAspect="1"/>
          </p:cNvPicPr>
          <p:nvPr/>
        </p:nvPicPr>
        <p:blipFill>
          <a:blip r:embed="rId3"/>
          <a:stretch>
            <a:fillRect/>
          </a:stretch>
        </p:blipFill>
        <p:spPr>
          <a:xfrm>
            <a:off x="4216526" y="634065"/>
            <a:ext cx="7928895" cy="5589870"/>
          </a:xfrm>
          <a:prstGeom prst="rect">
            <a:avLst/>
          </a:prstGeom>
        </p:spPr>
      </p:pic>
    </p:spTree>
    <p:extLst>
      <p:ext uri="{BB962C8B-B14F-4D97-AF65-F5344CB8AC3E}">
        <p14:creationId xmlns:p14="http://schemas.microsoft.com/office/powerpoint/2010/main" val="26008434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1D7EF9C-4451-4B69-5D67-EDF07C1024A0}"/>
            </a:ext>
          </a:extLst>
        </p:cNvPr>
        <p:cNvGrpSpPr/>
        <p:nvPr/>
      </p:nvGrpSpPr>
      <p:grpSpPr>
        <a:xfrm>
          <a:off x="0" y="0"/>
          <a:ext cx="0" cy="0"/>
          <a:chOff x="0" y="0"/>
          <a:chExt cx="0" cy="0"/>
        </a:xfrm>
      </p:grpSpPr>
      <p:sp>
        <p:nvSpPr>
          <p:cNvPr id="10" name="Down Arrow 7">
            <a:extLst>
              <a:ext uri="{FF2B5EF4-FFF2-40B4-BE49-F238E27FC236}">
                <a16:creationId xmlns:a16="http://schemas.microsoft.com/office/drawing/2014/main" id="{6D22D6D6-76BE-7972-7D3C-05266F6BD5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913E5F8-F819-D166-08D9-186CD61DBDED}"/>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3600" kern="1200" dirty="0">
                <a:solidFill>
                  <a:srgbClr val="FFFFFF"/>
                </a:solidFill>
                <a:latin typeface="+mj-lt"/>
                <a:ea typeface="+mj-ea"/>
                <a:cs typeface="+mj-cs"/>
              </a:rPr>
              <a:t>Component 1  -</a:t>
            </a:r>
            <a:br>
              <a:rPr lang="en-US" sz="3600" kern="1200" dirty="0">
                <a:solidFill>
                  <a:srgbClr val="FFFFFF"/>
                </a:solidFill>
                <a:latin typeface="+mj-lt"/>
                <a:ea typeface="+mj-ea"/>
                <a:cs typeface="+mj-cs"/>
              </a:rPr>
            </a:br>
            <a:r>
              <a:rPr lang="en-US" sz="3600" kern="1200" dirty="0">
                <a:solidFill>
                  <a:srgbClr val="FFFFFF"/>
                </a:solidFill>
                <a:latin typeface="+mj-lt"/>
                <a:ea typeface="+mj-ea"/>
                <a:cs typeface="+mj-cs"/>
              </a:rPr>
              <a:t> Research Proposal</a:t>
            </a:r>
          </a:p>
        </p:txBody>
      </p:sp>
      <p:pic>
        <p:nvPicPr>
          <p:cNvPr id="4" name="Picture 3">
            <a:extLst>
              <a:ext uri="{FF2B5EF4-FFF2-40B4-BE49-F238E27FC236}">
                <a16:creationId xmlns:a16="http://schemas.microsoft.com/office/drawing/2014/main" id="{AB9E82F5-8CEF-89FC-EFE8-038FD20CFDB0}"/>
              </a:ext>
            </a:extLst>
          </p:cNvPr>
          <p:cNvPicPr>
            <a:picLocks noChangeAspect="1"/>
          </p:cNvPicPr>
          <p:nvPr/>
        </p:nvPicPr>
        <p:blipFill>
          <a:blip r:embed="rId3"/>
          <a:stretch>
            <a:fillRect/>
          </a:stretch>
        </p:blipFill>
        <p:spPr>
          <a:xfrm>
            <a:off x="3873478" y="989974"/>
            <a:ext cx="8203995" cy="4878051"/>
          </a:xfrm>
          <a:prstGeom prst="rect">
            <a:avLst/>
          </a:prstGeom>
        </p:spPr>
      </p:pic>
    </p:spTree>
    <p:extLst>
      <p:ext uri="{BB962C8B-B14F-4D97-AF65-F5344CB8AC3E}">
        <p14:creationId xmlns:p14="http://schemas.microsoft.com/office/powerpoint/2010/main" val="329999649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Content Placeholder 3">
            <a:extLst>
              <a:ext uri="{FF2B5EF4-FFF2-40B4-BE49-F238E27FC236}">
                <a16:creationId xmlns:a16="http://schemas.microsoft.com/office/drawing/2014/main" id="{6A873A02-1097-7F3D-D34E-9B4281CC1A8F}"/>
              </a:ext>
            </a:extLst>
          </p:cNvPr>
          <p:cNvGraphicFramePr>
            <a:graphicFrameLocks noGrp="1"/>
          </p:cNvGraphicFramePr>
          <p:nvPr>
            <p:ph idx="1"/>
            <p:extLst>
              <p:ext uri="{D42A27DB-BD31-4B8C-83A1-F6EECF244321}">
                <p14:modId xmlns:p14="http://schemas.microsoft.com/office/powerpoint/2010/main" val="1244657749"/>
              </p:ext>
            </p:extLst>
          </p:nvPr>
        </p:nvGraphicFramePr>
        <p:xfrm>
          <a:off x="2133599" y="304800"/>
          <a:ext cx="9789459" cy="63649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873274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barn(inVertical)">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p:bldAsOne/>
      </p:bldGraphic>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8AFAB89-48E9-79F5-3CE2-D1AB28044738}"/>
            </a:ext>
          </a:extLst>
        </p:cNvPr>
        <p:cNvGrpSpPr/>
        <p:nvPr/>
      </p:nvGrpSpPr>
      <p:grpSpPr>
        <a:xfrm>
          <a:off x="0" y="0"/>
          <a:ext cx="0" cy="0"/>
          <a:chOff x="0" y="0"/>
          <a:chExt cx="0" cy="0"/>
        </a:xfrm>
      </p:grpSpPr>
      <p:sp>
        <p:nvSpPr>
          <p:cNvPr id="10" name="Flowchart: Document 9">
            <a:extLst>
              <a:ext uri="{FF2B5EF4-FFF2-40B4-BE49-F238E27FC236}">
                <a16:creationId xmlns:a16="http://schemas.microsoft.com/office/drawing/2014/main" id="{AFA1600E-61AF-D559-201D-E499F57AB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175" y="0"/>
            <a:ext cx="3248025" cy="3400426"/>
          </a:xfrm>
          <a:prstGeom prst="flowChartDocumen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6DC8997-3665-3A57-5E48-4D8FDFA1BC06}"/>
              </a:ext>
            </a:extLst>
          </p:cNvPr>
          <p:cNvSpPr>
            <a:spLocks noGrp="1"/>
          </p:cNvSpPr>
          <p:nvPr>
            <p:ph type="title"/>
          </p:nvPr>
        </p:nvSpPr>
        <p:spPr>
          <a:xfrm>
            <a:off x="838200" y="171162"/>
            <a:ext cx="2840182" cy="2371148"/>
          </a:xfrm>
        </p:spPr>
        <p:txBody>
          <a:bodyPr vert="horz" lIns="91440" tIns="45720" rIns="91440" bIns="45720" rtlCol="0" anchor="ctr">
            <a:normAutofit/>
          </a:bodyPr>
          <a:lstStyle/>
          <a:p>
            <a:r>
              <a:rPr lang="en-US" sz="3200" kern="1200">
                <a:solidFill>
                  <a:srgbClr val="FFFFFF"/>
                </a:solidFill>
                <a:latin typeface="+mj-lt"/>
                <a:ea typeface="+mj-ea"/>
                <a:cs typeface="+mj-cs"/>
              </a:rPr>
              <a:t>Component 2 </a:t>
            </a:r>
          </a:p>
        </p:txBody>
      </p:sp>
      <p:pic>
        <p:nvPicPr>
          <p:cNvPr id="6" name="Content Placeholder 4">
            <a:extLst>
              <a:ext uri="{FF2B5EF4-FFF2-40B4-BE49-F238E27FC236}">
                <a16:creationId xmlns:a16="http://schemas.microsoft.com/office/drawing/2014/main" id="{080F1EC0-D2CE-C5B0-F8CF-0CD15BF80FFA}"/>
              </a:ext>
            </a:extLst>
          </p:cNvPr>
          <p:cNvPicPr>
            <a:picLocks noChangeAspect="1"/>
          </p:cNvPicPr>
          <p:nvPr/>
        </p:nvPicPr>
        <p:blipFill>
          <a:blip r:embed="rId3"/>
          <a:srcRect l="4959"/>
          <a:stretch/>
        </p:blipFill>
        <p:spPr>
          <a:xfrm>
            <a:off x="3878407" y="678867"/>
            <a:ext cx="8308961" cy="5901227"/>
          </a:xfrm>
          <a:prstGeom prst="rect">
            <a:avLst/>
          </a:prstGeom>
        </p:spPr>
      </p:pic>
    </p:spTree>
    <p:extLst>
      <p:ext uri="{BB962C8B-B14F-4D97-AF65-F5344CB8AC3E}">
        <p14:creationId xmlns:p14="http://schemas.microsoft.com/office/powerpoint/2010/main" val="47686275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lowchart: Document 9">
            <a:extLst>
              <a:ext uri="{FF2B5EF4-FFF2-40B4-BE49-F238E27FC236}">
                <a16:creationId xmlns:a16="http://schemas.microsoft.com/office/drawing/2014/main" id="{D12DDE76-C203-4047-9998-63900085B5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175" y="0"/>
            <a:ext cx="3248025" cy="3400426"/>
          </a:xfrm>
          <a:prstGeom prst="flowChartDocumen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72A8C88-A7C9-0E14-24C1-D3F856A64595}"/>
              </a:ext>
            </a:extLst>
          </p:cNvPr>
          <p:cNvSpPr>
            <a:spLocks noGrp="1"/>
          </p:cNvSpPr>
          <p:nvPr>
            <p:ph type="title"/>
          </p:nvPr>
        </p:nvSpPr>
        <p:spPr>
          <a:xfrm>
            <a:off x="838200" y="171162"/>
            <a:ext cx="2840182" cy="2371148"/>
          </a:xfrm>
        </p:spPr>
        <p:txBody>
          <a:bodyPr vert="horz" lIns="91440" tIns="45720" rIns="91440" bIns="45720" rtlCol="0" anchor="ctr">
            <a:normAutofit/>
          </a:bodyPr>
          <a:lstStyle/>
          <a:p>
            <a:r>
              <a:rPr lang="en-US" sz="3200" kern="1200">
                <a:solidFill>
                  <a:srgbClr val="FFFFFF"/>
                </a:solidFill>
                <a:latin typeface="+mj-lt"/>
                <a:ea typeface="+mj-ea"/>
                <a:cs typeface="+mj-cs"/>
              </a:rPr>
              <a:t>Component 2 </a:t>
            </a:r>
          </a:p>
        </p:txBody>
      </p:sp>
      <p:pic>
        <p:nvPicPr>
          <p:cNvPr id="5" name="Content Placeholder 4">
            <a:extLst>
              <a:ext uri="{FF2B5EF4-FFF2-40B4-BE49-F238E27FC236}">
                <a16:creationId xmlns:a16="http://schemas.microsoft.com/office/drawing/2014/main" id="{C8FFA117-486C-479F-CB9B-35C0C09E6041}"/>
              </a:ext>
            </a:extLst>
          </p:cNvPr>
          <p:cNvPicPr>
            <a:picLocks noGrp="1" noChangeAspect="1"/>
          </p:cNvPicPr>
          <p:nvPr>
            <p:ph idx="1"/>
          </p:nvPr>
        </p:nvPicPr>
        <p:blipFill>
          <a:blip r:embed="rId2"/>
          <a:stretch>
            <a:fillRect/>
          </a:stretch>
        </p:blipFill>
        <p:spPr>
          <a:xfrm>
            <a:off x="3531186" y="662256"/>
            <a:ext cx="8490449" cy="5476339"/>
          </a:xfrm>
          <a:prstGeom prst="rect">
            <a:avLst/>
          </a:prstGeom>
        </p:spPr>
      </p:pic>
    </p:spTree>
    <p:extLst>
      <p:ext uri="{BB962C8B-B14F-4D97-AF65-F5344CB8AC3E}">
        <p14:creationId xmlns:p14="http://schemas.microsoft.com/office/powerpoint/2010/main" val="357295955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94C5EB-5F63-0B24-92F0-C465E4D593BB}"/>
              </a:ext>
            </a:extLst>
          </p:cNvPr>
          <p:cNvSpPr>
            <a:spLocks noGrp="1"/>
          </p:cNvSpPr>
          <p:nvPr>
            <p:ph type="title"/>
          </p:nvPr>
        </p:nvSpPr>
        <p:spPr/>
        <p:txBody>
          <a:bodyPr/>
          <a:lstStyle/>
          <a:p>
            <a:r>
              <a:rPr lang="en-GB" dirty="0"/>
              <a:t>What is a scoping review?</a:t>
            </a:r>
          </a:p>
        </p:txBody>
      </p:sp>
      <p:pic>
        <p:nvPicPr>
          <p:cNvPr id="7" name="Picture 6" descr="A close up of text&#10;&#10;Description automatically generated">
            <a:extLst>
              <a:ext uri="{FF2B5EF4-FFF2-40B4-BE49-F238E27FC236}">
                <a16:creationId xmlns:a16="http://schemas.microsoft.com/office/drawing/2014/main" id="{D3FEB3C5-3A73-7F53-CAE4-3C6C1A7D9E7A}"/>
              </a:ext>
            </a:extLst>
          </p:cNvPr>
          <p:cNvPicPr>
            <a:picLocks noChangeAspect="1"/>
          </p:cNvPicPr>
          <p:nvPr/>
        </p:nvPicPr>
        <p:blipFill>
          <a:blip r:embed="rId3"/>
          <a:stretch>
            <a:fillRect/>
          </a:stretch>
        </p:blipFill>
        <p:spPr>
          <a:xfrm>
            <a:off x="836684" y="1493542"/>
            <a:ext cx="10518632" cy="3039605"/>
          </a:xfrm>
          <a:prstGeom prst="rect">
            <a:avLst/>
          </a:prstGeom>
        </p:spPr>
      </p:pic>
      <p:sp>
        <p:nvSpPr>
          <p:cNvPr id="10" name="TextBox 9">
            <a:extLst>
              <a:ext uri="{FF2B5EF4-FFF2-40B4-BE49-F238E27FC236}">
                <a16:creationId xmlns:a16="http://schemas.microsoft.com/office/drawing/2014/main" id="{BF03D786-2DEF-7EE3-65DC-D8074AD07AFA}"/>
              </a:ext>
            </a:extLst>
          </p:cNvPr>
          <p:cNvSpPr txBox="1"/>
          <p:nvPr/>
        </p:nvSpPr>
        <p:spPr>
          <a:xfrm>
            <a:off x="9545784" y="3518872"/>
            <a:ext cx="1579418" cy="369332"/>
          </a:xfrm>
          <a:prstGeom prst="rect">
            <a:avLst/>
          </a:prstGeom>
          <a:noFill/>
        </p:spPr>
        <p:txBody>
          <a:bodyPr wrap="square" rtlCol="0">
            <a:spAutoFit/>
          </a:bodyPr>
          <a:lstStyle/>
          <a:p>
            <a:r>
              <a:rPr lang="en-GB" dirty="0"/>
              <a:t>)</a:t>
            </a:r>
          </a:p>
        </p:txBody>
      </p:sp>
      <p:pic>
        <p:nvPicPr>
          <p:cNvPr id="4" name="Picture 3">
            <a:extLst>
              <a:ext uri="{FF2B5EF4-FFF2-40B4-BE49-F238E27FC236}">
                <a16:creationId xmlns:a16="http://schemas.microsoft.com/office/drawing/2014/main" id="{AA398697-D472-67BE-02DF-87648C58C4B8}"/>
              </a:ext>
            </a:extLst>
          </p:cNvPr>
          <p:cNvPicPr>
            <a:picLocks noChangeAspect="1"/>
          </p:cNvPicPr>
          <p:nvPr/>
        </p:nvPicPr>
        <p:blipFill>
          <a:blip r:embed="rId4"/>
          <a:stretch>
            <a:fillRect/>
          </a:stretch>
        </p:blipFill>
        <p:spPr>
          <a:xfrm>
            <a:off x="836684" y="4020861"/>
            <a:ext cx="5481232" cy="2156875"/>
          </a:xfrm>
          <a:prstGeom prst="rect">
            <a:avLst/>
          </a:prstGeom>
        </p:spPr>
      </p:pic>
      <p:sp>
        <p:nvSpPr>
          <p:cNvPr id="5" name="TextBox 4">
            <a:extLst>
              <a:ext uri="{FF2B5EF4-FFF2-40B4-BE49-F238E27FC236}">
                <a16:creationId xmlns:a16="http://schemas.microsoft.com/office/drawing/2014/main" id="{872163D3-EB5C-DC36-38B1-F944CA71AE91}"/>
              </a:ext>
            </a:extLst>
          </p:cNvPr>
          <p:cNvSpPr txBox="1"/>
          <p:nvPr/>
        </p:nvSpPr>
        <p:spPr>
          <a:xfrm>
            <a:off x="6434295" y="4220370"/>
            <a:ext cx="5418454" cy="2308324"/>
          </a:xfrm>
          <a:prstGeom prst="rect">
            <a:avLst/>
          </a:prstGeom>
          <a:noFill/>
        </p:spPr>
        <p:txBody>
          <a:bodyPr wrap="square" rtlCol="0">
            <a:spAutoFit/>
          </a:bodyPr>
          <a:lstStyle/>
          <a:p>
            <a:r>
              <a:rPr lang="en-GB" sz="2400" dirty="0"/>
              <a:t>Arksey and O’Malley (2005) sought to develop a clear set of steps for researchers that want to conduct a scoping review. There journal article has now been cited in published work </a:t>
            </a:r>
            <a:r>
              <a:rPr lang="en-GB" sz="2400" b="1" dirty="0"/>
              <a:t>11,505</a:t>
            </a:r>
            <a:r>
              <a:rPr lang="en-GB" sz="2400" dirty="0"/>
              <a:t> times. </a:t>
            </a:r>
          </a:p>
        </p:txBody>
      </p:sp>
    </p:spTree>
    <p:extLst>
      <p:ext uri="{BB962C8B-B14F-4D97-AF65-F5344CB8AC3E}">
        <p14:creationId xmlns:p14="http://schemas.microsoft.com/office/powerpoint/2010/main" val="26700997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par>
                                <p:cTn id="8" presetID="10" presetClass="entr" presetSubtype="0" fill="hold" nodeType="withEffect">
                                  <p:stCondLst>
                                    <p:cond delay="0"/>
                                  </p:stCondLst>
                                  <p:childTnLst>
                                    <p:set>
                                      <p:cBhvr>
                                        <p:cTn id="9" dur="1" fill="hold">
                                          <p:stCondLst>
                                            <p:cond delay="0"/>
                                          </p:stCondLst>
                                        </p:cTn>
                                        <p:tgtEl>
                                          <p:spTgt spid="7"/>
                                        </p:tgtEl>
                                        <p:attrNameLst>
                                          <p:attrName>style.visibility</p:attrName>
                                        </p:attrNameLst>
                                      </p:cBhvr>
                                      <p:to>
                                        <p:strVal val="visible"/>
                                      </p:to>
                                    </p:set>
                                    <p:animEffect transition="in" filter="fade">
                                      <p:cBhvr>
                                        <p:cTn id="10" dur="500"/>
                                        <p:tgtEl>
                                          <p:spTgt spid="7"/>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4"/>
                                        </p:tgtEl>
                                        <p:attrNameLst>
                                          <p:attrName>style.visibility</p:attrName>
                                        </p:attrNameLst>
                                      </p:cBhvr>
                                      <p:to>
                                        <p:strVal val="visible"/>
                                      </p:to>
                                    </p:set>
                                    <p:animEffect transition="in" filter="fade">
                                      <p:cBhvr>
                                        <p:cTn id="15" dur="500"/>
                                        <p:tgtEl>
                                          <p:spTgt spid="4"/>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5"/>
                                        </p:tgtEl>
                                        <p:attrNameLst>
                                          <p:attrName>style.visibility</p:attrName>
                                        </p:attrNameLst>
                                      </p:cBhvr>
                                      <p:to>
                                        <p:strVal val="visible"/>
                                      </p:to>
                                    </p:set>
                                    <p:animEffect transition="in" filter="fade">
                                      <p:cBhvr>
                                        <p:cTn id="20"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5"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374075-D16A-0614-0D46-737D916F67A5}"/>
              </a:ext>
            </a:extLst>
          </p:cNvPr>
          <p:cNvSpPr>
            <a:spLocks noGrp="1"/>
          </p:cNvSpPr>
          <p:nvPr>
            <p:ph type="title"/>
          </p:nvPr>
        </p:nvSpPr>
        <p:spPr/>
        <p:txBody>
          <a:bodyPr/>
          <a:lstStyle/>
          <a:p>
            <a:r>
              <a:rPr lang="en-GB" dirty="0"/>
              <a:t>What is a scoping review? </a:t>
            </a:r>
          </a:p>
        </p:txBody>
      </p:sp>
      <p:grpSp>
        <p:nvGrpSpPr>
          <p:cNvPr id="13" name="Group 12">
            <a:extLst>
              <a:ext uri="{FF2B5EF4-FFF2-40B4-BE49-F238E27FC236}">
                <a16:creationId xmlns:a16="http://schemas.microsoft.com/office/drawing/2014/main" id="{E2B9E54A-B0D0-2895-CA13-B4C6B5EF5BB8}"/>
              </a:ext>
            </a:extLst>
          </p:cNvPr>
          <p:cNvGrpSpPr/>
          <p:nvPr/>
        </p:nvGrpSpPr>
        <p:grpSpPr>
          <a:xfrm>
            <a:off x="841916" y="2285401"/>
            <a:ext cx="10883809" cy="1408464"/>
            <a:chOff x="841916" y="2285401"/>
            <a:chExt cx="10883809" cy="1408464"/>
          </a:xfrm>
        </p:grpSpPr>
        <p:sp>
          <p:nvSpPr>
            <p:cNvPr id="7" name="Free-form: Shape 6">
              <a:extLst>
                <a:ext uri="{FF2B5EF4-FFF2-40B4-BE49-F238E27FC236}">
                  <a16:creationId xmlns:a16="http://schemas.microsoft.com/office/drawing/2014/main" id="{D6405406-A1E3-A005-A5C0-125420D57C83}"/>
                </a:ext>
              </a:extLst>
            </p:cNvPr>
            <p:cNvSpPr/>
            <p:nvPr/>
          </p:nvSpPr>
          <p:spPr>
            <a:xfrm>
              <a:off x="5195440" y="2285401"/>
              <a:ext cx="6530285" cy="1408464"/>
            </a:xfrm>
            <a:custGeom>
              <a:avLst/>
              <a:gdLst>
                <a:gd name="connsiteX0" fmla="*/ 0 w 6530285"/>
                <a:gd name="connsiteY0" fmla="*/ 176058 h 1408464"/>
                <a:gd name="connsiteX1" fmla="*/ 5826053 w 6530285"/>
                <a:gd name="connsiteY1" fmla="*/ 176058 h 1408464"/>
                <a:gd name="connsiteX2" fmla="*/ 5826053 w 6530285"/>
                <a:gd name="connsiteY2" fmla="*/ 0 h 1408464"/>
                <a:gd name="connsiteX3" fmla="*/ 6530285 w 6530285"/>
                <a:gd name="connsiteY3" fmla="*/ 704232 h 1408464"/>
                <a:gd name="connsiteX4" fmla="*/ 5826053 w 6530285"/>
                <a:gd name="connsiteY4" fmla="*/ 1408464 h 1408464"/>
                <a:gd name="connsiteX5" fmla="*/ 5826053 w 6530285"/>
                <a:gd name="connsiteY5" fmla="*/ 1232406 h 1408464"/>
                <a:gd name="connsiteX6" fmla="*/ 0 w 6530285"/>
                <a:gd name="connsiteY6" fmla="*/ 1232406 h 1408464"/>
                <a:gd name="connsiteX7" fmla="*/ 0 w 6530285"/>
                <a:gd name="connsiteY7" fmla="*/ 176058 h 14084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530285" h="1408464">
                  <a:moveTo>
                    <a:pt x="0" y="176058"/>
                  </a:moveTo>
                  <a:lnTo>
                    <a:pt x="5826053" y="176058"/>
                  </a:lnTo>
                  <a:lnTo>
                    <a:pt x="5826053" y="0"/>
                  </a:lnTo>
                  <a:lnTo>
                    <a:pt x="6530285" y="704232"/>
                  </a:lnTo>
                  <a:lnTo>
                    <a:pt x="5826053" y="1408464"/>
                  </a:lnTo>
                  <a:lnTo>
                    <a:pt x="5826053" y="1232406"/>
                  </a:lnTo>
                  <a:lnTo>
                    <a:pt x="0" y="1232406"/>
                  </a:lnTo>
                  <a:lnTo>
                    <a:pt x="0" y="176058"/>
                  </a:lnTo>
                  <a:close/>
                </a:path>
              </a:pathLst>
            </a:custGeom>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13970" tIns="190028" rIns="542144" bIns="190028" numCol="1" spcCol="1270" anchor="t" anchorCtr="0">
              <a:noAutofit/>
            </a:bodyPr>
            <a:lstStyle/>
            <a:p>
              <a:pPr marL="228600" lvl="1" indent="-228600" algn="l" defTabSz="977900">
                <a:lnSpc>
                  <a:spcPct val="90000"/>
                </a:lnSpc>
                <a:spcBef>
                  <a:spcPct val="0"/>
                </a:spcBef>
                <a:spcAft>
                  <a:spcPct val="15000"/>
                </a:spcAft>
                <a:buChar char="•"/>
              </a:pPr>
              <a:r>
                <a:rPr lang="en-GB" sz="2200" kern="1200" dirty="0"/>
                <a:t>Scoping reviews examine the scope, range, and nature of research activities on a topic, providing an overview rather than a detailed synthesis.</a:t>
              </a:r>
            </a:p>
          </p:txBody>
        </p:sp>
        <p:sp>
          <p:nvSpPr>
            <p:cNvPr id="8" name="Free-form: Shape 7">
              <a:extLst>
                <a:ext uri="{FF2B5EF4-FFF2-40B4-BE49-F238E27FC236}">
                  <a16:creationId xmlns:a16="http://schemas.microsoft.com/office/drawing/2014/main" id="{3F2EF626-C2FC-6463-4D91-82C89A81C57A}"/>
                </a:ext>
              </a:extLst>
            </p:cNvPr>
            <p:cNvSpPr/>
            <p:nvPr/>
          </p:nvSpPr>
          <p:spPr>
            <a:xfrm>
              <a:off x="841916" y="2401316"/>
              <a:ext cx="4353523" cy="1176632"/>
            </a:xfrm>
            <a:custGeom>
              <a:avLst/>
              <a:gdLst>
                <a:gd name="connsiteX0" fmla="*/ 0 w 4353523"/>
                <a:gd name="connsiteY0" fmla="*/ 196109 h 1176632"/>
                <a:gd name="connsiteX1" fmla="*/ 196109 w 4353523"/>
                <a:gd name="connsiteY1" fmla="*/ 0 h 1176632"/>
                <a:gd name="connsiteX2" fmla="*/ 4157414 w 4353523"/>
                <a:gd name="connsiteY2" fmla="*/ 0 h 1176632"/>
                <a:gd name="connsiteX3" fmla="*/ 4353523 w 4353523"/>
                <a:gd name="connsiteY3" fmla="*/ 196109 h 1176632"/>
                <a:gd name="connsiteX4" fmla="*/ 4353523 w 4353523"/>
                <a:gd name="connsiteY4" fmla="*/ 980523 h 1176632"/>
                <a:gd name="connsiteX5" fmla="*/ 4157414 w 4353523"/>
                <a:gd name="connsiteY5" fmla="*/ 1176632 h 1176632"/>
                <a:gd name="connsiteX6" fmla="*/ 196109 w 4353523"/>
                <a:gd name="connsiteY6" fmla="*/ 1176632 h 1176632"/>
                <a:gd name="connsiteX7" fmla="*/ 0 w 4353523"/>
                <a:gd name="connsiteY7" fmla="*/ 980523 h 1176632"/>
                <a:gd name="connsiteX8" fmla="*/ 0 w 4353523"/>
                <a:gd name="connsiteY8" fmla="*/ 196109 h 11766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53523" h="1176632">
                  <a:moveTo>
                    <a:pt x="0" y="196109"/>
                  </a:moveTo>
                  <a:cubicBezTo>
                    <a:pt x="0" y="87801"/>
                    <a:pt x="87801" y="0"/>
                    <a:pt x="196109" y="0"/>
                  </a:cubicBezTo>
                  <a:lnTo>
                    <a:pt x="4157414" y="0"/>
                  </a:lnTo>
                  <a:cubicBezTo>
                    <a:pt x="4265722" y="0"/>
                    <a:pt x="4353523" y="87801"/>
                    <a:pt x="4353523" y="196109"/>
                  </a:cubicBezTo>
                  <a:lnTo>
                    <a:pt x="4353523" y="980523"/>
                  </a:lnTo>
                  <a:cubicBezTo>
                    <a:pt x="4353523" y="1088831"/>
                    <a:pt x="4265722" y="1176632"/>
                    <a:pt x="4157414" y="1176632"/>
                  </a:cubicBezTo>
                  <a:lnTo>
                    <a:pt x="196109" y="1176632"/>
                  </a:lnTo>
                  <a:cubicBezTo>
                    <a:pt x="87801" y="1176632"/>
                    <a:pt x="0" y="1088831"/>
                    <a:pt x="0" y="980523"/>
                  </a:cubicBezTo>
                  <a:lnTo>
                    <a:pt x="0" y="196109"/>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83168" tIns="120303" rIns="183168" bIns="120303" numCol="1" spcCol="1270" anchor="ctr" anchorCtr="0">
              <a:noAutofit/>
            </a:bodyPr>
            <a:lstStyle/>
            <a:p>
              <a:pPr marL="0" lvl="0" indent="0" algn="ctr" defTabSz="1466850">
                <a:lnSpc>
                  <a:spcPct val="90000"/>
                </a:lnSpc>
                <a:spcBef>
                  <a:spcPct val="0"/>
                </a:spcBef>
                <a:spcAft>
                  <a:spcPct val="35000"/>
                </a:spcAft>
                <a:buNone/>
              </a:pPr>
              <a:r>
                <a:rPr lang="en-GB" sz="3300" b="1" kern="1200" dirty="0"/>
                <a:t>Broad Exploration:</a:t>
              </a:r>
              <a:endParaRPr lang="en-GB" sz="3300" kern="1200" dirty="0"/>
            </a:p>
          </p:txBody>
        </p:sp>
      </p:grpSp>
      <p:grpSp>
        <p:nvGrpSpPr>
          <p:cNvPr id="14" name="Group 13">
            <a:extLst>
              <a:ext uri="{FF2B5EF4-FFF2-40B4-BE49-F238E27FC236}">
                <a16:creationId xmlns:a16="http://schemas.microsoft.com/office/drawing/2014/main" id="{523C60AF-DBBD-F98A-C2EC-A32CB2C76AC6}"/>
              </a:ext>
            </a:extLst>
          </p:cNvPr>
          <p:cNvGrpSpPr/>
          <p:nvPr/>
        </p:nvGrpSpPr>
        <p:grpSpPr>
          <a:xfrm>
            <a:off x="831272" y="3811528"/>
            <a:ext cx="10905097" cy="1176632"/>
            <a:chOff x="831272" y="3811528"/>
            <a:chExt cx="10905097" cy="1176632"/>
          </a:xfrm>
        </p:grpSpPr>
        <p:sp>
          <p:nvSpPr>
            <p:cNvPr id="9" name="Free-form: Shape 8">
              <a:extLst>
                <a:ext uri="{FF2B5EF4-FFF2-40B4-BE49-F238E27FC236}">
                  <a16:creationId xmlns:a16="http://schemas.microsoft.com/office/drawing/2014/main" id="{8D505EF7-0D68-37C8-E78F-EFD9ABF11EB1}"/>
                </a:ext>
              </a:extLst>
            </p:cNvPr>
            <p:cNvSpPr/>
            <p:nvPr/>
          </p:nvSpPr>
          <p:spPr>
            <a:xfrm>
              <a:off x="5193311" y="3811528"/>
              <a:ext cx="6543058" cy="1176632"/>
            </a:xfrm>
            <a:custGeom>
              <a:avLst/>
              <a:gdLst>
                <a:gd name="connsiteX0" fmla="*/ 0 w 6543058"/>
                <a:gd name="connsiteY0" fmla="*/ 147079 h 1176632"/>
                <a:gd name="connsiteX1" fmla="*/ 5954742 w 6543058"/>
                <a:gd name="connsiteY1" fmla="*/ 147079 h 1176632"/>
                <a:gd name="connsiteX2" fmla="*/ 5954742 w 6543058"/>
                <a:gd name="connsiteY2" fmla="*/ 0 h 1176632"/>
                <a:gd name="connsiteX3" fmla="*/ 6543058 w 6543058"/>
                <a:gd name="connsiteY3" fmla="*/ 588316 h 1176632"/>
                <a:gd name="connsiteX4" fmla="*/ 5954742 w 6543058"/>
                <a:gd name="connsiteY4" fmla="*/ 1176632 h 1176632"/>
                <a:gd name="connsiteX5" fmla="*/ 5954742 w 6543058"/>
                <a:gd name="connsiteY5" fmla="*/ 1029553 h 1176632"/>
                <a:gd name="connsiteX6" fmla="*/ 0 w 6543058"/>
                <a:gd name="connsiteY6" fmla="*/ 1029553 h 1176632"/>
                <a:gd name="connsiteX7" fmla="*/ 0 w 6543058"/>
                <a:gd name="connsiteY7" fmla="*/ 147079 h 11766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543058" h="1176632">
                  <a:moveTo>
                    <a:pt x="0" y="147079"/>
                  </a:moveTo>
                  <a:lnTo>
                    <a:pt x="5954742" y="147079"/>
                  </a:lnTo>
                  <a:lnTo>
                    <a:pt x="5954742" y="0"/>
                  </a:lnTo>
                  <a:lnTo>
                    <a:pt x="6543058" y="588316"/>
                  </a:lnTo>
                  <a:lnTo>
                    <a:pt x="5954742" y="1176632"/>
                  </a:lnTo>
                  <a:lnTo>
                    <a:pt x="5954742" y="1029553"/>
                  </a:lnTo>
                  <a:lnTo>
                    <a:pt x="0" y="1029553"/>
                  </a:lnTo>
                  <a:lnTo>
                    <a:pt x="0" y="147079"/>
                  </a:lnTo>
                  <a:close/>
                </a:path>
              </a:pathLst>
            </a:custGeom>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13970" tIns="161049" rIns="455207" bIns="161049" numCol="1" spcCol="1270" anchor="t" anchorCtr="0">
              <a:noAutofit/>
            </a:bodyPr>
            <a:lstStyle/>
            <a:p>
              <a:pPr marL="228600" lvl="1" indent="-228600" algn="l" defTabSz="977900">
                <a:lnSpc>
                  <a:spcPct val="90000"/>
                </a:lnSpc>
                <a:spcBef>
                  <a:spcPct val="0"/>
                </a:spcBef>
                <a:spcAft>
                  <a:spcPct val="15000"/>
                </a:spcAft>
                <a:buChar char="•"/>
              </a:pPr>
              <a:r>
                <a:rPr lang="en-GB" sz="2200" kern="1200" dirty="0"/>
                <a:t>They help identify areas where research is lacking, guiding future studies. </a:t>
              </a:r>
            </a:p>
          </p:txBody>
        </p:sp>
        <p:sp>
          <p:nvSpPr>
            <p:cNvPr id="10" name="Free-form: Shape 9">
              <a:extLst>
                <a:ext uri="{FF2B5EF4-FFF2-40B4-BE49-F238E27FC236}">
                  <a16:creationId xmlns:a16="http://schemas.microsoft.com/office/drawing/2014/main" id="{41073601-3BD4-429F-3F9F-8646CE8B3199}"/>
                </a:ext>
              </a:extLst>
            </p:cNvPr>
            <p:cNvSpPr/>
            <p:nvPr/>
          </p:nvSpPr>
          <p:spPr>
            <a:xfrm>
              <a:off x="831272" y="3811528"/>
              <a:ext cx="4362039" cy="1176632"/>
            </a:xfrm>
            <a:custGeom>
              <a:avLst/>
              <a:gdLst>
                <a:gd name="connsiteX0" fmla="*/ 0 w 4362039"/>
                <a:gd name="connsiteY0" fmla="*/ 196109 h 1176632"/>
                <a:gd name="connsiteX1" fmla="*/ 196109 w 4362039"/>
                <a:gd name="connsiteY1" fmla="*/ 0 h 1176632"/>
                <a:gd name="connsiteX2" fmla="*/ 4165930 w 4362039"/>
                <a:gd name="connsiteY2" fmla="*/ 0 h 1176632"/>
                <a:gd name="connsiteX3" fmla="*/ 4362039 w 4362039"/>
                <a:gd name="connsiteY3" fmla="*/ 196109 h 1176632"/>
                <a:gd name="connsiteX4" fmla="*/ 4362039 w 4362039"/>
                <a:gd name="connsiteY4" fmla="*/ 980523 h 1176632"/>
                <a:gd name="connsiteX5" fmla="*/ 4165930 w 4362039"/>
                <a:gd name="connsiteY5" fmla="*/ 1176632 h 1176632"/>
                <a:gd name="connsiteX6" fmla="*/ 196109 w 4362039"/>
                <a:gd name="connsiteY6" fmla="*/ 1176632 h 1176632"/>
                <a:gd name="connsiteX7" fmla="*/ 0 w 4362039"/>
                <a:gd name="connsiteY7" fmla="*/ 980523 h 1176632"/>
                <a:gd name="connsiteX8" fmla="*/ 0 w 4362039"/>
                <a:gd name="connsiteY8" fmla="*/ 196109 h 11766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62039" h="1176632">
                  <a:moveTo>
                    <a:pt x="0" y="196109"/>
                  </a:moveTo>
                  <a:cubicBezTo>
                    <a:pt x="0" y="87801"/>
                    <a:pt x="87801" y="0"/>
                    <a:pt x="196109" y="0"/>
                  </a:cubicBezTo>
                  <a:lnTo>
                    <a:pt x="4165930" y="0"/>
                  </a:lnTo>
                  <a:cubicBezTo>
                    <a:pt x="4274238" y="0"/>
                    <a:pt x="4362039" y="87801"/>
                    <a:pt x="4362039" y="196109"/>
                  </a:cubicBezTo>
                  <a:lnTo>
                    <a:pt x="4362039" y="980523"/>
                  </a:lnTo>
                  <a:cubicBezTo>
                    <a:pt x="4362039" y="1088831"/>
                    <a:pt x="4274238" y="1176632"/>
                    <a:pt x="4165930" y="1176632"/>
                  </a:cubicBezTo>
                  <a:lnTo>
                    <a:pt x="196109" y="1176632"/>
                  </a:lnTo>
                  <a:cubicBezTo>
                    <a:pt x="87801" y="1176632"/>
                    <a:pt x="0" y="1088831"/>
                    <a:pt x="0" y="980523"/>
                  </a:cubicBezTo>
                  <a:lnTo>
                    <a:pt x="0" y="196109"/>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83168" tIns="120303" rIns="183168" bIns="120303" numCol="1" spcCol="1270" anchor="ctr" anchorCtr="0">
              <a:noAutofit/>
            </a:bodyPr>
            <a:lstStyle/>
            <a:p>
              <a:pPr marL="0" lvl="0" indent="0" algn="ctr" defTabSz="1466850">
                <a:lnSpc>
                  <a:spcPct val="90000"/>
                </a:lnSpc>
                <a:spcBef>
                  <a:spcPct val="0"/>
                </a:spcBef>
                <a:spcAft>
                  <a:spcPct val="35000"/>
                </a:spcAft>
                <a:buNone/>
              </a:pPr>
              <a:r>
                <a:rPr lang="en-GB" sz="3300" b="1" kern="1200" dirty="0"/>
                <a:t>Identification of Gaps:</a:t>
              </a:r>
              <a:endParaRPr lang="en-GB" sz="3300" kern="1200" dirty="0"/>
            </a:p>
          </p:txBody>
        </p:sp>
      </p:grpSp>
      <p:grpSp>
        <p:nvGrpSpPr>
          <p:cNvPr id="15" name="Group 14">
            <a:extLst>
              <a:ext uri="{FF2B5EF4-FFF2-40B4-BE49-F238E27FC236}">
                <a16:creationId xmlns:a16="http://schemas.microsoft.com/office/drawing/2014/main" id="{87BB80CD-DF42-A2DB-DA1E-8FA659F7A725}"/>
              </a:ext>
            </a:extLst>
          </p:cNvPr>
          <p:cNvGrpSpPr/>
          <p:nvPr/>
        </p:nvGrpSpPr>
        <p:grpSpPr>
          <a:xfrm>
            <a:off x="831272" y="5105823"/>
            <a:ext cx="10905097" cy="1176632"/>
            <a:chOff x="831272" y="5105823"/>
            <a:chExt cx="10905097" cy="1176632"/>
          </a:xfrm>
        </p:grpSpPr>
        <p:sp>
          <p:nvSpPr>
            <p:cNvPr id="11" name="Free-form: Shape 10">
              <a:extLst>
                <a:ext uri="{FF2B5EF4-FFF2-40B4-BE49-F238E27FC236}">
                  <a16:creationId xmlns:a16="http://schemas.microsoft.com/office/drawing/2014/main" id="{6923D953-37BA-3008-CB3E-7022A37A2051}"/>
                </a:ext>
              </a:extLst>
            </p:cNvPr>
            <p:cNvSpPr/>
            <p:nvPr/>
          </p:nvSpPr>
          <p:spPr>
            <a:xfrm>
              <a:off x="5193311" y="5105823"/>
              <a:ext cx="6543058" cy="1176632"/>
            </a:xfrm>
            <a:custGeom>
              <a:avLst/>
              <a:gdLst>
                <a:gd name="connsiteX0" fmla="*/ 0 w 6543058"/>
                <a:gd name="connsiteY0" fmla="*/ 147079 h 1176632"/>
                <a:gd name="connsiteX1" fmla="*/ 5954742 w 6543058"/>
                <a:gd name="connsiteY1" fmla="*/ 147079 h 1176632"/>
                <a:gd name="connsiteX2" fmla="*/ 5954742 w 6543058"/>
                <a:gd name="connsiteY2" fmla="*/ 0 h 1176632"/>
                <a:gd name="connsiteX3" fmla="*/ 6543058 w 6543058"/>
                <a:gd name="connsiteY3" fmla="*/ 588316 h 1176632"/>
                <a:gd name="connsiteX4" fmla="*/ 5954742 w 6543058"/>
                <a:gd name="connsiteY4" fmla="*/ 1176632 h 1176632"/>
                <a:gd name="connsiteX5" fmla="*/ 5954742 w 6543058"/>
                <a:gd name="connsiteY5" fmla="*/ 1029553 h 1176632"/>
                <a:gd name="connsiteX6" fmla="*/ 0 w 6543058"/>
                <a:gd name="connsiteY6" fmla="*/ 1029553 h 1176632"/>
                <a:gd name="connsiteX7" fmla="*/ 0 w 6543058"/>
                <a:gd name="connsiteY7" fmla="*/ 147079 h 11766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543058" h="1176632">
                  <a:moveTo>
                    <a:pt x="0" y="147079"/>
                  </a:moveTo>
                  <a:lnTo>
                    <a:pt x="5954742" y="147079"/>
                  </a:lnTo>
                  <a:lnTo>
                    <a:pt x="5954742" y="0"/>
                  </a:lnTo>
                  <a:lnTo>
                    <a:pt x="6543058" y="588316"/>
                  </a:lnTo>
                  <a:lnTo>
                    <a:pt x="5954742" y="1176632"/>
                  </a:lnTo>
                  <a:lnTo>
                    <a:pt x="5954742" y="1029553"/>
                  </a:lnTo>
                  <a:lnTo>
                    <a:pt x="0" y="1029553"/>
                  </a:lnTo>
                  <a:lnTo>
                    <a:pt x="0" y="147079"/>
                  </a:lnTo>
                  <a:close/>
                </a:path>
              </a:pathLst>
            </a:custGeom>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13970" tIns="161049" rIns="455207" bIns="161049" numCol="1" spcCol="1270" anchor="t" anchorCtr="0">
              <a:noAutofit/>
            </a:bodyPr>
            <a:lstStyle/>
            <a:p>
              <a:pPr marL="228600" lvl="1" indent="-228600" algn="l" defTabSz="977900">
                <a:lnSpc>
                  <a:spcPct val="90000"/>
                </a:lnSpc>
                <a:spcBef>
                  <a:spcPct val="0"/>
                </a:spcBef>
                <a:spcAft>
                  <a:spcPct val="15000"/>
                </a:spcAft>
                <a:buChar char="•"/>
              </a:pPr>
              <a:r>
                <a:rPr lang="en-GB" sz="2200" kern="1200" dirty="0"/>
                <a:t> Scoping reviews can clarify definitions and conceptual boundaries within a topic area.</a:t>
              </a:r>
            </a:p>
          </p:txBody>
        </p:sp>
        <p:sp>
          <p:nvSpPr>
            <p:cNvPr id="12" name="Free-form: Shape 11">
              <a:extLst>
                <a:ext uri="{FF2B5EF4-FFF2-40B4-BE49-F238E27FC236}">
                  <a16:creationId xmlns:a16="http://schemas.microsoft.com/office/drawing/2014/main" id="{543E4F01-A6C1-23A0-EF3D-398BCA09BACA}"/>
                </a:ext>
              </a:extLst>
            </p:cNvPr>
            <p:cNvSpPr/>
            <p:nvPr/>
          </p:nvSpPr>
          <p:spPr>
            <a:xfrm>
              <a:off x="831272" y="5105823"/>
              <a:ext cx="4362039" cy="1176632"/>
            </a:xfrm>
            <a:custGeom>
              <a:avLst/>
              <a:gdLst>
                <a:gd name="connsiteX0" fmla="*/ 0 w 4362039"/>
                <a:gd name="connsiteY0" fmla="*/ 196109 h 1176632"/>
                <a:gd name="connsiteX1" fmla="*/ 196109 w 4362039"/>
                <a:gd name="connsiteY1" fmla="*/ 0 h 1176632"/>
                <a:gd name="connsiteX2" fmla="*/ 4165930 w 4362039"/>
                <a:gd name="connsiteY2" fmla="*/ 0 h 1176632"/>
                <a:gd name="connsiteX3" fmla="*/ 4362039 w 4362039"/>
                <a:gd name="connsiteY3" fmla="*/ 196109 h 1176632"/>
                <a:gd name="connsiteX4" fmla="*/ 4362039 w 4362039"/>
                <a:gd name="connsiteY4" fmla="*/ 980523 h 1176632"/>
                <a:gd name="connsiteX5" fmla="*/ 4165930 w 4362039"/>
                <a:gd name="connsiteY5" fmla="*/ 1176632 h 1176632"/>
                <a:gd name="connsiteX6" fmla="*/ 196109 w 4362039"/>
                <a:gd name="connsiteY6" fmla="*/ 1176632 h 1176632"/>
                <a:gd name="connsiteX7" fmla="*/ 0 w 4362039"/>
                <a:gd name="connsiteY7" fmla="*/ 980523 h 1176632"/>
                <a:gd name="connsiteX8" fmla="*/ 0 w 4362039"/>
                <a:gd name="connsiteY8" fmla="*/ 196109 h 11766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62039" h="1176632">
                  <a:moveTo>
                    <a:pt x="0" y="196109"/>
                  </a:moveTo>
                  <a:cubicBezTo>
                    <a:pt x="0" y="87801"/>
                    <a:pt x="87801" y="0"/>
                    <a:pt x="196109" y="0"/>
                  </a:cubicBezTo>
                  <a:lnTo>
                    <a:pt x="4165930" y="0"/>
                  </a:lnTo>
                  <a:cubicBezTo>
                    <a:pt x="4274238" y="0"/>
                    <a:pt x="4362039" y="87801"/>
                    <a:pt x="4362039" y="196109"/>
                  </a:cubicBezTo>
                  <a:lnTo>
                    <a:pt x="4362039" y="980523"/>
                  </a:lnTo>
                  <a:cubicBezTo>
                    <a:pt x="4362039" y="1088831"/>
                    <a:pt x="4274238" y="1176632"/>
                    <a:pt x="4165930" y="1176632"/>
                  </a:cubicBezTo>
                  <a:lnTo>
                    <a:pt x="196109" y="1176632"/>
                  </a:lnTo>
                  <a:cubicBezTo>
                    <a:pt x="87801" y="1176632"/>
                    <a:pt x="0" y="1088831"/>
                    <a:pt x="0" y="980523"/>
                  </a:cubicBezTo>
                  <a:lnTo>
                    <a:pt x="0" y="196109"/>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83168" tIns="120303" rIns="183168" bIns="120303" numCol="1" spcCol="1270" anchor="ctr" anchorCtr="0">
              <a:noAutofit/>
            </a:bodyPr>
            <a:lstStyle/>
            <a:p>
              <a:pPr marL="0" lvl="0" indent="0" algn="ctr" defTabSz="1466850">
                <a:lnSpc>
                  <a:spcPct val="90000"/>
                </a:lnSpc>
                <a:spcBef>
                  <a:spcPct val="0"/>
                </a:spcBef>
                <a:spcAft>
                  <a:spcPct val="35000"/>
                </a:spcAft>
                <a:buNone/>
              </a:pPr>
              <a:r>
                <a:rPr lang="en-GB" sz="3300" b="1" kern="1200" dirty="0"/>
                <a:t>Clarification of Concepts:</a:t>
              </a:r>
              <a:endParaRPr lang="en-GB" sz="3300" kern="1200" dirty="0"/>
            </a:p>
          </p:txBody>
        </p:sp>
      </p:grpSp>
      <p:sp>
        <p:nvSpPr>
          <p:cNvPr id="5" name="TextBox 4">
            <a:extLst>
              <a:ext uri="{FF2B5EF4-FFF2-40B4-BE49-F238E27FC236}">
                <a16:creationId xmlns:a16="http://schemas.microsoft.com/office/drawing/2014/main" id="{CF0795A8-1301-4479-1C7E-227C06758688}"/>
              </a:ext>
            </a:extLst>
          </p:cNvPr>
          <p:cNvSpPr txBox="1"/>
          <p:nvPr/>
        </p:nvSpPr>
        <p:spPr>
          <a:xfrm>
            <a:off x="831272" y="1529542"/>
            <a:ext cx="4978222" cy="584775"/>
          </a:xfrm>
          <a:prstGeom prst="rect">
            <a:avLst/>
          </a:prstGeom>
          <a:noFill/>
        </p:spPr>
        <p:txBody>
          <a:bodyPr wrap="none" rtlCol="0">
            <a:spAutoFit/>
          </a:bodyPr>
          <a:lstStyle/>
          <a:p>
            <a:r>
              <a:rPr lang="en-GB" sz="3200" b="1" dirty="0"/>
              <a:t>Purpose and Characteristics </a:t>
            </a:r>
          </a:p>
        </p:txBody>
      </p:sp>
    </p:spTree>
    <p:extLst>
      <p:ext uri="{BB962C8B-B14F-4D97-AF65-F5344CB8AC3E}">
        <p14:creationId xmlns:p14="http://schemas.microsoft.com/office/powerpoint/2010/main" val="7024570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500"/>
                                        <p:tgtEl>
                                          <p:spTgt spid="1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4"/>
                                        </p:tgtEl>
                                        <p:attrNameLst>
                                          <p:attrName>style.visibility</p:attrName>
                                        </p:attrNameLst>
                                      </p:cBhvr>
                                      <p:to>
                                        <p:strVal val="visible"/>
                                      </p:to>
                                    </p:set>
                                    <p:animEffect transition="in" filter="fade">
                                      <p:cBhvr>
                                        <p:cTn id="12" dur="500"/>
                                        <p:tgtEl>
                                          <p:spTgt spid="1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5"/>
                                        </p:tgtEl>
                                        <p:attrNameLst>
                                          <p:attrName>style.visibility</p:attrName>
                                        </p:attrNameLst>
                                      </p:cBhvr>
                                      <p:to>
                                        <p:strVal val="visible"/>
                                      </p:to>
                                    </p:set>
                                    <p:animEffect transition="in" filter="fade">
                                      <p:cBhvr>
                                        <p:cTn id="17"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62D4F0-3053-F938-5425-CFEA9E7D6ABF}"/>
              </a:ext>
            </a:extLst>
          </p:cNvPr>
          <p:cNvSpPr>
            <a:spLocks noGrp="1"/>
          </p:cNvSpPr>
          <p:nvPr>
            <p:ph type="title"/>
          </p:nvPr>
        </p:nvSpPr>
        <p:spPr>
          <a:xfrm>
            <a:off x="2826327" y="365125"/>
            <a:ext cx="9243753" cy="1325563"/>
          </a:xfrm>
        </p:spPr>
        <p:txBody>
          <a:bodyPr/>
          <a:lstStyle/>
          <a:p>
            <a:r>
              <a:rPr lang="en-GB" dirty="0"/>
              <a:t>Examples of published Scoping Reviews </a:t>
            </a:r>
          </a:p>
        </p:txBody>
      </p:sp>
      <p:grpSp>
        <p:nvGrpSpPr>
          <p:cNvPr id="13" name="Group 12">
            <a:extLst>
              <a:ext uri="{FF2B5EF4-FFF2-40B4-BE49-F238E27FC236}">
                <a16:creationId xmlns:a16="http://schemas.microsoft.com/office/drawing/2014/main" id="{5F75C14B-DA38-CAAD-A75A-EFEE74FA6F6E}"/>
              </a:ext>
            </a:extLst>
          </p:cNvPr>
          <p:cNvGrpSpPr/>
          <p:nvPr/>
        </p:nvGrpSpPr>
        <p:grpSpPr>
          <a:xfrm>
            <a:off x="1409123" y="1691257"/>
            <a:ext cx="10461451" cy="2221957"/>
            <a:chOff x="1409123" y="1691257"/>
            <a:chExt cx="10461451" cy="2221957"/>
          </a:xfrm>
        </p:grpSpPr>
        <p:sp>
          <p:nvSpPr>
            <p:cNvPr id="9" name="Free-form: Shape 8">
              <a:extLst>
                <a:ext uri="{FF2B5EF4-FFF2-40B4-BE49-F238E27FC236}">
                  <a16:creationId xmlns:a16="http://schemas.microsoft.com/office/drawing/2014/main" id="{ACBF8E7F-C186-DDDE-E05B-E088D3FFF52D}"/>
                </a:ext>
              </a:extLst>
            </p:cNvPr>
            <p:cNvSpPr/>
            <p:nvPr/>
          </p:nvSpPr>
          <p:spPr>
            <a:xfrm>
              <a:off x="5593703" y="1691257"/>
              <a:ext cx="6276871" cy="2221957"/>
            </a:xfrm>
            <a:custGeom>
              <a:avLst/>
              <a:gdLst>
                <a:gd name="connsiteX0" fmla="*/ 0 w 6276871"/>
                <a:gd name="connsiteY0" fmla="*/ 277745 h 2221957"/>
                <a:gd name="connsiteX1" fmla="*/ 5165893 w 6276871"/>
                <a:gd name="connsiteY1" fmla="*/ 277745 h 2221957"/>
                <a:gd name="connsiteX2" fmla="*/ 5165893 w 6276871"/>
                <a:gd name="connsiteY2" fmla="*/ 0 h 2221957"/>
                <a:gd name="connsiteX3" fmla="*/ 6276871 w 6276871"/>
                <a:gd name="connsiteY3" fmla="*/ 1110979 h 2221957"/>
                <a:gd name="connsiteX4" fmla="*/ 5165893 w 6276871"/>
                <a:gd name="connsiteY4" fmla="*/ 2221957 h 2221957"/>
                <a:gd name="connsiteX5" fmla="*/ 5165893 w 6276871"/>
                <a:gd name="connsiteY5" fmla="*/ 1944212 h 2221957"/>
                <a:gd name="connsiteX6" fmla="*/ 0 w 6276871"/>
                <a:gd name="connsiteY6" fmla="*/ 1944212 h 2221957"/>
                <a:gd name="connsiteX7" fmla="*/ 0 w 6276871"/>
                <a:gd name="connsiteY7" fmla="*/ 277745 h 22219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276871" h="2221957">
                  <a:moveTo>
                    <a:pt x="0" y="277745"/>
                  </a:moveTo>
                  <a:lnTo>
                    <a:pt x="5165893" y="277745"/>
                  </a:lnTo>
                  <a:lnTo>
                    <a:pt x="5165893" y="0"/>
                  </a:lnTo>
                  <a:lnTo>
                    <a:pt x="6276871" y="1110979"/>
                  </a:lnTo>
                  <a:lnTo>
                    <a:pt x="5165893" y="2221957"/>
                  </a:lnTo>
                  <a:lnTo>
                    <a:pt x="5165893" y="1944212"/>
                  </a:lnTo>
                  <a:lnTo>
                    <a:pt x="0" y="1944212"/>
                  </a:lnTo>
                  <a:lnTo>
                    <a:pt x="0" y="277745"/>
                  </a:lnTo>
                  <a:close/>
                </a:path>
              </a:pathLst>
            </a:custGeom>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12065" tIns="289810" rIns="845299" bIns="289810" numCol="1" spcCol="1270" anchor="t" anchorCtr="0">
              <a:noAutofit/>
            </a:bodyPr>
            <a:lstStyle/>
            <a:p>
              <a:pPr marL="171450" lvl="1" indent="-171450" algn="l" defTabSz="844550">
                <a:lnSpc>
                  <a:spcPct val="90000"/>
                </a:lnSpc>
                <a:spcBef>
                  <a:spcPct val="0"/>
                </a:spcBef>
                <a:spcAft>
                  <a:spcPct val="15000"/>
                </a:spcAft>
                <a:buChar char="•"/>
              </a:pPr>
              <a:endParaRPr lang="en-GB" sz="1900" kern="1200" dirty="0"/>
            </a:p>
            <a:p>
              <a:pPr marL="171450" lvl="1" indent="-171450" algn="l" defTabSz="844550">
                <a:lnSpc>
                  <a:spcPct val="90000"/>
                </a:lnSpc>
                <a:spcBef>
                  <a:spcPct val="0"/>
                </a:spcBef>
                <a:spcAft>
                  <a:spcPct val="15000"/>
                </a:spcAft>
                <a:buChar char="•"/>
              </a:pPr>
              <a:r>
                <a:rPr lang="en-GB" sz="1900" kern="1200" dirty="0"/>
                <a:t>This scoping review explored how health researchers professionally use social media, mapping the existing literature to understand the extent and nature of this practice.</a:t>
              </a:r>
            </a:p>
          </p:txBody>
        </p:sp>
        <p:sp>
          <p:nvSpPr>
            <p:cNvPr id="10" name="Free-form: Shape 9">
              <a:extLst>
                <a:ext uri="{FF2B5EF4-FFF2-40B4-BE49-F238E27FC236}">
                  <a16:creationId xmlns:a16="http://schemas.microsoft.com/office/drawing/2014/main" id="{B9FCA3E8-2DAC-7429-AAE1-B590E3716A4A}"/>
                </a:ext>
              </a:extLst>
            </p:cNvPr>
            <p:cNvSpPr/>
            <p:nvPr/>
          </p:nvSpPr>
          <p:spPr>
            <a:xfrm>
              <a:off x="1409123" y="1691257"/>
              <a:ext cx="4184580" cy="2221957"/>
            </a:xfrm>
            <a:custGeom>
              <a:avLst/>
              <a:gdLst>
                <a:gd name="connsiteX0" fmla="*/ 0 w 4184580"/>
                <a:gd name="connsiteY0" fmla="*/ 370334 h 2221957"/>
                <a:gd name="connsiteX1" fmla="*/ 370334 w 4184580"/>
                <a:gd name="connsiteY1" fmla="*/ 0 h 2221957"/>
                <a:gd name="connsiteX2" fmla="*/ 3814246 w 4184580"/>
                <a:gd name="connsiteY2" fmla="*/ 0 h 2221957"/>
                <a:gd name="connsiteX3" fmla="*/ 4184580 w 4184580"/>
                <a:gd name="connsiteY3" fmla="*/ 370334 h 2221957"/>
                <a:gd name="connsiteX4" fmla="*/ 4184580 w 4184580"/>
                <a:gd name="connsiteY4" fmla="*/ 1851623 h 2221957"/>
                <a:gd name="connsiteX5" fmla="*/ 3814246 w 4184580"/>
                <a:gd name="connsiteY5" fmla="*/ 2221957 h 2221957"/>
                <a:gd name="connsiteX6" fmla="*/ 370334 w 4184580"/>
                <a:gd name="connsiteY6" fmla="*/ 2221957 h 2221957"/>
                <a:gd name="connsiteX7" fmla="*/ 0 w 4184580"/>
                <a:gd name="connsiteY7" fmla="*/ 1851623 h 2221957"/>
                <a:gd name="connsiteX8" fmla="*/ 0 w 4184580"/>
                <a:gd name="connsiteY8" fmla="*/ 370334 h 22219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84580" h="2221957">
                  <a:moveTo>
                    <a:pt x="0" y="370334"/>
                  </a:moveTo>
                  <a:cubicBezTo>
                    <a:pt x="0" y="165804"/>
                    <a:pt x="165804" y="0"/>
                    <a:pt x="370334" y="0"/>
                  </a:cubicBezTo>
                  <a:lnTo>
                    <a:pt x="3814246" y="0"/>
                  </a:lnTo>
                  <a:cubicBezTo>
                    <a:pt x="4018776" y="0"/>
                    <a:pt x="4184580" y="165804"/>
                    <a:pt x="4184580" y="370334"/>
                  </a:cubicBezTo>
                  <a:lnTo>
                    <a:pt x="4184580" y="1851623"/>
                  </a:lnTo>
                  <a:cubicBezTo>
                    <a:pt x="4184580" y="2056153"/>
                    <a:pt x="4018776" y="2221957"/>
                    <a:pt x="3814246" y="2221957"/>
                  </a:cubicBezTo>
                  <a:lnTo>
                    <a:pt x="370334" y="2221957"/>
                  </a:lnTo>
                  <a:cubicBezTo>
                    <a:pt x="165804" y="2221957"/>
                    <a:pt x="0" y="2056153"/>
                    <a:pt x="0" y="1851623"/>
                  </a:cubicBezTo>
                  <a:lnTo>
                    <a:pt x="0" y="370334"/>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11337" tIns="159902" rIns="211337" bIns="159902" numCol="1" spcCol="1270" anchor="ctr" anchorCtr="0">
              <a:noAutofit/>
            </a:bodyPr>
            <a:lstStyle/>
            <a:p>
              <a:pPr marL="0" lvl="0" indent="0" algn="ctr" defTabSz="1200150">
                <a:lnSpc>
                  <a:spcPct val="90000"/>
                </a:lnSpc>
                <a:spcBef>
                  <a:spcPct val="0"/>
                </a:spcBef>
                <a:spcAft>
                  <a:spcPct val="35000"/>
                </a:spcAft>
                <a:buNone/>
              </a:pPr>
              <a:r>
                <a:rPr lang="en-GB" sz="2700" kern="1200" dirty="0"/>
                <a:t>Dol et al (2019) </a:t>
              </a:r>
            </a:p>
            <a:p>
              <a:pPr marL="0" lvl="0" indent="0" algn="ctr" defTabSz="1200150">
                <a:lnSpc>
                  <a:spcPct val="90000"/>
                </a:lnSpc>
                <a:spcBef>
                  <a:spcPct val="0"/>
                </a:spcBef>
                <a:spcAft>
                  <a:spcPct val="35000"/>
                </a:spcAft>
                <a:buNone/>
              </a:pPr>
              <a:r>
                <a:rPr lang="en-GB" sz="2700" kern="1200" dirty="0"/>
                <a:t>Health Researchers' Use of Social Media</a:t>
              </a:r>
            </a:p>
          </p:txBody>
        </p:sp>
      </p:grpSp>
      <p:grpSp>
        <p:nvGrpSpPr>
          <p:cNvPr id="14" name="Group 13">
            <a:extLst>
              <a:ext uri="{FF2B5EF4-FFF2-40B4-BE49-F238E27FC236}">
                <a16:creationId xmlns:a16="http://schemas.microsoft.com/office/drawing/2014/main" id="{906F6E65-927F-4413-388A-2C73E869B212}"/>
              </a:ext>
            </a:extLst>
          </p:cNvPr>
          <p:cNvGrpSpPr/>
          <p:nvPr/>
        </p:nvGrpSpPr>
        <p:grpSpPr>
          <a:xfrm>
            <a:off x="1409123" y="4135410"/>
            <a:ext cx="10461451" cy="2221957"/>
            <a:chOff x="1409123" y="4135410"/>
            <a:chExt cx="10461451" cy="2221957"/>
          </a:xfrm>
        </p:grpSpPr>
        <p:sp>
          <p:nvSpPr>
            <p:cNvPr id="11" name="Free-form: Shape 10">
              <a:extLst>
                <a:ext uri="{FF2B5EF4-FFF2-40B4-BE49-F238E27FC236}">
                  <a16:creationId xmlns:a16="http://schemas.microsoft.com/office/drawing/2014/main" id="{22D4D0AE-FAA5-5902-9341-1CC17B8B56F8}"/>
                </a:ext>
              </a:extLst>
            </p:cNvPr>
            <p:cNvSpPr/>
            <p:nvPr/>
          </p:nvSpPr>
          <p:spPr>
            <a:xfrm>
              <a:off x="5593703" y="4135410"/>
              <a:ext cx="6276871" cy="2221957"/>
            </a:xfrm>
            <a:custGeom>
              <a:avLst/>
              <a:gdLst>
                <a:gd name="connsiteX0" fmla="*/ 0 w 6276871"/>
                <a:gd name="connsiteY0" fmla="*/ 277745 h 2221957"/>
                <a:gd name="connsiteX1" fmla="*/ 5165893 w 6276871"/>
                <a:gd name="connsiteY1" fmla="*/ 277745 h 2221957"/>
                <a:gd name="connsiteX2" fmla="*/ 5165893 w 6276871"/>
                <a:gd name="connsiteY2" fmla="*/ 0 h 2221957"/>
                <a:gd name="connsiteX3" fmla="*/ 6276871 w 6276871"/>
                <a:gd name="connsiteY3" fmla="*/ 1110979 h 2221957"/>
                <a:gd name="connsiteX4" fmla="*/ 5165893 w 6276871"/>
                <a:gd name="connsiteY4" fmla="*/ 2221957 h 2221957"/>
                <a:gd name="connsiteX5" fmla="*/ 5165893 w 6276871"/>
                <a:gd name="connsiteY5" fmla="*/ 1944212 h 2221957"/>
                <a:gd name="connsiteX6" fmla="*/ 0 w 6276871"/>
                <a:gd name="connsiteY6" fmla="*/ 1944212 h 2221957"/>
                <a:gd name="connsiteX7" fmla="*/ 0 w 6276871"/>
                <a:gd name="connsiteY7" fmla="*/ 277745 h 22219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276871" h="2221957">
                  <a:moveTo>
                    <a:pt x="0" y="277745"/>
                  </a:moveTo>
                  <a:lnTo>
                    <a:pt x="5165893" y="277745"/>
                  </a:lnTo>
                  <a:lnTo>
                    <a:pt x="5165893" y="0"/>
                  </a:lnTo>
                  <a:lnTo>
                    <a:pt x="6276871" y="1110979"/>
                  </a:lnTo>
                  <a:lnTo>
                    <a:pt x="5165893" y="2221957"/>
                  </a:lnTo>
                  <a:lnTo>
                    <a:pt x="5165893" y="1944212"/>
                  </a:lnTo>
                  <a:lnTo>
                    <a:pt x="0" y="1944212"/>
                  </a:lnTo>
                  <a:lnTo>
                    <a:pt x="0" y="277745"/>
                  </a:lnTo>
                  <a:close/>
                </a:path>
              </a:pathLst>
            </a:custGeom>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12065" tIns="289810" rIns="845299" bIns="289810" numCol="1" spcCol="1270" anchor="t" anchorCtr="0">
              <a:noAutofit/>
            </a:bodyPr>
            <a:lstStyle/>
            <a:p>
              <a:pPr marL="171450" lvl="1" indent="-171450" algn="l" defTabSz="844550">
                <a:lnSpc>
                  <a:spcPct val="90000"/>
                </a:lnSpc>
                <a:spcBef>
                  <a:spcPct val="0"/>
                </a:spcBef>
                <a:spcAft>
                  <a:spcPct val="15000"/>
                </a:spcAft>
                <a:buChar char="•"/>
              </a:pPr>
              <a:r>
                <a:rPr lang="en-GB" sz="1900" kern="1200" dirty="0"/>
                <a:t>This scoping review examines how technologies like virtual reality, robots, telemedicine, software, video games, and smartphone applications can support psychological treatments for older adults, potentially enhancing their well-being and benefiting healthcare systems.</a:t>
              </a:r>
            </a:p>
          </p:txBody>
        </p:sp>
        <p:sp>
          <p:nvSpPr>
            <p:cNvPr id="12" name="Free-form: Shape 11">
              <a:extLst>
                <a:ext uri="{FF2B5EF4-FFF2-40B4-BE49-F238E27FC236}">
                  <a16:creationId xmlns:a16="http://schemas.microsoft.com/office/drawing/2014/main" id="{F9400280-EE51-680A-B323-7E4C98896DE8}"/>
                </a:ext>
              </a:extLst>
            </p:cNvPr>
            <p:cNvSpPr/>
            <p:nvPr/>
          </p:nvSpPr>
          <p:spPr>
            <a:xfrm>
              <a:off x="1409123" y="4135410"/>
              <a:ext cx="4184580" cy="2221957"/>
            </a:xfrm>
            <a:custGeom>
              <a:avLst/>
              <a:gdLst>
                <a:gd name="connsiteX0" fmla="*/ 0 w 4184580"/>
                <a:gd name="connsiteY0" fmla="*/ 370334 h 2221957"/>
                <a:gd name="connsiteX1" fmla="*/ 370334 w 4184580"/>
                <a:gd name="connsiteY1" fmla="*/ 0 h 2221957"/>
                <a:gd name="connsiteX2" fmla="*/ 3814246 w 4184580"/>
                <a:gd name="connsiteY2" fmla="*/ 0 h 2221957"/>
                <a:gd name="connsiteX3" fmla="*/ 4184580 w 4184580"/>
                <a:gd name="connsiteY3" fmla="*/ 370334 h 2221957"/>
                <a:gd name="connsiteX4" fmla="*/ 4184580 w 4184580"/>
                <a:gd name="connsiteY4" fmla="*/ 1851623 h 2221957"/>
                <a:gd name="connsiteX5" fmla="*/ 3814246 w 4184580"/>
                <a:gd name="connsiteY5" fmla="*/ 2221957 h 2221957"/>
                <a:gd name="connsiteX6" fmla="*/ 370334 w 4184580"/>
                <a:gd name="connsiteY6" fmla="*/ 2221957 h 2221957"/>
                <a:gd name="connsiteX7" fmla="*/ 0 w 4184580"/>
                <a:gd name="connsiteY7" fmla="*/ 1851623 h 2221957"/>
                <a:gd name="connsiteX8" fmla="*/ 0 w 4184580"/>
                <a:gd name="connsiteY8" fmla="*/ 370334 h 22219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84580" h="2221957">
                  <a:moveTo>
                    <a:pt x="0" y="370334"/>
                  </a:moveTo>
                  <a:cubicBezTo>
                    <a:pt x="0" y="165804"/>
                    <a:pt x="165804" y="0"/>
                    <a:pt x="370334" y="0"/>
                  </a:cubicBezTo>
                  <a:lnTo>
                    <a:pt x="3814246" y="0"/>
                  </a:lnTo>
                  <a:cubicBezTo>
                    <a:pt x="4018776" y="0"/>
                    <a:pt x="4184580" y="165804"/>
                    <a:pt x="4184580" y="370334"/>
                  </a:cubicBezTo>
                  <a:lnTo>
                    <a:pt x="4184580" y="1851623"/>
                  </a:lnTo>
                  <a:cubicBezTo>
                    <a:pt x="4184580" y="2056153"/>
                    <a:pt x="4018776" y="2221957"/>
                    <a:pt x="3814246" y="2221957"/>
                  </a:cubicBezTo>
                  <a:lnTo>
                    <a:pt x="370334" y="2221957"/>
                  </a:lnTo>
                  <a:cubicBezTo>
                    <a:pt x="165804" y="2221957"/>
                    <a:pt x="0" y="2056153"/>
                    <a:pt x="0" y="1851623"/>
                  </a:cubicBezTo>
                  <a:lnTo>
                    <a:pt x="0" y="370334"/>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11337" tIns="159902" rIns="211337" bIns="159902" numCol="1" spcCol="1270" anchor="ctr" anchorCtr="0">
              <a:noAutofit/>
            </a:bodyPr>
            <a:lstStyle/>
            <a:p>
              <a:pPr marL="0" lvl="0" indent="0" algn="ctr" defTabSz="1200150">
                <a:lnSpc>
                  <a:spcPct val="90000"/>
                </a:lnSpc>
                <a:spcBef>
                  <a:spcPct val="0"/>
                </a:spcBef>
                <a:spcAft>
                  <a:spcPct val="35000"/>
                </a:spcAft>
                <a:buNone/>
              </a:pPr>
              <a:r>
                <a:rPr lang="en-GB" sz="2700" kern="1200" dirty="0" err="1"/>
                <a:t>Riboni</a:t>
              </a:r>
              <a:r>
                <a:rPr lang="en-GB" sz="2700" kern="1200" dirty="0"/>
                <a:t> et al (2020) Technologically-enhanced psychological interventions for older adults: a scoping review</a:t>
              </a:r>
            </a:p>
          </p:txBody>
        </p:sp>
      </p:grpSp>
    </p:spTree>
    <p:extLst>
      <p:ext uri="{BB962C8B-B14F-4D97-AF65-F5344CB8AC3E}">
        <p14:creationId xmlns:p14="http://schemas.microsoft.com/office/powerpoint/2010/main" val="10885767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500"/>
                                        <p:tgtEl>
                                          <p:spTgt spid="1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4"/>
                                        </p:tgtEl>
                                        <p:attrNameLst>
                                          <p:attrName>style.visibility</p:attrName>
                                        </p:attrNameLst>
                                      </p:cBhvr>
                                      <p:to>
                                        <p:strVal val="visible"/>
                                      </p:to>
                                    </p:set>
                                    <p:animEffect transition="in" filter="fade">
                                      <p:cBhvr>
                                        <p:cTn id="12"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A268B-4A79-F956-258A-7DBA0E7A967B}"/>
              </a:ext>
            </a:extLst>
          </p:cNvPr>
          <p:cNvSpPr>
            <a:spLocks noGrp="1"/>
          </p:cNvSpPr>
          <p:nvPr>
            <p:ph type="title"/>
          </p:nvPr>
        </p:nvSpPr>
        <p:spPr>
          <a:xfrm>
            <a:off x="245329" y="203200"/>
            <a:ext cx="11481847" cy="1013355"/>
          </a:xfrm>
        </p:spPr>
        <p:txBody>
          <a:bodyPr/>
          <a:lstStyle/>
          <a:p>
            <a:r>
              <a:rPr lang="en-GB" dirty="0"/>
              <a:t>Stages to completing a Scoping Review</a:t>
            </a:r>
          </a:p>
        </p:txBody>
      </p:sp>
      <p:sp>
        <p:nvSpPr>
          <p:cNvPr id="3" name="Content Placeholder 2">
            <a:extLst>
              <a:ext uri="{FF2B5EF4-FFF2-40B4-BE49-F238E27FC236}">
                <a16:creationId xmlns:a16="http://schemas.microsoft.com/office/drawing/2014/main" id="{6CC8308D-E754-67F6-5E83-612A618CC688}"/>
              </a:ext>
            </a:extLst>
          </p:cNvPr>
          <p:cNvSpPr>
            <a:spLocks noGrp="1"/>
          </p:cNvSpPr>
          <p:nvPr>
            <p:ph idx="1"/>
          </p:nvPr>
        </p:nvSpPr>
        <p:spPr>
          <a:xfrm>
            <a:off x="245330" y="1374600"/>
            <a:ext cx="11481847" cy="420334"/>
          </a:xfrm>
        </p:spPr>
        <p:txBody>
          <a:bodyPr/>
          <a:lstStyle/>
          <a:p>
            <a:pPr marL="0" indent="0">
              <a:buNone/>
            </a:pPr>
            <a:r>
              <a:rPr lang="en-GB" sz="2000" dirty="0"/>
              <a:t>Arksey &amp; O’Malley (2005) outline a five-stage framework for completing a successful scoping review: </a:t>
            </a:r>
          </a:p>
          <a:p>
            <a:pPr marL="0" indent="0">
              <a:buNone/>
            </a:pPr>
            <a:endParaRPr lang="en-GB" dirty="0"/>
          </a:p>
        </p:txBody>
      </p:sp>
      <p:grpSp>
        <p:nvGrpSpPr>
          <p:cNvPr id="25" name="Group 24">
            <a:extLst>
              <a:ext uri="{FF2B5EF4-FFF2-40B4-BE49-F238E27FC236}">
                <a16:creationId xmlns:a16="http://schemas.microsoft.com/office/drawing/2014/main" id="{83F5529B-B655-4B62-762E-4A81C42D8240}"/>
              </a:ext>
            </a:extLst>
          </p:cNvPr>
          <p:cNvGrpSpPr/>
          <p:nvPr/>
        </p:nvGrpSpPr>
        <p:grpSpPr>
          <a:xfrm>
            <a:off x="620261" y="2172594"/>
            <a:ext cx="1704533" cy="3568450"/>
            <a:chOff x="620261" y="2172594"/>
            <a:chExt cx="1704533" cy="3568450"/>
          </a:xfrm>
        </p:grpSpPr>
        <p:sp>
          <p:nvSpPr>
            <p:cNvPr id="6" name="Rectangle: Rounded Corners 5">
              <a:extLst>
                <a:ext uri="{FF2B5EF4-FFF2-40B4-BE49-F238E27FC236}">
                  <a16:creationId xmlns:a16="http://schemas.microsoft.com/office/drawing/2014/main" id="{2C8C7D51-A2FE-7BF1-4B4C-5934F9774516}"/>
                </a:ext>
              </a:extLst>
            </p:cNvPr>
            <p:cNvSpPr/>
            <p:nvPr/>
          </p:nvSpPr>
          <p:spPr>
            <a:xfrm>
              <a:off x="620261" y="2172594"/>
              <a:ext cx="1450360" cy="1784225"/>
            </a:xfrm>
            <a:prstGeom prst="roundRect">
              <a:avLst>
                <a:gd name="adj" fmla="val 10000"/>
              </a:avLst>
            </a:prstGeom>
            <a:blipFill>
              <a:blip r:embed="rId3">
                <a:extLst>
                  <a:ext uri="{28A0092B-C50C-407E-A947-70E740481C1C}">
                    <a14:useLocalDpi xmlns:a14="http://schemas.microsoft.com/office/drawing/2010/main" val="0"/>
                  </a:ext>
                </a:extLst>
              </a:blip>
              <a:srcRect/>
              <a:stretch>
                <a:fillRect t="-6000" b="-6000"/>
              </a:stretch>
            </a:blipFill>
          </p:spPr>
          <p:style>
            <a:lnRef idx="2">
              <a:schemeClr val="lt1">
                <a:hueOff val="0"/>
                <a:satOff val="0"/>
                <a:lumOff val="0"/>
                <a:alphaOff val="0"/>
              </a:schemeClr>
            </a:lnRef>
            <a:fillRef idx="1">
              <a:scrgbClr r="0" g="0" b="0"/>
            </a:fillRef>
            <a:effectRef idx="0">
              <a:schemeClr val="accent1">
                <a:tint val="50000"/>
                <a:hueOff val="0"/>
                <a:satOff val="0"/>
                <a:lumOff val="0"/>
                <a:alphaOff val="0"/>
              </a:schemeClr>
            </a:effectRef>
            <a:fontRef idx="minor">
              <a:schemeClr val="lt1">
                <a:hueOff val="0"/>
                <a:satOff val="0"/>
                <a:lumOff val="0"/>
                <a:alphaOff val="0"/>
              </a:schemeClr>
            </a:fontRef>
          </p:style>
          <p:txBody>
            <a:bodyPr/>
            <a:lstStyle/>
            <a:p>
              <a:endParaRPr lang="en-GB"/>
            </a:p>
          </p:txBody>
        </p:sp>
        <p:sp>
          <p:nvSpPr>
            <p:cNvPr id="7" name="Free-form: Shape 6">
              <a:extLst>
                <a:ext uri="{FF2B5EF4-FFF2-40B4-BE49-F238E27FC236}">
                  <a16:creationId xmlns:a16="http://schemas.microsoft.com/office/drawing/2014/main" id="{BF46D190-BFD0-BA73-BAC0-03C4FFBADC94}"/>
                </a:ext>
              </a:extLst>
            </p:cNvPr>
            <p:cNvSpPr/>
            <p:nvPr/>
          </p:nvSpPr>
          <p:spPr>
            <a:xfrm>
              <a:off x="874434" y="3956819"/>
              <a:ext cx="1450360" cy="1784225"/>
            </a:xfrm>
            <a:custGeom>
              <a:avLst/>
              <a:gdLst>
                <a:gd name="connsiteX0" fmla="*/ 0 w 1456974"/>
                <a:gd name="connsiteY0" fmla="*/ 145697 h 1456974"/>
                <a:gd name="connsiteX1" fmla="*/ 145697 w 1456974"/>
                <a:gd name="connsiteY1" fmla="*/ 0 h 1456974"/>
                <a:gd name="connsiteX2" fmla="*/ 1311277 w 1456974"/>
                <a:gd name="connsiteY2" fmla="*/ 0 h 1456974"/>
                <a:gd name="connsiteX3" fmla="*/ 1456974 w 1456974"/>
                <a:gd name="connsiteY3" fmla="*/ 145697 h 1456974"/>
                <a:gd name="connsiteX4" fmla="*/ 1456974 w 1456974"/>
                <a:gd name="connsiteY4" fmla="*/ 1311277 h 1456974"/>
                <a:gd name="connsiteX5" fmla="*/ 1311277 w 1456974"/>
                <a:gd name="connsiteY5" fmla="*/ 1456974 h 1456974"/>
                <a:gd name="connsiteX6" fmla="*/ 145697 w 1456974"/>
                <a:gd name="connsiteY6" fmla="*/ 1456974 h 1456974"/>
                <a:gd name="connsiteX7" fmla="*/ 0 w 1456974"/>
                <a:gd name="connsiteY7" fmla="*/ 1311277 h 1456974"/>
                <a:gd name="connsiteX8" fmla="*/ 0 w 1456974"/>
                <a:gd name="connsiteY8" fmla="*/ 145697 h 14569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56974" h="1456974">
                  <a:moveTo>
                    <a:pt x="0" y="145697"/>
                  </a:moveTo>
                  <a:cubicBezTo>
                    <a:pt x="0" y="65231"/>
                    <a:pt x="65231" y="0"/>
                    <a:pt x="145697" y="0"/>
                  </a:cubicBezTo>
                  <a:lnTo>
                    <a:pt x="1311277" y="0"/>
                  </a:lnTo>
                  <a:cubicBezTo>
                    <a:pt x="1391743" y="0"/>
                    <a:pt x="1456974" y="65231"/>
                    <a:pt x="1456974" y="145697"/>
                  </a:cubicBezTo>
                  <a:lnTo>
                    <a:pt x="1456974" y="1311277"/>
                  </a:lnTo>
                  <a:cubicBezTo>
                    <a:pt x="1456974" y="1391743"/>
                    <a:pt x="1391743" y="1456974"/>
                    <a:pt x="1311277" y="1456974"/>
                  </a:cubicBezTo>
                  <a:lnTo>
                    <a:pt x="145697" y="1456974"/>
                  </a:lnTo>
                  <a:cubicBezTo>
                    <a:pt x="65231" y="1456974"/>
                    <a:pt x="0" y="1391743"/>
                    <a:pt x="0" y="1311277"/>
                  </a:cubicBezTo>
                  <a:lnTo>
                    <a:pt x="0" y="14569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15063" tIns="115063" rIns="115063" bIns="115063" numCol="1" spcCol="1270" anchor="t" anchorCtr="0">
              <a:noAutofit/>
            </a:bodyPr>
            <a:lstStyle/>
            <a:p>
              <a:pPr marL="0" lvl="0" indent="0" algn="ctr" defTabSz="844550">
                <a:lnSpc>
                  <a:spcPct val="90000"/>
                </a:lnSpc>
                <a:spcBef>
                  <a:spcPct val="0"/>
                </a:spcBef>
                <a:spcAft>
                  <a:spcPct val="35000"/>
                </a:spcAft>
                <a:buNone/>
              </a:pPr>
              <a:r>
                <a:rPr lang="en-GB" sz="2000" b="1" kern="1200" dirty="0"/>
                <a:t>Stage 1</a:t>
              </a:r>
            </a:p>
            <a:p>
              <a:pPr marL="0" lvl="1" algn="ctr" defTabSz="666750">
                <a:lnSpc>
                  <a:spcPct val="90000"/>
                </a:lnSpc>
                <a:spcBef>
                  <a:spcPct val="0"/>
                </a:spcBef>
                <a:spcAft>
                  <a:spcPct val="15000"/>
                </a:spcAft>
              </a:pPr>
              <a:r>
                <a:rPr lang="en-GB" sz="2000" dirty="0"/>
                <a:t>I</a:t>
              </a:r>
              <a:r>
                <a:rPr lang="en-GB" sz="2000" kern="1200" dirty="0"/>
                <a:t>dentifying the research question </a:t>
              </a:r>
            </a:p>
          </p:txBody>
        </p:sp>
      </p:grpSp>
      <p:grpSp>
        <p:nvGrpSpPr>
          <p:cNvPr id="27" name="Group 26">
            <a:extLst>
              <a:ext uri="{FF2B5EF4-FFF2-40B4-BE49-F238E27FC236}">
                <a16:creationId xmlns:a16="http://schemas.microsoft.com/office/drawing/2014/main" id="{C3D64322-4FF5-A525-C57B-87F21B74D25C}"/>
              </a:ext>
            </a:extLst>
          </p:cNvPr>
          <p:cNvGrpSpPr/>
          <p:nvPr/>
        </p:nvGrpSpPr>
        <p:grpSpPr>
          <a:xfrm>
            <a:off x="4646384" y="2362928"/>
            <a:ext cx="2205297" cy="3378116"/>
            <a:chOff x="4646384" y="2362928"/>
            <a:chExt cx="2205297" cy="3378116"/>
          </a:xfrm>
        </p:grpSpPr>
        <p:sp>
          <p:nvSpPr>
            <p:cNvPr id="11" name="Free-form: Shape 10">
              <a:extLst>
                <a:ext uri="{FF2B5EF4-FFF2-40B4-BE49-F238E27FC236}">
                  <a16:creationId xmlns:a16="http://schemas.microsoft.com/office/drawing/2014/main" id="{F0904732-F2F5-9AE5-C848-C0766A914664}"/>
                </a:ext>
              </a:extLst>
            </p:cNvPr>
            <p:cNvSpPr/>
            <p:nvPr/>
          </p:nvSpPr>
          <p:spPr>
            <a:xfrm>
              <a:off x="4646384" y="3564033"/>
              <a:ext cx="279371" cy="428724"/>
            </a:xfrm>
            <a:custGeom>
              <a:avLst/>
              <a:gdLst>
                <a:gd name="connsiteX0" fmla="*/ 0 w 280645"/>
                <a:gd name="connsiteY0" fmla="*/ 70018 h 350090"/>
                <a:gd name="connsiteX1" fmla="*/ 140323 w 280645"/>
                <a:gd name="connsiteY1" fmla="*/ 70018 h 350090"/>
                <a:gd name="connsiteX2" fmla="*/ 140323 w 280645"/>
                <a:gd name="connsiteY2" fmla="*/ 0 h 350090"/>
                <a:gd name="connsiteX3" fmla="*/ 280645 w 280645"/>
                <a:gd name="connsiteY3" fmla="*/ 175045 h 350090"/>
                <a:gd name="connsiteX4" fmla="*/ 140323 w 280645"/>
                <a:gd name="connsiteY4" fmla="*/ 350090 h 350090"/>
                <a:gd name="connsiteX5" fmla="*/ 140323 w 280645"/>
                <a:gd name="connsiteY5" fmla="*/ 280072 h 350090"/>
                <a:gd name="connsiteX6" fmla="*/ 0 w 280645"/>
                <a:gd name="connsiteY6" fmla="*/ 280072 h 350090"/>
                <a:gd name="connsiteX7" fmla="*/ 0 w 280645"/>
                <a:gd name="connsiteY7" fmla="*/ 70018 h 3500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0645" h="350090">
                  <a:moveTo>
                    <a:pt x="0" y="70018"/>
                  </a:moveTo>
                  <a:lnTo>
                    <a:pt x="140323" y="70018"/>
                  </a:lnTo>
                  <a:lnTo>
                    <a:pt x="140323" y="0"/>
                  </a:lnTo>
                  <a:lnTo>
                    <a:pt x="280645" y="175045"/>
                  </a:lnTo>
                  <a:lnTo>
                    <a:pt x="140323" y="350090"/>
                  </a:lnTo>
                  <a:lnTo>
                    <a:pt x="140323" y="280072"/>
                  </a:lnTo>
                  <a:lnTo>
                    <a:pt x="0" y="280072"/>
                  </a:lnTo>
                  <a:lnTo>
                    <a:pt x="0" y="70018"/>
                  </a:lnTo>
                  <a:close/>
                </a:path>
              </a:pathLst>
            </a:custGeom>
          </p:spPr>
          <p:style>
            <a:lnRef idx="0">
              <a:schemeClr val="accent1">
                <a:tint val="60000"/>
                <a:hueOff val="0"/>
                <a:satOff val="0"/>
                <a:lumOff val="0"/>
                <a:alphaOff val="0"/>
              </a:schemeClr>
            </a:lnRef>
            <a:fillRef idx="1">
              <a:schemeClr val="accent1">
                <a:tint val="60000"/>
                <a:hueOff val="0"/>
                <a:satOff val="0"/>
                <a:lumOff val="0"/>
                <a:alphaOff val="0"/>
              </a:schemeClr>
            </a:fillRef>
            <a:effectRef idx="0">
              <a:schemeClr val="accent1">
                <a:tint val="60000"/>
                <a:hueOff val="0"/>
                <a:satOff val="0"/>
                <a:lumOff val="0"/>
                <a:alphaOff val="0"/>
              </a:schemeClr>
            </a:effectRef>
            <a:fontRef idx="minor">
              <a:schemeClr val="lt1"/>
            </a:fontRef>
          </p:style>
          <p:txBody>
            <a:bodyPr spcFirstLastPara="0" vert="horz" wrap="square" lIns="0" tIns="70018" rIns="84193" bIns="70018" numCol="1" spcCol="1270" anchor="ctr" anchorCtr="0">
              <a:noAutofit/>
            </a:bodyPr>
            <a:lstStyle/>
            <a:p>
              <a:pPr marL="0" lvl="0" indent="0" algn="ctr" defTabSz="666750">
                <a:lnSpc>
                  <a:spcPct val="90000"/>
                </a:lnSpc>
                <a:spcBef>
                  <a:spcPct val="0"/>
                </a:spcBef>
                <a:spcAft>
                  <a:spcPct val="35000"/>
                </a:spcAft>
                <a:buNone/>
              </a:pPr>
              <a:endParaRPr lang="en-GB" sz="1500" kern="1200"/>
            </a:p>
          </p:txBody>
        </p:sp>
        <p:sp>
          <p:nvSpPr>
            <p:cNvPr id="12" name="Rectangle: Rounded Corners 11">
              <a:extLst>
                <a:ext uri="{FF2B5EF4-FFF2-40B4-BE49-F238E27FC236}">
                  <a16:creationId xmlns:a16="http://schemas.microsoft.com/office/drawing/2014/main" id="{F79452F3-1A01-9ADE-8E18-9EC5F110BC3E}"/>
                </a:ext>
              </a:extLst>
            </p:cNvPr>
            <p:cNvSpPr/>
            <p:nvPr/>
          </p:nvSpPr>
          <p:spPr>
            <a:xfrm>
              <a:off x="5305681" y="2362928"/>
              <a:ext cx="1450360" cy="1784225"/>
            </a:xfrm>
            <a:prstGeom prst="roundRect">
              <a:avLst>
                <a:gd name="adj" fmla="val 10000"/>
              </a:avLst>
            </a:prstGeom>
            <a:blipFill>
              <a:blip r:embed="rId4">
                <a:extLst>
                  <a:ext uri="{28A0092B-C50C-407E-A947-70E740481C1C}">
                    <a14:useLocalDpi xmlns:a14="http://schemas.microsoft.com/office/drawing/2010/main" val="0"/>
                  </a:ext>
                </a:extLst>
              </a:blip>
              <a:srcRect/>
              <a:stretch>
                <a:fillRect l="-24000" r="-24000"/>
              </a:stretch>
            </a:blipFill>
          </p:spPr>
          <p:style>
            <a:lnRef idx="2">
              <a:schemeClr val="lt1">
                <a:hueOff val="0"/>
                <a:satOff val="0"/>
                <a:lumOff val="0"/>
                <a:alphaOff val="0"/>
              </a:schemeClr>
            </a:lnRef>
            <a:fillRef idx="1">
              <a:scrgbClr r="0" g="0" b="0"/>
            </a:fillRef>
            <a:effectRef idx="0">
              <a:schemeClr val="accent1">
                <a:tint val="50000"/>
                <a:hueOff val="0"/>
                <a:satOff val="0"/>
                <a:lumOff val="0"/>
                <a:alphaOff val="0"/>
              </a:schemeClr>
            </a:effectRef>
            <a:fontRef idx="minor">
              <a:schemeClr val="lt1">
                <a:hueOff val="0"/>
                <a:satOff val="0"/>
                <a:lumOff val="0"/>
                <a:alphaOff val="0"/>
              </a:schemeClr>
            </a:fontRef>
          </p:style>
          <p:txBody>
            <a:bodyPr/>
            <a:lstStyle/>
            <a:p>
              <a:endParaRPr lang="en-GB"/>
            </a:p>
          </p:txBody>
        </p:sp>
        <p:sp>
          <p:nvSpPr>
            <p:cNvPr id="13" name="Free-form: Shape 12">
              <a:extLst>
                <a:ext uri="{FF2B5EF4-FFF2-40B4-BE49-F238E27FC236}">
                  <a16:creationId xmlns:a16="http://schemas.microsoft.com/office/drawing/2014/main" id="{165EA649-FD9F-6B2A-326E-111509685EC9}"/>
                </a:ext>
              </a:extLst>
            </p:cNvPr>
            <p:cNvSpPr/>
            <p:nvPr/>
          </p:nvSpPr>
          <p:spPr>
            <a:xfrm>
              <a:off x="5401321" y="3956819"/>
              <a:ext cx="1450360" cy="1784225"/>
            </a:xfrm>
            <a:custGeom>
              <a:avLst/>
              <a:gdLst>
                <a:gd name="connsiteX0" fmla="*/ 0 w 1456974"/>
                <a:gd name="connsiteY0" fmla="*/ 145697 h 1456974"/>
                <a:gd name="connsiteX1" fmla="*/ 145697 w 1456974"/>
                <a:gd name="connsiteY1" fmla="*/ 0 h 1456974"/>
                <a:gd name="connsiteX2" fmla="*/ 1311277 w 1456974"/>
                <a:gd name="connsiteY2" fmla="*/ 0 h 1456974"/>
                <a:gd name="connsiteX3" fmla="*/ 1456974 w 1456974"/>
                <a:gd name="connsiteY3" fmla="*/ 145697 h 1456974"/>
                <a:gd name="connsiteX4" fmla="*/ 1456974 w 1456974"/>
                <a:gd name="connsiteY4" fmla="*/ 1311277 h 1456974"/>
                <a:gd name="connsiteX5" fmla="*/ 1311277 w 1456974"/>
                <a:gd name="connsiteY5" fmla="*/ 1456974 h 1456974"/>
                <a:gd name="connsiteX6" fmla="*/ 145697 w 1456974"/>
                <a:gd name="connsiteY6" fmla="*/ 1456974 h 1456974"/>
                <a:gd name="connsiteX7" fmla="*/ 0 w 1456974"/>
                <a:gd name="connsiteY7" fmla="*/ 1311277 h 1456974"/>
                <a:gd name="connsiteX8" fmla="*/ 0 w 1456974"/>
                <a:gd name="connsiteY8" fmla="*/ 145697 h 14569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56974" h="1456974">
                  <a:moveTo>
                    <a:pt x="0" y="145697"/>
                  </a:moveTo>
                  <a:cubicBezTo>
                    <a:pt x="0" y="65231"/>
                    <a:pt x="65231" y="0"/>
                    <a:pt x="145697" y="0"/>
                  </a:cubicBezTo>
                  <a:lnTo>
                    <a:pt x="1311277" y="0"/>
                  </a:lnTo>
                  <a:cubicBezTo>
                    <a:pt x="1391743" y="0"/>
                    <a:pt x="1456974" y="65231"/>
                    <a:pt x="1456974" y="145697"/>
                  </a:cubicBezTo>
                  <a:lnTo>
                    <a:pt x="1456974" y="1311277"/>
                  </a:lnTo>
                  <a:cubicBezTo>
                    <a:pt x="1456974" y="1391743"/>
                    <a:pt x="1391743" y="1456974"/>
                    <a:pt x="1311277" y="1456974"/>
                  </a:cubicBezTo>
                  <a:lnTo>
                    <a:pt x="145697" y="1456974"/>
                  </a:lnTo>
                  <a:cubicBezTo>
                    <a:pt x="65231" y="1456974"/>
                    <a:pt x="0" y="1391743"/>
                    <a:pt x="0" y="1311277"/>
                  </a:cubicBezTo>
                  <a:lnTo>
                    <a:pt x="0" y="14569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15063" tIns="115063" rIns="115063" bIns="115063" numCol="1" spcCol="1270" anchor="t" anchorCtr="0">
              <a:noAutofit/>
            </a:bodyPr>
            <a:lstStyle/>
            <a:p>
              <a:pPr marL="0" lvl="0" indent="0" algn="ctr" defTabSz="844550">
                <a:lnSpc>
                  <a:spcPct val="90000"/>
                </a:lnSpc>
                <a:spcBef>
                  <a:spcPct val="0"/>
                </a:spcBef>
                <a:spcAft>
                  <a:spcPct val="35000"/>
                </a:spcAft>
                <a:buNone/>
              </a:pPr>
              <a:r>
                <a:rPr lang="en-GB" sz="2000" b="1" kern="1200" dirty="0"/>
                <a:t>Stage 3</a:t>
              </a:r>
            </a:p>
            <a:p>
              <a:pPr marL="0" lvl="1" algn="ctr" defTabSz="666750">
                <a:lnSpc>
                  <a:spcPct val="90000"/>
                </a:lnSpc>
                <a:spcBef>
                  <a:spcPct val="0"/>
                </a:spcBef>
                <a:spcAft>
                  <a:spcPct val="15000"/>
                </a:spcAft>
              </a:pPr>
              <a:r>
                <a:rPr lang="en-GB" sz="2000" dirty="0"/>
                <a:t>S</a:t>
              </a:r>
              <a:r>
                <a:rPr lang="en-GB" sz="2000" kern="1200" dirty="0"/>
                <a:t>tudy selection </a:t>
              </a:r>
            </a:p>
          </p:txBody>
        </p:sp>
      </p:grpSp>
      <p:grpSp>
        <p:nvGrpSpPr>
          <p:cNvPr id="28" name="Group 27">
            <a:extLst>
              <a:ext uri="{FF2B5EF4-FFF2-40B4-BE49-F238E27FC236}">
                <a16:creationId xmlns:a16="http://schemas.microsoft.com/office/drawing/2014/main" id="{18FC2A67-7591-3461-01C6-F7D098F78325}"/>
              </a:ext>
            </a:extLst>
          </p:cNvPr>
          <p:cNvGrpSpPr/>
          <p:nvPr/>
        </p:nvGrpSpPr>
        <p:grpSpPr>
          <a:xfrm>
            <a:off x="6894949" y="2434761"/>
            <a:ext cx="2205297" cy="3306283"/>
            <a:chOff x="6894949" y="2434761"/>
            <a:chExt cx="2205297" cy="3306283"/>
          </a:xfrm>
        </p:grpSpPr>
        <p:sp>
          <p:nvSpPr>
            <p:cNvPr id="14" name="Free-form: Shape 13">
              <a:extLst>
                <a:ext uri="{FF2B5EF4-FFF2-40B4-BE49-F238E27FC236}">
                  <a16:creationId xmlns:a16="http://schemas.microsoft.com/office/drawing/2014/main" id="{9AC04259-7B4F-F555-1780-FF9B09A1A724}"/>
                </a:ext>
              </a:extLst>
            </p:cNvPr>
            <p:cNvSpPr/>
            <p:nvPr/>
          </p:nvSpPr>
          <p:spPr>
            <a:xfrm>
              <a:off x="6894949" y="3564033"/>
              <a:ext cx="279371" cy="428724"/>
            </a:xfrm>
            <a:custGeom>
              <a:avLst/>
              <a:gdLst>
                <a:gd name="connsiteX0" fmla="*/ 0 w 280645"/>
                <a:gd name="connsiteY0" fmla="*/ 70018 h 350090"/>
                <a:gd name="connsiteX1" fmla="*/ 140323 w 280645"/>
                <a:gd name="connsiteY1" fmla="*/ 70018 h 350090"/>
                <a:gd name="connsiteX2" fmla="*/ 140323 w 280645"/>
                <a:gd name="connsiteY2" fmla="*/ 0 h 350090"/>
                <a:gd name="connsiteX3" fmla="*/ 280645 w 280645"/>
                <a:gd name="connsiteY3" fmla="*/ 175045 h 350090"/>
                <a:gd name="connsiteX4" fmla="*/ 140323 w 280645"/>
                <a:gd name="connsiteY4" fmla="*/ 350090 h 350090"/>
                <a:gd name="connsiteX5" fmla="*/ 140323 w 280645"/>
                <a:gd name="connsiteY5" fmla="*/ 280072 h 350090"/>
                <a:gd name="connsiteX6" fmla="*/ 0 w 280645"/>
                <a:gd name="connsiteY6" fmla="*/ 280072 h 350090"/>
                <a:gd name="connsiteX7" fmla="*/ 0 w 280645"/>
                <a:gd name="connsiteY7" fmla="*/ 70018 h 3500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0645" h="350090">
                  <a:moveTo>
                    <a:pt x="0" y="70018"/>
                  </a:moveTo>
                  <a:lnTo>
                    <a:pt x="140323" y="70018"/>
                  </a:lnTo>
                  <a:lnTo>
                    <a:pt x="140323" y="0"/>
                  </a:lnTo>
                  <a:lnTo>
                    <a:pt x="280645" y="175045"/>
                  </a:lnTo>
                  <a:lnTo>
                    <a:pt x="140323" y="350090"/>
                  </a:lnTo>
                  <a:lnTo>
                    <a:pt x="140323" y="280072"/>
                  </a:lnTo>
                  <a:lnTo>
                    <a:pt x="0" y="280072"/>
                  </a:lnTo>
                  <a:lnTo>
                    <a:pt x="0" y="70018"/>
                  </a:lnTo>
                  <a:close/>
                </a:path>
              </a:pathLst>
            </a:custGeom>
          </p:spPr>
          <p:style>
            <a:lnRef idx="0">
              <a:schemeClr val="accent1">
                <a:tint val="60000"/>
                <a:hueOff val="0"/>
                <a:satOff val="0"/>
                <a:lumOff val="0"/>
                <a:alphaOff val="0"/>
              </a:schemeClr>
            </a:lnRef>
            <a:fillRef idx="1">
              <a:schemeClr val="accent1">
                <a:tint val="60000"/>
                <a:hueOff val="0"/>
                <a:satOff val="0"/>
                <a:lumOff val="0"/>
                <a:alphaOff val="0"/>
              </a:schemeClr>
            </a:fillRef>
            <a:effectRef idx="0">
              <a:schemeClr val="accent1">
                <a:tint val="60000"/>
                <a:hueOff val="0"/>
                <a:satOff val="0"/>
                <a:lumOff val="0"/>
                <a:alphaOff val="0"/>
              </a:schemeClr>
            </a:effectRef>
            <a:fontRef idx="minor">
              <a:schemeClr val="lt1"/>
            </a:fontRef>
          </p:style>
          <p:txBody>
            <a:bodyPr spcFirstLastPara="0" vert="horz" wrap="square" lIns="0" tIns="70018" rIns="84193" bIns="70018" numCol="1" spcCol="1270" anchor="ctr" anchorCtr="0">
              <a:noAutofit/>
            </a:bodyPr>
            <a:lstStyle/>
            <a:p>
              <a:pPr marL="0" lvl="0" indent="0" algn="ctr" defTabSz="666750">
                <a:lnSpc>
                  <a:spcPct val="90000"/>
                </a:lnSpc>
                <a:spcBef>
                  <a:spcPct val="0"/>
                </a:spcBef>
                <a:spcAft>
                  <a:spcPct val="35000"/>
                </a:spcAft>
                <a:buNone/>
              </a:pPr>
              <a:endParaRPr lang="en-GB" sz="1500" kern="1200"/>
            </a:p>
          </p:txBody>
        </p:sp>
        <p:sp>
          <p:nvSpPr>
            <p:cNvPr id="15" name="Rectangle: Rounded Corners 14">
              <a:extLst>
                <a:ext uri="{FF2B5EF4-FFF2-40B4-BE49-F238E27FC236}">
                  <a16:creationId xmlns:a16="http://schemas.microsoft.com/office/drawing/2014/main" id="{51A17CF7-3B21-CDA0-8A8D-C70E081138FB}"/>
                </a:ext>
              </a:extLst>
            </p:cNvPr>
            <p:cNvSpPr/>
            <p:nvPr/>
          </p:nvSpPr>
          <p:spPr>
            <a:xfrm>
              <a:off x="7554246" y="2434761"/>
              <a:ext cx="1450360" cy="1784225"/>
            </a:xfrm>
            <a:prstGeom prst="roundRect">
              <a:avLst>
                <a:gd name="adj" fmla="val 10000"/>
              </a:avLst>
            </a:prstGeom>
            <a:blipFill>
              <a:blip r:embed="rId5">
                <a:extLst>
                  <a:ext uri="{28A0092B-C50C-407E-A947-70E740481C1C}">
                    <a14:useLocalDpi xmlns:a14="http://schemas.microsoft.com/office/drawing/2010/main" val="0"/>
                  </a:ext>
                </a:extLst>
              </a:blip>
              <a:srcRect/>
              <a:stretch>
                <a:fillRect l="-43000" r="-43000"/>
              </a:stretch>
            </a:blipFill>
          </p:spPr>
          <p:style>
            <a:lnRef idx="2">
              <a:schemeClr val="lt1">
                <a:hueOff val="0"/>
                <a:satOff val="0"/>
                <a:lumOff val="0"/>
                <a:alphaOff val="0"/>
              </a:schemeClr>
            </a:lnRef>
            <a:fillRef idx="1">
              <a:scrgbClr r="0" g="0" b="0"/>
            </a:fillRef>
            <a:effectRef idx="0">
              <a:schemeClr val="accent1">
                <a:tint val="50000"/>
                <a:hueOff val="0"/>
                <a:satOff val="0"/>
                <a:lumOff val="0"/>
                <a:alphaOff val="0"/>
              </a:schemeClr>
            </a:effectRef>
            <a:fontRef idx="minor">
              <a:schemeClr val="lt1">
                <a:hueOff val="0"/>
                <a:satOff val="0"/>
                <a:lumOff val="0"/>
                <a:alphaOff val="0"/>
              </a:schemeClr>
            </a:fontRef>
          </p:style>
          <p:txBody>
            <a:bodyPr/>
            <a:lstStyle/>
            <a:p>
              <a:endParaRPr lang="en-GB"/>
            </a:p>
          </p:txBody>
        </p:sp>
        <p:sp>
          <p:nvSpPr>
            <p:cNvPr id="16" name="Free-form: Shape 15">
              <a:extLst>
                <a:ext uri="{FF2B5EF4-FFF2-40B4-BE49-F238E27FC236}">
                  <a16:creationId xmlns:a16="http://schemas.microsoft.com/office/drawing/2014/main" id="{D5DF7669-FD66-7008-23BE-DBA508DD60F9}"/>
                </a:ext>
              </a:extLst>
            </p:cNvPr>
            <p:cNvSpPr/>
            <p:nvPr/>
          </p:nvSpPr>
          <p:spPr>
            <a:xfrm>
              <a:off x="7649886" y="3956819"/>
              <a:ext cx="1450360" cy="1784225"/>
            </a:xfrm>
            <a:custGeom>
              <a:avLst/>
              <a:gdLst>
                <a:gd name="connsiteX0" fmla="*/ 0 w 1456974"/>
                <a:gd name="connsiteY0" fmla="*/ 145697 h 1456974"/>
                <a:gd name="connsiteX1" fmla="*/ 145697 w 1456974"/>
                <a:gd name="connsiteY1" fmla="*/ 0 h 1456974"/>
                <a:gd name="connsiteX2" fmla="*/ 1311277 w 1456974"/>
                <a:gd name="connsiteY2" fmla="*/ 0 h 1456974"/>
                <a:gd name="connsiteX3" fmla="*/ 1456974 w 1456974"/>
                <a:gd name="connsiteY3" fmla="*/ 145697 h 1456974"/>
                <a:gd name="connsiteX4" fmla="*/ 1456974 w 1456974"/>
                <a:gd name="connsiteY4" fmla="*/ 1311277 h 1456974"/>
                <a:gd name="connsiteX5" fmla="*/ 1311277 w 1456974"/>
                <a:gd name="connsiteY5" fmla="*/ 1456974 h 1456974"/>
                <a:gd name="connsiteX6" fmla="*/ 145697 w 1456974"/>
                <a:gd name="connsiteY6" fmla="*/ 1456974 h 1456974"/>
                <a:gd name="connsiteX7" fmla="*/ 0 w 1456974"/>
                <a:gd name="connsiteY7" fmla="*/ 1311277 h 1456974"/>
                <a:gd name="connsiteX8" fmla="*/ 0 w 1456974"/>
                <a:gd name="connsiteY8" fmla="*/ 145697 h 14569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56974" h="1456974">
                  <a:moveTo>
                    <a:pt x="0" y="145697"/>
                  </a:moveTo>
                  <a:cubicBezTo>
                    <a:pt x="0" y="65231"/>
                    <a:pt x="65231" y="0"/>
                    <a:pt x="145697" y="0"/>
                  </a:cubicBezTo>
                  <a:lnTo>
                    <a:pt x="1311277" y="0"/>
                  </a:lnTo>
                  <a:cubicBezTo>
                    <a:pt x="1391743" y="0"/>
                    <a:pt x="1456974" y="65231"/>
                    <a:pt x="1456974" y="145697"/>
                  </a:cubicBezTo>
                  <a:lnTo>
                    <a:pt x="1456974" y="1311277"/>
                  </a:lnTo>
                  <a:cubicBezTo>
                    <a:pt x="1456974" y="1391743"/>
                    <a:pt x="1391743" y="1456974"/>
                    <a:pt x="1311277" y="1456974"/>
                  </a:cubicBezTo>
                  <a:lnTo>
                    <a:pt x="145697" y="1456974"/>
                  </a:lnTo>
                  <a:cubicBezTo>
                    <a:pt x="65231" y="1456974"/>
                    <a:pt x="0" y="1391743"/>
                    <a:pt x="0" y="1311277"/>
                  </a:cubicBezTo>
                  <a:lnTo>
                    <a:pt x="0" y="14569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15063" tIns="115063" rIns="115063" bIns="115063" numCol="1" spcCol="1270" anchor="t" anchorCtr="0">
              <a:noAutofit/>
            </a:bodyPr>
            <a:lstStyle/>
            <a:p>
              <a:pPr marL="0" lvl="0" indent="0" algn="ctr" defTabSz="844550">
                <a:lnSpc>
                  <a:spcPct val="90000"/>
                </a:lnSpc>
                <a:spcBef>
                  <a:spcPct val="0"/>
                </a:spcBef>
                <a:spcAft>
                  <a:spcPct val="35000"/>
                </a:spcAft>
                <a:buNone/>
              </a:pPr>
              <a:r>
                <a:rPr lang="en-GB" sz="2000" b="1" kern="1200" dirty="0"/>
                <a:t>Stage 4</a:t>
              </a:r>
            </a:p>
            <a:p>
              <a:pPr marL="0" lvl="1" algn="ctr" defTabSz="666750">
                <a:lnSpc>
                  <a:spcPct val="90000"/>
                </a:lnSpc>
                <a:spcBef>
                  <a:spcPct val="0"/>
                </a:spcBef>
                <a:spcAft>
                  <a:spcPct val="15000"/>
                </a:spcAft>
              </a:pPr>
              <a:r>
                <a:rPr lang="en-GB" sz="2000" dirty="0"/>
                <a:t>C</a:t>
              </a:r>
              <a:r>
                <a:rPr lang="en-GB" sz="2000" kern="1200" dirty="0"/>
                <a:t>harting the data </a:t>
              </a:r>
            </a:p>
          </p:txBody>
        </p:sp>
      </p:grpSp>
      <p:grpSp>
        <p:nvGrpSpPr>
          <p:cNvPr id="29" name="Group 28">
            <a:extLst>
              <a:ext uri="{FF2B5EF4-FFF2-40B4-BE49-F238E27FC236}">
                <a16:creationId xmlns:a16="http://schemas.microsoft.com/office/drawing/2014/main" id="{2FCFD34D-A876-C837-9086-EF257D0629C0}"/>
              </a:ext>
            </a:extLst>
          </p:cNvPr>
          <p:cNvGrpSpPr/>
          <p:nvPr/>
        </p:nvGrpSpPr>
        <p:grpSpPr>
          <a:xfrm>
            <a:off x="9143513" y="2527216"/>
            <a:ext cx="2398466" cy="3213830"/>
            <a:chOff x="9143513" y="2527216"/>
            <a:chExt cx="2398466" cy="3213830"/>
          </a:xfrm>
        </p:grpSpPr>
        <p:sp>
          <p:nvSpPr>
            <p:cNvPr id="17" name="Free-form: Shape 16">
              <a:extLst>
                <a:ext uri="{FF2B5EF4-FFF2-40B4-BE49-F238E27FC236}">
                  <a16:creationId xmlns:a16="http://schemas.microsoft.com/office/drawing/2014/main" id="{0FB1DDC1-0C54-5371-CD4D-D5DA16AB6B53}"/>
                </a:ext>
              </a:extLst>
            </p:cNvPr>
            <p:cNvSpPr/>
            <p:nvPr/>
          </p:nvSpPr>
          <p:spPr>
            <a:xfrm>
              <a:off x="9143513" y="3564033"/>
              <a:ext cx="279371" cy="428724"/>
            </a:xfrm>
            <a:custGeom>
              <a:avLst/>
              <a:gdLst>
                <a:gd name="connsiteX0" fmla="*/ 0 w 280645"/>
                <a:gd name="connsiteY0" fmla="*/ 70018 h 350090"/>
                <a:gd name="connsiteX1" fmla="*/ 140323 w 280645"/>
                <a:gd name="connsiteY1" fmla="*/ 70018 h 350090"/>
                <a:gd name="connsiteX2" fmla="*/ 140323 w 280645"/>
                <a:gd name="connsiteY2" fmla="*/ 0 h 350090"/>
                <a:gd name="connsiteX3" fmla="*/ 280645 w 280645"/>
                <a:gd name="connsiteY3" fmla="*/ 175045 h 350090"/>
                <a:gd name="connsiteX4" fmla="*/ 140323 w 280645"/>
                <a:gd name="connsiteY4" fmla="*/ 350090 h 350090"/>
                <a:gd name="connsiteX5" fmla="*/ 140323 w 280645"/>
                <a:gd name="connsiteY5" fmla="*/ 280072 h 350090"/>
                <a:gd name="connsiteX6" fmla="*/ 0 w 280645"/>
                <a:gd name="connsiteY6" fmla="*/ 280072 h 350090"/>
                <a:gd name="connsiteX7" fmla="*/ 0 w 280645"/>
                <a:gd name="connsiteY7" fmla="*/ 70018 h 3500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0645" h="350090">
                  <a:moveTo>
                    <a:pt x="0" y="70018"/>
                  </a:moveTo>
                  <a:lnTo>
                    <a:pt x="140323" y="70018"/>
                  </a:lnTo>
                  <a:lnTo>
                    <a:pt x="140323" y="0"/>
                  </a:lnTo>
                  <a:lnTo>
                    <a:pt x="280645" y="175045"/>
                  </a:lnTo>
                  <a:lnTo>
                    <a:pt x="140323" y="350090"/>
                  </a:lnTo>
                  <a:lnTo>
                    <a:pt x="140323" y="280072"/>
                  </a:lnTo>
                  <a:lnTo>
                    <a:pt x="0" y="280072"/>
                  </a:lnTo>
                  <a:lnTo>
                    <a:pt x="0" y="70018"/>
                  </a:lnTo>
                  <a:close/>
                </a:path>
              </a:pathLst>
            </a:custGeom>
          </p:spPr>
          <p:style>
            <a:lnRef idx="0">
              <a:schemeClr val="accent1">
                <a:tint val="60000"/>
                <a:hueOff val="0"/>
                <a:satOff val="0"/>
                <a:lumOff val="0"/>
                <a:alphaOff val="0"/>
              </a:schemeClr>
            </a:lnRef>
            <a:fillRef idx="1">
              <a:schemeClr val="accent1">
                <a:tint val="60000"/>
                <a:hueOff val="0"/>
                <a:satOff val="0"/>
                <a:lumOff val="0"/>
                <a:alphaOff val="0"/>
              </a:schemeClr>
            </a:fillRef>
            <a:effectRef idx="0">
              <a:schemeClr val="accent1">
                <a:tint val="60000"/>
                <a:hueOff val="0"/>
                <a:satOff val="0"/>
                <a:lumOff val="0"/>
                <a:alphaOff val="0"/>
              </a:schemeClr>
            </a:effectRef>
            <a:fontRef idx="minor">
              <a:schemeClr val="lt1"/>
            </a:fontRef>
          </p:style>
          <p:txBody>
            <a:bodyPr spcFirstLastPara="0" vert="horz" wrap="square" lIns="0" tIns="70018" rIns="84193" bIns="70018" numCol="1" spcCol="1270" anchor="ctr" anchorCtr="0">
              <a:noAutofit/>
            </a:bodyPr>
            <a:lstStyle/>
            <a:p>
              <a:pPr marL="0" lvl="0" indent="0" algn="ctr" defTabSz="666750">
                <a:lnSpc>
                  <a:spcPct val="90000"/>
                </a:lnSpc>
                <a:spcBef>
                  <a:spcPct val="0"/>
                </a:spcBef>
                <a:spcAft>
                  <a:spcPct val="35000"/>
                </a:spcAft>
                <a:buNone/>
              </a:pPr>
              <a:endParaRPr lang="en-GB" sz="1500" kern="1200"/>
            </a:p>
          </p:txBody>
        </p:sp>
        <p:sp>
          <p:nvSpPr>
            <p:cNvPr id="19" name="Free-form: Shape 18">
              <a:extLst>
                <a:ext uri="{FF2B5EF4-FFF2-40B4-BE49-F238E27FC236}">
                  <a16:creationId xmlns:a16="http://schemas.microsoft.com/office/drawing/2014/main" id="{07B3EEFA-C7BA-1EE2-61E2-61CAA8260012}"/>
                </a:ext>
              </a:extLst>
            </p:cNvPr>
            <p:cNvSpPr/>
            <p:nvPr/>
          </p:nvSpPr>
          <p:spPr>
            <a:xfrm>
              <a:off x="9898451" y="3956820"/>
              <a:ext cx="1643528" cy="1784226"/>
            </a:xfrm>
            <a:custGeom>
              <a:avLst/>
              <a:gdLst>
                <a:gd name="connsiteX0" fmla="*/ 0 w 1456974"/>
                <a:gd name="connsiteY0" fmla="*/ 145697 h 1456974"/>
                <a:gd name="connsiteX1" fmla="*/ 145697 w 1456974"/>
                <a:gd name="connsiteY1" fmla="*/ 0 h 1456974"/>
                <a:gd name="connsiteX2" fmla="*/ 1311277 w 1456974"/>
                <a:gd name="connsiteY2" fmla="*/ 0 h 1456974"/>
                <a:gd name="connsiteX3" fmla="*/ 1456974 w 1456974"/>
                <a:gd name="connsiteY3" fmla="*/ 145697 h 1456974"/>
                <a:gd name="connsiteX4" fmla="*/ 1456974 w 1456974"/>
                <a:gd name="connsiteY4" fmla="*/ 1311277 h 1456974"/>
                <a:gd name="connsiteX5" fmla="*/ 1311277 w 1456974"/>
                <a:gd name="connsiteY5" fmla="*/ 1456974 h 1456974"/>
                <a:gd name="connsiteX6" fmla="*/ 145697 w 1456974"/>
                <a:gd name="connsiteY6" fmla="*/ 1456974 h 1456974"/>
                <a:gd name="connsiteX7" fmla="*/ 0 w 1456974"/>
                <a:gd name="connsiteY7" fmla="*/ 1311277 h 1456974"/>
                <a:gd name="connsiteX8" fmla="*/ 0 w 1456974"/>
                <a:gd name="connsiteY8" fmla="*/ 145697 h 14569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56974" h="1456974">
                  <a:moveTo>
                    <a:pt x="0" y="145697"/>
                  </a:moveTo>
                  <a:cubicBezTo>
                    <a:pt x="0" y="65231"/>
                    <a:pt x="65231" y="0"/>
                    <a:pt x="145697" y="0"/>
                  </a:cubicBezTo>
                  <a:lnTo>
                    <a:pt x="1311277" y="0"/>
                  </a:lnTo>
                  <a:cubicBezTo>
                    <a:pt x="1391743" y="0"/>
                    <a:pt x="1456974" y="65231"/>
                    <a:pt x="1456974" y="145697"/>
                  </a:cubicBezTo>
                  <a:lnTo>
                    <a:pt x="1456974" y="1311277"/>
                  </a:lnTo>
                  <a:cubicBezTo>
                    <a:pt x="1456974" y="1391743"/>
                    <a:pt x="1391743" y="1456974"/>
                    <a:pt x="1311277" y="1456974"/>
                  </a:cubicBezTo>
                  <a:lnTo>
                    <a:pt x="145697" y="1456974"/>
                  </a:lnTo>
                  <a:cubicBezTo>
                    <a:pt x="65231" y="1456974"/>
                    <a:pt x="0" y="1391743"/>
                    <a:pt x="0" y="1311277"/>
                  </a:cubicBezTo>
                  <a:lnTo>
                    <a:pt x="0" y="14569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15063" tIns="115063" rIns="115063" bIns="115063" numCol="1" spcCol="1270" anchor="t" anchorCtr="0">
              <a:noAutofit/>
            </a:bodyPr>
            <a:lstStyle/>
            <a:p>
              <a:pPr marL="0" lvl="0" indent="0" algn="ctr" defTabSz="844550">
                <a:lnSpc>
                  <a:spcPct val="90000"/>
                </a:lnSpc>
                <a:spcBef>
                  <a:spcPct val="0"/>
                </a:spcBef>
                <a:spcAft>
                  <a:spcPct val="35000"/>
                </a:spcAft>
                <a:buNone/>
              </a:pPr>
              <a:r>
                <a:rPr lang="en-GB" sz="2000" b="1" kern="1200" dirty="0"/>
                <a:t>Stage 5</a:t>
              </a:r>
            </a:p>
            <a:p>
              <a:pPr marL="0" lvl="1" algn="ctr" defTabSz="666750">
                <a:lnSpc>
                  <a:spcPct val="90000"/>
                </a:lnSpc>
                <a:spcBef>
                  <a:spcPct val="0"/>
                </a:spcBef>
                <a:spcAft>
                  <a:spcPct val="15000"/>
                </a:spcAft>
              </a:pPr>
              <a:r>
                <a:rPr lang="en-GB" sz="2000" kern="1200" dirty="0"/>
                <a:t>Collating, summarizing and reporting the results </a:t>
              </a:r>
            </a:p>
          </p:txBody>
        </p:sp>
        <p:pic>
          <p:nvPicPr>
            <p:cNvPr id="21" name="Picture 20">
              <a:extLst>
                <a:ext uri="{FF2B5EF4-FFF2-40B4-BE49-F238E27FC236}">
                  <a16:creationId xmlns:a16="http://schemas.microsoft.com/office/drawing/2014/main" id="{8206F897-0E00-545A-4F28-FE9ED8DCC407}"/>
                </a:ext>
              </a:extLst>
            </p:cNvPr>
            <p:cNvPicPr>
              <a:picLocks noChangeAspect="1"/>
            </p:cNvPicPr>
            <p:nvPr/>
          </p:nvPicPr>
          <p:blipFill>
            <a:blip r:embed="rId6"/>
            <a:stretch>
              <a:fillRect/>
            </a:stretch>
          </p:blipFill>
          <p:spPr>
            <a:xfrm>
              <a:off x="9662346" y="2527216"/>
              <a:ext cx="1879633" cy="1274268"/>
            </a:xfrm>
            <a:prstGeom prst="rect">
              <a:avLst/>
            </a:prstGeom>
          </p:spPr>
        </p:pic>
      </p:grpSp>
      <p:grpSp>
        <p:nvGrpSpPr>
          <p:cNvPr id="26" name="Group 25">
            <a:extLst>
              <a:ext uri="{FF2B5EF4-FFF2-40B4-BE49-F238E27FC236}">
                <a16:creationId xmlns:a16="http://schemas.microsoft.com/office/drawing/2014/main" id="{9E663F7C-E8A3-A59A-4D9E-46EE6F893219}"/>
              </a:ext>
            </a:extLst>
          </p:cNvPr>
          <p:cNvGrpSpPr/>
          <p:nvPr/>
        </p:nvGrpSpPr>
        <p:grpSpPr>
          <a:xfrm>
            <a:off x="2397819" y="2423754"/>
            <a:ext cx="2205298" cy="3317290"/>
            <a:chOff x="2397819" y="2423754"/>
            <a:chExt cx="2205298" cy="3317290"/>
          </a:xfrm>
        </p:grpSpPr>
        <p:sp>
          <p:nvSpPr>
            <p:cNvPr id="8" name="Free-form: Shape 7">
              <a:extLst>
                <a:ext uri="{FF2B5EF4-FFF2-40B4-BE49-F238E27FC236}">
                  <a16:creationId xmlns:a16="http://schemas.microsoft.com/office/drawing/2014/main" id="{728A779C-50C6-76BB-A622-2CA87DFF1A91}"/>
                </a:ext>
              </a:extLst>
            </p:cNvPr>
            <p:cNvSpPr/>
            <p:nvPr/>
          </p:nvSpPr>
          <p:spPr>
            <a:xfrm>
              <a:off x="2397819" y="3564033"/>
              <a:ext cx="279371" cy="428724"/>
            </a:xfrm>
            <a:custGeom>
              <a:avLst/>
              <a:gdLst>
                <a:gd name="connsiteX0" fmla="*/ 0 w 280645"/>
                <a:gd name="connsiteY0" fmla="*/ 70018 h 350090"/>
                <a:gd name="connsiteX1" fmla="*/ 140323 w 280645"/>
                <a:gd name="connsiteY1" fmla="*/ 70018 h 350090"/>
                <a:gd name="connsiteX2" fmla="*/ 140323 w 280645"/>
                <a:gd name="connsiteY2" fmla="*/ 0 h 350090"/>
                <a:gd name="connsiteX3" fmla="*/ 280645 w 280645"/>
                <a:gd name="connsiteY3" fmla="*/ 175045 h 350090"/>
                <a:gd name="connsiteX4" fmla="*/ 140323 w 280645"/>
                <a:gd name="connsiteY4" fmla="*/ 350090 h 350090"/>
                <a:gd name="connsiteX5" fmla="*/ 140323 w 280645"/>
                <a:gd name="connsiteY5" fmla="*/ 280072 h 350090"/>
                <a:gd name="connsiteX6" fmla="*/ 0 w 280645"/>
                <a:gd name="connsiteY6" fmla="*/ 280072 h 350090"/>
                <a:gd name="connsiteX7" fmla="*/ 0 w 280645"/>
                <a:gd name="connsiteY7" fmla="*/ 70018 h 3500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0645" h="350090">
                  <a:moveTo>
                    <a:pt x="0" y="70018"/>
                  </a:moveTo>
                  <a:lnTo>
                    <a:pt x="140323" y="70018"/>
                  </a:lnTo>
                  <a:lnTo>
                    <a:pt x="140323" y="0"/>
                  </a:lnTo>
                  <a:lnTo>
                    <a:pt x="280645" y="175045"/>
                  </a:lnTo>
                  <a:lnTo>
                    <a:pt x="140323" y="350090"/>
                  </a:lnTo>
                  <a:lnTo>
                    <a:pt x="140323" y="280072"/>
                  </a:lnTo>
                  <a:lnTo>
                    <a:pt x="0" y="280072"/>
                  </a:lnTo>
                  <a:lnTo>
                    <a:pt x="0" y="70018"/>
                  </a:lnTo>
                  <a:close/>
                </a:path>
              </a:pathLst>
            </a:custGeom>
          </p:spPr>
          <p:style>
            <a:lnRef idx="0">
              <a:schemeClr val="accent1">
                <a:tint val="60000"/>
                <a:hueOff val="0"/>
                <a:satOff val="0"/>
                <a:lumOff val="0"/>
                <a:alphaOff val="0"/>
              </a:schemeClr>
            </a:lnRef>
            <a:fillRef idx="1">
              <a:schemeClr val="accent1">
                <a:tint val="60000"/>
                <a:hueOff val="0"/>
                <a:satOff val="0"/>
                <a:lumOff val="0"/>
                <a:alphaOff val="0"/>
              </a:schemeClr>
            </a:fillRef>
            <a:effectRef idx="0">
              <a:schemeClr val="accent1">
                <a:tint val="60000"/>
                <a:hueOff val="0"/>
                <a:satOff val="0"/>
                <a:lumOff val="0"/>
                <a:alphaOff val="0"/>
              </a:schemeClr>
            </a:effectRef>
            <a:fontRef idx="minor">
              <a:schemeClr val="lt1"/>
            </a:fontRef>
          </p:style>
          <p:txBody>
            <a:bodyPr spcFirstLastPara="0" vert="horz" wrap="square" lIns="0" tIns="70018" rIns="84193" bIns="70018" numCol="1" spcCol="1270" anchor="ctr" anchorCtr="0">
              <a:noAutofit/>
            </a:bodyPr>
            <a:lstStyle/>
            <a:p>
              <a:pPr marL="0" lvl="0" indent="0" algn="ctr" defTabSz="666750">
                <a:lnSpc>
                  <a:spcPct val="90000"/>
                </a:lnSpc>
                <a:spcBef>
                  <a:spcPct val="0"/>
                </a:spcBef>
                <a:spcAft>
                  <a:spcPct val="35000"/>
                </a:spcAft>
                <a:buNone/>
              </a:pPr>
              <a:endParaRPr lang="en-GB" sz="1500" kern="1200"/>
            </a:p>
          </p:txBody>
        </p:sp>
        <p:sp>
          <p:nvSpPr>
            <p:cNvPr id="10" name="Free-form: Shape 9">
              <a:extLst>
                <a:ext uri="{FF2B5EF4-FFF2-40B4-BE49-F238E27FC236}">
                  <a16:creationId xmlns:a16="http://schemas.microsoft.com/office/drawing/2014/main" id="{06379544-C03C-8872-503B-8EEACF5371B9}"/>
                </a:ext>
              </a:extLst>
            </p:cNvPr>
            <p:cNvSpPr/>
            <p:nvPr/>
          </p:nvSpPr>
          <p:spPr>
            <a:xfrm>
              <a:off x="3152757" y="3956819"/>
              <a:ext cx="1450360" cy="1784225"/>
            </a:xfrm>
            <a:custGeom>
              <a:avLst/>
              <a:gdLst>
                <a:gd name="connsiteX0" fmla="*/ 0 w 1456974"/>
                <a:gd name="connsiteY0" fmla="*/ 145697 h 1456974"/>
                <a:gd name="connsiteX1" fmla="*/ 145697 w 1456974"/>
                <a:gd name="connsiteY1" fmla="*/ 0 h 1456974"/>
                <a:gd name="connsiteX2" fmla="*/ 1311277 w 1456974"/>
                <a:gd name="connsiteY2" fmla="*/ 0 h 1456974"/>
                <a:gd name="connsiteX3" fmla="*/ 1456974 w 1456974"/>
                <a:gd name="connsiteY3" fmla="*/ 145697 h 1456974"/>
                <a:gd name="connsiteX4" fmla="*/ 1456974 w 1456974"/>
                <a:gd name="connsiteY4" fmla="*/ 1311277 h 1456974"/>
                <a:gd name="connsiteX5" fmla="*/ 1311277 w 1456974"/>
                <a:gd name="connsiteY5" fmla="*/ 1456974 h 1456974"/>
                <a:gd name="connsiteX6" fmla="*/ 145697 w 1456974"/>
                <a:gd name="connsiteY6" fmla="*/ 1456974 h 1456974"/>
                <a:gd name="connsiteX7" fmla="*/ 0 w 1456974"/>
                <a:gd name="connsiteY7" fmla="*/ 1311277 h 1456974"/>
                <a:gd name="connsiteX8" fmla="*/ 0 w 1456974"/>
                <a:gd name="connsiteY8" fmla="*/ 145697 h 14569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56974" h="1456974">
                  <a:moveTo>
                    <a:pt x="0" y="145697"/>
                  </a:moveTo>
                  <a:cubicBezTo>
                    <a:pt x="0" y="65231"/>
                    <a:pt x="65231" y="0"/>
                    <a:pt x="145697" y="0"/>
                  </a:cubicBezTo>
                  <a:lnTo>
                    <a:pt x="1311277" y="0"/>
                  </a:lnTo>
                  <a:cubicBezTo>
                    <a:pt x="1391743" y="0"/>
                    <a:pt x="1456974" y="65231"/>
                    <a:pt x="1456974" y="145697"/>
                  </a:cubicBezTo>
                  <a:lnTo>
                    <a:pt x="1456974" y="1311277"/>
                  </a:lnTo>
                  <a:cubicBezTo>
                    <a:pt x="1456974" y="1391743"/>
                    <a:pt x="1391743" y="1456974"/>
                    <a:pt x="1311277" y="1456974"/>
                  </a:cubicBezTo>
                  <a:lnTo>
                    <a:pt x="145697" y="1456974"/>
                  </a:lnTo>
                  <a:cubicBezTo>
                    <a:pt x="65231" y="1456974"/>
                    <a:pt x="0" y="1391743"/>
                    <a:pt x="0" y="1311277"/>
                  </a:cubicBezTo>
                  <a:lnTo>
                    <a:pt x="0" y="14569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15063" tIns="115063" rIns="115063" bIns="115063" numCol="1" spcCol="1270" anchor="t" anchorCtr="0">
              <a:noAutofit/>
            </a:bodyPr>
            <a:lstStyle/>
            <a:p>
              <a:pPr marL="0" lvl="0" indent="0" algn="ctr" defTabSz="844550">
                <a:lnSpc>
                  <a:spcPct val="90000"/>
                </a:lnSpc>
                <a:spcBef>
                  <a:spcPct val="0"/>
                </a:spcBef>
                <a:spcAft>
                  <a:spcPct val="35000"/>
                </a:spcAft>
                <a:buNone/>
              </a:pPr>
              <a:r>
                <a:rPr lang="en-GB" sz="2000" b="1" kern="1200" dirty="0"/>
                <a:t>Stage 2</a:t>
              </a:r>
            </a:p>
            <a:p>
              <a:pPr marL="0" lvl="1" algn="ctr" defTabSz="666750">
                <a:lnSpc>
                  <a:spcPct val="90000"/>
                </a:lnSpc>
                <a:spcBef>
                  <a:spcPct val="0"/>
                </a:spcBef>
                <a:spcAft>
                  <a:spcPct val="15000"/>
                </a:spcAft>
              </a:pPr>
              <a:r>
                <a:rPr lang="en-GB" sz="2000" dirty="0"/>
                <a:t>I</a:t>
              </a:r>
              <a:r>
                <a:rPr lang="en-GB" sz="2000" kern="1200" dirty="0"/>
                <a:t>dentifying relevant studies </a:t>
              </a:r>
            </a:p>
          </p:txBody>
        </p:sp>
        <p:pic>
          <p:nvPicPr>
            <p:cNvPr id="23" name="Picture 22">
              <a:extLst>
                <a:ext uri="{FF2B5EF4-FFF2-40B4-BE49-F238E27FC236}">
                  <a16:creationId xmlns:a16="http://schemas.microsoft.com/office/drawing/2014/main" id="{CBECDC68-8B5B-1F04-71B8-1876370435CB}"/>
                </a:ext>
              </a:extLst>
            </p:cNvPr>
            <p:cNvPicPr>
              <a:picLocks noChangeAspect="1"/>
            </p:cNvPicPr>
            <p:nvPr/>
          </p:nvPicPr>
          <p:blipFill>
            <a:blip r:embed="rId7"/>
            <a:stretch>
              <a:fillRect/>
            </a:stretch>
          </p:blipFill>
          <p:spPr>
            <a:xfrm>
              <a:off x="2862746" y="2423754"/>
              <a:ext cx="1714184" cy="1481190"/>
            </a:xfrm>
            <a:prstGeom prst="rect">
              <a:avLst/>
            </a:prstGeom>
          </p:spPr>
        </p:pic>
      </p:grpSp>
    </p:spTree>
    <p:extLst>
      <p:ext uri="{BB962C8B-B14F-4D97-AF65-F5344CB8AC3E}">
        <p14:creationId xmlns:p14="http://schemas.microsoft.com/office/powerpoint/2010/main" val="28234070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5"/>
                                        </p:tgtEl>
                                        <p:attrNameLst>
                                          <p:attrName>style.visibility</p:attrName>
                                        </p:attrNameLst>
                                      </p:cBhvr>
                                      <p:to>
                                        <p:strVal val="visible"/>
                                      </p:to>
                                    </p:set>
                                    <p:animEffect transition="in" filter="fade">
                                      <p:cBhvr>
                                        <p:cTn id="7" dur="500"/>
                                        <p:tgtEl>
                                          <p:spTgt spid="2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6"/>
                                        </p:tgtEl>
                                        <p:attrNameLst>
                                          <p:attrName>style.visibility</p:attrName>
                                        </p:attrNameLst>
                                      </p:cBhvr>
                                      <p:to>
                                        <p:strVal val="visible"/>
                                      </p:to>
                                    </p:set>
                                    <p:animEffect transition="in" filter="fade">
                                      <p:cBhvr>
                                        <p:cTn id="12" dur="500"/>
                                        <p:tgtEl>
                                          <p:spTgt spid="2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7"/>
                                        </p:tgtEl>
                                        <p:attrNameLst>
                                          <p:attrName>style.visibility</p:attrName>
                                        </p:attrNameLst>
                                      </p:cBhvr>
                                      <p:to>
                                        <p:strVal val="visible"/>
                                      </p:to>
                                    </p:set>
                                    <p:animEffect transition="in" filter="fade">
                                      <p:cBhvr>
                                        <p:cTn id="17" dur="500"/>
                                        <p:tgtEl>
                                          <p:spTgt spid="27"/>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28"/>
                                        </p:tgtEl>
                                        <p:attrNameLst>
                                          <p:attrName>style.visibility</p:attrName>
                                        </p:attrNameLst>
                                      </p:cBhvr>
                                      <p:to>
                                        <p:strVal val="visible"/>
                                      </p:to>
                                    </p:set>
                                    <p:animEffect transition="in" filter="fade">
                                      <p:cBhvr>
                                        <p:cTn id="22" dur="500"/>
                                        <p:tgtEl>
                                          <p:spTgt spid="28"/>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29"/>
                                        </p:tgtEl>
                                        <p:attrNameLst>
                                          <p:attrName>style.visibility</p:attrName>
                                        </p:attrNameLst>
                                      </p:cBhvr>
                                      <p:to>
                                        <p:strVal val="visible"/>
                                      </p:to>
                                    </p:set>
                                    <p:animEffect transition="in" filter="fade">
                                      <p:cBhvr>
                                        <p:cTn id="27" dur="500"/>
                                        <p:tgtEl>
                                          <p:spTgt spid="2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3B22B4D-0C2F-096B-253D-F3FEBDC6D69A}"/>
              </a:ext>
            </a:extLst>
          </p:cNvPr>
          <p:cNvSpPr>
            <a:spLocks noGrp="1"/>
          </p:cNvSpPr>
          <p:nvPr>
            <p:ph idx="1"/>
          </p:nvPr>
        </p:nvSpPr>
        <p:spPr>
          <a:xfrm>
            <a:off x="3411415" y="2344614"/>
            <a:ext cx="8780585" cy="4188161"/>
          </a:xfrm>
        </p:spPr>
        <p:txBody>
          <a:bodyPr>
            <a:normAutofit/>
          </a:bodyPr>
          <a:lstStyle/>
          <a:p>
            <a:r>
              <a:rPr lang="en-GB" sz="2000" dirty="0">
                <a:latin typeface="Arial" panose="020B0604020202020204" pitchFamily="34" charset="0"/>
                <a:cs typeface="Arial" panose="020B0604020202020204" pitchFamily="34" charset="0"/>
              </a:rPr>
              <a:t>As with systematic reviews, the starting point is to identify the </a:t>
            </a:r>
            <a:r>
              <a:rPr lang="en-GB" sz="2000" b="1" dirty="0">
                <a:latin typeface="Arial" panose="020B0604020202020204" pitchFamily="34" charset="0"/>
                <a:cs typeface="Arial" panose="020B0604020202020204" pitchFamily="34" charset="0"/>
              </a:rPr>
              <a:t>research question </a:t>
            </a:r>
            <a:r>
              <a:rPr lang="en-GB" sz="2000" dirty="0">
                <a:latin typeface="Arial" panose="020B0604020202020204" pitchFamily="34" charset="0"/>
                <a:cs typeface="Arial" panose="020B0604020202020204" pitchFamily="34" charset="0"/>
              </a:rPr>
              <a:t>to be addressed as this guides the way that search strategies are built. </a:t>
            </a:r>
          </a:p>
          <a:p>
            <a:r>
              <a:rPr lang="en-GB" sz="2000" dirty="0">
                <a:latin typeface="Arial" panose="020B0604020202020204" pitchFamily="34" charset="0"/>
                <a:cs typeface="Arial" panose="020B0604020202020204" pitchFamily="34" charset="0"/>
              </a:rPr>
              <a:t>It is important to consider which aspects or ‘facets’ of the research question are particularly important, for example, the study population, interventions or outcomes. </a:t>
            </a:r>
          </a:p>
          <a:p>
            <a:r>
              <a:rPr lang="en-GB" sz="2000" dirty="0">
                <a:latin typeface="Arial" panose="020B0604020202020204" pitchFamily="34" charset="0"/>
                <a:cs typeface="Arial" panose="020B0604020202020204" pitchFamily="34" charset="0"/>
              </a:rPr>
              <a:t>Arksey &amp; O’Malley (2005) recommend that researchers should maintain a wide approach in order to generate breadth of coverage. </a:t>
            </a:r>
          </a:p>
          <a:p>
            <a:pPr marL="457200" lvl="1" indent="0">
              <a:buNone/>
            </a:pPr>
            <a:endParaRPr lang="en-GB" sz="2000" dirty="0">
              <a:latin typeface="Arial" panose="020B0604020202020204" pitchFamily="34" charset="0"/>
              <a:cs typeface="Arial" panose="020B0604020202020204" pitchFamily="34" charset="0"/>
            </a:endParaRPr>
          </a:p>
          <a:p>
            <a:pPr marL="457200" lvl="1" indent="0">
              <a:buNone/>
            </a:pPr>
            <a:endParaRPr lang="en-GB" sz="2000" dirty="0">
              <a:latin typeface="Arial" panose="020B0604020202020204" pitchFamily="34" charset="0"/>
              <a:cs typeface="Arial" panose="020B0604020202020204" pitchFamily="34" charset="0"/>
            </a:endParaRPr>
          </a:p>
          <a:p>
            <a:pPr marL="457200" lvl="1" indent="0">
              <a:buNone/>
            </a:pPr>
            <a:endParaRPr lang="en-GB" sz="2000" dirty="0">
              <a:latin typeface="Arial" panose="020B0604020202020204" pitchFamily="34" charset="0"/>
              <a:cs typeface="Arial" panose="020B0604020202020204" pitchFamily="34" charset="0"/>
            </a:endParaRPr>
          </a:p>
          <a:p>
            <a:pPr marL="0" lvl="1" indent="0">
              <a:buNone/>
            </a:pPr>
            <a:r>
              <a:rPr lang="en-GB" sz="2000" b="1" dirty="0">
                <a:latin typeface="Arial" panose="020B0604020202020204" pitchFamily="34" charset="0"/>
                <a:cs typeface="Arial" panose="020B0604020202020204" pitchFamily="34" charset="0"/>
              </a:rPr>
              <a:t>We will discuss research and review questions in detail during </a:t>
            </a:r>
            <a:r>
              <a:rPr lang="en-GB" sz="2000" b="1" u="sng" dirty="0">
                <a:latin typeface="Arial" panose="020B0604020202020204" pitchFamily="34" charset="0"/>
                <a:cs typeface="Arial" panose="020B0604020202020204" pitchFamily="34" charset="0"/>
              </a:rPr>
              <a:t>week 3, </a:t>
            </a:r>
            <a:r>
              <a:rPr lang="en-GB" sz="2000" u="sng" dirty="0">
                <a:latin typeface="Arial" panose="020B0604020202020204" pitchFamily="34" charset="0"/>
                <a:cs typeface="Arial" panose="020B0604020202020204" pitchFamily="34" charset="0"/>
              </a:rPr>
              <a:t> </a:t>
            </a:r>
          </a:p>
        </p:txBody>
      </p:sp>
      <p:grpSp>
        <p:nvGrpSpPr>
          <p:cNvPr id="4" name="Group 3">
            <a:extLst>
              <a:ext uri="{FF2B5EF4-FFF2-40B4-BE49-F238E27FC236}">
                <a16:creationId xmlns:a16="http://schemas.microsoft.com/office/drawing/2014/main" id="{66053274-22CE-E42D-9CD0-3EDB9389A371}"/>
              </a:ext>
            </a:extLst>
          </p:cNvPr>
          <p:cNvGrpSpPr/>
          <p:nvPr/>
        </p:nvGrpSpPr>
        <p:grpSpPr>
          <a:xfrm>
            <a:off x="435066" y="1644775"/>
            <a:ext cx="2840569" cy="4640278"/>
            <a:chOff x="620261" y="2172594"/>
            <a:chExt cx="1704533" cy="3568450"/>
          </a:xfrm>
        </p:grpSpPr>
        <p:sp>
          <p:nvSpPr>
            <p:cNvPr id="5" name="Rectangle: Rounded Corners 4">
              <a:extLst>
                <a:ext uri="{FF2B5EF4-FFF2-40B4-BE49-F238E27FC236}">
                  <a16:creationId xmlns:a16="http://schemas.microsoft.com/office/drawing/2014/main" id="{03E1E7CD-5912-F3F1-6B43-05C125973A35}"/>
                </a:ext>
              </a:extLst>
            </p:cNvPr>
            <p:cNvSpPr/>
            <p:nvPr/>
          </p:nvSpPr>
          <p:spPr>
            <a:xfrm>
              <a:off x="620261" y="2172594"/>
              <a:ext cx="1450360" cy="1784225"/>
            </a:xfrm>
            <a:prstGeom prst="roundRect">
              <a:avLst>
                <a:gd name="adj" fmla="val 10000"/>
              </a:avLst>
            </a:prstGeom>
            <a:blipFill>
              <a:blip r:embed="rId3">
                <a:extLst>
                  <a:ext uri="{28A0092B-C50C-407E-A947-70E740481C1C}">
                    <a14:useLocalDpi xmlns:a14="http://schemas.microsoft.com/office/drawing/2010/main" val="0"/>
                  </a:ext>
                </a:extLst>
              </a:blip>
              <a:srcRect/>
              <a:stretch>
                <a:fillRect t="-6000" b="-6000"/>
              </a:stretch>
            </a:blipFill>
          </p:spPr>
          <p:style>
            <a:lnRef idx="2">
              <a:schemeClr val="lt1">
                <a:hueOff val="0"/>
                <a:satOff val="0"/>
                <a:lumOff val="0"/>
                <a:alphaOff val="0"/>
              </a:schemeClr>
            </a:lnRef>
            <a:fillRef idx="1">
              <a:scrgbClr r="0" g="0" b="0"/>
            </a:fillRef>
            <a:effectRef idx="0">
              <a:schemeClr val="accent1">
                <a:tint val="50000"/>
                <a:hueOff val="0"/>
                <a:satOff val="0"/>
                <a:lumOff val="0"/>
                <a:alphaOff val="0"/>
              </a:schemeClr>
            </a:effectRef>
            <a:fontRef idx="minor">
              <a:schemeClr val="lt1">
                <a:hueOff val="0"/>
                <a:satOff val="0"/>
                <a:lumOff val="0"/>
                <a:alphaOff val="0"/>
              </a:schemeClr>
            </a:fontRef>
          </p:style>
          <p:txBody>
            <a:bodyPr/>
            <a:lstStyle/>
            <a:p>
              <a:endParaRPr lang="en-GB"/>
            </a:p>
          </p:txBody>
        </p:sp>
        <p:sp>
          <p:nvSpPr>
            <p:cNvPr id="6" name="Free-form: Shape 5">
              <a:extLst>
                <a:ext uri="{FF2B5EF4-FFF2-40B4-BE49-F238E27FC236}">
                  <a16:creationId xmlns:a16="http://schemas.microsoft.com/office/drawing/2014/main" id="{82BCF8FC-E35E-8700-CBF9-BF345AB5935E}"/>
                </a:ext>
              </a:extLst>
            </p:cNvPr>
            <p:cNvSpPr/>
            <p:nvPr/>
          </p:nvSpPr>
          <p:spPr>
            <a:xfrm>
              <a:off x="874434" y="3956819"/>
              <a:ext cx="1450360" cy="1784225"/>
            </a:xfrm>
            <a:custGeom>
              <a:avLst/>
              <a:gdLst>
                <a:gd name="connsiteX0" fmla="*/ 0 w 1456974"/>
                <a:gd name="connsiteY0" fmla="*/ 145697 h 1456974"/>
                <a:gd name="connsiteX1" fmla="*/ 145697 w 1456974"/>
                <a:gd name="connsiteY1" fmla="*/ 0 h 1456974"/>
                <a:gd name="connsiteX2" fmla="*/ 1311277 w 1456974"/>
                <a:gd name="connsiteY2" fmla="*/ 0 h 1456974"/>
                <a:gd name="connsiteX3" fmla="*/ 1456974 w 1456974"/>
                <a:gd name="connsiteY3" fmla="*/ 145697 h 1456974"/>
                <a:gd name="connsiteX4" fmla="*/ 1456974 w 1456974"/>
                <a:gd name="connsiteY4" fmla="*/ 1311277 h 1456974"/>
                <a:gd name="connsiteX5" fmla="*/ 1311277 w 1456974"/>
                <a:gd name="connsiteY5" fmla="*/ 1456974 h 1456974"/>
                <a:gd name="connsiteX6" fmla="*/ 145697 w 1456974"/>
                <a:gd name="connsiteY6" fmla="*/ 1456974 h 1456974"/>
                <a:gd name="connsiteX7" fmla="*/ 0 w 1456974"/>
                <a:gd name="connsiteY7" fmla="*/ 1311277 h 1456974"/>
                <a:gd name="connsiteX8" fmla="*/ 0 w 1456974"/>
                <a:gd name="connsiteY8" fmla="*/ 145697 h 14569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56974" h="1456974">
                  <a:moveTo>
                    <a:pt x="0" y="145697"/>
                  </a:moveTo>
                  <a:cubicBezTo>
                    <a:pt x="0" y="65231"/>
                    <a:pt x="65231" y="0"/>
                    <a:pt x="145697" y="0"/>
                  </a:cubicBezTo>
                  <a:lnTo>
                    <a:pt x="1311277" y="0"/>
                  </a:lnTo>
                  <a:cubicBezTo>
                    <a:pt x="1391743" y="0"/>
                    <a:pt x="1456974" y="65231"/>
                    <a:pt x="1456974" y="145697"/>
                  </a:cubicBezTo>
                  <a:lnTo>
                    <a:pt x="1456974" y="1311277"/>
                  </a:lnTo>
                  <a:cubicBezTo>
                    <a:pt x="1456974" y="1391743"/>
                    <a:pt x="1391743" y="1456974"/>
                    <a:pt x="1311277" y="1456974"/>
                  </a:cubicBezTo>
                  <a:lnTo>
                    <a:pt x="145697" y="1456974"/>
                  </a:lnTo>
                  <a:cubicBezTo>
                    <a:pt x="65231" y="1456974"/>
                    <a:pt x="0" y="1391743"/>
                    <a:pt x="0" y="1311277"/>
                  </a:cubicBezTo>
                  <a:lnTo>
                    <a:pt x="0" y="14569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15063" tIns="115063" rIns="115063" bIns="115063" numCol="1" spcCol="1270" anchor="t" anchorCtr="0">
              <a:noAutofit/>
            </a:bodyPr>
            <a:lstStyle/>
            <a:p>
              <a:pPr marL="0" lvl="0" indent="0" algn="ctr" defTabSz="844550">
                <a:lnSpc>
                  <a:spcPct val="90000"/>
                </a:lnSpc>
                <a:spcBef>
                  <a:spcPct val="0"/>
                </a:spcBef>
                <a:spcAft>
                  <a:spcPct val="35000"/>
                </a:spcAft>
                <a:buNone/>
              </a:pPr>
              <a:r>
                <a:rPr lang="en-GB" sz="2800" b="1" kern="1200" dirty="0"/>
                <a:t>Stage 1</a:t>
              </a:r>
            </a:p>
            <a:p>
              <a:pPr marL="0" lvl="1" algn="ctr" defTabSz="666750">
                <a:lnSpc>
                  <a:spcPct val="90000"/>
                </a:lnSpc>
                <a:spcBef>
                  <a:spcPct val="0"/>
                </a:spcBef>
                <a:spcAft>
                  <a:spcPct val="15000"/>
                </a:spcAft>
              </a:pPr>
              <a:r>
                <a:rPr lang="en-GB" sz="2800" dirty="0"/>
                <a:t>I</a:t>
              </a:r>
              <a:r>
                <a:rPr lang="en-GB" sz="2800" kern="1200" dirty="0"/>
                <a:t>dentifying the research question </a:t>
              </a:r>
            </a:p>
          </p:txBody>
        </p:sp>
      </p:grpSp>
    </p:spTree>
    <p:extLst>
      <p:ext uri="{BB962C8B-B14F-4D97-AF65-F5344CB8AC3E}">
        <p14:creationId xmlns:p14="http://schemas.microsoft.com/office/powerpoint/2010/main" val="14662909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C116CAC-FEF2-3E8B-3AA1-35392E4A6500}"/>
              </a:ext>
            </a:extLst>
          </p:cNvPr>
          <p:cNvSpPr>
            <a:spLocks noGrp="1"/>
          </p:cNvSpPr>
          <p:nvPr>
            <p:ph idx="1"/>
          </p:nvPr>
        </p:nvSpPr>
        <p:spPr>
          <a:xfrm>
            <a:off x="3877519" y="1538862"/>
            <a:ext cx="8019107" cy="4993914"/>
          </a:xfrm>
        </p:spPr>
        <p:txBody>
          <a:bodyPr>
            <a:normAutofit/>
          </a:bodyPr>
          <a:lstStyle/>
          <a:p>
            <a:pPr marL="0" indent="0">
              <a:buNone/>
            </a:pPr>
            <a:r>
              <a:rPr lang="en-GB" sz="2000" dirty="0">
                <a:latin typeface="Arial" panose="020B0604020202020204" pitchFamily="34" charset="0"/>
                <a:cs typeface="Arial" panose="020B0604020202020204" pitchFamily="34" charset="0"/>
              </a:rPr>
              <a:t>The purpose of scoping the field is to be as comprehensive as possible in identifying primary studies and reviews suitable for answering the central research question. </a:t>
            </a:r>
          </a:p>
          <a:p>
            <a:r>
              <a:rPr lang="en-GB" sz="2000" dirty="0">
                <a:latin typeface="Arial" panose="020B0604020202020204" pitchFamily="34" charset="0"/>
                <a:cs typeface="Arial" panose="020B0604020202020204" pitchFamily="34" charset="0"/>
              </a:rPr>
              <a:t>To achieve this, Arksey &amp; O’Malley (2005) suggest adopting a strategy which involves searching:</a:t>
            </a:r>
          </a:p>
          <a:p>
            <a:pPr lvl="1"/>
            <a:r>
              <a:rPr lang="en-GB" sz="2000" dirty="0">
                <a:latin typeface="Arial" panose="020B0604020202020204" pitchFamily="34" charset="0"/>
                <a:cs typeface="Arial" panose="020B0604020202020204" pitchFamily="34" charset="0"/>
              </a:rPr>
              <a:t>electronic databases </a:t>
            </a:r>
          </a:p>
          <a:p>
            <a:pPr lvl="1"/>
            <a:r>
              <a:rPr lang="en-GB" sz="2000" dirty="0">
                <a:latin typeface="Arial" panose="020B0604020202020204" pitchFamily="34" charset="0"/>
                <a:cs typeface="Arial" panose="020B0604020202020204" pitchFamily="34" charset="0"/>
              </a:rPr>
              <a:t>reference lists </a:t>
            </a:r>
          </a:p>
          <a:p>
            <a:pPr lvl="1"/>
            <a:r>
              <a:rPr lang="en-GB" sz="2000" dirty="0">
                <a:latin typeface="Arial" panose="020B0604020202020204" pitchFamily="34" charset="0"/>
                <a:cs typeface="Arial" panose="020B0604020202020204" pitchFamily="34" charset="0"/>
              </a:rPr>
              <a:t>hand-searching of key journals </a:t>
            </a:r>
          </a:p>
          <a:p>
            <a:pPr lvl="1"/>
            <a:r>
              <a:rPr lang="en-GB" sz="2000" dirty="0">
                <a:latin typeface="Arial" panose="020B0604020202020204" pitchFamily="34" charset="0"/>
                <a:cs typeface="Arial" panose="020B0604020202020204" pitchFamily="34" charset="0"/>
              </a:rPr>
              <a:t>existing networks, </a:t>
            </a:r>
          </a:p>
          <a:p>
            <a:pPr lvl="1"/>
            <a:r>
              <a:rPr lang="en-GB" sz="2000" dirty="0">
                <a:latin typeface="Arial" panose="020B0604020202020204" pitchFamily="34" charset="0"/>
                <a:cs typeface="Arial" panose="020B0604020202020204" pitchFamily="34" charset="0"/>
              </a:rPr>
              <a:t>relevant organisations </a:t>
            </a:r>
          </a:p>
          <a:p>
            <a:pPr lvl="1"/>
            <a:r>
              <a:rPr lang="en-GB" sz="2000" dirty="0">
                <a:latin typeface="Arial" panose="020B0604020202020204" pitchFamily="34" charset="0"/>
                <a:cs typeface="Arial" panose="020B0604020202020204" pitchFamily="34" charset="0"/>
              </a:rPr>
              <a:t>conferences </a:t>
            </a:r>
          </a:p>
          <a:p>
            <a:pPr marL="457200" lvl="1" indent="0">
              <a:buNone/>
            </a:pPr>
            <a:endParaRPr lang="en-GB" sz="2000" dirty="0">
              <a:latin typeface="Arial" panose="020B0604020202020204" pitchFamily="34" charset="0"/>
              <a:cs typeface="Arial" panose="020B0604020202020204" pitchFamily="34" charset="0"/>
            </a:endParaRPr>
          </a:p>
          <a:p>
            <a:pPr marL="0" lvl="1" indent="0">
              <a:buNone/>
            </a:pPr>
            <a:r>
              <a:rPr lang="en-GB" sz="2000" dirty="0">
                <a:latin typeface="Arial" panose="020B0604020202020204" pitchFamily="34" charset="0"/>
                <a:cs typeface="Arial" panose="020B0604020202020204" pitchFamily="34" charset="0"/>
              </a:rPr>
              <a:t>Decisions have to be made at the outset about the coverage of the review in terms of time span and language – your inclusion and exclusion criteria. </a:t>
            </a:r>
          </a:p>
        </p:txBody>
      </p:sp>
      <p:grpSp>
        <p:nvGrpSpPr>
          <p:cNvPr id="4" name="Group 3">
            <a:extLst>
              <a:ext uri="{FF2B5EF4-FFF2-40B4-BE49-F238E27FC236}">
                <a16:creationId xmlns:a16="http://schemas.microsoft.com/office/drawing/2014/main" id="{42D24E4F-A377-A7D8-21CB-8E12FFA22367}"/>
              </a:ext>
            </a:extLst>
          </p:cNvPr>
          <p:cNvGrpSpPr/>
          <p:nvPr/>
        </p:nvGrpSpPr>
        <p:grpSpPr>
          <a:xfrm>
            <a:off x="525249" y="1538861"/>
            <a:ext cx="2868608" cy="4584147"/>
            <a:chOff x="2862746" y="2423754"/>
            <a:chExt cx="1714184" cy="3351136"/>
          </a:xfrm>
        </p:grpSpPr>
        <p:sp>
          <p:nvSpPr>
            <p:cNvPr id="6" name="Free-form: Shape 5">
              <a:extLst>
                <a:ext uri="{FF2B5EF4-FFF2-40B4-BE49-F238E27FC236}">
                  <a16:creationId xmlns:a16="http://schemas.microsoft.com/office/drawing/2014/main" id="{F9AABFC5-0B90-1D7C-1FB8-F0B02F069CF5}"/>
                </a:ext>
              </a:extLst>
            </p:cNvPr>
            <p:cNvSpPr/>
            <p:nvPr/>
          </p:nvSpPr>
          <p:spPr>
            <a:xfrm>
              <a:off x="2994658" y="3990665"/>
              <a:ext cx="1450360" cy="1784225"/>
            </a:xfrm>
            <a:custGeom>
              <a:avLst/>
              <a:gdLst>
                <a:gd name="connsiteX0" fmla="*/ 0 w 1456974"/>
                <a:gd name="connsiteY0" fmla="*/ 145697 h 1456974"/>
                <a:gd name="connsiteX1" fmla="*/ 145697 w 1456974"/>
                <a:gd name="connsiteY1" fmla="*/ 0 h 1456974"/>
                <a:gd name="connsiteX2" fmla="*/ 1311277 w 1456974"/>
                <a:gd name="connsiteY2" fmla="*/ 0 h 1456974"/>
                <a:gd name="connsiteX3" fmla="*/ 1456974 w 1456974"/>
                <a:gd name="connsiteY3" fmla="*/ 145697 h 1456974"/>
                <a:gd name="connsiteX4" fmla="*/ 1456974 w 1456974"/>
                <a:gd name="connsiteY4" fmla="*/ 1311277 h 1456974"/>
                <a:gd name="connsiteX5" fmla="*/ 1311277 w 1456974"/>
                <a:gd name="connsiteY5" fmla="*/ 1456974 h 1456974"/>
                <a:gd name="connsiteX6" fmla="*/ 145697 w 1456974"/>
                <a:gd name="connsiteY6" fmla="*/ 1456974 h 1456974"/>
                <a:gd name="connsiteX7" fmla="*/ 0 w 1456974"/>
                <a:gd name="connsiteY7" fmla="*/ 1311277 h 1456974"/>
                <a:gd name="connsiteX8" fmla="*/ 0 w 1456974"/>
                <a:gd name="connsiteY8" fmla="*/ 145697 h 14569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56974" h="1456974">
                  <a:moveTo>
                    <a:pt x="0" y="145697"/>
                  </a:moveTo>
                  <a:cubicBezTo>
                    <a:pt x="0" y="65231"/>
                    <a:pt x="65231" y="0"/>
                    <a:pt x="145697" y="0"/>
                  </a:cubicBezTo>
                  <a:lnTo>
                    <a:pt x="1311277" y="0"/>
                  </a:lnTo>
                  <a:cubicBezTo>
                    <a:pt x="1391743" y="0"/>
                    <a:pt x="1456974" y="65231"/>
                    <a:pt x="1456974" y="145697"/>
                  </a:cubicBezTo>
                  <a:lnTo>
                    <a:pt x="1456974" y="1311277"/>
                  </a:lnTo>
                  <a:cubicBezTo>
                    <a:pt x="1456974" y="1391743"/>
                    <a:pt x="1391743" y="1456974"/>
                    <a:pt x="1311277" y="1456974"/>
                  </a:cubicBezTo>
                  <a:lnTo>
                    <a:pt x="145697" y="1456974"/>
                  </a:lnTo>
                  <a:cubicBezTo>
                    <a:pt x="65231" y="1456974"/>
                    <a:pt x="0" y="1391743"/>
                    <a:pt x="0" y="1311277"/>
                  </a:cubicBezTo>
                  <a:lnTo>
                    <a:pt x="0" y="14569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15063" tIns="115063" rIns="115063" bIns="115063" numCol="1" spcCol="1270" anchor="t" anchorCtr="0">
              <a:noAutofit/>
            </a:bodyPr>
            <a:lstStyle/>
            <a:p>
              <a:pPr marL="0" lvl="0" indent="0" algn="ctr" defTabSz="844550">
                <a:lnSpc>
                  <a:spcPct val="90000"/>
                </a:lnSpc>
                <a:spcBef>
                  <a:spcPct val="0"/>
                </a:spcBef>
                <a:spcAft>
                  <a:spcPct val="35000"/>
                </a:spcAft>
                <a:buNone/>
              </a:pPr>
              <a:r>
                <a:rPr lang="en-GB" sz="2800" b="1" kern="1200" dirty="0"/>
                <a:t>Stage 2</a:t>
              </a:r>
            </a:p>
            <a:p>
              <a:pPr marL="0" lvl="1" algn="ctr" defTabSz="666750">
                <a:lnSpc>
                  <a:spcPct val="90000"/>
                </a:lnSpc>
                <a:spcBef>
                  <a:spcPct val="0"/>
                </a:spcBef>
                <a:spcAft>
                  <a:spcPct val="15000"/>
                </a:spcAft>
              </a:pPr>
              <a:r>
                <a:rPr lang="en-GB" sz="2800" dirty="0"/>
                <a:t>I</a:t>
              </a:r>
              <a:r>
                <a:rPr lang="en-GB" sz="2800" kern="1200" dirty="0"/>
                <a:t>dentifying relevant studies </a:t>
              </a:r>
            </a:p>
          </p:txBody>
        </p:sp>
        <p:pic>
          <p:nvPicPr>
            <p:cNvPr id="7" name="Picture 6">
              <a:extLst>
                <a:ext uri="{FF2B5EF4-FFF2-40B4-BE49-F238E27FC236}">
                  <a16:creationId xmlns:a16="http://schemas.microsoft.com/office/drawing/2014/main" id="{65FC56DA-32C5-378C-8EA3-BF9FD37896E7}"/>
                </a:ext>
              </a:extLst>
            </p:cNvPr>
            <p:cNvPicPr>
              <a:picLocks noChangeAspect="1"/>
            </p:cNvPicPr>
            <p:nvPr/>
          </p:nvPicPr>
          <p:blipFill>
            <a:blip r:embed="rId2"/>
            <a:stretch>
              <a:fillRect/>
            </a:stretch>
          </p:blipFill>
          <p:spPr>
            <a:xfrm>
              <a:off x="2862746" y="2423754"/>
              <a:ext cx="1714184" cy="1481190"/>
            </a:xfrm>
            <a:prstGeom prst="rect">
              <a:avLst/>
            </a:prstGeom>
          </p:spPr>
        </p:pic>
      </p:grpSp>
    </p:spTree>
    <p:extLst>
      <p:ext uri="{BB962C8B-B14F-4D97-AF65-F5344CB8AC3E}">
        <p14:creationId xmlns:p14="http://schemas.microsoft.com/office/powerpoint/2010/main" val="8590953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par>
                                <p:cTn id="13" presetID="10" presetClass="entr" presetSubtype="0"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500"/>
                                        <p:tgtEl>
                                          <p:spTgt spid="3">
                                            <p:txEl>
                                              <p:pRg st="2" end="2"/>
                                            </p:txEl>
                                          </p:spTgt>
                                        </p:tgtEl>
                                      </p:cBhvr>
                                    </p:animEffect>
                                  </p:childTnLst>
                                </p:cTn>
                              </p:par>
                              <p:par>
                                <p:cTn id="16" presetID="10" presetClass="entr" presetSubtype="0" fill="hold" nodeType="withEffect">
                                  <p:stCondLst>
                                    <p:cond delay="0"/>
                                  </p:stCondLst>
                                  <p:childTnLst>
                                    <p:set>
                                      <p:cBhvr>
                                        <p:cTn id="17" dur="1" fill="hold">
                                          <p:stCondLst>
                                            <p:cond delay="0"/>
                                          </p:stCondLst>
                                        </p:cTn>
                                        <p:tgtEl>
                                          <p:spTgt spid="3">
                                            <p:txEl>
                                              <p:pRg st="3" end="3"/>
                                            </p:txEl>
                                          </p:spTgt>
                                        </p:tgtEl>
                                        <p:attrNameLst>
                                          <p:attrName>style.visibility</p:attrName>
                                        </p:attrNameLst>
                                      </p:cBhvr>
                                      <p:to>
                                        <p:strVal val="visible"/>
                                      </p:to>
                                    </p:set>
                                    <p:animEffect transition="in" filter="fade">
                                      <p:cBhvr>
                                        <p:cTn id="18" dur="500"/>
                                        <p:tgtEl>
                                          <p:spTgt spid="3">
                                            <p:txEl>
                                              <p:pRg st="3" end="3"/>
                                            </p:txEl>
                                          </p:spTgt>
                                        </p:tgtEl>
                                      </p:cBhvr>
                                    </p:animEffect>
                                  </p:childTnLst>
                                </p:cTn>
                              </p:par>
                              <p:par>
                                <p:cTn id="19" presetID="10" presetClass="entr" presetSubtype="0" fill="hold"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500"/>
                                        <p:tgtEl>
                                          <p:spTgt spid="3">
                                            <p:txEl>
                                              <p:pRg st="4" end="4"/>
                                            </p:txEl>
                                          </p:spTgt>
                                        </p:tgtEl>
                                      </p:cBhvr>
                                    </p:animEffect>
                                  </p:childTnLst>
                                </p:cTn>
                              </p:par>
                              <p:par>
                                <p:cTn id="22" presetID="10" presetClass="entr" presetSubtype="0" fill="hold" nodeType="withEffect">
                                  <p:stCondLst>
                                    <p:cond delay="0"/>
                                  </p:stCondLst>
                                  <p:childTnLst>
                                    <p:set>
                                      <p:cBhvr>
                                        <p:cTn id="23" dur="1" fill="hold">
                                          <p:stCondLst>
                                            <p:cond delay="0"/>
                                          </p:stCondLst>
                                        </p:cTn>
                                        <p:tgtEl>
                                          <p:spTgt spid="3">
                                            <p:txEl>
                                              <p:pRg st="5" end="5"/>
                                            </p:txEl>
                                          </p:spTgt>
                                        </p:tgtEl>
                                        <p:attrNameLst>
                                          <p:attrName>style.visibility</p:attrName>
                                        </p:attrNameLst>
                                      </p:cBhvr>
                                      <p:to>
                                        <p:strVal val="visible"/>
                                      </p:to>
                                    </p:set>
                                    <p:animEffect transition="in" filter="fade">
                                      <p:cBhvr>
                                        <p:cTn id="24" dur="500"/>
                                        <p:tgtEl>
                                          <p:spTgt spid="3">
                                            <p:txEl>
                                              <p:pRg st="5" end="5"/>
                                            </p:txEl>
                                          </p:spTgt>
                                        </p:tgtEl>
                                      </p:cBhvr>
                                    </p:animEffect>
                                  </p:childTnLst>
                                </p:cTn>
                              </p:par>
                              <p:par>
                                <p:cTn id="25" presetID="10" presetClass="entr" presetSubtype="0" fill="hold" nodeType="with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Effect transition="in" filter="fade">
                                      <p:cBhvr>
                                        <p:cTn id="27" dur="500"/>
                                        <p:tgtEl>
                                          <p:spTgt spid="3">
                                            <p:txEl>
                                              <p:pRg st="6" end="6"/>
                                            </p:txEl>
                                          </p:spTgt>
                                        </p:tgtEl>
                                      </p:cBhvr>
                                    </p:animEffect>
                                  </p:childTnLst>
                                </p:cTn>
                              </p:par>
                              <p:par>
                                <p:cTn id="28" presetID="10" presetClass="entr" presetSubtype="0" fill="hold" nodeType="withEffect">
                                  <p:stCondLst>
                                    <p:cond delay="0"/>
                                  </p:stCondLst>
                                  <p:childTnLst>
                                    <p:set>
                                      <p:cBhvr>
                                        <p:cTn id="29" dur="1" fill="hold">
                                          <p:stCondLst>
                                            <p:cond delay="0"/>
                                          </p:stCondLst>
                                        </p:cTn>
                                        <p:tgtEl>
                                          <p:spTgt spid="3">
                                            <p:txEl>
                                              <p:pRg st="7" end="7"/>
                                            </p:txEl>
                                          </p:spTgt>
                                        </p:tgtEl>
                                        <p:attrNameLst>
                                          <p:attrName>style.visibility</p:attrName>
                                        </p:attrNameLst>
                                      </p:cBhvr>
                                      <p:to>
                                        <p:strVal val="visible"/>
                                      </p:to>
                                    </p:set>
                                    <p:animEffect transition="in" filter="fade">
                                      <p:cBhvr>
                                        <p:cTn id="30" dur="500"/>
                                        <p:tgtEl>
                                          <p:spTgt spid="3">
                                            <p:txEl>
                                              <p:pRg st="7" end="7"/>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nodeType="clickEffect">
                                  <p:stCondLst>
                                    <p:cond delay="0"/>
                                  </p:stCondLst>
                                  <p:childTnLst>
                                    <p:set>
                                      <p:cBhvr>
                                        <p:cTn id="34" dur="1" fill="hold">
                                          <p:stCondLst>
                                            <p:cond delay="0"/>
                                          </p:stCondLst>
                                        </p:cTn>
                                        <p:tgtEl>
                                          <p:spTgt spid="3">
                                            <p:txEl>
                                              <p:pRg st="9" end="9"/>
                                            </p:txEl>
                                          </p:spTgt>
                                        </p:tgtEl>
                                        <p:attrNameLst>
                                          <p:attrName>style.visibility</p:attrName>
                                        </p:attrNameLst>
                                      </p:cBhvr>
                                      <p:to>
                                        <p:strVal val="visible"/>
                                      </p:to>
                                    </p:set>
                                    <p:animEffect transition="in" filter="fade">
                                      <p:cBhvr>
                                        <p:cTn id="35" dur="5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7CE5610-2024-56F1-520E-6D5E5D5ADCB9}"/>
              </a:ext>
            </a:extLst>
          </p:cNvPr>
          <p:cNvSpPr>
            <a:spLocks noGrp="1"/>
          </p:cNvSpPr>
          <p:nvPr>
            <p:ph idx="1"/>
          </p:nvPr>
        </p:nvSpPr>
        <p:spPr>
          <a:xfrm>
            <a:off x="222738" y="1230924"/>
            <a:ext cx="9120006" cy="5301852"/>
          </a:xfrm>
        </p:spPr>
        <p:txBody>
          <a:bodyPr>
            <a:noAutofit/>
          </a:bodyPr>
          <a:lstStyle/>
          <a:p>
            <a:pPr marL="0" indent="0">
              <a:buNone/>
            </a:pPr>
            <a:r>
              <a:rPr lang="en-GB" sz="2000" dirty="0">
                <a:latin typeface="Arial" panose="020B0604020202020204" pitchFamily="34" charset="0"/>
                <a:cs typeface="Arial" panose="020B0604020202020204" pitchFamily="34" charset="0"/>
              </a:rPr>
              <a:t>Arksey &amp; O’Malley (2005) detail that you will need a mechanism to help you eliminate studies that did not address our central research question. These are usually your inclusion and exclusion criteria. </a:t>
            </a:r>
          </a:p>
          <a:p>
            <a:pPr marL="0" indent="0">
              <a:buNone/>
            </a:pPr>
            <a:r>
              <a:rPr lang="en-GB" sz="2000" dirty="0">
                <a:latin typeface="Arial" panose="020B0604020202020204" pitchFamily="34" charset="0"/>
                <a:cs typeface="Arial" panose="020B0604020202020204" pitchFamily="34" charset="0"/>
              </a:rPr>
              <a:t>The </a:t>
            </a:r>
            <a:r>
              <a:rPr lang="en-GB" sz="2000" b="1" dirty="0">
                <a:latin typeface="Arial" panose="020B0604020202020204" pitchFamily="34" charset="0"/>
                <a:cs typeface="Arial" panose="020B0604020202020204" pitchFamily="34" charset="0"/>
              </a:rPr>
              <a:t>inclusion criteria </a:t>
            </a:r>
            <a:r>
              <a:rPr lang="en-GB" sz="2000" dirty="0">
                <a:latin typeface="Arial" panose="020B0604020202020204" pitchFamily="34" charset="0"/>
                <a:cs typeface="Arial" panose="020B0604020202020204" pitchFamily="34" charset="0"/>
              </a:rPr>
              <a:t>often</a:t>
            </a:r>
            <a:r>
              <a:rPr lang="en-GB" sz="2000" b="1" dirty="0">
                <a:latin typeface="Arial" panose="020B0604020202020204" pitchFamily="34" charset="0"/>
                <a:cs typeface="Arial" panose="020B0604020202020204" pitchFamily="34" charset="0"/>
              </a:rPr>
              <a:t> </a:t>
            </a:r>
            <a:r>
              <a:rPr lang="en-GB" sz="2000" dirty="0">
                <a:latin typeface="Arial" panose="020B0604020202020204" pitchFamily="34" charset="0"/>
                <a:cs typeface="Arial" panose="020B0604020202020204" pitchFamily="34" charset="0"/>
              </a:rPr>
              <a:t>relates to the: </a:t>
            </a:r>
          </a:p>
          <a:p>
            <a:pPr lvl="1"/>
            <a:r>
              <a:rPr lang="en-GB" sz="2000" dirty="0">
                <a:latin typeface="Arial" panose="020B0604020202020204" pitchFamily="34" charset="0"/>
                <a:cs typeface="Arial" panose="020B0604020202020204" pitchFamily="34" charset="0"/>
              </a:rPr>
              <a:t>type of study; </a:t>
            </a:r>
          </a:p>
          <a:p>
            <a:pPr lvl="1"/>
            <a:r>
              <a:rPr lang="en-GB" sz="2000" dirty="0">
                <a:latin typeface="Arial" panose="020B0604020202020204" pitchFamily="34" charset="0"/>
                <a:cs typeface="Arial" panose="020B0604020202020204" pitchFamily="34" charset="0"/>
              </a:rPr>
              <a:t>type of intervention; </a:t>
            </a:r>
          </a:p>
          <a:p>
            <a:pPr lvl="1"/>
            <a:r>
              <a:rPr lang="en-GB" sz="2000" dirty="0">
                <a:latin typeface="Arial" panose="020B0604020202020204" pitchFamily="34" charset="0"/>
                <a:cs typeface="Arial" panose="020B0604020202020204" pitchFamily="34" charset="0"/>
              </a:rPr>
              <a:t>care recipient group or carer group. </a:t>
            </a:r>
          </a:p>
          <a:p>
            <a:pPr lvl="1"/>
            <a:r>
              <a:rPr lang="en-GB" sz="2000" dirty="0">
                <a:latin typeface="Arial" panose="020B0604020202020204" pitchFamily="34" charset="0"/>
                <a:cs typeface="Arial" panose="020B0604020202020204" pitchFamily="34" charset="0"/>
              </a:rPr>
              <a:t>Year of publication</a:t>
            </a:r>
          </a:p>
          <a:p>
            <a:pPr lvl="1"/>
            <a:r>
              <a:rPr lang="en-GB" sz="2000" dirty="0">
                <a:latin typeface="Arial" panose="020B0604020202020204" pitchFamily="34" charset="0"/>
                <a:cs typeface="Arial" panose="020B0604020202020204" pitchFamily="34" charset="0"/>
              </a:rPr>
              <a:t>UK relevant papers. </a:t>
            </a:r>
          </a:p>
          <a:p>
            <a:pPr marL="0" indent="0">
              <a:buNone/>
            </a:pPr>
            <a:r>
              <a:rPr lang="en-GB" sz="2000" dirty="0">
                <a:latin typeface="Arial" panose="020B0604020202020204" pitchFamily="34" charset="0"/>
                <a:cs typeface="Arial" panose="020B0604020202020204" pitchFamily="34" charset="0"/>
              </a:rPr>
              <a:t>The </a:t>
            </a:r>
            <a:r>
              <a:rPr lang="en-GB" sz="2000" b="1" dirty="0">
                <a:latin typeface="Arial" panose="020B0604020202020204" pitchFamily="34" charset="0"/>
                <a:cs typeface="Arial" panose="020B0604020202020204" pitchFamily="34" charset="0"/>
              </a:rPr>
              <a:t>exclusion criteria </a:t>
            </a:r>
            <a:r>
              <a:rPr lang="en-GB" sz="2000" dirty="0">
                <a:latin typeface="Arial" panose="020B0604020202020204" pitchFamily="34" charset="0"/>
                <a:cs typeface="Arial" panose="020B0604020202020204" pitchFamily="34" charset="0"/>
              </a:rPr>
              <a:t>usually mirrors your inclusion criteria, </a:t>
            </a:r>
          </a:p>
          <a:p>
            <a:r>
              <a:rPr lang="en-GB" sz="2000" dirty="0">
                <a:latin typeface="Arial" panose="020B0604020202020204" pitchFamily="34" charset="0"/>
                <a:cs typeface="Arial" panose="020B0604020202020204" pitchFamily="34" charset="0"/>
              </a:rPr>
              <a:t>For example, if you include only UK relevant papers, this means that you exclude all papers that are not relevant to the UK. </a:t>
            </a:r>
          </a:p>
          <a:p>
            <a:pPr marL="0" indent="0">
              <a:buNone/>
            </a:pPr>
            <a:r>
              <a:rPr lang="en-GB" sz="2000" dirty="0">
                <a:latin typeface="Arial" panose="020B0604020202020204" pitchFamily="34" charset="0"/>
                <a:cs typeface="Arial" panose="020B0604020202020204" pitchFamily="34" charset="0"/>
              </a:rPr>
              <a:t>Arksey &amp; O’Malley (2005)  suggest aiming to obtained those studies that appeared to represent a ‘best fit’ with the research question. </a:t>
            </a:r>
          </a:p>
          <a:p>
            <a:r>
              <a:rPr lang="en-GB" sz="2000" dirty="0">
                <a:latin typeface="Arial" panose="020B0604020202020204" pitchFamily="34" charset="0"/>
                <a:cs typeface="Arial" panose="020B0604020202020204" pitchFamily="34" charset="0"/>
              </a:rPr>
              <a:t>To do this: Read the title and abstract then full article for ones you feel might be relevant </a:t>
            </a:r>
          </a:p>
        </p:txBody>
      </p:sp>
      <p:grpSp>
        <p:nvGrpSpPr>
          <p:cNvPr id="4" name="Group 3">
            <a:extLst>
              <a:ext uri="{FF2B5EF4-FFF2-40B4-BE49-F238E27FC236}">
                <a16:creationId xmlns:a16="http://schemas.microsoft.com/office/drawing/2014/main" id="{9463B844-D861-22B3-DE09-3C0E9A77AC24}"/>
              </a:ext>
            </a:extLst>
          </p:cNvPr>
          <p:cNvGrpSpPr/>
          <p:nvPr/>
        </p:nvGrpSpPr>
        <p:grpSpPr>
          <a:xfrm>
            <a:off x="9342744" y="1420926"/>
            <a:ext cx="2326128" cy="4915190"/>
            <a:chOff x="5305681" y="2362928"/>
            <a:chExt cx="1450360" cy="3568450"/>
          </a:xfrm>
        </p:grpSpPr>
        <p:sp>
          <p:nvSpPr>
            <p:cNvPr id="6" name="Rectangle: Rounded Corners 5">
              <a:extLst>
                <a:ext uri="{FF2B5EF4-FFF2-40B4-BE49-F238E27FC236}">
                  <a16:creationId xmlns:a16="http://schemas.microsoft.com/office/drawing/2014/main" id="{22520762-BF4C-B317-AE94-39B00F8BF117}"/>
                </a:ext>
              </a:extLst>
            </p:cNvPr>
            <p:cNvSpPr/>
            <p:nvPr/>
          </p:nvSpPr>
          <p:spPr>
            <a:xfrm>
              <a:off x="5305681" y="2362928"/>
              <a:ext cx="1450360" cy="1784225"/>
            </a:xfrm>
            <a:prstGeom prst="roundRect">
              <a:avLst>
                <a:gd name="adj" fmla="val 10000"/>
              </a:avLst>
            </a:prstGeom>
            <a:blipFill>
              <a:blip r:embed="rId2">
                <a:extLst>
                  <a:ext uri="{28A0092B-C50C-407E-A947-70E740481C1C}">
                    <a14:useLocalDpi xmlns:a14="http://schemas.microsoft.com/office/drawing/2010/main" val="0"/>
                  </a:ext>
                </a:extLst>
              </a:blip>
              <a:srcRect/>
              <a:stretch>
                <a:fillRect l="-24000" r="-24000"/>
              </a:stretch>
            </a:blipFill>
          </p:spPr>
          <p:style>
            <a:lnRef idx="2">
              <a:schemeClr val="lt1">
                <a:hueOff val="0"/>
                <a:satOff val="0"/>
                <a:lumOff val="0"/>
                <a:alphaOff val="0"/>
              </a:schemeClr>
            </a:lnRef>
            <a:fillRef idx="1">
              <a:scrgbClr r="0" g="0" b="0"/>
            </a:fillRef>
            <a:effectRef idx="0">
              <a:schemeClr val="accent1">
                <a:tint val="50000"/>
                <a:hueOff val="0"/>
                <a:satOff val="0"/>
                <a:lumOff val="0"/>
                <a:alphaOff val="0"/>
              </a:schemeClr>
            </a:effectRef>
            <a:fontRef idx="minor">
              <a:schemeClr val="lt1">
                <a:hueOff val="0"/>
                <a:satOff val="0"/>
                <a:lumOff val="0"/>
                <a:alphaOff val="0"/>
              </a:schemeClr>
            </a:fontRef>
          </p:style>
          <p:txBody>
            <a:bodyPr/>
            <a:lstStyle/>
            <a:p>
              <a:endParaRPr lang="en-GB"/>
            </a:p>
          </p:txBody>
        </p:sp>
        <p:sp>
          <p:nvSpPr>
            <p:cNvPr id="7" name="Free-form: Shape 6">
              <a:extLst>
                <a:ext uri="{FF2B5EF4-FFF2-40B4-BE49-F238E27FC236}">
                  <a16:creationId xmlns:a16="http://schemas.microsoft.com/office/drawing/2014/main" id="{EF5D7617-5812-7418-CAD3-C0896D480611}"/>
                </a:ext>
              </a:extLst>
            </p:cNvPr>
            <p:cNvSpPr/>
            <p:nvPr/>
          </p:nvSpPr>
          <p:spPr>
            <a:xfrm>
              <a:off x="5305681" y="4147153"/>
              <a:ext cx="1450360" cy="1784225"/>
            </a:xfrm>
            <a:custGeom>
              <a:avLst/>
              <a:gdLst>
                <a:gd name="connsiteX0" fmla="*/ 0 w 1456974"/>
                <a:gd name="connsiteY0" fmla="*/ 145697 h 1456974"/>
                <a:gd name="connsiteX1" fmla="*/ 145697 w 1456974"/>
                <a:gd name="connsiteY1" fmla="*/ 0 h 1456974"/>
                <a:gd name="connsiteX2" fmla="*/ 1311277 w 1456974"/>
                <a:gd name="connsiteY2" fmla="*/ 0 h 1456974"/>
                <a:gd name="connsiteX3" fmla="*/ 1456974 w 1456974"/>
                <a:gd name="connsiteY3" fmla="*/ 145697 h 1456974"/>
                <a:gd name="connsiteX4" fmla="*/ 1456974 w 1456974"/>
                <a:gd name="connsiteY4" fmla="*/ 1311277 h 1456974"/>
                <a:gd name="connsiteX5" fmla="*/ 1311277 w 1456974"/>
                <a:gd name="connsiteY5" fmla="*/ 1456974 h 1456974"/>
                <a:gd name="connsiteX6" fmla="*/ 145697 w 1456974"/>
                <a:gd name="connsiteY6" fmla="*/ 1456974 h 1456974"/>
                <a:gd name="connsiteX7" fmla="*/ 0 w 1456974"/>
                <a:gd name="connsiteY7" fmla="*/ 1311277 h 1456974"/>
                <a:gd name="connsiteX8" fmla="*/ 0 w 1456974"/>
                <a:gd name="connsiteY8" fmla="*/ 145697 h 14569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56974" h="1456974">
                  <a:moveTo>
                    <a:pt x="0" y="145697"/>
                  </a:moveTo>
                  <a:cubicBezTo>
                    <a:pt x="0" y="65231"/>
                    <a:pt x="65231" y="0"/>
                    <a:pt x="145697" y="0"/>
                  </a:cubicBezTo>
                  <a:lnTo>
                    <a:pt x="1311277" y="0"/>
                  </a:lnTo>
                  <a:cubicBezTo>
                    <a:pt x="1391743" y="0"/>
                    <a:pt x="1456974" y="65231"/>
                    <a:pt x="1456974" y="145697"/>
                  </a:cubicBezTo>
                  <a:lnTo>
                    <a:pt x="1456974" y="1311277"/>
                  </a:lnTo>
                  <a:cubicBezTo>
                    <a:pt x="1456974" y="1391743"/>
                    <a:pt x="1391743" y="1456974"/>
                    <a:pt x="1311277" y="1456974"/>
                  </a:cubicBezTo>
                  <a:lnTo>
                    <a:pt x="145697" y="1456974"/>
                  </a:lnTo>
                  <a:cubicBezTo>
                    <a:pt x="65231" y="1456974"/>
                    <a:pt x="0" y="1391743"/>
                    <a:pt x="0" y="1311277"/>
                  </a:cubicBezTo>
                  <a:lnTo>
                    <a:pt x="0" y="14569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15063" tIns="115063" rIns="115063" bIns="115063" numCol="1" spcCol="1270" anchor="t" anchorCtr="0">
              <a:noAutofit/>
            </a:bodyPr>
            <a:lstStyle/>
            <a:p>
              <a:pPr marL="0" lvl="0" indent="0" algn="ctr" defTabSz="844550">
                <a:lnSpc>
                  <a:spcPct val="90000"/>
                </a:lnSpc>
                <a:spcBef>
                  <a:spcPct val="0"/>
                </a:spcBef>
                <a:spcAft>
                  <a:spcPct val="35000"/>
                </a:spcAft>
                <a:buNone/>
              </a:pPr>
              <a:r>
                <a:rPr lang="en-GB" sz="3200" b="1" kern="1200" dirty="0"/>
                <a:t>Stage 3</a:t>
              </a:r>
            </a:p>
            <a:p>
              <a:pPr marL="0" lvl="1" algn="ctr" defTabSz="666750">
                <a:lnSpc>
                  <a:spcPct val="90000"/>
                </a:lnSpc>
                <a:spcBef>
                  <a:spcPct val="0"/>
                </a:spcBef>
                <a:spcAft>
                  <a:spcPct val="15000"/>
                </a:spcAft>
              </a:pPr>
              <a:r>
                <a:rPr lang="en-GB" sz="3200" dirty="0"/>
                <a:t>S</a:t>
              </a:r>
              <a:r>
                <a:rPr lang="en-GB" sz="3200" kern="1200" dirty="0"/>
                <a:t>tudy selection </a:t>
              </a:r>
            </a:p>
          </p:txBody>
        </p:sp>
      </p:grpSp>
    </p:spTree>
    <p:extLst>
      <p:ext uri="{BB962C8B-B14F-4D97-AF65-F5344CB8AC3E}">
        <p14:creationId xmlns:p14="http://schemas.microsoft.com/office/powerpoint/2010/main" val="25362901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par>
                                <p:cTn id="13" presetID="10" presetClass="entr" presetSubtype="0"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500"/>
                                        <p:tgtEl>
                                          <p:spTgt spid="3">
                                            <p:txEl>
                                              <p:pRg st="2" end="2"/>
                                            </p:txEl>
                                          </p:spTgt>
                                        </p:tgtEl>
                                      </p:cBhvr>
                                    </p:animEffect>
                                  </p:childTnLst>
                                </p:cTn>
                              </p:par>
                              <p:par>
                                <p:cTn id="16" presetID="10" presetClass="entr" presetSubtype="0" fill="hold" nodeType="withEffect">
                                  <p:stCondLst>
                                    <p:cond delay="0"/>
                                  </p:stCondLst>
                                  <p:childTnLst>
                                    <p:set>
                                      <p:cBhvr>
                                        <p:cTn id="17" dur="1" fill="hold">
                                          <p:stCondLst>
                                            <p:cond delay="0"/>
                                          </p:stCondLst>
                                        </p:cTn>
                                        <p:tgtEl>
                                          <p:spTgt spid="3">
                                            <p:txEl>
                                              <p:pRg st="3" end="3"/>
                                            </p:txEl>
                                          </p:spTgt>
                                        </p:tgtEl>
                                        <p:attrNameLst>
                                          <p:attrName>style.visibility</p:attrName>
                                        </p:attrNameLst>
                                      </p:cBhvr>
                                      <p:to>
                                        <p:strVal val="visible"/>
                                      </p:to>
                                    </p:set>
                                    <p:animEffect transition="in" filter="fade">
                                      <p:cBhvr>
                                        <p:cTn id="18" dur="500"/>
                                        <p:tgtEl>
                                          <p:spTgt spid="3">
                                            <p:txEl>
                                              <p:pRg st="3" end="3"/>
                                            </p:txEl>
                                          </p:spTgt>
                                        </p:tgtEl>
                                      </p:cBhvr>
                                    </p:animEffect>
                                  </p:childTnLst>
                                </p:cTn>
                              </p:par>
                              <p:par>
                                <p:cTn id="19" presetID="10" presetClass="entr" presetSubtype="0" fill="hold"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500"/>
                                        <p:tgtEl>
                                          <p:spTgt spid="3">
                                            <p:txEl>
                                              <p:pRg st="4" end="4"/>
                                            </p:txEl>
                                          </p:spTgt>
                                        </p:tgtEl>
                                      </p:cBhvr>
                                    </p:animEffect>
                                  </p:childTnLst>
                                </p:cTn>
                              </p:par>
                              <p:par>
                                <p:cTn id="22" presetID="10" presetClass="entr" presetSubtype="0" fill="hold" nodeType="withEffect">
                                  <p:stCondLst>
                                    <p:cond delay="0"/>
                                  </p:stCondLst>
                                  <p:childTnLst>
                                    <p:set>
                                      <p:cBhvr>
                                        <p:cTn id="23" dur="1" fill="hold">
                                          <p:stCondLst>
                                            <p:cond delay="0"/>
                                          </p:stCondLst>
                                        </p:cTn>
                                        <p:tgtEl>
                                          <p:spTgt spid="3">
                                            <p:txEl>
                                              <p:pRg st="5" end="5"/>
                                            </p:txEl>
                                          </p:spTgt>
                                        </p:tgtEl>
                                        <p:attrNameLst>
                                          <p:attrName>style.visibility</p:attrName>
                                        </p:attrNameLst>
                                      </p:cBhvr>
                                      <p:to>
                                        <p:strVal val="visible"/>
                                      </p:to>
                                    </p:set>
                                    <p:animEffect transition="in" filter="fade">
                                      <p:cBhvr>
                                        <p:cTn id="24" dur="500"/>
                                        <p:tgtEl>
                                          <p:spTgt spid="3">
                                            <p:txEl>
                                              <p:pRg st="5" end="5"/>
                                            </p:txEl>
                                          </p:spTgt>
                                        </p:tgtEl>
                                      </p:cBhvr>
                                    </p:animEffect>
                                  </p:childTnLst>
                                </p:cTn>
                              </p:par>
                              <p:par>
                                <p:cTn id="25" presetID="10" presetClass="entr" presetSubtype="0" fill="hold" nodeType="with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Effect transition="in" filter="fade">
                                      <p:cBhvr>
                                        <p:cTn id="27" dur="500"/>
                                        <p:tgtEl>
                                          <p:spTgt spid="3">
                                            <p:txEl>
                                              <p:pRg st="6" end="6"/>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7" end="7"/>
                                            </p:txEl>
                                          </p:spTgt>
                                        </p:tgtEl>
                                        <p:attrNameLst>
                                          <p:attrName>style.visibility</p:attrName>
                                        </p:attrNameLst>
                                      </p:cBhvr>
                                      <p:to>
                                        <p:strVal val="visible"/>
                                      </p:to>
                                    </p:set>
                                    <p:animEffect transition="in" filter="fade">
                                      <p:cBhvr>
                                        <p:cTn id="32" dur="500"/>
                                        <p:tgtEl>
                                          <p:spTgt spid="3">
                                            <p:txEl>
                                              <p:pRg st="7" end="7"/>
                                            </p:txEl>
                                          </p:spTgt>
                                        </p:tgtEl>
                                      </p:cBhvr>
                                    </p:animEffect>
                                  </p:childTnLst>
                                </p:cTn>
                              </p:par>
                              <p:par>
                                <p:cTn id="33" presetID="10" presetClass="entr" presetSubtype="0" fill="hold" nodeType="with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animEffect transition="in" filter="fade">
                                      <p:cBhvr>
                                        <p:cTn id="35" dur="500"/>
                                        <p:tgtEl>
                                          <p:spTgt spid="3">
                                            <p:txEl>
                                              <p:pRg st="8" end="8"/>
                                            </p:txEl>
                                          </p:spTgt>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nodeType="clickEffect">
                                  <p:stCondLst>
                                    <p:cond delay="0"/>
                                  </p:stCondLst>
                                  <p:childTnLst>
                                    <p:set>
                                      <p:cBhvr>
                                        <p:cTn id="39" dur="1" fill="hold">
                                          <p:stCondLst>
                                            <p:cond delay="0"/>
                                          </p:stCondLst>
                                        </p:cTn>
                                        <p:tgtEl>
                                          <p:spTgt spid="3">
                                            <p:txEl>
                                              <p:pRg st="9" end="9"/>
                                            </p:txEl>
                                          </p:spTgt>
                                        </p:tgtEl>
                                        <p:attrNameLst>
                                          <p:attrName>style.visibility</p:attrName>
                                        </p:attrNameLst>
                                      </p:cBhvr>
                                      <p:to>
                                        <p:strVal val="visible"/>
                                      </p:to>
                                    </p:set>
                                    <p:animEffect transition="in" filter="fade">
                                      <p:cBhvr>
                                        <p:cTn id="40" dur="500"/>
                                        <p:tgtEl>
                                          <p:spTgt spid="3">
                                            <p:txEl>
                                              <p:pRg st="9" end="9"/>
                                            </p:txEl>
                                          </p:spTgt>
                                        </p:tgtEl>
                                      </p:cBhvr>
                                    </p:animEffect>
                                  </p:childTnLst>
                                </p:cTn>
                              </p:par>
                              <p:par>
                                <p:cTn id="41" presetID="10" presetClass="entr" presetSubtype="0" fill="hold" nodeType="withEffect">
                                  <p:stCondLst>
                                    <p:cond delay="0"/>
                                  </p:stCondLst>
                                  <p:childTnLst>
                                    <p:set>
                                      <p:cBhvr>
                                        <p:cTn id="42" dur="1" fill="hold">
                                          <p:stCondLst>
                                            <p:cond delay="0"/>
                                          </p:stCondLst>
                                        </p:cTn>
                                        <p:tgtEl>
                                          <p:spTgt spid="3">
                                            <p:txEl>
                                              <p:pRg st="10" end="10"/>
                                            </p:txEl>
                                          </p:spTgt>
                                        </p:tgtEl>
                                        <p:attrNameLst>
                                          <p:attrName>style.visibility</p:attrName>
                                        </p:attrNameLst>
                                      </p:cBhvr>
                                      <p:to>
                                        <p:strVal val="visible"/>
                                      </p:to>
                                    </p:set>
                                    <p:animEffect transition="in" filter="fade">
                                      <p:cBhvr>
                                        <p:cTn id="43" dur="5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2747452-217D-23F7-F123-2F8F488140E5}"/>
              </a:ext>
            </a:extLst>
          </p:cNvPr>
          <p:cNvSpPr>
            <a:spLocks noGrp="1"/>
          </p:cNvSpPr>
          <p:nvPr>
            <p:ph idx="1"/>
          </p:nvPr>
        </p:nvSpPr>
        <p:spPr>
          <a:xfrm>
            <a:off x="160980" y="1207477"/>
            <a:ext cx="8291359" cy="3828269"/>
          </a:xfrm>
        </p:spPr>
        <p:txBody>
          <a:bodyPr>
            <a:noAutofit/>
          </a:bodyPr>
          <a:lstStyle/>
          <a:p>
            <a:pPr marL="0" indent="0">
              <a:buNone/>
            </a:pPr>
            <a:r>
              <a:rPr lang="en-GB" sz="2000" dirty="0">
                <a:latin typeface="Arial" panose="020B0604020202020204" pitchFamily="34" charset="0"/>
                <a:cs typeface="Arial" panose="020B0604020202020204" pitchFamily="34" charset="0"/>
              </a:rPr>
              <a:t>Arksey &amp; O’Malley (2005) suggest that your chosen studies should be reported in a simply table that aids your reader to gain some broad understanding before reading your discussion. </a:t>
            </a:r>
          </a:p>
          <a:p>
            <a:r>
              <a:rPr lang="en-GB" sz="2000" dirty="0">
                <a:latin typeface="Arial" panose="020B0604020202020204" pitchFamily="34" charset="0"/>
                <a:cs typeface="Arial" panose="020B0604020202020204" pitchFamily="34" charset="0"/>
              </a:rPr>
              <a:t>Your table should record information as follows:</a:t>
            </a:r>
          </a:p>
          <a:p>
            <a:pPr lvl="1"/>
            <a:r>
              <a:rPr lang="en-GB" sz="2000" dirty="0">
                <a:latin typeface="Arial" panose="020B0604020202020204" pitchFamily="34" charset="0"/>
                <a:cs typeface="Arial" panose="020B0604020202020204" pitchFamily="34" charset="0"/>
              </a:rPr>
              <a:t>Author(s), </a:t>
            </a:r>
          </a:p>
          <a:p>
            <a:pPr lvl="1"/>
            <a:r>
              <a:rPr lang="en-GB" sz="2000" dirty="0">
                <a:latin typeface="Arial" panose="020B0604020202020204" pitchFamily="34" charset="0"/>
                <a:cs typeface="Arial" panose="020B0604020202020204" pitchFamily="34" charset="0"/>
              </a:rPr>
              <a:t>Year of publication, </a:t>
            </a:r>
          </a:p>
          <a:p>
            <a:pPr lvl="1"/>
            <a:r>
              <a:rPr lang="en-GB" sz="2000" dirty="0">
                <a:latin typeface="Arial" panose="020B0604020202020204" pitchFamily="34" charset="0"/>
                <a:cs typeface="Arial" panose="020B0604020202020204" pitchFamily="34" charset="0"/>
              </a:rPr>
              <a:t>Study location </a:t>
            </a:r>
          </a:p>
          <a:p>
            <a:pPr lvl="1"/>
            <a:r>
              <a:rPr lang="en-GB" sz="2000" dirty="0">
                <a:latin typeface="Arial" panose="020B0604020202020204" pitchFamily="34" charset="0"/>
                <a:cs typeface="Arial" panose="020B0604020202020204" pitchFamily="34" charset="0"/>
              </a:rPr>
              <a:t>Intervention type, and comparator (if any); </a:t>
            </a:r>
          </a:p>
          <a:p>
            <a:pPr lvl="1"/>
            <a:r>
              <a:rPr lang="en-GB" sz="2000" dirty="0">
                <a:latin typeface="Arial" panose="020B0604020202020204" pitchFamily="34" charset="0"/>
                <a:cs typeface="Arial" panose="020B0604020202020204" pitchFamily="34" charset="0"/>
              </a:rPr>
              <a:t>Duration of the intervention</a:t>
            </a:r>
          </a:p>
          <a:p>
            <a:pPr lvl="1"/>
            <a:r>
              <a:rPr lang="en-GB" sz="2000" dirty="0">
                <a:latin typeface="Arial" panose="020B0604020202020204" pitchFamily="34" charset="0"/>
                <a:cs typeface="Arial" panose="020B0604020202020204" pitchFamily="34" charset="0"/>
              </a:rPr>
              <a:t>Study populations (carer group; care recipient group) </a:t>
            </a:r>
          </a:p>
          <a:p>
            <a:pPr lvl="1"/>
            <a:r>
              <a:rPr lang="en-GB" sz="2000" dirty="0">
                <a:latin typeface="Arial" panose="020B0604020202020204" pitchFamily="34" charset="0"/>
                <a:cs typeface="Arial" panose="020B0604020202020204" pitchFamily="34" charset="0"/>
              </a:rPr>
              <a:t>Aims of the study </a:t>
            </a:r>
          </a:p>
          <a:p>
            <a:pPr lvl="1"/>
            <a:r>
              <a:rPr lang="en-GB" sz="2000" dirty="0">
                <a:latin typeface="Arial" panose="020B0604020202020204" pitchFamily="34" charset="0"/>
                <a:cs typeface="Arial" panose="020B0604020202020204" pitchFamily="34" charset="0"/>
              </a:rPr>
              <a:t>Methodology </a:t>
            </a:r>
          </a:p>
          <a:p>
            <a:pPr lvl="1"/>
            <a:r>
              <a:rPr lang="en-GB" sz="2000" dirty="0">
                <a:latin typeface="Arial" panose="020B0604020202020204" pitchFamily="34" charset="0"/>
                <a:cs typeface="Arial" panose="020B0604020202020204" pitchFamily="34" charset="0"/>
              </a:rPr>
              <a:t>Outcome measures </a:t>
            </a:r>
          </a:p>
          <a:p>
            <a:pPr lvl="1"/>
            <a:r>
              <a:rPr lang="en-GB" sz="2000" dirty="0">
                <a:latin typeface="Arial" panose="020B0604020202020204" pitchFamily="34" charset="0"/>
                <a:cs typeface="Arial" panose="020B0604020202020204" pitchFamily="34" charset="0"/>
              </a:rPr>
              <a:t>Important results/findings</a:t>
            </a:r>
          </a:p>
        </p:txBody>
      </p:sp>
      <p:grpSp>
        <p:nvGrpSpPr>
          <p:cNvPr id="4" name="Group 3">
            <a:extLst>
              <a:ext uri="{FF2B5EF4-FFF2-40B4-BE49-F238E27FC236}">
                <a16:creationId xmlns:a16="http://schemas.microsoft.com/office/drawing/2014/main" id="{63F4A0DC-E050-85CE-E6FE-647B5020CFB4}"/>
              </a:ext>
            </a:extLst>
          </p:cNvPr>
          <p:cNvGrpSpPr/>
          <p:nvPr/>
        </p:nvGrpSpPr>
        <p:grpSpPr>
          <a:xfrm>
            <a:off x="8855506" y="1649314"/>
            <a:ext cx="2797231" cy="4798378"/>
            <a:chOff x="7554246" y="2434761"/>
            <a:chExt cx="1546000" cy="3306283"/>
          </a:xfrm>
        </p:grpSpPr>
        <p:sp>
          <p:nvSpPr>
            <p:cNvPr id="6" name="Rectangle: Rounded Corners 5">
              <a:extLst>
                <a:ext uri="{FF2B5EF4-FFF2-40B4-BE49-F238E27FC236}">
                  <a16:creationId xmlns:a16="http://schemas.microsoft.com/office/drawing/2014/main" id="{48A20169-EB83-AEA9-E8CE-6F5D011C27C4}"/>
                </a:ext>
              </a:extLst>
            </p:cNvPr>
            <p:cNvSpPr/>
            <p:nvPr/>
          </p:nvSpPr>
          <p:spPr>
            <a:xfrm>
              <a:off x="7554246" y="2434761"/>
              <a:ext cx="1450360" cy="1784225"/>
            </a:xfrm>
            <a:prstGeom prst="roundRect">
              <a:avLst>
                <a:gd name="adj" fmla="val 10000"/>
              </a:avLst>
            </a:prstGeom>
            <a:blipFill>
              <a:blip r:embed="rId2">
                <a:extLst>
                  <a:ext uri="{28A0092B-C50C-407E-A947-70E740481C1C}">
                    <a14:useLocalDpi xmlns:a14="http://schemas.microsoft.com/office/drawing/2010/main" val="0"/>
                  </a:ext>
                </a:extLst>
              </a:blip>
              <a:srcRect/>
              <a:stretch>
                <a:fillRect l="-43000" r="-43000"/>
              </a:stretch>
            </a:blipFill>
          </p:spPr>
          <p:style>
            <a:lnRef idx="2">
              <a:schemeClr val="lt1">
                <a:hueOff val="0"/>
                <a:satOff val="0"/>
                <a:lumOff val="0"/>
                <a:alphaOff val="0"/>
              </a:schemeClr>
            </a:lnRef>
            <a:fillRef idx="1">
              <a:scrgbClr r="0" g="0" b="0"/>
            </a:fillRef>
            <a:effectRef idx="0">
              <a:schemeClr val="accent1">
                <a:tint val="50000"/>
                <a:hueOff val="0"/>
                <a:satOff val="0"/>
                <a:lumOff val="0"/>
                <a:alphaOff val="0"/>
              </a:schemeClr>
            </a:effectRef>
            <a:fontRef idx="minor">
              <a:schemeClr val="lt1">
                <a:hueOff val="0"/>
                <a:satOff val="0"/>
                <a:lumOff val="0"/>
                <a:alphaOff val="0"/>
              </a:schemeClr>
            </a:fontRef>
          </p:style>
          <p:txBody>
            <a:bodyPr/>
            <a:lstStyle/>
            <a:p>
              <a:endParaRPr lang="en-GB"/>
            </a:p>
          </p:txBody>
        </p:sp>
        <p:sp>
          <p:nvSpPr>
            <p:cNvPr id="7" name="Free-form: Shape 6">
              <a:extLst>
                <a:ext uri="{FF2B5EF4-FFF2-40B4-BE49-F238E27FC236}">
                  <a16:creationId xmlns:a16="http://schemas.microsoft.com/office/drawing/2014/main" id="{12801C45-7D42-5A38-95B0-30CE4B7B9738}"/>
                </a:ext>
              </a:extLst>
            </p:cNvPr>
            <p:cNvSpPr/>
            <p:nvPr/>
          </p:nvSpPr>
          <p:spPr>
            <a:xfrm>
              <a:off x="7649886" y="3956819"/>
              <a:ext cx="1450360" cy="1784225"/>
            </a:xfrm>
            <a:custGeom>
              <a:avLst/>
              <a:gdLst>
                <a:gd name="connsiteX0" fmla="*/ 0 w 1456974"/>
                <a:gd name="connsiteY0" fmla="*/ 145697 h 1456974"/>
                <a:gd name="connsiteX1" fmla="*/ 145697 w 1456974"/>
                <a:gd name="connsiteY1" fmla="*/ 0 h 1456974"/>
                <a:gd name="connsiteX2" fmla="*/ 1311277 w 1456974"/>
                <a:gd name="connsiteY2" fmla="*/ 0 h 1456974"/>
                <a:gd name="connsiteX3" fmla="*/ 1456974 w 1456974"/>
                <a:gd name="connsiteY3" fmla="*/ 145697 h 1456974"/>
                <a:gd name="connsiteX4" fmla="*/ 1456974 w 1456974"/>
                <a:gd name="connsiteY4" fmla="*/ 1311277 h 1456974"/>
                <a:gd name="connsiteX5" fmla="*/ 1311277 w 1456974"/>
                <a:gd name="connsiteY5" fmla="*/ 1456974 h 1456974"/>
                <a:gd name="connsiteX6" fmla="*/ 145697 w 1456974"/>
                <a:gd name="connsiteY6" fmla="*/ 1456974 h 1456974"/>
                <a:gd name="connsiteX7" fmla="*/ 0 w 1456974"/>
                <a:gd name="connsiteY7" fmla="*/ 1311277 h 1456974"/>
                <a:gd name="connsiteX8" fmla="*/ 0 w 1456974"/>
                <a:gd name="connsiteY8" fmla="*/ 145697 h 14569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56974" h="1456974">
                  <a:moveTo>
                    <a:pt x="0" y="145697"/>
                  </a:moveTo>
                  <a:cubicBezTo>
                    <a:pt x="0" y="65231"/>
                    <a:pt x="65231" y="0"/>
                    <a:pt x="145697" y="0"/>
                  </a:cubicBezTo>
                  <a:lnTo>
                    <a:pt x="1311277" y="0"/>
                  </a:lnTo>
                  <a:cubicBezTo>
                    <a:pt x="1391743" y="0"/>
                    <a:pt x="1456974" y="65231"/>
                    <a:pt x="1456974" y="145697"/>
                  </a:cubicBezTo>
                  <a:lnTo>
                    <a:pt x="1456974" y="1311277"/>
                  </a:lnTo>
                  <a:cubicBezTo>
                    <a:pt x="1456974" y="1391743"/>
                    <a:pt x="1391743" y="1456974"/>
                    <a:pt x="1311277" y="1456974"/>
                  </a:cubicBezTo>
                  <a:lnTo>
                    <a:pt x="145697" y="1456974"/>
                  </a:lnTo>
                  <a:cubicBezTo>
                    <a:pt x="65231" y="1456974"/>
                    <a:pt x="0" y="1391743"/>
                    <a:pt x="0" y="1311277"/>
                  </a:cubicBezTo>
                  <a:lnTo>
                    <a:pt x="0" y="14569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15063" tIns="115063" rIns="115063" bIns="115063" numCol="1" spcCol="1270" anchor="t" anchorCtr="0">
              <a:noAutofit/>
            </a:bodyPr>
            <a:lstStyle/>
            <a:p>
              <a:pPr marL="0" lvl="0" indent="0" algn="ctr" defTabSz="844550">
                <a:lnSpc>
                  <a:spcPct val="90000"/>
                </a:lnSpc>
                <a:spcBef>
                  <a:spcPct val="0"/>
                </a:spcBef>
                <a:spcAft>
                  <a:spcPct val="35000"/>
                </a:spcAft>
                <a:buNone/>
              </a:pPr>
              <a:r>
                <a:rPr lang="en-GB" sz="3200" b="1" kern="1200" dirty="0"/>
                <a:t>Stage 4</a:t>
              </a:r>
            </a:p>
            <a:p>
              <a:pPr marL="0" lvl="1" algn="ctr" defTabSz="666750">
                <a:lnSpc>
                  <a:spcPct val="90000"/>
                </a:lnSpc>
                <a:spcBef>
                  <a:spcPct val="0"/>
                </a:spcBef>
                <a:spcAft>
                  <a:spcPct val="15000"/>
                </a:spcAft>
              </a:pPr>
              <a:r>
                <a:rPr lang="en-GB" sz="3200" dirty="0"/>
                <a:t>C</a:t>
              </a:r>
              <a:r>
                <a:rPr lang="en-GB" sz="3200" kern="1200" dirty="0"/>
                <a:t>harting the data </a:t>
              </a:r>
            </a:p>
          </p:txBody>
        </p:sp>
      </p:grpSp>
      <p:sp>
        <p:nvSpPr>
          <p:cNvPr id="8" name="TextBox 7">
            <a:extLst>
              <a:ext uri="{FF2B5EF4-FFF2-40B4-BE49-F238E27FC236}">
                <a16:creationId xmlns:a16="http://schemas.microsoft.com/office/drawing/2014/main" id="{EFCBD6B8-4157-D14B-FC40-493BDC819DC3}"/>
              </a:ext>
            </a:extLst>
          </p:cNvPr>
          <p:cNvSpPr txBox="1"/>
          <p:nvPr/>
        </p:nvSpPr>
        <p:spPr>
          <a:xfrm>
            <a:off x="398585" y="6236677"/>
            <a:ext cx="7831015" cy="400110"/>
          </a:xfrm>
          <a:prstGeom prst="rect">
            <a:avLst/>
          </a:prstGeom>
          <a:noFill/>
        </p:spPr>
        <p:txBody>
          <a:bodyPr wrap="square" rtlCol="0">
            <a:spAutoFit/>
          </a:bodyPr>
          <a:lstStyle/>
          <a:p>
            <a:pPr algn="ctr"/>
            <a:r>
              <a:rPr lang="en-GB" sz="2000" b="1" dirty="0"/>
              <a:t>We will go through this in detail during week 8</a:t>
            </a:r>
          </a:p>
        </p:txBody>
      </p:sp>
    </p:spTree>
    <p:extLst>
      <p:ext uri="{BB962C8B-B14F-4D97-AF65-F5344CB8AC3E}">
        <p14:creationId xmlns:p14="http://schemas.microsoft.com/office/powerpoint/2010/main" val="9412664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500"/>
                                        <p:tgtEl>
                                          <p:spTgt spid="3">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3">
                                            <p:txEl>
                                              <p:pRg st="8" end="8"/>
                                            </p:txEl>
                                          </p:spTgt>
                                        </p:tgtEl>
                                        <p:attrNameLst>
                                          <p:attrName>style.visibility</p:attrName>
                                        </p:attrNameLst>
                                      </p:cBhvr>
                                      <p:to>
                                        <p:strVal val="visible"/>
                                      </p:to>
                                    </p:set>
                                    <p:animEffect transition="in" filter="fade">
                                      <p:cBhvr>
                                        <p:cTn id="47" dur="500"/>
                                        <p:tgtEl>
                                          <p:spTgt spid="3">
                                            <p:txEl>
                                              <p:pRg st="8" end="8"/>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nodeType="clickEffect">
                                  <p:stCondLst>
                                    <p:cond delay="0"/>
                                  </p:stCondLst>
                                  <p:childTnLst>
                                    <p:set>
                                      <p:cBhvr>
                                        <p:cTn id="51" dur="1" fill="hold">
                                          <p:stCondLst>
                                            <p:cond delay="0"/>
                                          </p:stCondLst>
                                        </p:cTn>
                                        <p:tgtEl>
                                          <p:spTgt spid="3">
                                            <p:txEl>
                                              <p:pRg st="9" end="9"/>
                                            </p:txEl>
                                          </p:spTgt>
                                        </p:tgtEl>
                                        <p:attrNameLst>
                                          <p:attrName>style.visibility</p:attrName>
                                        </p:attrNameLst>
                                      </p:cBhvr>
                                      <p:to>
                                        <p:strVal val="visible"/>
                                      </p:to>
                                    </p:set>
                                    <p:animEffect transition="in" filter="fade">
                                      <p:cBhvr>
                                        <p:cTn id="52" dur="500"/>
                                        <p:tgtEl>
                                          <p:spTgt spid="3">
                                            <p:txEl>
                                              <p:pRg st="9" end="9"/>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nodeType="clickEffect">
                                  <p:stCondLst>
                                    <p:cond delay="0"/>
                                  </p:stCondLst>
                                  <p:childTnLst>
                                    <p:set>
                                      <p:cBhvr>
                                        <p:cTn id="56" dur="1" fill="hold">
                                          <p:stCondLst>
                                            <p:cond delay="0"/>
                                          </p:stCondLst>
                                        </p:cTn>
                                        <p:tgtEl>
                                          <p:spTgt spid="3">
                                            <p:txEl>
                                              <p:pRg st="10" end="10"/>
                                            </p:txEl>
                                          </p:spTgt>
                                        </p:tgtEl>
                                        <p:attrNameLst>
                                          <p:attrName>style.visibility</p:attrName>
                                        </p:attrNameLst>
                                      </p:cBhvr>
                                      <p:to>
                                        <p:strVal val="visible"/>
                                      </p:to>
                                    </p:set>
                                    <p:animEffect transition="in" filter="fade">
                                      <p:cBhvr>
                                        <p:cTn id="57" dur="500"/>
                                        <p:tgtEl>
                                          <p:spTgt spid="3">
                                            <p:txEl>
                                              <p:pRg st="10" end="10"/>
                                            </p:txEl>
                                          </p:spTgt>
                                        </p:tgtEl>
                                      </p:cBhvr>
                                    </p:animEffect>
                                  </p:childTnLst>
                                </p:cTn>
                              </p:par>
                            </p:childTnLst>
                          </p:cTn>
                        </p:par>
                      </p:childTnLst>
                    </p:cTn>
                  </p:par>
                  <p:par>
                    <p:cTn id="58" fill="hold">
                      <p:stCondLst>
                        <p:cond delay="indefinite"/>
                      </p:stCondLst>
                      <p:childTnLst>
                        <p:par>
                          <p:cTn id="59" fill="hold">
                            <p:stCondLst>
                              <p:cond delay="0"/>
                            </p:stCondLst>
                            <p:childTnLst>
                              <p:par>
                                <p:cTn id="60" presetID="10" presetClass="entr" presetSubtype="0" fill="hold" nodeType="clickEffect">
                                  <p:stCondLst>
                                    <p:cond delay="0"/>
                                  </p:stCondLst>
                                  <p:childTnLst>
                                    <p:set>
                                      <p:cBhvr>
                                        <p:cTn id="61" dur="1" fill="hold">
                                          <p:stCondLst>
                                            <p:cond delay="0"/>
                                          </p:stCondLst>
                                        </p:cTn>
                                        <p:tgtEl>
                                          <p:spTgt spid="3">
                                            <p:txEl>
                                              <p:pRg st="11" end="11"/>
                                            </p:txEl>
                                          </p:spTgt>
                                        </p:tgtEl>
                                        <p:attrNameLst>
                                          <p:attrName>style.visibility</p:attrName>
                                        </p:attrNameLst>
                                      </p:cBhvr>
                                      <p:to>
                                        <p:strVal val="visible"/>
                                      </p:to>
                                    </p:set>
                                    <p:animEffect transition="in" filter="fade">
                                      <p:cBhvr>
                                        <p:cTn id="62" dur="500"/>
                                        <p:tgtEl>
                                          <p:spTgt spid="3">
                                            <p:txEl>
                                              <p:pRg st="11" end="1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07A84DF-E484-CFDE-A1A5-7844DADDF974}"/>
              </a:ext>
            </a:extLst>
          </p:cNvPr>
          <p:cNvSpPr>
            <a:spLocks noGrp="1"/>
          </p:cNvSpPr>
          <p:nvPr>
            <p:ph idx="1"/>
          </p:nvPr>
        </p:nvSpPr>
        <p:spPr>
          <a:xfrm>
            <a:off x="4126523" y="1301262"/>
            <a:ext cx="7770103" cy="5231513"/>
          </a:xfrm>
        </p:spPr>
        <p:txBody>
          <a:bodyPr/>
          <a:lstStyle/>
          <a:p>
            <a:pPr marL="0" indent="0">
              <a:buNone/>
            </a:pPr>
            <a:r>
              <a:rPr lang="en-GB" dirty="0"/>
              <a:t>Your final stage will be the write up of your report with all the section detailed in your assessment specification and guidance – we will go through this in week 9 and 10.  </a:t>
            </a:r>
          </a:p>
          <a:p>
            <a:endParaRPr lang="en-GB" dirty="0"/>
          </a:p>
          <a:p>
            <a:r>
              <a:rPr lang="en-GB" dirty="0"/>
              <a:t>Within the </a:t>
            </a:r>
            <a:r>
              <a:rPr lang="en-GB" b="1" dirty="0"/>
              <a:t>results</a:t>
            </a:r>
            <a:r>
              <a:rPr lang="en-GB" dirty="0"/>
              <a:t> section you will detail the key themes that have been identified. [We will cover Thematic Analysis in week 8] </a:t>
            </a:r>
          </a:p>
          <a:p>
            <a:r>
              <a:rPr lang="en-GB" dirty="0"/>
              <a:t>Within your </a:t>
            </a:r>
            <a:r>
              <a:rPr lang="en-GB" b="1" dirty="0"/>
              <a:t>discussion</a:t>
            </a:r>
            <a:r>
              <a:rPr lang="en-GB" dirty="0"/>
              <a:t> section you will write about which of your chosen articles demonstrate the themes identified and how this links with policy and practice in health and social care. </a:t>
            </a:r>
          </a:p>
          <a:p>
            <a:endParaRPr lang="en-GB" dirty="0"/>
          </a:p>
        </p:txBody>
      </p:sp>
      <p:grpSp>
        <p:nvGrpSpPr>
          <p:cNvPr id="4" name="Group 3">
            <a:extLst>
              <a:ext uri="{FF2B5EF4-FFF2-40B4-BE49-F238E27FC236}">
                <a16:creationId xmlns:a16="http://schemas.microsoft.com/office/drawing/2014/main" id="{0A18E0AD-538A-E75A-6C5E-5E9E80B1EA13}"/>
              </a:ext>
            </a:extLst>
          </p:cNvPr>
          <p:cNvGrpSpPr/>
          <p:nvPr/>
        </p:nvGrpSpPr>
        <p:grpSpPr>
          <a:xfrm>
            <a:off x="515815" y="1301262"/>
            <a:ext cx="2860431" cy="4595446"/>
            <a:chOff x="9662346" y="2527216"/>
            <a:chExt cx="1879633" cy="3213830"/>
          </a:xfrm>
        </p:grpSpPr>
        <p:sp>
          <p:nvSpPr>
            <p:cNvPr id="6" name="Free-form: Shape 5">
              <a:extLst>
                <a:ext uri="{FF2B5EF4-FFF2-40B4-BE49-F238E27FC236}">
                  <a16:creationId xmlns:a16="http://schemas.microsoft.com/office/drawing/2014/main" id="{96323D2E-74B6-56C0-B8FE-F3F6DFF199B6}"/>
                </a:ext>
              </a:extLst>
            </p:cNvPr>
            <p:cNvSpPr/>
            <p:nvPr/>
          </p:nvSpPr>
          <p:spPr>
            <a:xfrm>
              <a:off x="9898451" y="3956820"/>
              <a:ext cx="1643528" cy="1784226"/>
            </a:xfrm>
            <a:custGeom>
              <a:avLst/>
              <a:gdLst>
                <a:gd name="connsiteX0" fmla="*/ 0 w 1456974"/>
                <a:gd name="connsiteY0" fmla="*/ 145697 h 1456974"/>
                <a:gd name="connsiteX1" fmla="*/ 145697 w 1456974"/>
                <a:gd name="connsiteY1" fmla="*/ 0 h 1456974"/>
                <a:gd name="connsiteX2" fmla="*/ 1311277 w 1456974"/>
                <a:gd name="connsiteY2" fmla="*/ 0 h 1456974"/>
                <a:gd name="connsiteX3" fmla="*/ 1456974 w 1456974"/>
                <a:gd name="connsiteY3" fmla="*/ 145697 h 1456974"/>
                <a:gd name="connsiteX4" fmla="*/ 1456974 w 1456974"/>
                <a:gd name="connsiteY4" fmla="*/ 1311277 h 1456974"/>
                <a:gd name="connsiteX5" fmla="*/ 1311277 w 1456974"/>
                <a:gd name="connsiteY5" fmla="*/ 1456974 h 1456974"/>
                <a:gd name="connsiteX6" fmla="*/ 145697 w 1456974"/>
                <a:gd name="connsiteY6" fmla="*/ 1456974 h 1456974"/>
                <a:gd name="connsiteX7" fmla="*/ 0 w 1456974"/>
                <a:gd name="connsiteY7" fmla="*/ 1311277 h 1456974"/>
                <a:gd name="connsiteX8" fmla="*/ 0 w 1456974"/>
                <a:gd name="connsiteY8" fmla="*/ 145697 h 14569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56974" h="1456974">
                  <a:moveTo>
                    <a:pt x="0" y="145697"/>
                  </a:moveTo>
                  <a:cubicBezTo>
                    <a:pt x="0" y="65231"/>
                    <a:pt x="65231" y="0"/>
                    <a:pt x="145697" y="0"/>
                  </a:cubicBezTo>
                  <a:lnTo>
                    <a:pt x="1311277" y="0"/>
                  </a:lnTo>
                  <a:cubicBezTo>
                    <a:pt x="1391743" y="0"/>
                    <a:pt x="1456974" y="65231"/>
                    <a:pt x="1456974" y="145697"/>
                  </a:cubicBezTo>
                  <a:lnTo>
                    <a:pt x="1456974" y="1311277"/>
                  </a:lnTo>
                  <a:cubicBezTo>
                    <a:pt x="1456974" y="1391743"/>
                    <a:pt x="1391743" y="1456974"/>
                    <a:pt x="1311277" y="1456974"/>
                  </a:cubicBezTo>
                  <a:lnTo>
                    <a:pt x="145697" y="1456974"/>
                  </a:lnTo>
                  <a:cubicBezTo>
                    <a:pt x="65231" y="1456974"/>
                    <a:pt x="0" y="1391743"/>
                    <a:pt x="0" y="1311277"/>
                  </a:cubicBezTo>
                  <a:lnTo>
                    <a:pt x="0" y="14569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15063" tIns="115063" rIns="115063" bIns="115063" numCol="1" spcCol="1270" anchor="t" anchorCtr="0">
              <a:noAutofit/>
            </a:bodyPr>
            <a:lstStyle/>
            <a:p>
              <a:pPr marL="0" lvl="0" indent="0" algn="ctr" defTabSz="844550">
                <a:lnSpc>
                  <a:spcPct val="90000"/>
                </a:lnSpc>
                <a:spcBef>
                  <a:spcPct val="0"/>
                </a:spcBef>
                <a:spcAft>
                  <a:spcPct val="35000"/>
                </a:spcAft>
                <a:buNone/>
              </a:pPr>
              <a:r>
                <a:rPr lang="en-GB" sz="2800" b="1" kern="1200" dirty="0"/>
                <a:t>Stage 5</a:t>
              </a:r>
            </a:p>
            <a:p>
              <a:pPr marL="0" lvl="1" algn="ctr" defTabSz="666750">
                <a:lnSpc>
                  <a:spcPct val="90000"/>
                </a:lnSpc>
                <a:spcBef>
                  <a:spcPct val="0"/>
                </a:spcBef>
                <a:spcAft>
                  <a:spcPct val="15000"/>
                </a:spcAft>
              </a:pPr>
              <a:r>
                <a:rPr lang="en-GB" sz="2800" kern="1200" dirty="0"/>
                <a:t>Collating, summarising and reporting the results </a:t>
              </a:r>
            </a:p>
          </p:txBody>
        </p:sp>
        <p:pic>
          <p:nvPicPr>
            <p:cNvPr id="7" name="Picture 6">
              <a:extLst>
                <a:ext uri="{FF2B5EF4-FFF2-40B4-BE49-F238E27FC236}">
                  <a16:creationId xmlns:a16="http://schemas.microsoft.com/office/drawing/2014/main" id="{B67F0E49-6731-98D1-12CC-E59B12227B00}"/>
                </a:ext>
              </a:extLst>
            </p:cNvPr>
            <p:cNvPicPr>
              <a:picLocks noChangeAspect="1"/>
            </p:cNvPicPr>
            <p:nvPr/>
          </p:nvPicPr>
          <p:blipFill>
            <a:blip r:embed="rId2"/>
            <a:stretch>
              <a:fillRect/>
            </a:stretch>
          </p:blipFill>
          <p:spPr>
            <a:xfrm>
              <a:off x="9662346" y="2527216"/>
              <a:ext cx="1879633" cy="1274268"/>
            </a:xfrm>
            <a:prstGeom prst="rect">
              <a:avLst/>
            </a:prstGeom>
          </p:spPr>
        </p:pic>
      </p:grpSp>
    </p:spTree>
    <p:extLst>
      <p:ext uri="{BB962C8B-B14F-4D97-AF65-F5344CB8AC3E}">
        <p14:creationId xmlns:p14="http://schemas.microsoft.com/office/powerpoint/2010/main" val="35730539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698B49-4892-3400-9BAC-0108BE4E29E5}"/>
              </a:ext>
            </a:extLst>
          </p:cNvPr>
          <p:cNvSpPr>
            <a:spLocks noGrp="1"/>
          </p:cNvSpPr>
          <p:nvPr>
            <p:ph type="title"/>
          </p:nvPr>
        </p:nvSpPr>
        <p:spPr>
          <a:xfrm>
            <a:off x="22600" y="1075436"/>
            <a:ext cx="11594969" cy="1325563"/>
          </a:xfrm>
        </p:spPr>
        <p:txBody>
          <a:bodyPr/>
          <a:lstStyle/>
          <a:p>
            <a:r>
              <a:rPr lang="en-GB" dirty="0"/>
              <a:t>Your component 1 </a:t>
            </a:r>
          </a:p>
        </p:txBody>
      </p:sp>
      <p:sp>
        <p:nvSpPr>
          <p:cNvPr id="3" name="Content Placeholder 2">
            <a:extLst>
              <a:ext uri="{FF2B5EF4-FFF2-40B4-BE49-F238E27FC236}">
                <a16:creationId xmlns:a16="http://schemas.microsoft.com/office/drawing/2014/main" id="{FA75DB8E-86ED-C5D6-355E-EA977DA16C6A}"/>
              </a:ext>
            </a:extLst>
          </p:cNvPr>
          <p:cNvSpPr>
            <a:spLocks noGrp="1"/>
          </p:cNvSpPr>
          <p:nvPr>
            <p:ph idx="1"/>
          </p:nvPr>
        </p:nvSpPr>
        <p:spPr>
          <a:xfrm>
            <a:off x="277008" y="2282001"/>
            <a:ext cx="11594969" cy="975466"/>
          </a:xfrm>
          <a:ln w="57150"/>
        </p:spPr>
        <p:style>
          <a:lnRef idx="2">
            <a:schemeClr val="dk1"/>
          </a:lnRef>
          <a:fillRef idx="1">
            <a:schemeClr val="lt1"/>
          </a:fillRef>
          <a:effectRef idx="0">
            <a:schemeClr val="dk1"/>
          </a:effectRef>
          <a:fontRef idx="minor">
            <a:schemeClr val="dk1"/>
          </a:fontRef>
        </p:style>
        <p:txBody>
          <a:bodyPr/>
          <a:lstStyle/>
          <a:p>
            <a:pPr marL="0" indent="0">
              <a:buNone/>
            </a:pPr>
            <a:r>
              <a:rPr lang="en-GB" dirty="0"/>
              <a:t>Remember your component 1 research proposal will briefly detail </a:t>
            </a:r>
            <a:r>
              <a:rPr lang="en-GB" b="1" dirty="0"/>
              <a:t>your plan </a:t>
            </a:r>
            <a:r>
              <a:rPr lang="en-GB" dirty="0"/>
              <a:t>for addressing each of these stages. </a:t>
            </a:r>
          </a:p>
        </p:txBody>
      </p:sp>
      <p:grpSp>
        <p:nvGrpSpPr>
          <p:cNvPr id="5" name="Group 4">
            <a:extLst>
              <a:ext uri="{FF2B5EF4-FFF2-40B4-BE49-F238E27FC236}">
                <a16:creationId xmlns:a16="http://schemas.microsoft.com/office/drawing/2014/main" id="{F637FCCD-CCD5-D5E9-F361-1151C9957281}"/>
              </a:ext>
            </a:extLst>
          </p:cNvPr>
          <p:cNvGrpSpPr/>
          <p:nvPr/>
        </p:nvGrpSpPr>
        <p:grpSpPr>
          <a:xfrm>
            <a:off x="620261" y="3600534"/>
            <a:ext cx="1758253" cy="3158044"/>
            <a:chOff x="620261" y="2172594"/>
            <a:chExt cx="1704533" cy="3568450"/>
          </a:xfrm>
        </p:grpSpPr>
        <p:sp>
          <p:nvSpPr>
            <p:cNvPr id="6" name="Rectangle: Rounded Corners 5">
              <a:extLst>
                <a:ext uri="{FF2B5EF4-FFF2-40B4-BE49-F238E27FC236}">
                  <a16:creationId xmlns:a16="http://schemas.microsoft.com/office/drawing/2014/main" id="{58841FEA-0F60-6C1C-70C1-717468BBD429}"/>
                </a:ext>
              </a:extLst>
            </p:cNvPr>
            <p:cNvSpPr/>
            <p:nvPr/>
          </p:nvSpPr>
          <p:spPr>
            <a:xfrm>
              <a:off x="620261" y="2172594"/>
              <a:ext cx="1450360" cy="1784225"/>
            </a:xfrm>
            <a:prstGeom prst="roundRect">
              <a:avLst>
                <a:gd name="adj" fmla="val 10000"/>
              </a:avLst>
            </a:prstGeom>
            <a:blipFill>
              <a:blip r:embed="rId2">
                <a:extLst>
                  <a:ext uri="{28A0092B-C50C-407E-A947-70E740481C1C}">
                    <a14:useLocalDpi xmlns:a14="http://schemas.microsoft.com/office/drawing/2010/main" val="0"/>
                  </a:ext>
                </a:extLst>
              </a:blip>
              <a:srcRect/>
              <a:stretch>
                <a:fillRect t="-6000" b="-6000"/>
              </a:stretch>
            </a:blipFill>
          </p:spPr>
          <p:style>
            <a:lnRef idx="2">
              <a:schemeClr val="lt1">
                <a:hueOff val="0"/>
                <a:satOff val="0"/>
                <a:lumOff val="0"/>
                <a:alphaOff val="0"/>
              </a:schemeClr>
            </a:lnRef>
            <a:fillRef idx="1">
              <a:scrgbClr r="0" g="0" b="0"/>
            </a:fillRef>
            <a:effectRef idx="0">
              <a:schemeClr val="accent1">
                <a:tint val="50000"/>
                <a:hueOff val="0"/>
                <a:satOff val="0"/>
                <a:lumOff val="0"/>
                <a:alphaOff val="0"/>
              </a:schemeClr>
            </a:effectRef>
            <a:fontRef idx="minor">
              <a:schemeClr val="lt1">
                <a:hueOff val="0"/>
                <a:satOff val="0"/>
                <a:lumOff val="0"/>
                <a:alphaOff val="0"/>
              </a:schemeClr>
            </a:fontRef>
          </p:style>
          <p:txBody>
            <a:bodyPr/>
            <a:lstStyle/>
            <a:p>
              <a:endParaRPr lang="en-GB"/>
            </a:p>
          </p:txBody>
        </p:sp>
        <p:sp>
          <p:nvSpPr>
            <p:cNvPr id="7" name="Free-form: Shape 6">
              <a:extLst>
                <a:ext uri="{FF2B5EF4-FFF2-40B4-BE49-F238E27FC236}">
                  <a16:creationId xmlns:a16="http://schemas.microsoft.com/office/drawing/2014/main" id="{D7EB47AF-BA58-B1DF-D1FE-770F1E1298FC}"/>
                </a:ext>
              </a:extLst>
            </p:cNvPr>
            <p:cNvSpPr/>
            <p:nvPr/>
          </p:nvSpPr>
          <p:spPr>
            <a:xfrm>
              <a:off x="874434" y="3956819"/>
              <a:ext cx="1450360" cy="1784225"/>
            </a:xfrm>
            <a:custGeom>
              <a:avLst/>
              <a:gdLst>
                <a:gd name="connsiteX0" fmla="*/ 0 w 1456974"/>
                <a:gd name="connsiteY0" fmla="*/ 145697 h 1456974"/>
                <a:gd name="connsiteX1" fmla="*/ 145697 w 1456974"/>
                <a:gd name="connsiteY1" fmla="*/ 0 h 1456974"/>
                <a:gd name="connsiteX2" fmla="*/ 1311277 w 1456974"/>
                <a:gd name="connsiteY2" fmla="*/ 0 h 1456974"/>
                <a:gd name="connsiteX3" fmla="*/ 1456974 w 1456974"/>
                <a:gd name="connsiteY3" fmla="*/ 145697 h 1456974"/>
                <a:gd name="connsiteX4" fmla="*/ 1456974 w 1456974"/>
                <a:gd name="connsiteY4" fmla="*/ 1311277 h 1456974"/>
                <a:gd name="connsiteX5" fmla="*/ 1311277 w 1456974"/>
                <a:gd name="connsiteY5" fmla="*/ 1456974 h 1456974"/>
                <a:gd name="connsiteX6" fmla="*/ 145697 w 1456974"/>
                <a:gd name="connsiteY6" fmla="*/ 1456974 h 1456974"/>
                <a:gd name="connsiteX7" fmla="*/ 0 w 1456974"/>
                <a:gd name="connsiteY7" fmla="*/ 1311277 h 1456974"/>
                <a:gd name="connsiteX8" fmla="*/ 0 w 1456974"/>
                <a:gd name="connsiteY8" fmla="*/ 145697 h 14569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56974" h="1456974">
                  <a:moveTo>
                    <a:pt x="0" y="145697"/>
                  </a:moveTo>
                  <a:cubicBezTo>
                    <a:pt x="0" y="65231"/>
                    <a:pt x="65231" y="0"/>
                    <a:pt x="145697" y="0"/>
                  </a:cubicBezTo>
                  <a:lnTo>
                    <a:pt x="1311277" y="0"/>
                  </a:lnTo>
                  <a:cubicBezTo>
                    <a:pt x="1391743" y="0"/>
                    <a:pt x="1456974" y="65231"/>
                    <a:pt x="1456974" y="145697"/>
                  </a:cubicBezTo>
                  <a:lnTo>
                    <a:pt x="1456974" y="1311277"/>
                  </a:lnTo>
                  <a:cubicBezTo>
                    <a:pt x="1456974" y="1391743"/>
                    <a:pt x="1391743" y="1456974"/>
                    <a:pt x="1311277" y="1456974"/>
                  </a:cubicBezTo>
                  <a:lnTo>
                    <a:pt x="145697" y="1456974"/>
                  </a:lnTo>
                  <a:cubicBezTo>
                    <a:pt x="65231" y="1456974"/>
                    <a:pt x="0" y="1391743"/>
                    <a:pt x="0" y="1311277"/>
                  </a:cubicBezTo>
                  <a:lnTo>
                    <a:pt x="0" y="14569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15063" tIns="115063" rIns="115063" bIns="115063" numCol="1" spcCol="1270" anchor="t" anchorCtr="0">
              <a:noAutofit/>
            </a:bodyPr>
            <a:lstStyle/>
            <a:p>
              <a:pPr marL="0" lvl="0" indent="0" algn="ctr" defTabSz="844550">
                <a:lnSpc>
                  <a:spcPct val="90000"/>
                </a:lnSpc>
                <a:spcBef>
                  <a:spcPct val="0"/>
                </a:spcBef>
                <a:spcAft>
                  <a:spcPct val="35000"/>
                </a:spcAft>
                <a:buNone/>
              </a:pPr>
              <a:r>
                <a:rPr lang="en-GB" sz="2000" b="1" kern="1200" dirty="0"/>
                <a:t>Stage 1</a:t>
              </a:r>
            </a:p>
            <a:p>
              <a:pPr marL="0" lvl="1" algn="ctr" defTabSz="666750">
                <a:lnSpc>
                  <a:spcPct val="90000"/>
                </a:lnSpc>
                <a:spcBef>
                  <a:spcPct val="0"/>
                </a:spcBef>
                <a:spcAft>
                  <a:spcPct val="15000"/>
                </a:spcAft>
              </a:pPr>
              <a:r>
                <a:rPr lang="en-GB" sz="2000" dirty="0"/>
                <a:t>I</a:t>
              </a:r>
              <a:r>
                <a:rPr lang="en-GB" sz="2000" kern="1200" dirty="0"/>
                <a:t>dentifying the research question </a:t>
              </a:r>
            </a:p>
          </p:txBody>
        </p:sp>
      </p:grpSp>
      <p:grpSp>
        <p:nvGrpSpPr>
          <p:cNvPr id="8" name="Group 7">
            <a:extLst>
              <a:ext uri="{FF2B5EF4-FFF2-40B4-BE49-F238E27FC236}">
                <a16:creationId xmlns:a16="http://schemas.microsoft.com/office/drawing/2014/main" id="{70498082-96C0-04FD-EC89-B4DC308BE1F5}"/>
              </a:ext>
            </a:extLst>
          </p:cNvPr>
          <p:cNvGrpSpPr/>
          <p:nvPr/>
        </p:nvGrpSpPr>
        <p:grpSpPr>
          <a:xfrm>
            <a:off x="4646384" y="3746834"/>
            <a:ext cx="2274799" cy="2989600"/>
            <a:chOff x="4646384" y="2362928"/>
            <a:chExt cx="2205297" cy="3378116"/>
          </a:xfrm>
        </p:grpSpPr>
        <p:sp>
          <p:nvSpPr>
            <p:cNvPr id="9" name="Free-form: Shape 8">
              <a:extLst>
                <a:ext uri="{FF2B5EF4-FFF2-40B4-BE49-F238E27FC236}">
                  <a16:creationId xmlns:a16="http://schemas.microsoft.com/office/drawing/2014/main" id="{CB8588B3-6F88-06B8-F77F-52967DB8CD76}"/>
                </a:ext>
              </a:extLst>
            </p:cNvPr>
            <p:cNvSpPr/>
            <p:nvPr/>
          </p:nvSpPr>
          <p:spPr>
            <a:xfrm>
              <a:off x="4646384" y="3564033"/>
              <a:ext cx="279371" cy="428724"/>
            </a:xfrm>
            <a:custGeom>
              <a:avLst/>
              <a:gdLst>
                <a:gd name="connsiteX0" fmla="*/ 0 w 280645"/>
                <a:gd name="connsiteY0" fmla="*/ 70018 h 350090"/>
                <a:gd name="connsiteX1" fmla="*/ 140323 w 280645"/>
                <a:gd name="connsiteY1" fmla="*/ 70018 h 350090"/>
                <a:gd name="connsiteX2" fmla="*/ 140323 w 280645"/>
                <a:gd name="connsiteY2" fmla="*/ 0 h 350090"/>
                <a:gd name="connsiteX3" fmla="*/ 280645 w 280645"/>
                <a:gd name="connsiteY3" fmla="*/ 175045 h 350090"/>
                <a:gd name="connsiteX4" fmla="*/ 140323 w 280645"/>
                <a:gd name="connsiteY4" fmla="*/ 350090 h 350090"/>
                <a:gd name="connsiteX5" fmla="*/ 140323 w 280645"/>
                <a:gd name="connsiteY5" fmla="*/ 280072 h 350090"/>
                <a:gd name="connsiteX6" fmla="*/ 0 w 280645"/>
                <a:gd name="connsiteY6" fmla="*/ 280072 h 350090"/>
                <a:gd name="connsiteX7" fmla="*/ 0 w 280645"/>
                <a:gd name="connsiteY7" fmla="*/ 70018 h 3500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0645" h="350090">
                  <a:moveTo>
                    <a:pt x="0" y="70018"/>
                  </a:moveTo>
                  <a:lnTo>
                    <a:pt x="140323" y="70018"/>
                  </a:lnTo>
                  <a:lnTo>
                    <a:pt x="140323" y="0"/>
                  </a:lnTo>
                  <a:lnTo>
                    <a:pt x="280645" y="175045"/>
                  </a:lnTo>
                  <a:lnTo>
                    <a:pt x="140323" y="350090"/>
                  </a:lnTo>
                  <a:lnTo>
                    <a:pt x="140323" y="280072"/>
                  </a:lnTo>
                  <a:lnTo>
                    <a:pt x="0" y="280072"/>
                  </a:lnTo>
                  <a:lnTo>
                    <a:pt x="0" y="70018"/>
                  </a:lnTo>
                  <a:close/>
                </a:path>
              </a:pathLst>
            </a:custGeom>
          </p:spPr>
          <p:style>
            <a:lnRef idx="0">
              <a:schemeClr val="accent1">
                <a:tint val="60000"/>
                <a:hueOff val="0"/>
                <a:satOff val="0"/>
                <a:lumOff val="0"/>
                <a:alphaOff val="0"/>
              </a:schemeClr>
            </a:lnRef>
            <a:fillRef idx="1">
              <a:schemeClr val="accent1">
                <a:tint val="60000"/>
                <a:hueOff val="0"/>
                <a:satOff val="0"/>
                <a:lumOff val="0"/>
                <a:alphaOff val="0"/>
              </a:schemeClr>
            </a:fillRef>
            <a:effectRef idx="0">
              <a:schemeClr val="accent1">
                <a:tint val="60000"/>
                <a:hueOff val="0"/>
                <a:satOff val="0"/>
                <a:lumOff val="0"/>
                <a:alphaOff val="0"/>
              </a:schemeClr>
            </a:effectRef>
            <a:fontRef idx="minor">
              <a:schemeClr val="lt1"/>
            </a:fontRef>
          </p:style>
          <p:txBody>
            <a:bodyPr spcFirstLastPara="0" vert="horz" wrap="square" lIns="0" tIns="70018" rIns="84193" bIns="70018" numCol="1" spcCol="1270" anchor="ctr" anchorCtr="0">
              <a:noAutofit/>
            </a:bodyPr>
            <a:lstStyle/>
            <a:p>
              <a:pPr marL="0" lvl="0" indent="0" algn="ctr" defTabSz="666750">
                <a:lnSpc>
                  <a:spcPct val="90000"/>
                </a:lnSpc>
                <a:spcBef>
                  <a:spcPct val="0"/>
                </a:spcBef>
                <a:spcAft>
                  <a:spcPct val="35000"/>
                </a:spcAft>
                <a:buNone/>
              </a:pPr>
              <a:endParaRPr lang="en-GB" sz="1500" kern="1200"/>
            </a:p>
          </p:txBody>
        </p:sp>
        <p:sp>
          <p:nvSpPr>
            <p:cNvPr id="10" name="Rectangle: Rounded Corners 9">
              <a:extLst>
                <a:ext uri="{FF2B5EF4-FFF2-40B4-BE49-F238E27FC236}">
                  <a16:creationId xmlns:a16="http://schemas.microsoft.com/office/drawing/2014/main" id="{B71D6851-3D48-C157-B40B-9AC89F3EAFFB}"/>
                </a:ext>
              </a:extLst>
            </p:cNvPr>
            <p:cNvSpPr/>
            <p:nvPr/>
          </p:nvSpPr>
          <p:spPr>
            <a:xfrm>
              <a:off x="5305681" y="2362928"/>
              <a:ext cx="1450360" cy="1784225"/>
            </a:xfrm>
            <a:prstGeom prst="roundRect">
              <a:avLst>
                <a:gd name="adj" fmla="val 10000"/>
              </a:avLst>
            </a:prstGeom>
            <a:blipFill>
              <a:blip r:embed="rId3">
                <a:extLst>
                  <a:ext uri="{28A0092B-C50C-407E-A947-70E740481C1C}">
                    <a14:useLocalDpi xmlns:a14="http://schemas.microsoft.com/office/drawing/2010/main" val="0"/>
                  </a:ext>
                </a:extLst>
              </a:blip>
              <a:srcRect/>
              <a:stretch>
                <a:fillRect l="-24000" r="-24000"/>
              </a:stretch>
            </a:blipFill>
          </p:spPr>
          <p:style>
            <a:lnRef idx="2">
              <a:schemeClr val="lt1">
                <a:hueOff val="0"/>
                <a:satOff val="0"/>
                <a:lumOff val="0"/>
                <a:alphaOff val="0"/>
              </a:schemeClr>
            </a:lnRef>
            <a:fillRef idx="1">
              <a:scrgbClr r="0" g="0" b="0"/>
            </a:fillRef>
            <a:effectRef idx="0">
              <a:schemeClr val="accent1">
                <a:tint val="50000"/>
                <a:hueOff val="0"/>
                <a:satOff val="0"/>
                <a:lumOff val="0"/>
                <a:alphaOff val="0"/>
              </a:schemeClr>
            </a:effectRef>
            <a:fontRef idx="minor">
              <a:schemeClr val="lt1">
                <a:hueOff val="0"/>
                <a:satOff val="0"/>
                <a:lumOff val="0"/>
                <a:alphaOff val="0"/>
              </a:schemeClr>
            </a:fontRef>
          </p:style>
          <p:txBody>
            <a:bodyPr/>
            <a:lstStyle/>
            <a:p>
              <a:endParaRPr lang="en-GB"/>
            </a:p>
          </p:txBody>
        </p:sp>
        <p:sp>
          <p:nvSpPr>
            <p:cNvPr id="11" name="Free-form: Shape 10">
              <a:extLst>
                <a:ext uri="{FF2B5EF4-FFF2-40B4-BE49-F238E27FC236}">
                  <a16:creationId xmlns:a16="http://schemas.microsoft.com/office/drawing/2014/main" id="{748D8539-6920-DE05-637E-587D8E116AF9}"/>
                </a:ext>
              </a:extLst>
            </p:cNvPr>
            <p:cNvSpPr/>
            <p:nvPr/>
          </p:nvSpPr>
          <p:spPr>
            <a:xfrm>
              <a:off x="5401321" y="3956819"/>
              <a:ext cx="1450360" cy="1784225"/>
            </a:xfrm>
            <a:custGeom>
              <a:avLst/>
              <a:gdLst>
                <a:gd name="connsiteX0" fmla="*/ 0 w 1456974"/>
                <a:gd name="connsiteY0" fmla="*/ 145697 h 1456974"/>
                <a:gd name="connsiteX1" fmla="*/ 145697 w 1456974"/>
                <a:gd name="connsiteY1" fmla="*/ 0 h 1456974"/>
                <a:gd name="connsiteX2" fmla="*/ 1311277 w 1456974"/>
                <a:gd name="connsiteY2" fmla="*/ 0 h 1456974"/>
                <a:gd name="connsiteX3" fmla="*/ 1456974 w 1456974"/>
                <a:gd name="connsiteY3" fmla="*/ 145697 h 1456974"/>
                <a:gd name="connsiteX4" fmla="*/ 1456974 w 1456974"/>
                <a:gd name="connsiteY4" fmla="*/ 1311277 h 1456974"/>
                <a:gd name="connsiteX5" fmla="*/ 1311277 w 1456974"/>
                <a:gd name="connsiteY5" fmla="*/ 1456974 h 1456974"/>
                <a:gd name="connsiteX6" fmla="*/ 145697 w 1456974"/>
                <a:gd name="connsiteY6" fmla="*/ 1456974 h 1456974"/>
                <a:gd name="connsiteX7" fmla="*/ 0 w 1456974"/>
                <a:gd name="connsiteY7" fmla="*/ 1311277 h 1456974"/>
                <a:gd name="connsiteX8" fmla="*/ 0 w 1456974"/>
                <a:gd name="connsiteY8" fmla="*/ 145697 h 14569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56974" h="1456974">
                  <a:moveTo>
                    <a:pt x="0" y="145697"/>
                  </a:moveTo>
                  <a:cubicBezTo>
                    <a:pt x="0" y="65231"/>
                    <a:pt x="65231" y="0"/>
                    <a:pt x="145697" y="0"/>
                  </a:cubicBezTo>
                  <a:lnTo>
                    <a:pt x="1311277" y="0"/>
                  </a:lnTo>
                  <a:cubicBezTo>
                    <a:pt x="1391743" y="0"/>
                    <a:pt x="1456974" y="65231"/>
                    <a:pt x="1456974" y="145697"/>
                  </a:cubicBezTo>
                  <a:lnTo>
                    <a:pt x="1456974" y="1311277"/>
                  </a:lnTo>
                  <a:cubicBezTo>
                    <a:pt x="1456974" y="1391743"/>
                    <a:pt x="1391743" y="1456974"/>
                    <a:pt x="1311277" y="1456974"/>
                  </a:cubicBezTo>
                  <a:lnTo>
                    <a:pt x="145697" y="1456974"/>
                  </a:lnTo>
                  <a:cubicBezTo>
                    <a:pt x="65231" y="1456974"/>
                    <a:pt x="0" y="1391743"/>
                    <a:pt x="0" y="1311277"/>
                  </a:cubicBezTo>
                  <a:lnTo>
                    <a:pt x="0" y="14569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15063" tIns="115063" rIns="115063" bIns="115063" numCol="1" spcCol="1270" anchor="t" anchorCtr="0">
              <a:noAutofit/>
            </a:bodyPr>
            <a:lstStyle/>
            <a:p>
              <a:pPr marL="0" lvl="0" indent="0" algn="ctr" defTabSz="844550">
                <a:lnSpc>
                  <a:spcPct val="90000"/>
                </a:lnSpc>
                <a:spcBef>
                  <a:spcPct val="0"/>
                </a:spcBef>
                <a:spcAft>
                  <a:spcPct val="35000"/>
                </a:spcAft>
                <a:buNone/>
              </a:pPr>
              <a:r>
                <a:rPr lang="en-GB" sz="2000" b="1" kern="1200" dirty="0"/>
                <a:t>Stage 3</a:t>
              </a:r>
            </a:p>
            <a:p>
              <a:pPr marL="0" lvl="1" algn="ctr" defTabSz="666750">
                <a:lnSpc>
                  <a:spcPct val="90000"/>
                </a:lnSpc>
                <a:spcBef>
                  <a:spcPct val="0"/>
                </a:spcBef>
                <a:spcAft>
                  <a:spcPct val="15000"/>
                </a:spcAft>
              </a:pPr>
              <a:r>
                <a:rPr lang="en-GB" sz="2000" dirty="0"/>
                <a:t>S</a:t>
              </a:r>
              <a:r>
                <a:rPr lang="en-GB" sz="2000" kern="1200" dirty="0"/>
                <a:t>tudy selection </a:t>
              </a:r>
            </a:p>
          </p:txBody>
        </p:sp>
      </p:grpSp>
      <p:grpSp>
        <p:nvGrpSpPr>
          <p:cNvPr id="12" name="Group 11">
            <a:extLst>
              <a:ext uri="{FF2B5EF4-FFF2-40B4-BE49-F238E27FC236}">
                <a16:creationId xmlns:a16="http://schemas.microsoft.com/office/drawing/2014/main" id="{DAE6A96E-8BEB-597F-E5C0-3AD331E983DE}"/>
              </a:ext>
            </a:extLst>
          </p:cNvPr>
          <p:cNvGrpSpPr/>
          <p:nvPr/>
        </p:nvGrpSpPr>
        <p:grpSpPr>
          <a:xfrm>
            <a:off x="6894949" y="3802047"/>
            <a:ext cx="2274799" cy="2926029"/>
            <a:chOff x="6894949" y="2434761"/>
            <a:chExt cx="2205297" cy="3306283"/>
          </a:xfrm>
        </p:grpSpPr>
        <p:sp>
          <p:nvSpPr>
            <p:cNvPr id="13" name="Free-form: Shape 12">
              <a:extLst>
                <a:ext uri="{FF2B5EF4-FFF2-40B4-BE49-F238E27FC236}">
                  <a16:creationId xmlns:a16="http://schemas.microsoft.com/office/drawing/2014/main" id="{4B3BE84C-2B00-9B26-6F73-A75E70E580D9}"/>
                </a:ext>
              </a:extLst>
            </p:cNvPr>
            <p:cNvSpPr/>
            <p:nvPr/>
          </p:nvSpPr>
          <p:spPr>
            <a:xfrm>
              <a:off x="6894949" y="3564033"/>
              <a:ext cx="279371" cy="428724"/>
            </a:xfrm>
            <a:custGeom>
              <a:avLst/>
              <a:gdLst>
                <a:gd name="connsiteX0" fmla="*/ 0 w 280645"/>
                <a:gd name="connsiteY0" fmla="*/ 70018 h 350090"/>
                <a:gd name="connsiteX1" fmla="*/ 140323 w 280645"/>
                <a:gd name="connsiteY1" fmla="*/ 70018 h 350090"/>
                <a:gd name="connsiteX2" fmla="*/ 140323 w 280645"/>
                <a:gd name="connsiteY2" fmla="*/ 0 h 350090"/>
                <a:gd name="connsiteX3" fmla="*/ 280645 w 280645"/>
                <a:gd name="connsiteY3" fmla="*/ 175045 h 350090"/>
                <a:gd name="connsiteX4" fmla="*/ 140323 w 280645"/>
                <a:gd name="connsiteY4" fmla="*/ 350090 h 350090"/>
                <a:gd name="connsiteX5" fmla="*/ 140323 w 280645"/>
                <a:gd name="connsiteY5" fmla="*/ 280072 h 350090"/>
                <a:gd name="connsiteX6" fmla="*/ 0 w 280645"/>
                <a:gd name="connsiteY6" fmla="*/ 280072 h 350090"/>
                <a:gd name="connsiteX7" fmla="*/ 0 w 280645"/>
                <a:gd name="connsiteY7" fmla="*/ 70018 h 3500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0645" h="350090">
                  <a:moveTo>
                    <a:pt x="0" y="70018"/>
                  </a:moveTo>
                  <a:lnTo>
                    <a:pt x="140323" y="70018"/>
                  </a:lnTo>
                  <a:lnTo>
                    <a:pt x="140323" y="0"/>
                  </a:lnTo>
                  <a:lnTo>
                    <a:pt x="280645" y="175045"/>
                  </a:lnTo>
                  <a:lnTo>
                    <a:pt x="140323" y="350090"/>
                  </a:lnTo>
                  <a:lnTo>
                    <a:pt x="140323" y="280072"/>
                  </a:lnTo>
                  <a:lnTo>
                    <a:pt x="0" y="280072"/>
                  </a:lnTo>
                  <a:lnTo>
                    <a:pt x="0" y="70018"/>
                  </a:lnTo>
                  <a:close/>
                </a:path>
              </a:pathLst>
            </a:custGeom>
          </p:spPr>
          <p:style>
            <a:lnRef idx="0">
              <a:schemeClr val="accent1">
                <a:tint val="60000"/>
                <a:hueOff val="0"/>
                <a:satOff val="0"/>
                <a:lumOff val="0"/>
                <a:alphaOff val="0"/>
              </a:schemeClr>
            </a:lnRef>
            <a:fillRef idx="1">
              <a:schemeClr val="accent1">
                <a:tint val="60000"/>
                <a:hueOff val="0"/>
                <a:satOff val="0"/>
                <a:lumOff val="0"/>
                <a:alphaOff val="0"/>
              </a:schemeClr>
            </a:fillRef>
            <a:effectRef idx="0">
              <a:schemeClr val="accent1">
                <a:tint val="60000"/>
                <a:hueOff val="0"/>
                <a:satOff val="0"/>
                <a:lumOff val="0"/>
                <a:alphaOff val="0"/>
              </a:schemeClr>
            </a:effectRef>
            <a:fontRef idx="minor">
              <a:schemeClr val="lt1"/>
            </a:fontRef>
          </p:style>
          <p:txBody>
            <a:bodyPr spcFirstLastPara="0" vert="horz" wrap="square" lIns="0" tIns="70018" rIns="84193" bIns="70018" numCol="1" spcCol="1270" anchor="ctr" anchorCtr="0">
              <a:noAutofit/>
            </a:bodyPr>
            <a:lstStyle/>
            <a:p>
              <a:pPr marL="0" lvl="0" indent="0" algn="ctr" defTabSz="666750">
                <a:lnSpc>
                  <a:spcPct val="90000"/>
                </a:lnSpc>
                <a:spcBef>
                  <a:spcPct val="0"/>
                </a:spcBef>
                <a:spcAft>
                  <a:spcPct val="35000"/>
                </a:spcAft>
                <a:buNone/>
              </a:pPr>
              <a:endParaRPr lang="en-GB" sz="1500" kern="1200"/>
            </a:p>
          </p:txBody>
        </p:sp>
        <p:sp>
          <p:nvSpPr>
            <p:cNvPr id="14" name="Rectangle: Rounded Corners 13">
              <a:extLst>
                <a:ext uri="{FF2B5EF4-FFF2-40B4-BE49-F238E27FC236}">
                  <a16:creationId xmlns:a16="http://schemas.microsoft.com/office/drawing/2014/main" id="{564AE3A9-3BB8-98ED-A0E8-142957D12D6A}"/>
                </a:ext>
              </a:extLst>
            </p:cNvPr>
            <p:cNvSpPr/>
            <p:nvPr/>
          </p:nvSpPr>
          <p:spPr>
            <a:xfrm>
              <a:off x="7554246" y="2434761"/>
              <a:ext cx="1450360" cy="1784225"/>
            </a:xfrm>
            <a:prstGeom prst="roundRect">
              <a:avLst>
                <a:gd name="adj" fmla="val 10000"/>
              </a:avLst>
            </a:prstGeom>
            <a:blipFill>
              <a:blip r:embed="rId4">
                <a:extLst>
                  <a:ext uri="{28A0092B-C50C-407E-A947-70E740481C1C}">
                    <a14:useLocalDpi xmlns:a14="http://schemas.microsoft.com/office/drawing/2010/main" val="0"/>
                  </a:ext>
                </a:extLst>
              </a:blip>
              <a:srcRect/>
              <a:stretch>
                <a:fillRect l="-43000" r="-43000"/>
              </a:stretch>
            </a:blipFill>
          </p:spPr>
          <p:style>
            <a:lnRef idx="2">
              <a:schemeClr val="lt1">
                <a:hueOff val="0"/>
                <a:satOff val="0"/>
                <a:lumOff val="0"/>
                <a:alphaOff val="0"/>
              </a:schemeClr>
            </a:lnRef>
            <a:fillRef idx="1">
              <a:scrgbClr r="0" g="0" b="0"/>
            </a:fillRef>
            <a:effectRef idx="0">
              <a:schemeClr val="accent1">
                <a:tint val="50000"/>
                <a:hueOff val="0"/>
                <a:satOff val="0"/>
                <a:lumOff val="0"/>
                <a:alphaOff val="0"/>
              </a:schemeClr>
            </a:effectRef>
            <a:fontRef idx="minor">
              <a:schemeClr val="lt1">
                <a:hueOff val="0"/>
                <a:satOff val="0"/>
                <a:lumOff val="0"/>
                <a:alphaOff val="0"/>
              </a:schemeClr>
            </a:fontRef>
          </p:style>
          <p:txBody>
            <a:bodyPr/>
            <a:lstStyle/>
            <a:p>
              <a:endParaRPr lang="en-GB"/>
            </a:p>
          </p:txBody>
        </p:sp>
        <p:sp>
          <p:nvSpPr>
            <p:cNvPr id="15" name="Free-form: Shape 14">
              <a:extLst>
                <a:ext uri="{FF2B5EF4-FFF2-40B4-BE49-F238E27FC236}">
                  <a16:creationId xmlns:a16="http://schemas.microsoft.com/office/drawing/2014/main" id="{E41CBE48-2C31-F1AA-B0AA-3EAD70476015}"/>
                </a:ext>
              </a:extLst>
            </p:cNvPr>
            <p:cNvSpPr/>
            <p:nvPr/>
          </p:nvSpPr>
          <p:spPr>
            <a:xfrm>
              <a:off x="7649886" y="3956819"/>
              <a:ext cx="1450360" cy="1784225"/>
            </a:xfrm>
            <a:custGeom>
              <a:avLst/>
              <a:gdLst>
                <a:gd name="connsiteX0" fmla="*/ 0 w 1456974"/>
                <a:gd name="connsiteY0" fmla="*/ 145697 h 1456974"/>
                <a:gd name="connsiteX1" fmla="*/ 145697 w 1456974"/>
                <a:gd name="connsiteY1" fmla="*/ 0 h 1456974"/>
                <a:gd name="connsiteX2" fmla="*/ 1311277 w 1456974"/>
                <a:gd name="connsiteY2" fmla="*/ 0 h 1456974"/>
                <a:gd name="connsiteX3" fmla="*/ 1456974 w 1456974"/>
                <a:gd name="connsiteY3" fmla="*/ 145697 h 1456974"/>
                <a:gd name="connsiteX4" fmla="*/ 1456974 w 1456974"/>
                <a:gd name="connsiteY4" fmla="*/ 1311277 h 1456974"/>
                <a:gd name="connsiteX5" fmla="*/ 1311277 w 1456974"/>
                <a:gd name="connsiteY5" fmla="*/ 1456974 h 1456974"/>
                <a:gd name="connsiteX6" fmla="*/ 145697 w 1456974"/>
                <a:gd name="connsiteY6" fmla="*/ 1456974 h 1456974"/>
                <a:gd name="connsiteX7" fmla="*/ 0 w 1456974"/>
                <a:gd name="connsiteY7" fmla="*/ 1311277 h 1456974"/>
                <a:gd name="connsiteX8" fmla="*/ 0 w 1456974"/>
                <a:gd name="connsiteY8" fmla="*/ 145697 h 14569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56974" h="1456974">
                  <a:moveTo>
                    <a:pt x="0" y="145697"/>
                  </a:moveTo>
                  <a:cubicBezTo>
                    <a:pt x="0" y="65231"/>
                    <a:pt x="65231" y="0"/>
                    <a:pt x="145697" y="0"/>
                  </a:cubicBezTo>
                  <a:lnTo>
                    <a:pt x="1311277" y="0"/>
                  </a:lnTo>
                  <a:cubicBezTo>
                    <a:pt x="1391743" y="0"/>
                    <a:pt x="1456974" y="65231"/>
                    <a:pt x="1456974" y="145697"/>
                  </a:cubicBezTo>
                  <a:lnTo>
                    <a:pt x="1456974" y="1311277"/>
                  </a:lnTo>
                  <a:cubicBezTo>
                    <a:pt x="1456974" y="1391743"/>
                    <a:pt x="1391743" y="1456974"/>
                    <a:pt x="1311277" y="1456974"/>
                  </a:cubicBezTo>
                  <a:lnTo>
                    <a:pt x="145697" y="1456974"/>
                  </a:lnTo>
                  <a:cubicBezTo>
                    <a:pt x="65231" y="1456974"/>
                    <a:pt x="0" y="1391743"/>
                    <a:pt x="0" y="1311277"/>
                  </a:cubicBezTo>
                  <a:lnTo>
                    <a:pt x="0" y="14569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15063" tIns="115063" rIns="115063" bIns="115063" numCol="1" spcCol="1270" anchor="t" anchorCtr="0">
              <a:noAutofit/>
            </a:bodyPr>
            <a:lstStyle/>
            <a:p>
              <a:pPr marL="0" lvl="0" indent="0" algn="ctr" defTabSz="844550">
                <a:lnSpc>
                  <a:spcPct val="90000"/>
                </a:lnSpc>
                <a:spcBef>
                  <a:spcPct val="0"/>
                </a:spcBef>
                <a:spcAft>
                  <a:spcPct val="35000"/>
                </a:spcAft>
                <a:buNone/>
              </a:pPr>
              <a:r>
                <a:rPr lang="en-GB" sz="2000" b="1" kern="1200" dirty="0"/>
                <a:t>Stage 4</a:t>
              </a:r>
            </a:p>
            <a:p>
              <a:pPr marL="0" lvl="1" algn="ctr" defTabSz="666750">
                <a:lnSpc>
                  <a:spcPct val="90000"/>
                </a:lnSpc>
                <a:spcBef>
                  <a:spcPct val="0"/>
                </a:spcBef>
                <a:spcAft>
                  <a:spcPct val="15000"/>
                </a:spcAft>
              </a:pPr>
              <a:r>
                <a:rPr lang="en-GB" sz="2000" dirty="0"/>
                <a:t>C</a:t>
              </a:r>
              <a:r>
                <a:rPr lang="en-GB" sz="2000" kern="1200" dirty="0"/>
                <a:t>harting the data </a:t>
              </a:r>
            </a:p>
          </p:txBody>
        </p:sp>
      </p:grpSp>
      <p:grpSp>
        <p:nvGrpSpPr>
          <p:cNvPr id="16" name="Group 15">
            <a:extLst>
              <a:ext uri="{FF2B5EF4-FFF2-40B4-BE49-F238E27FC236}">
                <a16:creationId xmlns:a16="http://schemas.microsoft.com/office/drawing/2014/main" id="{1A0E8B9F-297C-17CF-A521-4C49500DE5EA}"/>
              </a:ext>
            </a:extLst>
          </p:cNvPr>
          <p:cNvGrpSpPr/>
          <p:nvPr/>
        </p:nvGrpSpPr>
        <p:grpSpPr>
          <a:xfrm>
            <a:off x="9143513" y="3873113"/>
            <a:ext cx="2474056" cy="2844209"/>
            <a:chOff x="9143513" y="2527216"/>
            <a:chExt cx="2398466" cy="3213830"/>
          </a:xfrm>
        </p:grpSpPr>
        <p:sp>
          <p:nvSpPr>
            <p:cNvPr id="17" name="Free-form: Shape 16">
              <a:extLst>
                <a:ext uri="{FF2B5EF4-FFF2-40B4-BE49-F238E27FC236}">
                  <a16:creationId xmlns:a16="http://schemas.microsoft.com/office/drawing/2014/main" id="{7FA2C6EE-6172-4302-CB43-53F5344D5E2E}"/>
                </a:ext>
              </a:extLst>
            </p:cNvPr>
            <p:cNvSpPr/>
            <p:nvPr/>
          </p:nvSpPr>
          <p:spPr>
            <a:xfrm>
              <a:off x="9143513" y="3564033"/>
              <a:ext cx="279371" cy="428724"/>
            </a:xfrm>
            <a:custGeom>
              <a:avLst/>
              <a:gdLst>
                <a:gd name="connsiteX0" fmla="*/ 0 w 280645"/>
                <a:gd name="connsiteY0" fmla="*/ 70018 h 350090"/>
                <a:gd name="connsiteX1" fmla="*/ 140323 w 280645"/>
                <a:gd name="connsiteY1" fmla="*/ 70018 h 350090"/>
                <a:gd name="connsiteX2" fmla="*/ 140323 w 280645"/>
                <a:gd name="connsiteY2" fmla="*/ 0 h 350090"/>
                <a:gd name="connsiteX3" fmla="*/ 280645 w 280645"/>
                <a:gd name="connsiteY3" fmla="*/ 175045 h 350090"/>
                <a:gd name="connsiteX4" fmla="*/ 140323 w 280645"/>
                <a:gd name="connsiteY4" fmla="*/ 350090 h 350090"/>
                <a:gd name="connsiteX5" fmla="*/ 140323 w 280645"/>
                <a:gd name="connsiteY5" fmla="*/ 280072 h 350090"/>
                <a:gd name="connsiteX6" fmla="*/ 0 w 280645"/>
                <a:gd name="connsiteY6" fmla="*/ 280072 h 350090"/>
                <a:gd name="connsiteX7" fmla="*/ 0 w 280645"/>
                <a:gd name="connsiteY7" fmla="*/ 70018 h 3500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0645" h="350090">
                  <a:moveTo>
                    <a:pt x="0" y="70018"/>
                  </a:moveTo>
                  <a:lnTo>
                    <a:pt x="140323" y="70018"/>
                  </a:lnTo>
                  <a:lnTo>
                    <a:pt x="140323" y="0"/>
                  </a:lnTo>
                  <a:lnTo>
                    <a:pt x="280645" y="175045"/>
                  </a:lnTo>
                  <a:lnTo>
                    <a:pt x="140323" y="350090"/>
                  </a:lnTo>
                  <a:lnTo>
                    <a:pt x="140323" y="280072"/>
                  </a:lnTo>
                  <a:lnTo>
                    <a:pt x="0" y="280072"/>
                  </a:lnTo>
                  <a:lnTo>
                    <a:pt x="0" y="70018"/>
                  </a:lnTo>
                  <a:close/>
                </a:path>
              </a:pathLst>
            </a:custGeom>
          </p:spPr>
          <p:style>
            <a:lnRef idx="0">
              <a:schemeClr val="accent1">
                <a:tint val="60000"/>
                <a:hueOff val="0"/>
                <a:satOff val="0"/>
                <a:lumOff val="0"/>
                <a:alphaOff val="0"/>
              </a:schemeClr>
            </a:lnRef>
            <a:fillRef idx="1">
              <a:schemeClr val="accent1">
                <a:tint val="60000"/>
                <a:hueOff val="0"/>
                <a:satOff val="0"/>
                <a:lumOff val="0"/>
                <a:alphaOff val="0"/>
              </a:schemeClr>
            </a:fillRef>
            <a:effectRef idx="0">
              <a:schemeClr val="accent1">
                <a:tint val="60000"/>
                <a:hueOff val="0"/>
                <a:satOff val="0"/>
                <a:lumOff val="0"/>
                <a:alphaOff val="0"/>
              </a:schemeClr>
            </a:effectRef>
            <a:fontRef idx="minor">
              <a:schemeClr val="lt1"/>
            </a:fontRef>
          </p:style>
          <p:txBody>
            <a:bodyPr spcFirstLastPara="0" vert="horz" wrap="square" lIns="0" tIns="70018" rIns="84193" bIns="70018" numCol="1" spcCol="1270" anchor="ctr" anchorCtr="0">
              <a:noAutofit/>
            </a:bodyPr>
            <a:lstStyle/>
            <a:p>
              <a:pPr marL="0" lvl="0" indent="0" algn="ctr" defTabSz="666750">
                <a:lnSpc>
                  <a:spcPct val="90000"/>
                </a:lnSpc>
                <a:spcBef>
                  <a:spcPct val="0"/>
                </a:spcBef>
                <a:spcAft>
                  <a:spcPct val="35000"/>
                </a:spcAft>
                <a:buNone/>
              </a:pPr>
              <a:endParaRPr lang="en-GB" sz="1500" kern="1200"/>
            </a:p>
          </p:txBody>
        </p:sp>
        <p:sp>
          <p:nvSpPr>
            <p:cNvPr id="18" name="Free-form: Shape 17">
              <a:extLst>
                <a:ext uri="{FF2B5EF4-FFF2-40B4-BE49-F238E27FC236}">
                  <a16:creationId xmlns:a16="http://schemas.microsoft.com/office/drawing/2014/main" id="{1C1751DE-C248-4F16-BE01-7B15862DD4CA}"/>
                </a:ext>
              </a:extLst>
            </p:cNvPr>
            <p:cNvSpPr/>
            <p:nvPr/>
          </p:nvSpPr>
          <p:spPr>
            <a:xfrm>
              <a:off x="9898451" y="3956820"/>
              <a:ext cx="1643528" cy="1784226"/>
            </a:xfrm>
            <a:custGeom>
              <a:avLst/>
              <a:gdLst>
                <a:gd name="connsiteX0" fmla="*/ 0 w 1456974"/>
                <a:gd name="connsiteY0" fmla="*/ 145697 h 1456974"/>
                <a:gd name="connsiteX1" fmla="*/ 145697 w 1456974"/>
                <a:gd name="connsiteY1" fmla="*/ 0 h 1456974"/>
                <a:gd name="connsiteX2" fmla="*/ 1311277 w 1456974"/>
                <a:gd name="connsiteY2" fmla="*/ 0 h 1456974"/>
                <a:gd name="connsiteX3" fmla="*/ 1456974 w 1456974"/>
                <a:gd name="connsiteY3" fmla="*/ 145697 h 1456974"/>
                <a:gd name="connsiteX4" fmla="*/ 1456974 w 1456974"/>
                <a:gd name="connsiteY4" fmla="*/ 1311277 h 1456974"/>
                <a:gd name="connsiteX5" fmla="*/ 1311277 w 1456974"/>
                <a:gd name="connsiteY5" fmla="*/ 1456974 h 1456974"/>
                <a:gd name="connsiteX6" fmla="*/ 145697 w 1456974"/>
                <a:gd name="connsiteY6" fmla="*/ 1456974 h 1456974"/>
                <a:gd name="connsiteX7" fmla="*/ 0 w 1456974"/>
                <a:gd name="connsiteY7" fmla="*/ 1311277 h 1456974"/>
                <a:gd name="connsiteX8" fmla="*/ 0 w 1456974"/>
                <a:gd name="connsiteY8" fmla="*/ 145697 h 14569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56974" h="1456974">
                  <a:moveTo>
                    <a:pt x="0" y="145697"/>
                  </a:moveTo>
                  <a:cubicBezTo>
                    <a:pt x="0" y="65231"/>
                    <a:pt x="65231" y="0"/>
                    <a:pt x="145697" y="0"/>
                  </a:cubicBezTo>
                  <a:lnTo>
                    <a:pt x="1311277" y="0"/>
                  </a:lnTo>
                  <a:cubicBezTo>
                    <a:pt x="1391743" y="0"/>
                    <a:pt x="1456974" y="65231"/>
                    <a:pt x="1456974" y="145697"/>
                  </a:cubicBezTo>
                  <a:lnTo>
                    <a:pt x="1456974" y="1311277"/>
                  </a:lnTo>
                  <a:cubicBezTo>
                    <a:pt x="1456974" y="1391743"/>
                    <a:pt x="1391743" y="1456974"/>
                    <a:pt x="1311277" y="1456974"/>
                  </a:cubicBezTo>
                  <a:lnTo>
                    <a:pt x="145697" y="1456974"/>
                  </a:lnTo>
                  <a:cubicBezTo>
                    <a:pt x="65231" y="1456974"/>
                    <a:pt x="0" y="1391743"/>
                    <a:pt x="0" y="1311277"/>
                  </a:cubicBezTo>
                  <a:lnTo>
                    <a:pt x="0" y="14569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15063" tIns="115063" rIns="115063" bIns="115063" numCol="1" spcCol="1270" anchor="t" anchorCtr="0">
              <a:noAutofit/>
            </a:bodyPr>
            <a:lstStyle/>
            <a:p>
              <a:pPr marL="0" lvl="0" indent="0" algn="ctr" defTabSz="844550">
                <a:lnSpc>
                  <a:spcPct val="90000"/>
                </a:lnSpc>
                <a:spcBef>
                  <a:spcPct val="0"/>
                </a:spcBef>
                <a:spcAft>
                  <a:spcPct val="35000"/>
                </a:spcAft>
                <a:buNone/>
              </a:pPr>
              <a:r>
                <a:rPr lang="en-GB" sz="2000" b="1" kern="1200" dirty="0"/>
                <a:t>Stage 5</a:t>
              </a:r>
            </a:p>
            <a:p>
              <a:pPr marL="0" lvl="1" algn="ctr" defTabSz="666750">
                <a:lnSpc>
                  <a:spcPct val="90000"/>
                </a:lnSpc>
                <a:spcBef>
                  <a:spcPct val="0"/>
                </a:spcBef>
                <a:spcAft>
                  <a:spcPct val="15000"/>
                </a:spcAft>
              </a:pPr>
              <a:r>
                <a:rPr lang="en-GB" sz="2000" kern="1200" dirty="0"/>
                <a:t>Collating, summarising and reporting the results </a:t>
              </a:r>
            </a:p>
          </p:txBody>
        </p:sp>
        <p:pic>
          <p:nvPicPr>
            <p:cNvPr id="19" name="Picture 18">
              <a:extLst>
                <a:ext uri="{FF2B5EF4-FFF2-40B4-BE49-F238E27FC236}">
                  <a16:creationId xmlns:a16="http://schemas.microsoft.com/office/drawing/2014/main" id="{6B590D90-7A82-E15A-95AD-46F57875245D}"/>
                </a:ext>
              </a:extLst>
            </p:cNvPr>
            <p:cNvPicPr>
              <a:picLocks noChangeAspect="1"/>
            </p:cNvPicPr>
            <p:nvPr/>
          </p:nvPicPr>
          <p:blipFill>
            <a:blip r:embed="rId5"/>
            <a:stretch>
              <a:fillRect/>
            </a:stretch>
          </p:blipFill>
          <p:spPr>
            <a:xfrm>
              <a:off x="9662346" y="2527216"/>
              <a:ext cx="1879633" cy="1274268"/>
            </a:xfrm>
            <a:prstGeom prst="rect">
              <a:avLst/>
            </a:prstGeom>
          </p:spPr>
        </p:pic>
      </p:grpSp>
      <p:grpSp>
        <p:nvGrpSpPr>
          <p:cNvPr id="20" name="Group 19">
            <a:extLst>
              <a:ext uri="{FF2B5EF4-FFF2-40B4-BE49-F238E27FC236}">
                <a16:creationId xmlns:a16="http://schemas.microsoft.com/office/drawing/2014/main" id="{5888DDFD-0617-9710-4802-8F8210407305}"/>
              </a:ext>
            </a:extLst>
          </p:cNvPr>
          <p:cNvGrpSpPr/>
          <p:nvPr/>
        </p:nvGrpSpPr>
        <p:grpSpPr>
          <a:xfrm>
            <a:off x="2397819" y="3793588"/>
            <a:ext cx="2274800" cy="2935770"/>
            <a:chOff x="2397819" y="2423754"/>
            <a:chExt cx="2205298" cy="3317290"/>
          </a:xfrm>
        </p:grpSpPr>
        <p:sp>
          <p:nvSpPr>
            <p:cNvPr id="21" name="Free-form: Shape 20">
              <a:extLst>
                <a:ext uri="{FF2B5EF4-FFF2-40B4-BE49-F238E27FC236}">
                  <a16:creationId xmlns:a16="http://schemas.microsoft.com/office/drawing/2014/main" id="{33736142-F28A-F50C-4693-9AE2243DAD23}"/>
                </a:ext>
              </a:extLst>
            </p:cNvPr>
            <p:cNvSpPr/>
            <p:nvPr/>
          </p:nvSpPr>
          <p:spPr>
            <a:xfrm>
              <a:off x="2397819" y="3564033"/>
              <a:ext cx="279371" cy="428724"/>
            </a:xfrm>
            <a:custGeom>
              <a:avLst/>
              <a:gdLst>
                <a:gd name="connsiteX0" fmla="*/ 0 w 280645"/>
                <a:gd name="connsiteY0" fmla="*/ 70018 h 350090"/>
                <a:gd name="connsiteX1" fmla="*/ 140323 w 280645"/>
                <a:gd name="connsiteY1" fmla="*/ 70018 h 350090"/>
                <a:gd name="connsiteX2" fmla="*/ 140323 w 280645"/>
                <a:gd name="connsiteY2" fmla="*/ 0 h 350090"/>
                <a:gd name="connsiteX3" fmla="*/ 280645 w 280645"/>
                <a:gd name="connsiteY3" fmla="*/ 175045 h 350090"/>
                <a:gd name="connsiteX4" fmla="*/ 140323 w 280645"/>
                <a:gd name="connsiteY4" fmla="*/ 350090 h 350090"/>
                <a:gd name="connsiteX5" fmla="*/ 140323 w 280645"/>
                <a:gd name="connsiteY5" fmla="*/ 280072 h 350090"/>
                <a:gd name="connsiteX6" fmla="*/ 0 w 280645"/>
                <a:gd name="connsiteY6" fmla="*/ 280072 h 350090"/>
                <a:gd name="connsiteX7" fmla="*/ 0 w 280645"/>
                <a:gd name="connsiteY7" fmla="*/ 70018 h 3500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0645" h="350090">
                  <a:moveTo>
                    <a:pt x="0" y="70018"/>
                  </a:moveTo>
                  <a:lnTo>
                    <a:pt x="140323" y="70018"/>
                  </a:lnTo>
                  <a:lnTo>
                    <a:pt x="140323" y="0"/>
                  </a:lnTo>
                  <a:lnTo>
                    <a:pt x="280645" y="175045"/>
                  </a:lnTo>
                  <a:lnTo>
                    <a:pt x="140323" y="350090"/>
                  </a:lnTo>
                  <a:lnTo>
                    <a:pt x="140323" y="280072"/>
                  </a:lnTo>
                  <a:lnTo>
                    <a:pt x="0" y="280072"/>
                  </a:lnTo>
                  <a:lnTo>
                    <a:pt x="0" y="70018"/>
                  </a:lnTo>
                  <a:close/>
                </a:path>
              </a:pathLst>
            </a:custGeom>
          </p:spPr>
          <p:style>
            <a:lnRef idx="0">
              <a:schemeClr val="accent1">
                <a:tint val="60000"/>
                <a:hueOff val="0"/>
                <a:satOff val="0"/>
                <a:lumOff val="0"/>
                <a:alphaOff val="0"/>
              </a:schemeClr>
            </a:lnRef>
            <a:fillRef idx="1">
              <a:schemeClr val="accent1">
                <a:tint val="60000"/>
                <a:hueOff val="0"/>
                <a:satOff val="0"/>
                <a:lumOff val="0"/>
                <a:alphaOff val="0"/>
              </a:schemeClr>
            </a:fillRef>
            <a:effectRef idx="0">
              <a:schemeClr val="accent1">
                <a:tint val="60000"/>
                <a:hueOff val="0"/>
                <a:satOff val="0"/>
                <a:lumOff val="0"/>
                <a:alphaOff val="0"/>
              </a:schemeClr>
            </a:effectRef>
            <a:fontRef idx="minor">
              <a:schemeClr val="lt1"/>
            </a:fontRef>
          </p:style>
          <p:txBody>
            <a:bodyPr spcFirstLastPara="0" vert="horz" wrap="square" lIns="0" tIns="70018" rIns="84193" bIns="70018" numCol="1" spcCol="1270" anchor="ctr" anchorCtr="0">
              <a:noAutofit/>
            </a:bodyPr>
            <a:lstStyle/>
            <a:p>
              <a:pPr marL="0" lvl="0" indent="0" algn="ctr" defTabSz="666750">
                <a:lnSpc>
                  <a:spcPct val="90000"/>
                </a:lnSpc>
                <a:spcBef>
                  <a:spcPct val="0"/>
                </a:spcBef>
                <a:spcAft>
                  <a:spcPct val="35000"/>
                </a:spcAft>
                <a:buNone/>
              </a:pPr>
              <a:endParaRPr lang="en-GB" sz="1500" kern="1200"/>
            </a:p>
          </p:txBody>
        </p:sp>
        <p:sp>
          <p:nvSpPr>
            <p:cNvPr id="22" name="Free-form: Shape 21">
              <a:extLst>
                <a:ext uri="{FF2B5EF4-FFF2-40B4-BE49-F238E27FC236}">
                  <a16:creationId xmlns:a16="http://schemas.microsoft.com/office/drawing/2014/main" id="{0733E684-5E48-DEEC-BF82-7E9443BC3265}"/>
                </a:ext>
              </a:extLst>
            </p:cNvPr>
            <p:cNvSpPr/>
            <p:nvPr/>
          </p:nvSpPr>
          <p:spPr>
            <a:xfrm>
              <a:off x="3152757" y="3956819"/>
              <a:ext cx="1450360" cy="1784225"/>
            </a:xfrm>
            <a:custGeom>
              <a:avLst/>
              <a:gdLst>
                <a:gd name="connsiteX0" fmla="*/ 0 w 1456974"/>
                <a:gd name="connsiteY0" fmla="*/ 145697 h 1456974"/>
                <a:gd name="connsiteX1" fmla="*/ 145697 w 1456974"/>
                <a:gd name="connsiteY1" fmla="*/ 0 h 1456974"/>
                <a:gd name="connsiteX2" fmla="*/ 1311277 w 1456974"/>
                <a:gd name="connsiteY2" fmla="*/ 0 h 1456974"/>
                <a:gd name="connsiteX3" fmla="*/ 1456974 w 1456974"/>
                <a:gd name="connsiteY3" fmla="*/ 145697 h 1456974"/>
                <a:gd name="connsiteX4" fmla="*/ 1456974 w 1456974"/>
                <a:gd name="connsiteY4" fmla="*/ 1311277 h 1456974"/>
                <a:gd name="connsiteX5" fmla="*/ 1311277 w 1456974"/>
                <a:gd name="connsiteY5" fmla="*/ 1456974 h 1456974"/>
                <a:gd name="connsiteX6" fmla="*/ 145697 w 1456974"/>
                <a:gd name="connsiteY6" fmla="*/ 1456974 h 1456974"/>
                <a:gd name="connsiteX7" fmla="*/ 0 w 1456974"/>
                <a:gd name="connsiteY7" fmla="*/ 1311277 h 1456974"/>
                <a:gd name="connsiteX8" fmla="*/ 0 w 1456974"/>
                <a:gd name="connsiteY8" fmla="*/ 145697 h 14569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56974" h="1456974">
                  <a:moveTo>
                    <a:pt x="0" y="145697"/>
                  </a:moveTo>
                  <a:cubicBezTo>
                    <a:pt x="0" y="65231"/>
                    <a:pt x="65231" y="0"/>
                    <a:pt x="145697" y="0"/>
                  </a:cubicBezTo>
                  <a:lnTo>
                    <a:pt x="1311277" y="0"/>
                  </a:lnTo>
                  <a:cubicBezTo>
                    <a:pt x="1391743" y="0"/>
                    <a:pt x="1456974" y="65231"/>
                    <a:pt x="1456974" y="145697"/>
                  </a:cubicBezTo>
                  <a:lnTo>
                    <a:pt x="1456974" y="1311277"/>
                  </a:lnTo>
                  <a:cubicBezTo>
                    <a:pt x="1456974" y="1391743"/>
                    <a:pt x="1391743" y="1456974"/>
                    <a:pt x="1311277" y="1456974"/>
                  </a:cubicBezTo>
                  <a:lnTo>
                    <a:pt x="145697" y="1456974"/>
                  </a:lnTo>
                  <a:cubicBezTo>
                    <a:pt x="65231" y="1456974"/>
                    <a:pt x="0" y="1391743"/>
                    <a:pt x="0" y="1311277"/>
                  </a:cubicBezTo>
                  <a:lnTo>
                    <a:pt x="0" y="14569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15063" tIns="115063" rIns="115063" bIns="115063" numCol="1" spcCol="1270" anchor="t" anchorCtr="0">
              <a:noAutofit/>
            </a:bodyPr>
            <a:lstStyle/>
            <a:p>
              <a:pPr marL="0" lvl="0" indent="0" algn="ctr" defTabSz="844550">
                <a:lnSpc>
                  <a:spcPct val="90000"/>
                </a:lnSpc>
                <a:spcBef>
                  <a:spcPct val="0"/>
                </a:spcBef>
                <a:spcAft>
                  <a:spcPct val="35000"/>
                </a:spcAft>
                <a:buNone/>
              </a:pPr>
              <a:r>
                <a:rPr lang="en-GB" sz="2000" b="1" kern="1200" dirty="0"/>
                <a:t>Stage 2</a:t>
              </a:r>
            </a:p>
            <a:p>
              <a:pPr marL="0" lvl="1" algn="ctr" defTabSz="666750">
                <a:lnSpc>
                  <a:spcPct val="90000"/>
                </a:lnSpc>
                <a:spcBef>
                  <a:spcPct val="0"/>
                </a:spcBef>
                <a:spcAft>
                  <a:spcPct val="15000"/>
                </a:spcAft>
              </a:pPr>
              <a:r>
                <a:rPr lang="en-GB" sz="2000" dirty="0"/>
                <a:t>I</a:t>
              </a:r>
              <a:r>
                <a:rPr lang="en-GB" sz="2000" kern="1200" dirty="0"/>
                <a:t>dentifying relevant studies </a:t>
              </a:r>
            </a:p>
          </p:txBody>
        </p:sp>
        <p:pic>
          <p:nvPicPr>
            <p:cNvPr id="23" name="Picture 22">
              <a:extLst>
                <a:ext uri="{FF2B5EF4-FFF2-40B4-BE49-F238E27FC236}">
                  <a16:creationId xmlns:a16="http://schemas.microsoft.com/office/drawing/2014/main" id="{B9E566A7-5853-C685-00A6-81DD15290A3F}"/>
                </a:ext>
              </a:extLst>
            </p:cNvPr>
            <p:cNvPicPr>
              <a:picLocks noChangeAspect="1"/>
            </p:cNvPicPr>
            <p:nvPr/>
          </p:nvPicPr>
          <p:blipFill>
            <a:blip r:embed="rId6"/>
            <a:stretch>
              <a:fillRect/>
            </a:stretch>
          </p:blipFill>
          <p:spPr>
            <a:xfrm>
              <a:off x="2862746" y="2423754"/>
              <a:ext cx="1714184" cy="1481190"/>
            </a:xfrm>
            <a:prstGeom prst="rect">
              <a:avLst/>
            </a:prstGeom>
          </p:spPr>
        </p:pic>
      </p:grpSp>
    </p:spTree>
    <p:extLst>
      <p:ext uri="{BB962C8B-B14F-4D97-AF65-F5344CB8AC3E}">
        <p14:creationId xmlns:p14="http://schemas.microsoft.com/office/powerpoint/2010/main" val="16617920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par>
                                <p:cTn id="8" presetID="10" presetClass="entr" presetSubtype="0" fill="hold" nodeType="withEffect">
                                  <p:stCondLst>
                                    <p:cond delay="0"/>
                                  </p:stCondLst>
                                  <p:childTnLst>
                                    <p:set>
                                      <p:cBhvr>
                                        <p:cTn id="9" dur="1" fill="hold">
                                          <p:stCondLst>
                                            <p:cond delay="0"/>
                                          </p:stCondLst>
                                        </p:cTn>
                                        <p:tgtEl>
                                          <p:spTgt spid="8"/>
                                        </p:tgtEl>
                                        <p:attrNameLst>
                                          <p:attrName>style.visibility</p:attrName>
                                        </p:attrNameLst>
                                      </p:cBhvr>
                                      <p:to>
                                        <p:strVal val="visible"/>
                                      </p:to>
                                    </p:set>
                                    <p:animEffect transition="in" filter="fade">
                                      <p:cBhvr>
                                        <p:cTn id="10" dur="500"/>
                                        <p:tgtEl>
                                          <p:spTgt spid="8"/>
                                        </p:tgtEl>
                                      </p:cBhvr>
                                    </p:animEffect>
                                  </p:childTnLst>
                                </p:cTn>
                              </p:par>
                              <p:par>
                                <p:cTn id="11" presetID="10" presetClass="entr" presetSubtype="0" fill="hold" nodeType="withEffect">
                                  <p:stCondLst>
                                    <p:cond delay="0"/>
                                  </p:stCondLst>
                                  <p:childTnLst>
                                    <p:set>
                                      <p:cBhvr>
                                        <p:cTn id="12" dur="1" fill="hold">
                                          <p:stCondLst>
                                            <p:cond delay="0"/>
                                          </p:stCondLst>
                                        </p:cTn>
                                        <p:tgtEl>
                                          <p:spTgt spid="12"/>
                                        </p:tgtEl>
                                        <p:attrNameLst>
                                          <p:attrName>style.visibility</p:attrName>
                                        </p:attrNameLst>
                                      </p:cBhvr>
                                      <p:to>
                                        <p:strVal val="visible"/>
                                      </p:to>
                                    </p:set>
                                    <p:animEffect transition="in" filter="fade">
                                      <p:cBhvr>
                                        <p:cTn id="13" dur="500"/>
                                        <p:tgtEl>
                                          <p:spTgt spid="12"/>
                                        </p:tgtEl>
                                      </p:cBhvr>
                                    </p:animEffect>
                                  </p:childTnLst>
                                </p:cTn>
                              </p:par>
                              <p:par>
                                <p:cTn id="14" presetID="10" presetClass="entr" presetSubtype="0" fill="hold" nodeType="withEffect">
                                  <p:stCondLst>
                                    <p:cond delay="0"/>
                                  </p:stCondLst>
                                  <p:childTnLst>
                                    <p:set>
                                      <p:cBhvr>
                                        <p:cTn id="15" dur="1" fill="hold">
                                          <p:stCondLst>
                                            <p:cond delay="0"/>
                                          </p:stCondLst>
                                        </p:cTn>
                                        <p:tgtEl>
                                          <p:spTgt spid="16"/>
                                        </p:tgtEl>
                                        <p:attrNameLst>
                                          <p:attrName>style.visibility</p:attrName>
                                        </p:attrNameLst>
                                      </p:cBhvr>
                                      <p:to>
                                        <p:strVal val="visible"/>
                                      </p:to>
                                    </p:set>
                                    <p:animEffect transition="in" filter="fade">
                                      <p:cBhvr>
                                        <p:cTn id="16" dur="500"/>
                                        <p:tgtEl>
                                          <p:spTgt spid="16"/>
                                        </p:tgtEl>
                                      </p:cBhvr>
                                    </p:animEffect>
                                  </p:childTnLst>
                                </p:cTn>
                              </p:par>
                              <p:par>
                                <p:cTn id="17" presetID="10" presetClass="entr" presetSubtype="0" fill="hold" nodeType="withEffect">
                                  <p:stCondLst>
                                    <p:cond delay="0"/>
                                  </p:stCondLst>
                                  <p:childTnLst>
                                    <p:set>
                                      <p:cBhvr>
                                        <p:cTn id="18" dur="1" fill="hold">
                                          <p:stCondLst>
                                            <p:cond delay="0"/>
                                          </p:stCondLst>
                                        </p:cTn>
                                        <p:tgtEl>
                                          <p:spTgt spid="20"/>
                                        </p:tgtEl>
                                        <p:attrNameLst>
                                          <p:attrName>style.visibility</p:attrName>
                                        </p:attrNameLst>
                                      </p:cBhvr>
                                      <p:to>
                                        <p:strVal val="visible"/>
                                      </p:to>
                                    </p:set>
                                    <p:animEffect transition="in" filter="fade">
                                      <p:cBhvr>
                                        <p:cTn id="19" dur="500"/>
                                        <p:tgtEl>
                                          <p:spTgt spid="2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5551EB-8006-ECC2-7782-7BCA09DEA54C}"/>
              </a:ext>
            </a:extLst>
          </p:cNvPr>
          <p:cNvSpPr>
            <a:spLocks noGrp="1"/>
          </p:cNvSpPr>
          <p:nvPr>
            <p:ph type="title"/>
          </p:nvPr>
        </p:nvSpPr>
        <p:spPr/>
        <p:txBody>
          <a:bodyPr/>
          <a:lstStyle/>
          <a:p>
            <a:r>
              <a:rPr lang="en-GB" b="1" dirty="0"/>
              <a:t>Key Tips for Beginners</a:t>
            </a:r>
            <a:endParaRPr lang="en-GB" dirty="0"/>
          </a:p>
        </p:txBody>
      </p:sp>
      <p:grpSp>
        <p:nvGrpSpPr>
          <p:cNvPr id="12" name="Group 11">
            <a:extLst>
              <a:ext uri="{FF2B5EF4-FFF2-40B4-BE49-F238E27FC236}">
                <a16:creationId xmlns:a16="http://schemas.microsoft.com/office/drawing/2014/main" id="{DFD1D46B-5ADE-DAC9-DC4A-B2BAC7E0C668}"/>
              </a:ext>
            </a:extLst>
          </p:cNvPr>
          <p:cNvGrpSpPr/>
          <p:nvPr/>
        </p:nvGrpSpPr>
        <p:grpSpPr>
          <a:xfrm>
            <a:off x="768466" y="2130691"/>
            <a:ext cx="10967904" cy="1295568"/>
            <a:chOff x="768466" y="2130691"/>
            <a:chExt cx="10967904" cy="1295568"/>
          </a:xfrm>
        </p:grpSpPr>
        <p:sp>
          <p:nvSpPr>
            <p:cNvPr id="6" name="Rectangle 5">
              <a:extLst>
                <a:ext uri="{FF2B5EF4-FFF2-40B4-BE49-F238E27FC236}">
                  <a16:creationId xmlns:a16="http://schemas.microsoft.com/office/drawing/2014/main" id="{6188C348-24A4-82F5-C549-32E0EE85A585}"/>
                </a:ext>
              </a:extLst>
            </p:cNvPr>
            <p:cNvSpPr/>
            <p:nvPr/>
          </p:nvSpPr>
          <p:spPr>
            <a:xfrm>
              <a:off x="768466" y="2609234"/>
              <a:ext cx="10967904" cy="817025"/>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7" name="Free-form: Shape 6">
              <a:extLst>
                <a:ext uri="{FF2B5EF4-FFF2-40B4-BE49-F238E27FC236}">
                  <a16:creationId xmlns:a16="http://schemas.microsoft.com/office/drawing/2014/main" id="{2A464A19-CC03-CF4D-5A97-12F6C09F166E}"/>
                </a:ext>
              </a:extLst>
            </p:cNvPr>
            <p:cNvSpPr/>
            <p:nvPr/>
          </p:nvSpPr>
          <p:spPr>
            <a:xfrm>
              <a:off x="1316863" y="2130691"/>
              <a:ext cx="9406556" cy="957086"/>
            </a:xfrm>
            <a:custGeom>
              <a:avLst/>
              <a:gdLst>
                <a:gd name="connsiteX0" fmla="*/ 0 w 5689600"/>
                <a:gd name="connsiteY0" fmla="*/ 63961 h 383760"/>
                <a:gd name="connsiteX1" fmla="*/ 63961 w 5689600"/>
                <a:gd name="connsiteY1" fmla="*/ 0 h 383760"/>
                <a:gd name="connsiteX2" fmla="*/ 5625639 w 5689600"/>
                <a:gd name="connsiteY2" fmla="*/ 0 h 383760"/>
                <a:gd name="connsiteX3" fmla="*/ 5689600 w 5689600"/>
                <a:gd name="connsiteY3" fmla="*/ 63961 h 383760"/>
                <a:gd name="connsiteX4" fmla="*/ 5689600 w 5689600"/>
                <a:gd name="connsiteY4" fmla="*/ 319799 h 383760"/>
                <a:gd name="connsiteX5" fmla="*/ 5625639 w 5689600"/>
                <a:gd name="connsiteY5" fmla="*/ 383760 h 383760"/>
                <a:gd name="connsiteX6" fmla="*/ 63961 w 5689600"/>
                <a:gd name="connsiteY6" fmla="*/ 383760 h 383760"/>
                <a:gd name="connsiteX7" fmla="*/ 0 w 5689600"/>
                <a:gd name="connsiteY7" fmla="*/ 319799 h 383760"/>
                <a:gd name="connsiteX8" fmla="*/ 0 w 5689600"/>
                <a:gd name="connsiteY8" fmla="*/ 63961 h 3837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689600" h="383760">
                  <a:moveTo>
                    <a:pt x="0" y="63961"/>
                  </a:moveTo>
                  <a:cubicBezTo>
                    <a:pt x="0" y="28636"/>
                    <a:pt x="28636" y="0"/>
                    <a:pt x="63961" y="0"/>
                  </a:cubicBezTo>
                  <a:lnTo>
                    <a:pt x="5625639" y="0"/>
                  </a:lnTo>
                  <a:cubicBezTo>
                    <a:pt x="5660964" y="0"/>
                    <a:pt x="5689600" y="28636"/>
                    <a:pt x="5689600" y="63961"/>
                  </a:cubicBezTo>
                  <a:lnTo>
                    <a:pt x="5689600" y="319799"/>
                  </a:lnTo>
                  <a:cubicBezTo>
                    <a:pt x="5689600" y="355124"/>
                    <a:pt x="5660964" y="383760"/>
                    <a:pt x="5625639" y="383760"/>
                  </a:cubicBezTo>
                  <a:lnTo>
                    <a:pt x="63961" y="383760"/>
                  </a:lnTo>
                  <a:cubicBezTo>
                    <a:pt x="28636" y="383760"/>
                    <a:pt x="0" y="355124"/>
                    <a:pt x="0" y="319799"/>
                  </a:cubicBezTo>
                  <a:lnTo>
                    <a:pt x="0" y="6396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33787" tIns="18734" rIns="233787" bIns="18734" numCol="1" spcCol="1270" anchor="ctr" anchorCtr="0">
              <a:noAutofit/>
            </a:bodyPr>
            <a:lstStyle/>
            <a:p>
              <a:pPr marL="0" lvl="0" indent="0" algn="l" defTabSz="577850">
                <a:lnSpc>
                  <a:spcPct val="90000"/>
                </a:lnSpc>
                <a:spcBef>
                  <a:spcPct val="0"/>
                </a:spcBef>
                <a:spcAft>
                  <a:spcPct val="35000"/>
                </a:spcAft>
                <a:buFont typeface="Arial" panose="020B0604020202020204" pitchFamily="34" charset="0"/>
                <a:buNone/>
              </a:pPr>
              <a:r>
                <a:rPr lang="en-GB" sz="2800" kern="1200" dirty="0"/>
                <a:t>Stay organised and track everything you do.</a:t>
              </a:r>
            </a:p>
          </p:txBody>
        </p:sp>
      </p:grpSp>
      <p:grpSp>
        <p:nvGrpSpPr>
          <p:cNvPr id="13" name="Group 12">
            <a:extLst>
              <a:ext uri="{FF2B5EF4-FFF2-40B4-BE49-F238E27FC236}">
                <a16:creationId xmlns:a16="http://schemas.microsoft.com/office/drawing/2014/main" id="{0D65E052-4A62-935E-0BF1-9B0ECD643D80}"/>
              </a:ext>
            </a:extLst>
          </p:cNvPr>
          <p:cNvGrpSpPr/>
          <p:nvPr/>
        </p:nvGrpSpPr>
        <p:grpSpPr>
          <a:xfrm>
            <a:off x="768466" y="3601336"/>
            <a:ext cx="10967904" cy="1278531"/>
            <a:chOff x="768466" y="3601336"/>
            <a:chExt cx="10967904" cy="1278531"/>
          </a:xfrm>
        </p:grpSpPr>
        <p:sp>
          <p:nvSpPr>
            <p:cNvPr id="8" name="Rectangle 7">
              <a:extLst>
                <a:ext uri="{FF2B5EF4-FFF2-40B4-BE49-F238E27FC236}">
                  <a16:creationId xmlns:a16="http://schemas.microsoft.com/office/drawing/2014/main" id="{5E954D77-6C60-AF48-82F7-849E0EBDE455}"/>
                </a:ext>
              </a:extLst>
            </p:cNvPr>
            <p:cNvSpPr/>
            <p:nvPr/>
          </p:nvSpPr>
          <p:spPr>
            <a:xfrm>
              <a:off x="768466" y="4062842"/>
              <a:ext cx="10967904" cy="817025"/>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9" name="Free-form: Shape 8">
              <a:extLst>
                <a:ext uri="{FF2B5EF4-FFF2-40B4-BE49-F238E27FC236}">
                  <a16:creationId xmlns:a16="http://schemas.microsoft.com/office/drawing/2014/main" id="{4B416926-E0FD-33F9-C8FD-501145CECB54}"/>
                </a:ext>
              </a:extLst>
            </p:cNvPr>
            <p:cNvSpPr/>
            <p:nvPr/>
          </p:nvSpPr>
          <p:spPr>
            <a:xfrm>
              <a:off x="1316861" y="3601336"/>
              <a:ext cx="9406556" cy="957086"/>
            </a:xfrm>
            <a:custGeom>
              <a:avLst/>
              <a:gdLst>
                <a:gd name="connsiteX0" fmla="*/ 0 w 5689600"/>
                <a:gd name="connsiteY0" fmla="*/ 63961 h 383760"/>
                <a:gd name="connsiteX1" fmla="*/ 63961 w 5689600"/>
                <a:gd name="connsiteY1" fmla="*/ 0 h 383760"/>
                <a:gd name="connsiteX2" fmla="*/ 5625639 w 5689600"/>
                <a:gd name="connsiteY2" fmla="*/ 0 h 383760"/>
                <a:gd name="connsiteX3" fmla="*/ 5689600 w 5689600"/>
                <a:gd name="connsiteY3" fmla="*/ 63961 h 383760"/>
                <a:gd name="connsiteX4" fmla="*/ 5689600 w 5689600"/>
                <a:gd name="connsiteY4" fmla="*/ 319799 h 383760"/>
                <a:gd name="connsiteX5" fmla="*/ 5625639 w 5689600"/>
                <a:gd name="connsiteY5" fmla="*/ 383760 h 383760"/>
                <a:gd name="connsiteX6" fmla="*/ 63961 w 5689600"/>
                <a:gd name="connsiteY6" fmla="*/ 383760 h 383760"/>
                <a:gd name="connsiteX7" fmla="*/ 0 w 5689600"/>
                <a:gd name="connsiteY7" fmla="*/ 319799 h 383760"/>
                <a:gd name="connsiteX8" fmla="*/ 0 w 5689600"/>
                <a:gd name="connsiteY8" fmla="*/ 63961 h 3837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689600" h="383760">
                  <a:moveTo>
                    <a:pt x="0" y="63961"/>
                  </a:moveTo>
                  <a:cubicBezTo>
                    <a:pt x="0" y="28636"/>
                    <a:pt x="28636" y="0"/>
                    <a:pt x="63961" y="0"/>
                  </a:cubicBezTo>
                  <a:lnTo>
                    <a:pt x="5625639" y="0"/>
                  </a:lnTo>
                  <a:cubicBezTo>
                    <a:pt x="5660964" y="0"/>
                    <a:pt x="5689600" y="28636"/>
                    <a:pt x="5689600" y="63961"/>
                  </a:cubicBezTo>
                  <a:lnTo>
                    <a:pt x="5689600" y="319799"/>
                  </a:lnTo>
                  <a:cubicBezTo>
                    <a:pt x="5689600" y="355124"/>
                    <a:pt x="5660964" y="383760"/>
                    <a:pt x="5625639" y="383760"/>
                  </a:cubicBezTo>
                  <a:lnTo>
                    <a:pt x="63961" y="383760"/>
                  </a:lnTo>
                  <a:cubicBezTo>
                    <a:pt x="28636" y="383760"/>
                    <a:pt x="0" y="355124"/>
                    <a:pt x="0" y="319799"/>
                  </a:cubicBezTo>
                  <a:lnTo>
                    <a:pt x="0" y="6396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33787" tIns="18734" rIns="233787" bIns="18734" numCol="1" spcCol="1270" anchor="ctr" anchorCtr="0">
              <a:noAutofit/>
            </a:bodyPr>
            <a:lstStyle/>
            <a:p>
              <a:pPr marL="0" lvl="0" indent="0" algn="l" defTabSz="577850">
                <a:lnSpc>
                  <a:spcPct val="90000"/>
                </a:lnSpc>
                <a:spcBef>
                  <a:spcPct val="0"/>
                </a:spcBef>
                <a:spcAft>
                  <a:spcPct val="35000"/>
                </a:spcAft>
                <a:buFont typeface="Arial" panose="020B0604020202020204" pitchFamily="34" charset="0"/>
                <a:buNone/>
              </a:pPr>
              <a:r>
                <a:rPr lang="en-GB" sz="2800" kern="1200" dirty="0"/>
                <a:t>Do not worry if it feels overwhelming at first; follow the steps one at a time.</a:t>
              </a:r>
            </a:p>
          </p:txBody>
        </p:sp>
      </p:grpSp>
      <p:grpSp>
        <p:nvGrpSpPr>
          <p:cNvPr id="14" name="Group 13">
            <a:extLst>
              <a:ext uri="{FF2B5EF4-FFF2-40B4-BE49-F238E27FC236}">
                <a16:creationId xmlns:a16="http://schemas.microsoft.com/office/drawing/2014/main" id="{B46069EA-D182-3496-73F5-EF63429EFB49}"/>
              </a:ext>
            </a:extLst>
          </p:cNvPr>
          <p:cNvGrpSpPr/>
          <p:nvPr/>
        </p:nvGrpSpPr>
        <p:grpSpPr>
          <a:xfrm>
            <a:off x="768466" y="5071980"/>
            <a:ext cx="10967904" cy="1295568"/>
            <a:chOff x="768466" y="5071980"/>
            <a:chExt cx="10967904" cy="1295568"/>
          </a:xfrm>
        </p:grpSpPr>
        <p:sp>
          <p:nvSpPr>
            <p:cNvPr id="10" name="Rectangle 9">
              <a:extLst>
                <a:ext uri="{FF2B5EF4-FFF2-40B4-BE49-F238E27FC236}">
                  <a16:creationId xmlns:a16="http://schemas.microsoft.com/office/drawing/2014/main" id="{CF168F73-CA15-3D44-68FA-2DB70FD5419D}"/>
                </a:ext>
              </a:extLst>
            </p:cNvPr>
            <p:cNvSpPr/>
            <p:nvPr/>
          </p:nvSpPr>
          <p:spPr>
            <a:xfrm>
              <a:off x="768466" y="5550523"/>
              <a:ext cx="10967904" cy="817025"/>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1" name="Free-form: Shape 10">
              <a:extLst>
                <a:ext uri="{FF2B5EF4-FFF2-40B4-BE49-F238E27FC236}">
                  <a16:creationId xmlns:a16="http://schemas.microsoft.com/office/drawing/2014/main" id="{A4CCBCBB-5FE1-157A-2FA3-D42F1644D326}"/>
                </a:ext>
              </a:extLst>
            </p:cNvPr>
            <p:cNvSpPr/>
            <p:nvPr/>
          </p:nvSpPr>
          <p:spPr>
            <a:xfrm>
              <a:off x="1316861" y="5071980"/>
              <a:ext cx="9406556" cy="957086"/>
            </a:xfrm>
            <a:custGeom>
              <a:avLst/>
              <a:gdLst>
                <a:gd name="connsiteX0" fmla="*/ 0 w 5689600"/>
                <a:gd name="connsiteY0" fmla="*/ 63961 h 383760"/>
                <a:gd name="connsiteX1" fmla="*/ 63961 w 5689600"/>
                <a:gd name="connsiteY1" fmla="*/ 0 h 383760"/>
                <a:gd name="connsiteX2" fmla="*/ 5625639 w 5689600"/>
                <a:gd name="connsiteY2" fmla="*/ 0 h 383760"/>
                <a:gd name="connsiteX3" fmla="*/ 5689600 w 5689600"/>
                <a:gd name="connsiteY3" fmla="*/ 63961 h 383760"/>
                <a:gd name="connsiteX4" fmla="*/ 5689600 w 5689600"/>
                <a:gd name="connsiteY4" fmla="*/ 319799 h 383760"/>
                <a:gd name="connsiteX5" fmla="*/ 5625639 w 5689600"/>
                <a:gd name="connsiteY5" fmla="*/ 383760 h 383760"/>
                <a:gd name="connsiteX6" fmla="*/ 63961 w 5689600"/>
                <a:gd name="connsiteY6" fmla="*/ 383760 h 383760"/>
                <a:gd name="connsiteX7" fmla="*/ 0 w 5689600"/>
                <a:gd name="connsiteY7" fmla="*/ 319799 h 383760"/>
                <a:gd name="connsiteX8" fmla="*/ 0 w 5689600"/>
                <a:gd name="connsiteY8" fmla="*/ 63961 h 3837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689600" h="383760">
                  <a:moveTo>
                    <a:pt x="0" y="63961"/>
                  </a:moveTo>
                  <a:cubicBezTo>
                    <a:pt x="0" y="28636"/>
                    <a:pt x="28636" y="0"/>
                    <a:pt x="63961" y="0"/>
                  </a:cubicBezTo>
                  <a:lnTo>
                    <a:pt x="5625639" y="0"/>
                  </a:lnTo>
                  <a:cubicBezTo>
                    <a:pt x="5660964" y="0"/>
                    <a:pt x="5689600" y="28636"/>
                    <a:pt x="5689600" y="63961"/>
                  </a:cubicBezTo>
                  <a:lnTo>
                    <a:pt x="5689600" y="319799"/>
                  </a:lnTo>
                  <a:cubicBezTo>
                    <a:pt x="5689600" y="355124"/>
                    <a:pt x="5660964" y="383760"/>
                    <a:pt x="5625639" y="383760"/>
                  </a:cubicBezTo>
                  <a:lnTo>
                    <a:pt x="63961" y="383760"/>
                  </a:lnTo>
                  <a:cubicBezTo>
                    <a:pt x="28636" y="383760"/>
                    <a:pt x="0" y="355124"/>
                    <a:pt x="0" y="319799"/>
                  </a:cubicBezTo>
                  <a:lnTo>
                    <a:pt x="0" y="6396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33787" tIns="18734" rIns="233787" bIns="18734" numCol="1" spcCol="1270" anchor="ctr" anchorCtr="0">
              <a:noAutofit/>
            </a:bodyPr>
            <a:lstStyle/>
            <a:p>
              <a:pPr marL="0" lvl="0" indent="0" algn="l" defTabSz="577850">
                <a:lnSpc>
                  <a:spcPct val="90000"/>
                </a:lnSpc>
                <a:spcBef>
                  <a:spcPct val="0"/>
                </a:spcBef>
                <a:spcAft>
                  <a:spcPct val="35000"/>
                </a:spcAft>
                <a:buFont typeface="Arial" panose="020B0604020202020204" pitchFamily="34" charset="0"/>
                <a:buNone/>
              </a:pPr>
              <a:r>
                <a:rPr lang="en-GB" sz="2800" kern="1200" dirty="0"/>
                <a:t>Ask your lecturer or a librarian for guidance if you are unsure.</a:t>
              </a:r>
            </a:p>
          </p:txBody>
        </p:sp>
      </p:grpSp>
    </p:spTree>
    <p:extLst>
      <p:ext uri="{BB962C8B-B14F-4D97-AF65-F5344CB8AC3E}">
        <p14:creationId xmlns:p14="http://schemas.microsoft.com/office/powerpoint/2010/main" val="25632187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500"/>
                                        <p:tgtEl>
                                          <p:spTgt spid="1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3"/>
                                        </p:tgtEl>
                                        <p:attrNameLst>
                                          <p:attrName>style.visibility</p:attrName>
                                        </p:attrNameLst>
                                      </p:cBhvr>
                                      <p:to>
                                        <p:strVal val="visible"/>
                                      </p:to>
                                    </p:set>
                                    <p:animEffect transition="in" filter="fade">
                                      <p:cBhvr>
                                        <p:cTn id="12" dur="500"/>
                                        <p:tgtEl>
                                          <p:spTgt spid="13"/>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4"/>
                                        </p:tgtEl>
                                        <p:attrNameLst>
                                          <p:attrName>style.visibility</p:attrName>
                                        </p:attrNameLst>
                                      </p:cBhvr>
                                      <p:to>
                                        <p:strVal val="visible"/>
                                      </p:to>
                                    </p:set>
                                    <p:animEffect transition="in" filter="fade">
                                      <p:cBhvr>
                                        <p:cTn id="17"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0C1B68-B038-62CD-2FD8-C6686B8BB691}"/>
              </a:ext>
            </a:extLst>
          </p:cNvPr>
          <p:cNvSpPr>
            <a:spLocks noGrp="1"/>
          </p:cNvSpPr>
          <p:nvPr>
            <p:ph type="title"/>
          </p:nvPr>
        </p:nvSpPr>
        <p:spPr/>
        <p:txBody>
          <a:bodyPr/>
          <a:lstStyle/>
          <a:p>
            <a:r>
              <a:rPr lang="en-GB" dirty="0"/>
              <a:t>Why are Scoping Reviews useful?</a:t>
            </a:r>
          </a:p>
        </p:txBody>
      </p:sp>
      <p:grpSp>
        <p:nvGrpSpPr>
          <p:cNvPr id="12" name="Group 11">
            <a:extLst>
              <a:ext uri="{FF2B5EF4-FFF2-40B4-BE49-F238E27FC236}">
                <a16:creationId xmlns:a16="http://schemas.microsoft.com/office/drawing/2014/main" id="{3D2DEB0B-4E84-DC15-78DC-02F363CC59DD}"/>
              </a:ext>
            </a:extLst>
          </p:cNvPr>
          <p:cNvGrpSpPr/>
          <p:nvPr/>
        </p:nvGrpSpPr>
        <p:grpSpPr>
          <a:xfrm>
            <a:off x="831273" y="1690688"/>
            <a:ext cx="10905115" cy="1500683"/>
            <a:chOff x="831273" y="1690688"/>
            <a:chExt cx="10905115" cy="1500683"/>
          </a:xfrm>
        </p:grpSpPr>
        <p:sp>
          <p:nvSpPr>
            <p:cNvPr id="6" name="Free-form: Shape 5">
              <a:extLst>
                <a:ext uri="{FF2B5EF4-FFF2-40B4-BE49-F238E27FC236}">
                  <a16:creationId xmlns:a16="http://schemas.microsoft.com/office/drawing/2014/main" id="{FF71C87A-7B28-2B42-99AF-124FDE83D7CB}"/>
                </a:ext>
              </a:extLst>
            </p:cNvPr>
            <p:cNvSpPr/>
            <p:nvPr/>
          </p:nvSpPr>
          <p:spPr>
            <a:xfrm>
              <a:off x="5193319" y="1690688"/>
              <a:ext cx="6543069" cy="1500683"/>
            </a:xfrm>
            <a:custGeom>
              <a:avLst/>
              <a:gdLst>
                <a:gd name="connsiteX0" fmla="*/ 0 w 6543069"/>
                <a:gd name="connsiteY0" fmla="*/ 187585 h 1500683"/>
                <a:gd name="connsiteX1" fmla="*/ 5792728 w 6543069"/>
                <a:gd name="connsiteY1" fmla="*/ 187585 h 1500683"/>
                <a:gd name="connsiteX2" fmla="*/ 5792728 w 6543069"/>
                <a:gd name="connsiteY2" fmla="*/ 0 h 1500683"/>
                <a:gd name="connsiteX3" fmla="*/ 6543069 w 6543069"/>
                <a:gd name="connsiteY3" fmla="*/ 750342 h 1500683"/>
                <a:gd name="connsiteX4" fmla="*/ 5792728 w 6543069"/>
                <a:gd name="connsiteY4" fmla="*/ 1500683 h 1500683"/>
                <a:gd name="connsiteX5" fmla="*/ 5792728 w 6543069"/>
                <a:gd name="connsiteY5" fmla="*/ 1313098 h 1500683"/>
                <a:gd name="connsiteX6" fmla="*/ 0 w 6543069"/>
                <a:gd name="connsiteY6" fmla="*/ 1313098 h 1500683"/>
                <a:gd name="connsiteX7" fmla="*/ 0 w 6543069"/>
                <a:gd name="connsiteY7" fmla="*/ 187585 h 15006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543069" h="1500683">
                  <a:moveTo>
                    <a:pt x="0" y="187585"/>
                  </a:moveTo>
                  <a:lnTo>
                    <a:pt x="5792728" y="187585"/>
                  </a:lnTo>
                  <a:lnTo>
                    <a:pt x="5792728" y="0"/>
                  </a:lnTo>
                  <a:lnTo>
                    <a:pt x="6543069" y="750342"/>
                  </a:lnTo>
                  <a:lnTo>
                    <a:pt x="5792728" y="1500683"/>
                  </a:lnTo>
                  <a:lnTo>
                    <a:pt x="5792728" y="1313098"/>
                  </a:lnTo>
                  <a:lnTo>
                    <a:pt x="0" y="1313098"/>
                  </a:lnTo>
                  <a:lnTo>
                    <a:pt x="0" y="187585"/>
                  </a:lnTo>
                  <a:close/>
                </a:path>
              </a:pathLst>
            </a:custGeom>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12065" tIns="199650" rIns="574821" bIns="199650" numCol="1" spcCol="1270" anchor="t" anchorCtr="0">
              <a:noAutofit/>
            </a:bodyPr>
            <a:lstStyle/>
            <a:p>
              <a:pPr marL="171450" lvl="1" indent="-171450" algn="l" defTabSz="844550">
                <a:lnSpc>
                  <a:spcPct val="90000"/>
                </a:lnSpc>
                <a:spcBef>
                  <a:spcPct val="0"/>
                </a:spcBef>
                <a:spcAft>
                  <a:spcPct val="15000"/>
                </a:spcAft>
                <a:buChar char="•"/>
              </a:pPr>
              <a:r>
                <a:rPr lang="en-GB" sz="2000" kern="1200" dirty="0"/>
                <a:t>Scoping reviews are ideal for investigating new, under-researched, or complex areas in health and social care. They help map out what is already known and highlight gaps in the literature. (Arksey &amp; O’Malley, 2005)</a:t>
              </a:r>
            </a:p>
          </p:txBody>
        </p:sp>
        <p:sp>
          <p:nvSpPr>
            <p:cNvPr id="7" name="Free-form: Shape 6">
              <a:extLst>
                <a:ext uri="{FF2B5EF4-FFF2-40B4-BE49-F238E27FC236}">
                  <a16:creationId xmlns:a16="http://schemas.microsoft.com/office/drawing/2014/main" id="{5ED81C6D-9706-A837-D593-092D137B0607}"/>
                </a:ext>
              </a:extLst>
            </p:cNvPr>
            <p:cNvSpPr/>
            <p:nvPr/>
          </p:nvSpPr>
          <p:spPr>
            <a:xfrm>
              <a:off x="831273" y="1690688"/>
              <a:ext cx="4362046" cy="1500683"/>
            </a:xfrm>
            <a:custGeom>
              <a:avLst/>
              <a:gdLst>
                <a:gd name="connsiteX0" fmla="*/ 0 w 4362046"/>
                <a:gd name="connsiteY0" fmla="*/ 250119 h 1500683"/>
                <a:gd name="connsiteX1" fmla="*/ 250119 w 4362046"/>
                <a:gd name="connsiteY1" fmla="*/ 0 h 1500683"/>
                <a:gd name="connsiteX2" fmla="*/ 4111927 w 4362046"/>
                <a:gd name="connsiteY2" fmla="*/ 0 h 1500683"/>
                <a:gd name="connsiteX3" fmla="*/ 4362046 w 4362046"/>
                <a:gd name="connsiteY3" fmla="*/ 250119 h 1500683"/>
                <a:gd name="connsiteX4" fmla="*/ 4362046 w 4362046"/>
                <a:gd name="connsiteY4" fmla="*/ 1250564 h 1500683"/>
                <a:gd name="connsiteX5" fmla="*/ 4111927 w 4362046"/>
                <a:gd name="connsiteY5" fmla="*/ 1500683 h 1500683"/>
                <a:gd name="connsiteX6" fmla="*/ 250119 w 4362046"/>
                <a:gd name="connsiteY6" fmla="*/ 1500683 h 1500683"/>
                <a:gd name="connsiteX7" fmla="*/ 0 w 4362046"/>
                <a:gd name="connsiteY7" fmla="*/ 1250564 h 1500683"/>
                <a:gd name="connsiteX8" fmla="*/ 0 w 4362046"/>
                <a:gd name="connsiteY8" fmla="*/ 250119 h 15006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62046" h="1500683">
                  <a:moveTo>
                    <a:pt x="0" y="250119"/>
                  </a:moveTo>
                  <a:cubicBezTo>
                    <a:pt x="0" y="111982"/>
                    <a:pt x="111982" y="0"/>
                    <a:pt x="250119" y="0"/>
                  </a:cubicBezTo>
                  <a:lnTo>
                    <a:pt x="4111927" y="0"/>
                  </a:lnTo>
                  <a:cubicBezTo>
                    <a:pt x="4250064" y="0"/>
                    <a:pt x="4362046" y="111982"/>
                    <a:pt x="4362046" y="250119"/>
                  </a:cubicBezTo>
                  <a:lnTo>
                    <a:pt x="4362046" y="1250564"/>
                  </a:lnTo>
                  <a:cubicBezTo>
                    <a:pt x="4362046" y="1388701"/>
                    <a:pt x="4250064" y="1500683"/>
                    <a:pt x="4111927" y="1500683"/>
                  </a:cubicBezTo>
                  <a:lnTo>
                    <a:pt x="250119" y="1500683"/>
                  </a:lnTo>
                  <a:cubicBezTo>
                    <a:pt x="111982" y="1500683"/>
                    <a:pt x="0" y="1388701"/>
                    <a:pt x="0" y="1250564"/>
                  </a:cubicBezTo>
                  <a:lnTo>
                    <a:pt x="0" y="250119"/>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33277" tIns="153267" rIns="233277" bIns="153267" numCol="1" spcCol="1270" anchor="ctr" anchorCtr="0">
              <a:noAutofit/>
            </a:bodyPr>
            <a:lstStyle/>
            <a:p>
              <a:pPr marL="0" lvl="0" indent="0" algn="ctr" defTabSz="1866900">
                <a:lnSpc>
                  <a:spcPct val="90000"/>
                </a:lnSpc>
                <a:spcBef>
                  <a:spcPct val="0"/>
                </a:spcBef>
                <a:spcAft>
                  <a:spcPct val="35000"/>
                </a:spcAft>
                <a:buNone/>
              </a:pPr>
              <a:r>
                <a:rPr lang="en-GB" sz="4200" kern="1200" dirty="0"/>
                <a:t>Exploring Emerging Topics</a:t>
              </a:r>
            </a:p>
          </p:txBody>
        </p:sp>
      </p:grpSp>
      <p:grpSp>
        <p:nvGrpSpPr>
          <p:cNvPr id="13" name="Group 12">
            <a:extLst>
              <a:ext uri="{FF2B5EF4-FFF2-40B4-BE49-F238E27FC236}">
                <a16:creationId xmlns:a16="http://schemas.microsoft.com/office/drawing/2014/main" id="{5387DC77-30F7-45F7-6050-7ADB162BCD6A}"/>
              </a:ext>
            </a:extLst>
          </p:cNvPr>
          <p:cNvGrpSpPr/>
          <p:nvPr/>
        </p:nvGrpSpPr>
        <p:grpSpPr>
          <a:xfrm>
            <a:off x="831273" y="3341439"/>
            <a:ext cx="10905115" cy="1500683"/>
            <a:chOff x="831273" y="3341439"/>
            <a:chExt cx="10905115" cy="1500683"/>
          </a:xfrm>
        </p:grpSpPr>
        <p:sp>
          <p:nvSpPr>
            <p:cNvPr id="8" name="Free-form: Shape 7">
              <a:extLst>
                <a:ext uri="{FF2B5EF4-FFF2-40B4-BE49-F238E27FC236}">
                  <a16:creationId xmlns:a16="http://schemas.microsoft.com/office/drawing/2014/main" id="{FF2A68D7-9B64-601B-0285-CBC1E8EBA309}"/>
                </a:ext>
              </a:extLst>
            </p:cNvPr>
            <p:cNvSpPr/>
            <p:nvPr/>
          </p:nvSpPr>
          <p:spPr>
            <a:xfrm>
              <a:off x="5193319" y="3341439"/>
              <a:ext cx="6543069" cy="1500683"/>
            </a:xfrm>
            <a:custGeom>
              <a:avLst/>
              <a:gdLst>
                <a:gd name="connsiteX0" fmla="*/ 0 w 6543069"/>
                <a:gd name="connsiteY0" fmla="*/ 187585 h 1500683"/>
                <a:gd name="connsiteX1" fmla="*/ 5792728 w 6543069"/>
                <a:gd name="connsiteY1" fmla="*/ 187585 h 1500683"/>
                <a:gd name="connsiteX2" fmla="*/ 5792728 w 6543069"/>
                <a:gd name="connsiteY2" fmla="*/ 0 h 1500683"/>
                <a:gd name="connsiteX3" fmla="*/ 6543069 w 6543069"/>
                <a:gd name="connsiteY3" fmla="*/ 750342 h 1500683"/>
                <a:gd name="connsiteX4" fmla="*/ 5792728 w 6543069"/>
                <a:gd name="connsiteY4" fmla="*/ 1500683 h 1500683"/>
                <a:gd name="connsiteX5" fmla="*/ 5792728 w 6543069"/>
                <a:gd name="connsiteY5" fmla="*/ 1313098 h 1500683"/>
                <a:gd name="connsiteX6" fmla="*/ 0 w 6543069"/>
                <a:gd name="connsiteY6" fmla="*/ 1313098 h 1500683"/>
                <a:gd name="connsiteX7" fmla="*/ 0 w 6543069"/>
                <a:gd name="connsiteY7" fmla="*/ 187585 h 15006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543069" h="1500683">
                  <a:moveTo>
                    <a:pt x="0" y="187585"/>
                  </a:moveTo>
                  <a:lnTo>
                    <a:pt x="5792728" y="187585"/>
                  </a:lnTo>
                  <a:lnTo>
                    <a:pt x="5792728" y="0"/>
                  </a:lnTo>
                  <a:lnTo>
                    <a:pt x="6543069" y="750342"/>
                  </a:lnTo>
                  <a:lnTo>
                    <a:pt x="5792728" y="1500683"/>
                  </a:lnTo>
                  <a:lnTo>
                    <a:pt x="5792728" y="1313098"/>
                  </a:lnTo>
                  <a:lnTo>
                    <a:pt x="0" y="1313098"/>
                  </a:lnTo>
                  <a:lnTo>
                    <a:pt x="0" y="187585"/>
                  </a:lnTo>
                  <a:close/>
                </a:path>
              </a:pathLst>
            </a:custGeom>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12065" tIns="199650" rIns="574821" bIns="199650" numCol="1" spcCol="1270" anchor="t" anchorCtr="0">
              <a:noAutofit/>
            </a:bodyPr>
            <a:lstStyle/>
            <a:p>
              <a:pPr marL="171450" lvl="1" indent="-171450" algn="l" defTabSz="844550">
                <a:lnSpc>
                  <a:spcPct val="90000"/>
                </a:lnSpc>
                <a:spcBef>
                  <a:spcPct val="0"/>
                </a:spcBef>
                <a:spcAft>
                  <a:spcPct val="15000"/>
                </a:spcAft>
                <a:buChar char="•"/>
              </a:pPr>
              <a:r>
                <a:rPr lang="en-GB" sz="2000" kern="1200" dirty="0"/>
                <a:t>A scoping review can serve as a precursor to a systematic review, helping refine a research question or develop hypotheses for more focused studies.</a:t>
              </a:r>
            </a:p>
          </p:txBody>
        </p:sp>
        <p:sp>
          <p:nvSpPr>
            <p:cNvPr id="9" name="Free-form: Shape 8">
              <a:extLst>
                <a:ext uri="{FF2B5EF4-FFF2-40B4-BE49-F238E27FC236}">
                  <a16:creationId xmlns:a16="http://schemas.microsoft.com/office/drawing/2014/main" id="{EE224BC9-6F94-DF98-163C-18CEDF41945A}"/>
                </a:ext>
              </a:extLst>
            </p:cNvPr>
            <p:cNvSpPr/>
            <p:nvPr/>
          </p:nvSpPr>
          <p:spPr>
            <a:xfrm>
              <a:off x="831273" y="3341439"/>
              <a:ext cx="4362046" cy="1500683"/>
            </a:xfrm>
            <a:custGeom>
              <a:avLst/>
              <a:gdLst>
                <a:gd name="connsiteX0" fmla="*/ 0 w 4362046"/>
                <a:gd name="connsiteY0" fmla="*/ 250119 h 1500683"/>
                <a:gd name="connsiteX1" fmla="*/ 250119 w 4362046"/>
                <a:gd name="connsiteY1" fmla="*/ 0 h 1500683"/>
                <a:gd name="connsiteX2" fmla="*/ 4111927 w 4362046"/>
                <a:gd name="connsiteY2" fmla="*/ 0 h 1500683"/>
                <a:gd name="connsiteX3" fmla="*/ 4362046 w 4362046"/>
                <a:gd name="connsiteY3" fmla="*/ 250119 h 1500683"/>
                <a:gd name="connsiteX4" fmla="*/ 4362046 w 4362046"/>
                <a:gd name="connsiteY4" fmla="*/ 1250564 h 1500683"/>
                <a:gd name="connsiteX5" fmla="*/ 4111927 w 4362046"/>
                <a:gd name="connsiteY5" fmla="*/ 1500683 h 1500683"/>
                <a:gd name="connsiteX6" fmla="*/ 250119 w 4362046"/>
                <a:gd name="connsiteY6" fmla="*/ 1500683 h 1500683"/>
                <a:gd name="connsiteX7" fmla="*/ 0 w 4362046"/>
                <a:gd name="connsiteY7" fmla="*/ 1250564 h 1500683"/>
                <a:gd name="connsiteX8" fmla="*/ 0 w 4362046"/>
                <a:gd name="connsiteY8" fmla="*/ 250119 h 15006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62046" h="1500683">
                  <a:moveTo>
                    <a:pt x="0" y="250119"/>
                  </a:moveTo>
                  <a:cubicBezTo>
                    <a:pt x="0" y="111982"/>
                    <a:pt x="111982" y="0"/>
                    <a:pt x="250119" y="0"/>
                  </a:cubicBezTo>
                  <a:lnTo>
                    <a:pt x="4111927" y="0"/>
                  </a:lnTo>
                  <a:cubicBezTo>
                    <a:pt x="4250064" y="0"/>
                    <a:pt x="4362046" y="111982"/>
                    <a:pt x="4362046" y="250119"/>
                  </a:cubicBezTo>
                  <a:lnTo>
                    <a:pt x="4362046" y="1250564"/>
                  </a:lnTo>
                  <a:cubicBezTo>
                    <a:pt x="4362046" y="1388701"/>
                    <a:pt x="4250064" y="1500683"/>
                    <a:pt x="4111927" y="1500683"/>
                  </a:cubicBezTo>
                  <a:lnTo>
                    <a:pt x="250119" y="1500683"/>
                  </a:lnTo>
                  <a:cubicBezTo>
                    <a:pt x="111982" y="1500683"/>
                    <a:pt x="0" y="1388701"/>
                    <a:pt x="0" y="1250564"/>
                  </a:cubicBezTo>
                  <a:lnTo>
                    <a:pt x="0" y="250119"/>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33277" tIns="153267" rIns="233277" bIns="153267" numCol="1" spcCol="1270" anchor="ctr" anchorCtr="0">
              <a:noAutofit/>
            </a:bodyPr>
            <a:lstStyle/>
            <a:p>
              <a:pPr marL="0" lvl="0" indent="0" algn="ctr" defTabSz="1866900">
                <a:lnSpc>
                  <a:spcPct val="90000"/>
                </a:lnSpc>
                <a:spcBef>
                  <a:spcPct val="0"/>
                </a:spcBef>
                <a:spcAft>
                  <a:spcPct val="35000"/>
                </a:spcAft>
                <a:buNone/>
              </a:pPr>
              <a:r>
                <a:rPr lang="en-GB" sz="4200" kern="1200" dirty="0"/>
                <a:t>Preliminary Research</a:t>
              </a:r>
            </a:p>
          </p:txBody>
        </p:sp>
      </p:grpSp>
      <p:grpSp>
        <p:nvGrpSpPr>
          <p:cNvPr id="14" name="Group 13">
            <a:extLst>
              <a:ext uri="{FF2B5EF4-FFF2-40B4-BE49-F238E27FC236}">
                <a16:creationId xmlns:a16="http://schemas.microsoft.com/office/drawing/2014/main" id="{800CBA74-B2E0-F482-1500-3ECE106ACD99}"/>
              </a:ext>
            </a:extLst>
          </p:cNvPr>
          <p:cNvGrpSpPr/>
          <p:nvPr/>
        </p:nvGrpSpPr>
        <p:grpSpPr>
          <a:xfrm>
            <a:off x="831273" y="4992191"/>
            <a:ext cx="10905115" cy="1500683"/>
            <a:chOff x="831273" y="4992191"/>
            <a:chExt cx="10905115" cy="1500683"/>
          </a:xfrm>
        </p:grpSpPr>
        <p:sp>
          <p:nvSpPr>
            <p:cNvPr id="10" name="Free-form: Shape 9">
              <a:extLst>
                <a:ext uri="{FF2B5EF4-FFF2-40B4-BE49-F238E27FC236}">
                  <a16:creationId xmlns:a16="http://schemas.microsoft.com/office/drawing/2014/main" id="{A634C4D2-88E0-5B2C-618B-820E9DD45AB1}"/>
                </a:ext>
              </a:extLst>
            </p:cNvPr>
            <p:cNvSpPr/>
            <p:nvPr/>
          </p:nvSpPr>
          <p:spPr>
            <a:xfrm>
              <a:off x="5193319" y="4992191"/>
              <a:ext cx="6543069" cy="1500683"/>
            </a:xfrm>
            <a:custGeom>
              <a:avLst/>
              <a:gdLst>
                <a:gd name="connsiteX0" fmla="*/ 0 w 6543069"/>
                <a:gd name="connsiteY0" fmla="*/ 187585 h 1500683"/>
                <a:gd name="connsiteX1" fmla="*/ 5792728 w 6543069"/>
                <a:gd name="connsiteY1" fmla="*/ 187585 h 1500683"/>
                <a:gd name="connsiteX2" fmla="*/ 5792728 w 6543069"/>
                <a:gd name="connsiteY2" fmla="*/ 0 h 1500683"/>
                <a:gd name="connsiteX3" fmla="*/ 6543069 w 6543069"/>
                <a:gd name="connsiteY3" fmla="*/ 750342 h 1500683"/>
                <a:gd name="connsiteX4" fmla="*/ 5792728 w 6543069"/>
                <a:gd name="connsiteY4" fmla="*/ 1500683 h 1500683"/>
                <a:gd name="connsiteX5" fmla="*/ 5792728 w 6543069"/>
                <a:gd name="connsiteY5" fmla="*/ 1313098 h 1500683"/>
                <a:gd name="connsiteX6" fmla="*/ 0 w 6543069"/>
                <a:gd name="connsiteY6" fmla="*/ 1313098 h 1500683"/>
                <a:gd name="connsiteX7" fmla="*/ 0 w 6543069"/>
                <a:gd name="connsiteY7" fmla="*/ 187585 h 15006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543069" h="1500683">
                  <a:moveTo>
                    <a:pt x="0" y="187585"/>
                  </a:moveTo>
                  <a:lnTo>
                    <a:pt x="5792728" y="187585"/>
                  </a:lnTo>
                  <a:lnTo>
                    <a:pt x="5792728" y="0"/>
                  </a:lnTo>
                  <a:lnTo>
                    <a:pt x="6543069" y="750342"/>
                  </a:lnTo>
                  <a:lnTo>
                    <a:pt x="5792728" y="1500683"/>
                  </a:lnTo>
                  <a:lnTo>
                    <a:pt x="5792728" y="1313098"/>
                  </a:lnTo>
                  <a:lnTo>
                    <a:pt x="0" y="1313098"/>
                  </a:lnTo>
                  <a:lnTo>
                    <a:pt x="0" y="187585"/>
                  </a:lnTo>
                  <a:close/>
                </a:path>
              </a:pathLst>
            </a:custGeom>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12065" tIns="199650" rIns="574821" bIns="199650" numCol="1" spcCol="1270" anchor="t" anchorCtr="0">
              <a:noAutofit/>
            </a:bodyPr>
            <a:lstStyle/>
            <a:p>
              <a:pPr marL="171450" lvl="1" indent="-171450" algn="l" defTabSz="844550">
                <a:lnSpc>
                  <a:spcPct val="90000"/>
                </a:lnSpc>
                <a:spcBef>
                  <a:spcPct val="0"/>
                </a:spcBef>
                <a:spcAft>
                  <a:spcPct val="15000"/>
                </a:spcAft>
                <a:buChar char="•"/>
              </a:pPr>
              <a:r>
                <a:rPr lang="en-GB" sz="2000" kern="1200" dirty="0"/>
                <a:t>Scoping reviews systematically collect and organise evidence, making it easier to identify areas where research is lacking or incomplete, guiding future studies.</a:t>
              </a:r>
            </a:p>
          </p:txBody>
        </p:sp>
        <p:sp>
          <p:nvSpPr>
            <p:cNvPr id="11" name="Free-form: Shape 10">
              <a:extLst>
                <a:ext uri="{FF2B5EF4-FFF2-40B4-BE49-F238E27FC236}">
                  <a16:creationId xmlns:a16="http://schemas.microsoft.com/office/drawing/2014/main" id="{8C78EA1F-E8D3-463A-0261-2EDB17F4B637}"/>
                </a:ext>
              </a:extLst>
            </p:cNvPr>
            <p:cNvSpPr/>
            <p:nvPr/>
          </p:nvSpPr>
          <p:spPr>
            <a:xfrm>
              <a:off x="831273" y="4992191"/>
              <a:ext cx="4362046" cy="1500683"/>
            </a:xfrm>
            <a:custGeom>
              <a:avLst/>
              <a:gdLst>
                <a:gd name="connsiteX0" fmla="*/ 0 w 4362046"/>
                <a:gd name="connsiteY0" fmla="*/ 250119 h 1500683"/>
                <a:gd name="connsiteX1" fmla="*/ 250119 w 4362046"/>
                <a:gd name="connsiteY1" fmla="*/ 0 h 1500683"/>
                <a:gd name="connsiteX2" fmla="*/ 4111927 w 4362046"/>
                <a:gd name="connsiteY2" fmla="*/ 0 h 1500683"/>
                <a:gd name="connsiteX3" fmla="*/ 4362046 w 4362046"/>
                <a:gd name="connsiteY3" fmla="*/ 250119 h 1500683"/>
                <a:gd name="connsiteX4" fmla="*/ 4362046 w 4362046"/>
                <a:gd name="connsiteY4" fmla="*/ 1250564 h 1500683"/>
                <a:gd name="connsiteX5" fmla="*/ 4111927 w 4362046"/>
                <a:gd name="connsiteY5" fmla="*/ 1500683 h 1500683"/>
                <a:gd name="connsiteX6" fmla="*/ 250119 w 4362046"/>
                <a:gd name="connsiteY6" fmla="*/ 1500683 h 1500683"/>
                <a:gd name="connsiteX7" fmla="*/ 0 w 4362046"/>
                <a:gd name="connsiteY7" fmla="*/ 1250564 h 1500683"/>
                <a:gd name="connsiteX8" fmla="*/ 0 w 4362046"/>
                <a:gd name="connsiteY8" fmla="*/ 250119 h 15006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62046" h="1500683">
                  <a:moveTo>
                    <a:pt x="0" y="250119"/>
                  </a:moveTo>
                  <a:cubicBezTo>
                    <a:pt x="0" y="111982"/>
                    <a:pt x="111982" y="0"/>
                    <a:pt x="250119" y="0"/>
                  </a:cubicBezTo>
                  <a:lnTo>
                    <a:pt x="4111927" y="0"/>
                  </a:lnTo>
                  <a:cubicBezTo>
                    <a:pt x="4250064" y="0"/>
                    <a:pt x="4362046" y="111982"/>
                    <a:pt x="4362046" y="250119"/>
                  </a:cubicBezTo>
                  <a:lnTo>
                    <a:pt x="4362046" y="1250564"/>
                  </a:lnTo>
                  <a:cubicBezTo>
                    <a:pt x="4362046" y="1388701"/>
                    <a:pt x="4250064" y="1500683"/>
                    <a:pt x="4111927" y="1500683"/>
                  </a:cubicBezTo>
                  <a:lnTo>
                    <a:pt x="250119" y="1500683"/>
                  </a:lnTo>
                  <a:cubicBezTo>
                    <a:pt x="111982" y="1500683"/>
                    <a:pt x="0" y="1388701"/>
                    <a:pt x="0" y="1250564"/>
                  </a:cubicBezTo>
                  <a:lnTo>
                    <a:pt x="0" y="250119"/>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33277" tIns="153267" rIns="233277" bIns="153267" numCol="1" spcCol="1270" anchor="ctr" anchorCtr="0">
              <a:noAutofit/>
            </a:bodyPr>
            <a:lstStyle/>
            <a:p>
              <a:pPr marL="0" lvl="0" indent="0" algn="ctr" defTabSz="1866900">
                <a:lnSpc>
                  <a:spcPct val="90000"/>
                </a:lnSpc>
                <a:spcBef>
                  <a:spcPct val="0"/>
                </a:spcBef>
                <a:spcAft>
                  <a:spcPct val="35000"/>
                </a:spcAft>
                <a:buNone/>
              </a:pPr>
              <a:r>
                <a:rPr lang="en-GB" sz="4200" kern="1200" dirty="0"/>
                <a:t>Identifying Knowledge Gaps</a:t>
              </a:r>
            </a:p>
          </p:txBody>
        </p:sp>
      </p:grpSp>
    </p:spTree>
    <p:extLst>
      <p:ext uri="{BB962C8B-B14F-4D97-AF65-F5344CB8AC3E}">
        <p14:creationId xmlns:p14="http://schemas.microsoft.com/office/powerpoint/2010/main" val="6010618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500"/>
                                        <p:tgtEl>
                                          <p:spTgt spid="1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3"/>
                                        </p:tgtEl>
                                        <p:attrNameLst>
                                          <p:attrName>style.visibility</p:attrName>
                                        </p:attrNameLst>
                                      </p:cBhvr>
                                      <p:to>
                                        <p:strVal val="visible"/>
                                      </p:to>
                                    </p:set>
                                    <p:animEffect transition="in" filter="fade">
                                      <p:cBhvr>
                                        <p:cTn id="12" dur="500"/>
                                        <p:tgtEl>
                                          <p:spTgt spid="13"/>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4"/>
                                        </p:tgtEl>
                                        <p:attrNameLst>
                                          <p:attrName>style.visibility</p:attrName>
                                        </p:attrNameLst>
                                      </p:cBhvr>
                                      <p:to>
                                        <p:strVal val="visible"/>
                                      </p:to>
                                    </p:set>
                                    <p:animEffect transition="in" filter="fade">
                                      <p:cBhvr>
                                        <p:cTn id="17"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080C4E-DE44-4E1C-B8EB-35A9503ED0A5}"/>
              </a:ext>
            </a:extLst>
          </p:cNvPr>
          <p:cNvSpPr>
            <a:spLocks noGrp="1"/>
          </p:cNvSpPr>
          <p:nvPr>
            <p:ph type="title"/>
          </p:nvPr>
        </p:nvSpPr>
        <p:spPr>
          <a:xfrm>
            <a:off x="731520" y="2103437"/>
            <a:ext cx="11460480" cy="1325563"/>
          </a:xfrm>
        </p:spPr>
        <p:txBody>
          <a:bodyPr/>
          <a:lstStyle/>
          <a:p>
            <a:pPr algn="ctr"/>
            <a:r>
              <a:rPr lang="en-GB" dirty="0"/>
              <a:t>Are systematic reviews and scoping reviews the same?</a:t>
            </a:r>
          </a:p>
        </p:txBody>
      </p:sp>
      <p:sp>
        <p:nvSpPr>
          <p:cNvPr id="4" name="TextBox 3">
            <a:extLst>
              <a:ext uri="{FF2B5EF4-FFF2-40B4-BE49-F238E27FC236}">
                <a16:creationId xmlns:a16="http://schemas.microsoft.com/office/drawing/2014/main" id="{27C94CB5-41AB-6AEB-C5D1-593F6C9F8791}"/>
              </a:ext>
            </a:extLst>
          </p:cNvPr>
          <p:cNvSpPr txBox="1"/>
          <p:nvPr/>
        </p:nvSpPr>
        <p:spPr>
          <a:xfrm>
            <a:off x="5902036" y="4268544"/>
            <a:ext cx="1064029" cy="830997"/>
          </a:xfrm>
          <a:prstGeom prst="rect">
            <a:avLst/>
          </a:prstGeom>
          <a:noFill/>
        </p:spPr>
        <p:txBody>
          <a:bodyPr wrap="square" rtlCol="0">
            <a:spAutoFit/>
          </a:bodyPr>
          <a:lstStyle/>
          <a:p>
            <a:r>
              <a:rPr lang="en-GB" sz="4800" dirty="0"/>
              <a:t>NO</a:t>
            </a:r>
          </a:p>
        </p:txBody>
      </p:sp>
      <p:sp>
        <p:nvSpPr>
          <p:cNvPr id="5" name="Rectangle 4">
            <a:extLst>
              <a:ext uri="{FF2B5EF4-FFF2-40B4-BE49-F238E27FC236}">
                <a16:creationId xmlns:a16="http://schemas.microsoft.com/office/drawing/2014/main" id="{DE835ACB-AC91-8C0E-4A90-49EB3275A576}"/>
              </a:ext>
            </a:extLst>
          </p:cNvPr>
          <p:cNvSpPr/>
          <p:nvPr/>
        </p:nvSpPr>
        <p:spPr>
          <a:xfrm>
            <a:off x="5203767" y="4006735"/>
            <a:ext cx="2460568" cy="1662545"/>
          </a:xfrm>
          <a:prstGeom prst="rect">
            <a:avLst/>
          </a:prstGeom>
          <a:ln>
            <a:solidFill>
              <a:schemeClr val="bg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Tree>
    <p:extLst>
      <p:ext uri="{BB962C8B-B14F-4D97-AF65-F5344CB8AC3E}">
        <p14:creationId xmlns:p14="http://schemas.microsoft.com/office/powerpoint/2010/main" val="11243588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grpId="1" nodeType="clickEffect">
                                  <p:stCondLst>
                                    <p:cond delay="0"/>
                                  </p:stCondLst>
                                  <p:childTnLst>
                                    <p:animEffect transition="out" filter="fade">
                                      <p:cBhvr>
                                        <p:cTn id="6" dur="500"/>
                                        <p:tgtEl>
                                          <p:spTgt spid="5"/>
                                        </p:tgtEl>
                                      </p:cBhvr>
                                    </p:animEffect>
                                    <p:set>
                                      <p:cBhvr>
                                        <p:cTn id="7" dur="1" fill="hold">
                                          <p:stCondLst>
                                            <p:cond delay="499"/>
                                          </p:stCondLst>
                                        </p:cTn>
                                        <p:tgtEl>
                                          <p:spTgt spid="5"/>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1" animBg="1"/>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20BFE4-FBE3-FCAB-266C-325A87DEE362}"/>
              </a:ext>
            </a:extLst>
          </p:cNvPr>
          <p:cNvSpPr>
            <a:spLocks noGrp="1"/>
          </p:cNvSpPr>
          <p:nvPr>
            <p:ph type="title"/>
          </p:nvPr>
        </p:nvSpPr>
        <p:spPr/>
        <p:txBody>
          <a:bodyPr/>
          <a:lstStyle/>
          <a:p>
            <a:r>
              <a:rPr lang="en-GB" dirty="0"/>
              <a:t>Reviews</a:t>
            </a:r>
          </a:p>
        </p:txBody>
      </p:sp>
      <p:sp>
        <p:nvSpPr>
          <p:cNvPr id="4" name="Rectangle 1">
            <a:extLst>
              <a:ext uri="{FF2B5EF4-FFF2-40B4-BE49-F238E27FC236}">
                <a16:creationId xmlns:a16="http://schemas.microsoft.com/office/drawing/2014/main" id="{24147C8A-9451-4B02-8BB1-8007459E3F52}"/>
              </a:ext>
            </a:extLst>
          </p:cNvPr>
          <p:cNvSpPr>
            <a:spLocks noGrp="1" noChangeArrowheads="1"/>
          </p:cNvSpPr>
          <p:nvPr>
            <p:ph idx="1"/>
          </p:nvPr>
        </p:nvSpPr>
        <p:spPr bwMode="auto">
          <a:xfrm>
            <a:off x="351935" y="1366897"/>
            <a:ext cx="10255260" cy="221599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000" b="0" i="0" u="none" strike="noStrike" cap="none" normalizeH="0" baseline="0" dirty="0">
                <a:ln>
                  <a:noFill/>
                </a:ln>
                <a:solidFill>
                  <a:schemeClr val="tx1"/>
                </a:solidFill>
                <a:effectLst/>
                <a:latin typeface="Arial" panose="020B0604020202020204" pitchFamily="34" charset="0"/>
              </a:rPr>
              <a:t>Research reviews are critical for </a:t>
            </a:r>
            <a:r>
              <a:rPr kumimoji="0" lang="en-US" altLang="en-US" sz="2000" b="0" i="0" u="none" strike="noStrike" cap="none" normalizeH="0" baseline="0" dirty="0" err="1">
                <a:ln>
                  <a:noFill/>
                </a:ln>
                <a:solidFill>
                  <a:schemeClr val="tx1"/>
                </a:solidFill>
                <a:effectLst/>
                <a:latin typeface="Arial" panose="020B0604020202020204" pitchFamily="34" charset="0"/>
              </a:rPr>
              <a:t>synthesising</a:t>
            </a:r>
            <a:r>
              <a:rPr kumimoji="0" lang="en-US" altLang="en-US" sz="2000" b="0" i="0" u="none" strike="noStrike" cap="none" normalizeH="0" baseline="0" dirty="0">
                <a:ln>
                  <a:noFill/>
                </a:ln>
                <a:solidFill>
                  <a:schemeClr val="tx1"/>
                </a:solidFill>
                <a:effectLst/>
                <a:latin typeface="Arial" panose="020B0604020202020204" pitchFamily="34" charset="0"/>
              </a:rPr>
              <a:t> evidence to inform health and social care practice.</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20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000" b="0" i="0" u="none" strike="noStrike" cap="none" normalizeH="0" baseline="0" dirty="0">
                <a:ln>
                  <a:noFill/>
                </a:ln>
                <a:solidFill>
                  <a:schemeClr val="tx1"/>
                </a:solidFill>
                <a:effectLst/>
                <a:latin typeface="Arial" panose="020B0604020202020204" pitchFamily="34" charset="0"/>
              </a:rPr>
              <a:t>Two commonly used review methods are </a:t>
            </a:r>
            <a:r>
              <a:rPr kumimoji="0" lang="en-US" altLang="en-US" sz="2000" b="1" i="1" u="sng" strike="noStrike" cap="none" normalizeH="0" baseline="0" dirty="0">
                <a:ln>
                  <a:noFill/>
                </a:ln>
                <a:solidFill>
                  <a:schemeClr val="tx1"/>
                </a:solidFill>
                <a:effectLst/>
                <a:latin typeface="Arial" panose="020B0604020202020204" pitchFamily="34" charset="0"/>
              </a:rPr>
              <a:t>systematic</a:t>
            </a:r>
            <a:r>
              <a:rPr kumimoji="0" lang="en-US" altLang="en-US" sz="2000" b="1" i="1" u="none" strike="noStrike" cap="none" normalizeH="0" baseline="0" dirty="0">
                <a:ln>
                  <a:noFill/>
                </a:ln>
                <a:solidFill>
                  <a:schemeClr val="tx1"/>
                </a:solidFill>
                <a:effectLst/>
                <a:latin typeface="Arial" panose="020B0604020202020204" pitchFamily="34" charset="0"/>
              </a:rPr>
              <a:t> reviews</a:t>
            </a:r>
            <a:r>
              <a:rPr kumimoji="0" lang="en-US" altLang="en-US" sz="2000" b="1" i="0" u="none" strike="noStrike" cap="none" normalizeH="0" baseline="0" dirty="0">
                <a:ln>
                  <a:noFill/>
                </a:ln>
                <a:solidFill>
                  <a:schemeClr val="tx1"/>
                </a:solidFill>
                <a:effectLst/>
                <a:latin typeface="Arial" panose="020B0604020202020204" pitchFamily="34" charset="0"/>
              </a:rPr>
              <a:t> </a:t>
            </a:r>
            <a:r>
              <a:rPr kumimoji="0" lang="en-US" altLang="en-US" sz="2000" b="0" i="0" u="none" strike="noStrike" cap="none" normalizeH="0" baseline="0" dirty="0">
                <a:ln>
                  <a:noFill/>
                </a:ln>
                <a:solidFill>
                  <a:schemeClr val="tx1"/>
                </a:solidFill>
                <a:effectLst/>
                <a:latin typeface="Arial" panose="020B0604020202020204" pitchFamily="34" charset="0"/>
              </a:rPr>
              <a:t>and </a:t>
            </a:r>
            <a:r>
              <a:rPr kumimoji="0" lang="en-US" altLang="en-US" sz="2000" b="1" i="1" u="sng" strike="noStrike" cap="none" normalizeH="0" baseline="0" dirty="0">
                <a:ln>
                  <a:noFill/>
                </a:ln>
                <a:solidFill>
                  <a:schemeClr val="tx1"/>
                </a:solidFill>
                <a:effectLst/>
                <a:latin typeface="Arial" panose="020B0604020202020204" pitchFamily="34" charset="0"/>
              </a:rPr>
              <a:t>scoping</a:t>
            </a:r>
            <a:r>
              <a:rPr kumimoji="0" lang="en-US" altLang="en-US" sz="2000" b="1" i="1" u="none" strike="noStrike" cap="none" normalizeH="0" baseline="0" dirty="0">
                <a:ln>
                  <a:noFill/>
                </a:ln>
                <a:solidFill>
                  <a:schemeClr val="tx1"/>
                </a:solidFill>
                <a:effectLst/>
                <a:latin typeface="Arial" panose="020B0604020202020204" pitchFamily="34" charset="0"/>
              </a:rPr>
              <a:t> reviews</a:t>
            </a:r>
            <a:r>
              <a:rPr kumimoji="0" lang="en-US" altLang="en-US" sz="2000" b="0" i="0" u="none" strike="noStrike" cap="none" normalizeH="0" baseline="0" dirty="0">
                <a:ln>
                  <a:noFill/>
                </a:ln>
                <a:solidFill>
                  <a:schemeClr val="tx1"/>
                </a:solidFill>
                <a:effectLst/>
                <a:latin typeface="Arial" panose="020B0604020202020204" pitchFamily="34" charset="0"/>
              </a:rPr>
              <a:t>.</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20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000" b="0" i="0" u="none" strike="noStrike" cap="none" normalizeH="0" baseline="0" dirty="0">
                <a:ln>
                  <a:noFill/>
                </a:ln>
                <a:solidFill>
                  <a:schemeClr val="tx1"/>
                </a:solidFill>
                <a:effectLst/>
                <a:latin typeface="Arial" panose="020B0604020202020204" pitchFamily="34" charset="0"/>
              </a:rPr>
              <a:t>While both are rigorous, they serve </a:t>
            </a:r>
            <a:r>
              <a:rPr kumimoji="0" lang="en-US" altLang="en-US" sz="2000" b="1" i="0" u="none" strike="noStrike" cap="none" normalizeH="0" baseline="0" dirty="0">
                <a:ln>
                  <a:noFill/>
                </a:ln>
                <a:solidFill>
                  <a:schemeClr val="tx1"/>
                </a:solidFill>
                <a:effectLst/>
                <a:latin typeface="Arial" panose="020B0604020202020204" pitchFamily="34" charset="0"/>
              </a:rPr>
              <a:t>different</a:t>
            </a:r>
            <a:r>
              <a:rPr kumimoji="0" lang="en-US" altLang="en-US" sz="2000" b="0" i="0" u="none" strike="noStrike" cap="none" normalizeH="0" baseline="0" dirty="0">
                <a:ln>
                  <a:noFill/>
                </a:ln>
                <a:solidFill>
                  <a:schemeClr val="tx1"/>
                </a:solidFill>
                <a:effectLst/>
                <a:latin typeface="Arial" panose="020B0604020202020204" pitchFamily="34" charset="0"/>
              </a:rPr>
              <a:t> purposes. </a:t>
            </a:r>
          </a:p>
        </p:txBody>
      </p:sp>
      <p:pic>
        <p:nvPicPr>
          <p:cNvPr id="6" name="Picture 5" descr="Young girl writing notepad">
            <a:extLst>
              <a:ext uri="{FF2B5EF4-FFF2-40B4-BE49-F238E27FC236}">
                <a16:creationId xmlns:a16="http://schemas.microsoft.com/office/drawing/2014/main" id="{093DC22C-D750-6C83-3795-9DAA580069DB}"/>
              </a:ext>
            </a:extLst>
          </p:cNvPr>
          <p:cNvPicPr>
            <a:picLocks noChangeAspect="1"/>
          </p:cNvPicPr>
          <p:nvPr/>
        </p:nvPicPr>
        <p:blipFill>
          <a:blip r:embed="rId2"/>
          <a:stretch>
            <a:fillRect/>
          </a:stretch>
        </p:blipFill>
        <p:spPr>
          <a:xfrm>
            <a:off x="10607194" y="1253586"/>
            <a:ext cx="1584806" cy="4831903"/>
          </a:xfrm>
          <a:prstGeom prst="rect">
            <a:avLst/>
          </a:prstGeom>
        </p:spPr>
      </p:pic>
    </p:spTree>
    <p:extLst>
      <p:ext uri="{BB962C8B-B14F-4D97-AF65-F5344CB8AC3E}">
        <p14:creationId xmlns:p14="http://schemas.microsoft.com/office/powerpoint/2010/main" val="36744178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animEffect transition="in" filter="fade">
                                      <p:cBhvr>
                                        <p:cTn id="7" dur="500"/>
                                        <p:tgtEl>
                                          <p:spTgt spid="4">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3" end="3"/>
                                            </p:txEl>
                                          </p:spTgt>
                                        </p:tgtEl>
                                        <p:attrNameLst>
                                          <p:attrName>style.visibility</p:attrName>
                                        </p:attrNameLst>
                                      </p:cBhvr>
                                      <p:to>
                                        <p:strVal val="visible"/>
                                      </p:to>
                                    </p:set>
                                    <p:animEffect transition="in" filter="fade">
                                      <p:cBhvr>
                                        <p:cTn id="12" dur="500"/>
                                        <p:tgtEl>
                                          <p:spTgt spid="4">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5" end="5"/>
                                            </p:txEl>
                                          </p:spTgt>
                                        </p:tgtEl>
                                        <p:attrNameLst>
                                          <p:attrName>style.visibility</p:attrName>
                                        </p:attrNameLst>
                                      </p:cBhvr>
                                      <p:to>
                                        <p:strVal val="visible"/>
                                      </p:to>
                                    </p:set>
                                    <p:animEffect transition="in" filter="fade">
                                      <p:cBhvr>
                                        <p:cTn id="17" dur="500"/>
                                        <p:tgtEl>
                                          <p:spTgt spid="4">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Free-form: Shape 5">
            <a:extLst>
              <a:ext uri="{FF2B5EF4-FFF2-40B4-BE49-F238E27FC236}">
                <a16:creationId xmlns:a16="http://schemas.microsoft.com/office/drawing/2014/main" id="{EFFF446D-91BF-E2F0-1B77-2E9E5645F074}"/>
              </a:ext>
            </a:extLst>
          </p:cNvPr>
          <p:cNvSpPr/>
          <p:nvPr/>
        </p:nvSpPr>
        <p:spPr>
          <a:xfrm>
            <a:off x="419725" y="1301994"/>
            <a:ext cx="4930098" cy="1075717"/>
          </a:xfrm>
          <a:custGeom>
            <a:avLst/>
            <a:gdLst>
              <a:gd name="connsiteX0" fmla="*/ 0 w 2151434"/>
              <a:gd name="connsiteY0" fmla="*/ 107572 h 1075717"/>
              <a:gd name="connsiteX1" fmla="*/ 107572 w 2151434"/>
              <a:gd name="connsiteY1" fmla="*/ 0 h 1075717"/>
              <a:gd name="connsiteX2" fmla="*/ 2043862 w 2151434"/>
              <a:gd name="connsiteY2" fmla="*/ 0 h 1075717"/>
              <a:gd name="connsiteX3" fmla="*/ 2151434 w 2151434"/>
              <a:gd name="connsiteY3" fmla="*/ 107572 h 1075717"/>
              <a:gd name="connsiteX4" fmla="*/ 2151434 w 2151434"/>
              <a:gd name="connsiteY4" fmla="*/ 968145 h 1075717"/>
              <a:gd name="connsiteX5" fmla="*/ 2043862 w 2151434"/>
              <a:gd name="connsiteY5" fmla="*/ 1075717 h 1075717"/>
              <a:gd name="connsiteX6" fmla="*/ 107572 w 2151434"/>
              <a:gd name="connsiteY6" fmla="*/ 1075717 h 1075717"/>
              <a:gd name="connsiteX7" fmla="*/ 0 w 2151434"/>
              <a:gd name="connsiteY7" fmla="*/ 968145 h 1075717"/>
              <a:gd name="connsiteX8" fmla="*/ 0 w 2151434"/>
              <a:gd name="connsiteY8" fmla="*/ 107572 h 1075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51434" h="1075717">
                <a:moveTo>
                  <a:pt x="0" y="107572"/>
                </a:moveTo>
                <a:cubicBezTo>
                  <a:pt x="0" y="48162"/>
                  <a:pt x="48162" y="0"/>
                  <a:pt x="107572" y="0"/>
                </a:cubicBezTo>
                <a:lnTo>
                  <a:pt x="2043862" y="0"/>
                </a:lnTo>
                <a:cubicBezTo>
                  <a:pt x="2103272" y="0"/>
                  <a:pt x="2151434" y="48162"/>
                  <a:pt x="2151434" y="107572"/>
                </a:cubicBezTo>
                <a:lnTo>
                  <a:pt x="2151434" y="968145"/>
                </a:lnTo>
                <a:cubicBezTo>
                  <a:pt x="2151434" y="1027555"/>
                  <a:pt x="2103272" y="1075717"/>
                  <a:pt x="2043862" y="1075717"/>
                </a:cubicBezTo>
                <a:lnTo>
                  <a:pt x="107572" y="1075717"/>
                </a:lnTo>
                <a:cubicBezTo>
                  <a:pt x="48162" y="1075717"/>
                  <a:pt x="0" y="1027555"/>
                  <a:pt x="0" y="968145"/>
                </a:cubicBezTo>
                <a:lnTo>
                  <a:pt x="0" y="107572"/>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94372" tIns="73417" rIns="94372" bIns="73417" numCol="1" spcCol="1270" anchor="ctr" anchorCtr="0">
            <a:noAutofit/>
          </a:bodyPr>
          <a:lstStyle/>
          <a:p>
            <a:pPr marL="0" lvl="0" indent="0" algn="ctr" defTabSz="1466850">
              <a:lnSpc>
                <a:spcPct val="90000"/>
              </a:lnSpc>
              <a:spcBef>
                <a:spcPct val="0"/>
              </a:spcBef>
              <a:spcAft>
                <a:spcPct val="35000"/>
              </a:spcAft>
              <a:buNone/>
            </a:pPr>
            <a:r>
              <a:rPr lang="en-GB" sz="3300" kern="1200" dirty="0"/>
              <a:t>Systematic Review</a:t>
            </a:r>
          </a:p>
        </p:txBody>
      </p:sp>
      <p:sp>
        <p:nvSpPr>
          <p:cNvPr id="7" name="Free-form: Shape 6">
            <a:extLst>
              <a:ext uri="{FF2B5EF4-FFF2-40B4-BE49-F238E27FC236}">
                <a16:creationId xmlns:a16="http://schemas.microsoft.com/office/drawing/2014/main" id="{7F4C1798-999A-7D3C-2A70-8D6316C1A532}"/>
              </a:ext>
            </a:extLst>
          </p:cNvPr>
          <p:cNvSpPr/>
          <p:nvPr/>
        </p:nvSpPr>
        <p:spPr>
          <a:xfrm>
            <a:off x="912734" y="2377712"/>
            <a:ext cx="493009" cy="806787"/>
          </a:xfrm>
          <a:custGeom>
            <a:avLst/>
            <a:gdLst/>
            <a:ahLst/>
            <a:cxnLst/>
            <a:rect l="0" t="0" r="0" b="0"/>
            <a:pathLst>
              <a:path>
                <a:moveTo>
                  <a:pt x="0" y="0"/>
                </a:moveTo>
                <a:lnTo>
                  <a:pt x="0" y="806787"/>
                </a:lnTo>
                <a:lnTo>
                  <a:pt x="215143" y="806787"/>
                </a:lnTo>
              </a:path>
            </a:pathLst>
          </a:custGeom>
          <a:noFill/>
        </p:spPr>
        <p:style>
          <a:lnRef idx="2">
            <a:schemeClr val="accent1">
              <a:shade val="6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txBody>
          <a:bodyPr/>
          <a:lstStyle/>
          <a:p>
            <a:endParaRPr lang="en-GB"/>
          </a:p>
        </p:txBody>
      </p:sp>
      <p:sp>
        <p:nvSpPr>
          <p:cNvPr id="8" name="Free-form: Shape 7">
            <a:extLst>
              <a:ext uri="{FF2B5EF4-FFF2-40B4-BE49-F238E27FC236}">
                <a16:creationId xmlns:a16="http://schemas.microsoft.com/office/drawing/2014/main" id="{9D9442BC-8723-A0B1-8FA5-6F3F131C324D}"/>
              </a:ext>
            </a:extLst>
          </p:cNvPr>
          <p:cNvSpPr/>
          <p:nvPr/>
        </p:nvSpPr>
        <p:spPr>
          <a:xfrm>
            <a:off x="1405745" y="2503357"/>
            <a:ext cx="4230557" cy="1487930"/>
          </a:xfrm>
          <a:custGeom>
            <a:avLst/>
            <a:gdLst>
              <a:gd name="connsiteX0" fmla="*/ 0 w 1721147"/>
              <a:gd name="connsiteY0" fmla="*/ 107572 h 1075717"/>
              <a:gd name="connsiteX1" fmla="*/ 107572 w 1721147"/>
              <a:gd name="connsiteY1" fmla="*/ 0 h 1075717"/>
              <a:gd name="connsiteX2" fmla="*/ 1613575 w 1721147"/>
              <a:gd name="connsiteY2" fmla="*/ 0 h 1075717"/>
              <a:gd name="connsiteX3" fmla="*/ 1721147 w 1721147"/>
              <a:gd name="connsiteY3" fmla="*/ 107572 h 1075717"/>
              <a:gd name="connsiteX4" fmla="*/ 1721147 w 1721147"/>
              <a:gd name="connsiteY4" fmla="*/ 968145 h 1075717"/>
              <a:gd name="connsiteX5" fmla="*/ 1613575 w 1721147"/>
              <a:gd name="connsiteY5" fmla="*/ 1075717 h 1075717"/>
              <a:gd name="connsiteX6" fmla="*/ 107572 w 1721147"/>
              <a:gd name="connsiteY6" fmla="*/ 1075717 h 1075717"/>
              <a:gd name="connsiteX7" fmla="*/ 0 w 1721147"/>
              <a:gd name="connsiteY7" fmla="*/ 968145 h 1075717"/>
              <a:gd name="connsiteX8" fmla="*/ 0 w 1721147"/>
              <a:gd name="connsiteY8" fmla="*/ 107572 h 1075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721147" h="1075717">
                <a:moveTo>
                  <a:pt x="0" y="107572"/>
                </a:moveTo>
                <a:cubicBezTo>
                  <a:pt x="0" y="48162"/>
                  <a:pt x="48162" y="0"/>
                  <a:pt x="107572" y="0"/>
                </a:cubicBezTo>
                <a:lnTo>
                  <a:pt x="1613575" y="0"/>
                </a:lnTo>
                <a:cubicBezTo>
                  <a:pt x="1672985" y="0"/>
                  <a:pt x="1721147" y="48162"/>
                  <a:pt x="1721147" y="107572"/>
                </a:cubicBezTo>
                <a:lnTo>
                  <a:pt x="1721147" y="968145"/>
                </a:lnTo>
                <a:cubicBezTo>
                  <a:pt x="1721147" y="1027555"/>
                  <a:pt x="1672985" y="1075717"/>
                  <a:pt x="1613575" y="1075717"/>
                </a:cubicBezTo>
                <a:lnTo>
                  <a:pt x="107572" y="1075717"/>
                </a:lnTo>
                <a:cubicBezTo>
                  <a:pt x="48162" y="1075717"/>
                  <a:pt x="0" y="1027555"/>
                  <a:pt x="0" y="968145"/>
                </a:cubicBezTo>
                <a:lnTo>
                  <a:pt x="0" y="107572"/>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50557" tIns="44207" rIns="50557" bIns="44207" numCol="1" spcCol="1270" anchor="ctr" anchorCtr="0">
            <a:noAutofit/>
          </a:bodyPr>
          <a:lstStyle/>
          <a:p>
            <a:pPr marL="0" lvl="0" indent="0" defTabSz="444500">
              <a:lnSpc>
                <a:spcPct val="90000"/>
              </a:lnSpc>
              <a:spcBef>
                <a:spcPct val="0"/>
              </a:spcBef>
              <a:spcAft>
                <a:spcPct val="35000"/>
              </a:spcAft>
              <a:buNone/>
            </a:pPr>
            <a:r>
              <a:rPr lang="en-GB" sz="2000" b="1" kern="1200" dirty="0"/>
              <a:t>Definition</a:t>
            </a:r>
            <a:r>
              <a:rPr lang="en-GB" sz="2000" kern="1200" dirty="0"/>
              <a:t>: A systematic review is a structured approach to synthesizing evidence on a specific, narrowly focused research question. It follows strict, predefined protocols.</a:t>
            </a:r>
          </a:p>
        </p:txBody>
      </p:sp>
      <p:sp>
        <p:nvSpPr>
          <p:cNvPr id="9" name="Free-form: Shape 8">
            <a:extLst>
              <a:ext uri="{FF2B5EF4-FFF2-40B4-BE49-F238E27FC236}">
                <a16:creationId xmlns:a16="http://schemas.microsoft.com/office/drawing/2014/main" id="{B0DB1407-B6CB-2408-A8E6-726E17F9553E}"/>
              </a:ext>
            </a:extLst>
          </p:cNvPr>
          <p:cNvSpPr/>
          <p:nvPr/>
        </p:nvSpPr>
        <p:spPr>
          <a:xfrm>
            <a:off x="912734" y="2377712"/>
            <a:ext cx="493009" cy="2151434"/>
          </a:xfrm>
          <a:custGeom>
            <a:avLst/>
            <a:gdLst/>
            <a:ahLst/>
            <a:cxnLst/>
            <a:rect l="0" t="0" r="0" b="0"/>
            <a:pathLst>
              <a:path>
                <a:moveTo>
                  <a:pt x="0" y="0"/>
                </a:moveTo>
                <a:lnTo>
                  <a:pt x="0" y="2151434"/>
                </a:lnTo>
                <a:lnTo>
                  <a:pt x="215143" y="2151434"/>
                </a:lnTo>
              </a:path>
            </a:pathLst>
          </a:custGeom>
          <a:noFill/>
        </p:spPr>
        <p:style>
          <a:lnRef idx="2">
            <a:schemeClr val="accent1">
              <a:shade val="6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txBody>
          <a:bodyPr/>
          <a:lstStyle/>
          <a:p>
            <a:endParaRPr lang="en-GB"/>
          </a:p>
        </p:txBody>
      </p:sp>
      <p:sp>
        <p:nvSpPr>
          <p:cNvPr id="10" name="Free-form: Shape 9">
            <a:extLst>
              <a:ext uri="{FF2B5EF4-FFF2-40B4-BE49-F238E27FC236}">
                <a16:creationId xmlns:a16="http://schemas.microsoft.com/office/drawing/2014/main" id="{02671DD8-F58D-2847-3340-753470304E27}"/>
              </a:ext>
            </a:extLst>
          </p:cNvPr>
          <p:cNvSpPr/>
          <p:nvPr/>
        </p:nvSpPr>
        <p:spPr>
          <a:xfrm>
            <a:off x="1405743" y="4058519"/>
            <a:ext cx="4690256" cy="1210182"/>
          </a:xfrm>
          <a:custGeom>
            <a:avLst/>
            <a:gdLst>
              <a:gd name="connsiteX0" fmla="*/ 0 w 1721147"/>
              <a:gd name="connsiteY0" fmla="*/ 107572 h 1075717"/>
              <a:gd name="connsiteX1" fmla="*/ 107572 w 1721147"/>
              <a:gd name="connsiteY1" fmla="*/ 0 h 1075717"/>
              <a:gd name="connsiteX2" fmla="*/ 1613575 w 1721147"/>
              <a:gd name="connsiteY2" fmla="*/ 0 h 1075717"/>
              <a:gd name="connsiteX3" fmla="*/ 1721147 w 1721147"/>
              <a:gd name="connsiteY3" fmla="*/ 107572 h 1075717"/>
              <a:gd name="connsiteX4" fmla="*/ 1721147 w 1721147"/>
              <a:gd name="connsiteY4" fmla="*/ 968145 h 1075717"/>
              <a:gd name="connsiteX5" fmla="*/ 1613575 w 1721147"/>
              <a:gd name="connsiteY5" fmla="*/ 1075717 h 1075717"/>
              <a:gd name="connsiteX6" fmla="*/ 107572 w 1721147"/>
              <a:gd name="connsiteY6" fmla="*/ 1075717 h 1075717"/>
              <a:gd name="connsiteX7" fmla="*/ 0 w 1721147"/>
              <a:gd name="connsiteY7" fmla="*/ 968145 h 1075717"/>
              <a:gd name="connsiteX8" fmla="*/ 0 w 1721147"/>
              <a:gd name="connsiteY8" fmla="*/ 107572 h 1075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721147" h="1075717">
                <a:moveTo>
                  <a:pt x="0" y="107572"/>
                </a:moveTo>
                <a:cubicBezTo>
                  <a:pt x="0" y="48162"/>
                  <a:pt x="48162" y="0"/>
                  <a:pt x="107572" y="0"/>
                </a:cubicBezTo>
                <a:lnTo>
                  <a:pt x="1613575" y="0"/>
                </a:lnTo>
                <a:cubicBezTo>
                  <a:pt x="1672985" y="0"/>
                  <a:pt x="1721147" y="48162"/>
                  <a:pt x="1721147" y="107572"/>
                </a:cubicBezTo>
                <a:lnTo>
                  <a:pt x="1721147" y="968145"/>
                </a:lnTo>
                <a:cubicBezTo>
                  <a:pt x="1721147" y="1027555"/>
                  <a:pt x="1672985" y="1075717"/>
                  <a:pt x="1613575" y="1075717"/>
                </a:cubicBezTo>
                <a:lnTo>
                  <a:pt x="107572" y="1075717"/>
                </a:lnTo>
                <a:cubicBezTo>
                  <a:pt x="48162" y="1075717"/>
                  <a:pt x="0" y="1027555"/>
                  <a:pt x="0" y="968145"/>
                </a:cubicBezTo>
                <a:lnTo>
                  <a:pt x="0" y="107572"/>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50557" tIns="44207" rIns="50557" bIns="44207" numCol="1" spcCol="1270" anchor="ctr" anchorCtr="0">
            <a:noAutofit/>
          </a:bodyPr>
          <a:lstStyle/>
          <a:p>
            <a:pPr marL="0" lvl="0" indent="0" defTabSz="444500">
              <a:lnSpc>
                <a:spcPct val="90000"/>
              </a:lnSpc>
              <a:spcBef>
                <a:spcPct val="0"/>
              </a:spcBef>
              <a:spcAft>
                <a:spcPct val="35000"/>
              </a:spcAft>
              <a:buNone/>
            </a:pPr>
            <a:r>
              <a:rPr lang="en-GB" sz="2000" b="1" kern="1200" dirty="0"/>
              <a:t>Purpose</a:t>
            </a:r>
            <a:r>
              <a:rPr lang="en-GB" sz="2000" kern="1200" dirty="0"/>
              <a:t>: To provide a definitive answer to a specific research question. Focuses on evaluating the quality of evidence (e.g., effectiveness of an intervention)</a:t>
            </a:r>
          </a:p>
        </p:txBody>
      </p:sp>
      <p:sp>
        <p:nvSpPr>
          <p:cNvPr id="11" name="Free-form: Shape 10">
            <a:extLst>
              <a:ext uri="{FF2B5EF4-FFF2-40B4-BE49-F238E27FC236}">
                <a16:creationId xmlns:a16="http://schemas.microsoft.com/office/drawing/2014/main" id="{CEE460B5-5A34-3F83-BD53-461D5AADF5E4}"/>
              </a:ext>
            </a:extLst>
          </p:cNvPr>
          <p:cNvSpPr/>
          <p:nvPr/>
        </p:nvSpPr>
        <p:spPr>
          <a:xfrm>
            <a:off x="912734" y="2377712"/>
            <a:ext cx="493009" cy="3496081"/>
          </a:xfrm>
          <a:custGeom>
            <a:avLst/>
            <a:gdLst/>
            <a:ahLst/>
            <a:cxnLst/>
            <a:rect l="0" t="0" r="0" b="0"/>
            <a:pathLst>
              <a:path>
                <a:moveTo>
                  <a:pt x="0" y="0"/>
                </a:moveTo>
                <a:lnTo>
                  <a:pt x="0" y="3496081"/>
                </a:lnTo>
                <a:lnTo>
                  <a:pt x="215143" y="3496081"/>
                </a:lnTo>
              </a:path>
            </a:pathLst>
          </a:custGeom>
          <a:noFill/>
        </p:spPr>
        <p:style>
          <a:lnRef idx="2">
            <a:schemeClr val="accent1">
              <a:shade val="6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txBody>
          <a:bodyPr/>
          <a:lstStyle/>
          <a:p>
            <a:endParaRPr lang="en-GB"/>
          </a:p>
        </p:txBody>
      </p:sp>
      <p:sp>
        <p:nvSpPr>
          <p:cNvPr id="12" name="Free-form: Shape 11">
            <a:extLst>
              <a:ext uri="{FF2B5EF4-FFF2-40B4-BE49-F238E27FC236}">
                <a16:creationId xmlns:a16="http://schemas.microsoft.com/office/drawing/2014/main" id="{1AAE7108-4724-ADC9-B672-8EAC2FECB62E}"/>
              </a:ext>
            </a:extLst>
          </p:cNvPr>
          <p:cNvSpPr/>
          <p:nvPr/>
        </p:nvSpPr>
        <p:spPr>
          <a:xfrm>
            <a:off x="1405745" y="5335934"/>
            <a:ext cx="4690254" cy="1210182"/>
          </a:xfrm>
          <a:custGeom>
            <a:avLst/>
            <a:gdLst>
              <a:gd name="connsiteX0" fmla="*/ 0 w 1721147"/>
              <a:gd name="connsiteY0" fmla="*/ 107572 h 1075717"/>
              <a:gd name="connsiteX1" fmla="*/ 107572 w 1721147"/>
              <a:gd name="connsiteY1" fmla="*/ 0 h 1075717"/>
              <a:gd name="connsiteX2" fmla="*/ 1613575 w 1721147"/>
              <a:gd name="connsiteY2" fmla="*/ 0 h 1075717"/>
              <a:gd name="connsiteX3" fmla="*/ 1721147 w 1721147"/>
              <a:gd name="connsiteY3" fmla="*/ 107572 h 1075717"/>
              <a:gd name="connsiteX4" fmla="*/ 1721147 w 1721147"/>
              <a:gd name="connsiteY4" fmla="*/ 968145 h 1075717"/>
              <a:gd name="connsiteX5" fmla="*/ 1613575 w 1721147"/>
              <a:gd name="connsiteY5" fmla="*/ 1075717 h 1075717"/>
              <a:gd name="connsiteX6" fmla="*/ 107572 w 1721147"/>
              <a:gd name="connsiteY6" fmla="*/ 1075717 h 1075717"/>
              <a:gd name="connsiteX7" fmla="*/ 0 w 1721147"/>
              <a:gd name="connsiteY7" fmla="*/ 968145 h 1075717"/>
              <a:gd name="connsiteX8" fmla="*/ 0 w 1721147"/>
              <a:gd name="connsiteY8" fmla="*/ 107572 h 1075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721147" h="1075717">
                <a:moveTo>
                  <a:pt x="0" y="107572"/>
                </a:moveTo>
                <a:cubicBezTo>
                  <a:pt x="0" y="48162"/>
                  <a:pt x="48162" y="0"/>
                  <a:pt x="107572" y="0"/>
                </a:cubicBezTo>
                <a:lnTo>
                  <a:pt x="1613575" y="0"/>
                </a:lnTo>
                <a:cubicBezTo>
                  <a:pt x="1672985" y="0"/>
                  <a:pt x="1721147" y="48162"/>
                  <a:pt x="1721147" y="107572"/>
                </a:cubicBezTo>
                <a:lnTo>
                  <a:pt x="1721147" y="968145"/>
                </a:lnTo>
                <a:cubicBezTo>
                  <a:pt x="1721147" y="1027555"/>
                  <a:pt x="1672985" y="1075717"/>
                  <a:pt x="1613575" y="1075717"/>
                </a:cubicBezTo>
                <a:lnTo>
                  <a:pt x="107572" y="1075717"/>
                </a:lnTo>
                <a:cubicBezTo>
                  <a:pt x="48162" y="1075717"/>
                  <a:pt x="0" y="1027555"/>
                  <a:pt x="0" y="968145"/>
                </a:cubicBezTo>
                <a:lnTo>
                  <a:pt x="0" y="107572"/>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50557" tIns="44207" rIns="50557" bIns="44207" numCol="1" spcCol="1270" anchor="ctr" anchorCtr="0">
            <a:noAutofit/>
          </a:bodyPr>
          <a:lstStyle/>
          <a:p>
            <a:pPr marL="0" lvl="0" indent="0" defTabSz="444500">
              <a:lnSpc>
                <a:spcPct val="90000"/>
              </a:lnSpc>
              <a:spcBef>
                <a:spcPct val="0"/>
              </a:spcBef>
              <a:spcAft>
                <a:spcPct val="35000"/>
              </a:spcAft>
              <a:buNone/>
            </a:pPr>
            <a:r>
              <a:rPr lang="en-GB" sz="2000" b="1" kern="1200" dirty="0"/>
              <a:t>Example</a:t>
            </a:r>
            <a:r>
              <a:rPr lang="en-GB" sz="2000" kern="1200" dirty="0"/>
              <a:t>: “Do interventions for promoting physical activity in older adult Asian patients with dementi</a:t>
            </a:r>
            <a:r>
              <a:rPr lang="en-GB" sz="2000" dirty="0"/>
              <a:t>a lead to increased recovery post-surgery</a:t>
            </a:r>
            <a:r>
              <a:rPr lang="en-GB" sz="2000" kern="1200" dirty="0"/>
              <a:t>: a systematic review.“</a:t>
            </a:r>
          </a:p>
        </p:txBody>
      </p:sp>
      <p:sp>
        <p:nvSpPr>
          <p:cNvPr id="13" name="Free-form: Shape 12">
            <a:extLst>
              <a:ext uri="{FF2B5EF4-FFF2-40B4-BE49-F238E27FC236}">
                <a16:creationId xmlns:a16="http://schemas.microsoft.com/office/drawing/2014/main" id="{D7821748-E9EB-39C1-2D5A-671881CEDD30}"/>
              </a:ext>
            </a:extLst>
          </p:cNvPr>
          <p:cNvSpPr/>
          <p:nvPr/>
        </p:nvSpPr>
        <p:spPr>
          <a:xfrm>
            <a:off x="6582348" y="1301994"/>
            <a:ext cx="4930098" cy="1075717"/>
          </a:xfrm>
          <a:custGeom>
            <a:avLst/>
            <a:gdLst>
              <a:gd name="connsiteX0" fmla="*/ 0 w 2151434"/>
              <a:gd name="connsiteY0" fmla="*/ 107572 h 1075717"/>
              <a:gd name="connsiteX1" fmla="*/ 107572 w 2151434"/>
              <a:gd name="connsiteY1" fmla="*/ 0 h 1075717"/>
              <a:gd name="connsiteX2" fmla="*/ 2043862 w 2151434"/>
              <a:gd name="connsiteY2" fmla="*/ 0 h 1075717"/>
              <a:gd name="connsiteX3" fmla="*/ 2151434 w 2151434"/>
              <a:gd name="connsiteY3" fmla="*/ 107572 h 1075717"/>
              <a:gd name="connsiteX4" fmla="*/ 2151434 w 2151434"/>
              <a:gd name="connsiteY4" fmla="*/ 968145 h 1075717"/>
              <a:gd name="connsiteX5" fmla="*/ 2043862 w 2151434"/>
              <a:gd name="connsiteY5" fmla="*/ 1075717 h 1075717"/>
              <a:gd name="connsiteX6" fmla="*/ 107572 w 2151434"/>
              <a:gd name="connsiteY6" fmla="*/ 1075717 h 1075717"/>
              <a:gd name="connsiteX7" fmla="*/ 0 w 2151434"/>
              <a:gd name="connsiteY7" fmla="*/ 968145 h 1075717"/>
              <a:gd name="connsiteX8" fmla="*/ 0 w 2151434"/>
              <a:gd name="connsiteY8" fmla="*/ 107572 h 1075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51434" h="1075717">
                <a:moveTo>
                  <a:pt x="0" y="107572"/>
                </a:moveTo>
                <a:cubicBezTo>
                  <a:pt x="0" y="48162"/>
                  <a:pt x="48162" y="0"/>
                  <a:pt x="107572" y="0"/>
                </a:cubicBezTo>
                <a:lnTo>
                  <a:pt x="2043862" y="0"/>
                </a:lnTo>
                <a:cubicBezTo>
                  <a:pt x="2103272" y="0"/>
                  <a:pt x="2151434" y="48162"/>
                  <a:pt x="2151434" y="107572"/>
                </a:cubicBezTo>
                <a:lnTo>
                  <a:pt x="2151434" y="968145"/>
                </a:lnTo>
                <a:cubicBezTo>
                  <a:pt x="2151434" y="1027555"/>
                  <a:pt x="2103272" y="1075717"/>
                  <a:pt x="2043862" y="1075717"/>
                </a:cubicBezTo>
                <a:lnTo>
                  <a:pt x="107572" y="1075717"/>
                </a:lnTo>
                <a:cubicBezTo>
                  <a:pt x="48162" y="1075717"/>
                  <a:pt x="0" y="1027555"/>
                  <a:pt x="0" y="968145"/>
                </a:cubicBezTo>
                <a:lnTo>
                  <a:pt x="0" y="107572"/>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94372" tIns="73417" rIns="94372" bIns="73417" numCol="1" spcCol="1270" anchor="ctr" anchorCtr="0">
            <a:noAutofit/>
          </a:bodyPr>
          <a:lstStyle/>
          <a:p>
            <a:pPr marL="0" lvl="0" indent="0" algn="ctr" defTabSz="1466850">
              <a:lnSpc>
                <a:spcPct val="90000"/>
              </a:lnSpc>
              <a:spcBef>
                <a:spcPct val="0"/>
              </a:spcBef>
              <a:spcAft>
                <a:spcPct val="35000"/>
              </a:spcAft>
              <a:buNone/>
            </a:pPr>
            <a:r>
              <a:rPr lang="en-GB" sz="3300" kern="1200" dirty="0"/>
              <a:t>Scoping Review</a:t>
            </a:r>
          </a:p>
        </p:txBody>
      </p:sp>
      <p:sp>
        <p:nvSpPr>
          <p:cNvPr id="14" name="Free-form: Shape 13">
            <a:extLst>
              <a:ext uri="{FF2B5EF4-FFF2-40B4-BE49-F238E27FC236}">
                <a16:creationId xmlns:a16="http://schemas.microsoft.com/office/drawing/2014/main" id="{ACA96AD6-0F11-3052-23C6-531C8C182E7D}"/>
              </a:ext>
            </a:extLst>
          </p:cNvPr>
          <p:cNvSpPr/>
          <p:nvPr/>
        </p:nvSpPr>
        <p:spPr>
          <a:xfrm>
            <a:off x="7075357" y="2377712"/>
            <a:ext cx="493009" cy="806787"/>
          </a:xfrm>
          <a:custGeom>
            <a:avLst/>
            <a:gdLst/>
            <a:ahLst/>
            <a:cxnLst/>
            <a:rect l="0" t="0" r="0" b="0"/>
            <a:pathLst>
              <a:path>
                <a:moveTo>
                  <a:pt x="0" y="0"/>
                </a:moveTo>
                <a:lnTo>
                  <a:pt x="0" y="806787"/>
                </a:lnTo>
                <a:lnTo>
                  <a:pt x="215143" y="806787"/>
                </a:lnTo>
              </a:path>
            </a:pathLst>
          </a:custGeom>
          <a:noFill/>
        </p:spPr>
        <p:style>
          <a:lnRef idx="2">
            <a:schemeClr val="accent1">
              <a:shade val="6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txBody>
          <a:bodyPr/>
          <a:lstStyle/>
          <a:p>
            <a:endParaRPr lang="en-GB"/>
          </a:p>
        </p:txBody>
      </p:sp>
      <p:sp>
        <p:nvSpPr>
          <p:cNvPr id="15" name="Free-form: Shape 14">
            <a:extLst>
              <a:ext uri="{FF2B5EF4-FFF2-40B4-BE49-F238E27FC236}">
                <a16:creationId xmlns:a16="http://schemas.microsoft.com/office/drawing/2014/main" id="{7A3534AD-B226-F283-DAE9-E832C6FE4E4A}"/>
              </a:ext>
            </a:extLst>
          </p:cNvPr>
          <p:cNvSpPr/>
          <p:nvPr/>
        </p:nvSpPr>
        <p:spPr>
          <a:xfrm>
            <a:off x="7380991" y="2395117"/>
            <a:ext cx="4318831" cy="1578765"/>
          </a:xfrm>
          <a:custGeom>
            <a:avLst/>
            <a:gdLst>
              <a:gd name="connsiteX0" fmla="*/ 0 w 1721147"/>
              <a:gd name="connsiteY0" fmla="*/ 107572 h 1075717"/>
              <a:gd name="connsiteX1" fmla="*/ 107572 w 1721147"/>
              <a:gd name="connsiteY1" fmla="*/ 0 h 1075717"/>
              <a:gd name="connsiteX2" fmla="*/ 1613575 w 1721147"/>
              <a:gd name="connsiteY2" fmla="*/ 0 h 1075717"/>
              <a:gd name="connsiteX3" fmla="*/ 1721147 w 1721147"/>
              <a:gd name="connsiteY3" fmla="*/ 107572 h 1075717"/>
              <a:gd name="connsiteX4" fmla="*/ 1721147 w 1721147"/>
              <a:gd name="connsiteY4" fmla="*/ 968145 h 1075717"/>
              <a:gd name="connsiteX5" fmla="*/ 1613575 w 1721147"/>
              <a:gd name="connsiteY5" fmla="*/ 1075717 h 1075717"/>
              <a:gd name="connsiteX6" fmla="*/ 107572 w 1721147"/>
              <a:gd name="connsiteY6" fmla="*/ 1075717 h 1075717"/>
              <a:gd name="connsiteX7" fmla="*/ 0 w 1721147"/>
              <a:gd name="connsiteY7" fmla="*/ 968145 h 1075717"/>
              <a:gd name="connsiteX8" fmla="*/ 0 w 1721147"/>
              <a:gd name="connsiteY8" fmla="*/ 107572 h 1075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721147" h="1075717">
                <a:moveTo>
                  <a:pt x="0" y="107572"/>
                </a:moveTo>
                <a:cubicBezTo>
                  <a:pt x="0" y="48162"/>
                  <a:pt x="48162" y="0"/>
                  <a:pt x="107572" y="0"/>
                </a:cubicBezTo>
                <a:lnTo>
                  <a:pt x="1613575" y="0"/>
                </a:lnTo>
                <a:cubicBezTo>
                  <a:pt x="1672985" y="0"/>
                  <a:pt x="1721147" y="48162"/>
                  <a:pt x="1721147" y="107572"/>
                </a:cubicBezTo>
                <a:lnTo>
                  <a:pt x="1721147" y="968145"/>
                </a:lnTo>
                <a:cubicBezTo>
                  <a:pt x="1721147" y="1027555"/>
                  <a:pt x="1672985" y="1075717"/>
                  <a:pt x="1613575" y="1075717"/>
                </a:cubicBezTo>
                <a:lnTo>
                  <a:pt x="107572" y="1075717"/>
                </a:lnTo>
                <a:cubicBezTo>
                  <a:pt x="48162" y="1075717"/>
                  <a:pt x="0" y="1027555"/>
                  <a:pt x="0" y="968145"/>
                </a:cubicBezTo>
                <a:lnTo>
                  <a:pt x="0" y="107572"/>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50557" tIns="44207" rIns="50557" bIns="44207" numCol="1" spcCol="1270" anchor="ctr" anchorCtr="0">
            <a:noAutofit/>
          </a:bodyPr>
          <a:lstStyle/>
          <a:p>
            <a:pPr marL="0" lvl="0" indent="0" algn="ctr" defTabSz="444500">
              <a:lnSpc>
                <a:spcPct val="90000"/>
              </a:lnSpc>
              <a:spcBef>
                <a:spcPct val="0"/>
              </a:spcBef>
              <a:spcAft>
                <a:spcPct val="35000"/>
              </a:spcAft>
              <a:buNone/>
            </a:pPr>
            <a:r>
              <a:rPr lang="en-GB" sz="2000" b="1" kern="1200" dirty="0"/>
              <a:t>Definition</a:t>
            </a:r>
            <a:r>
              <a:rPr lang="en-GB" sz="2000" kern="1200" dirty="0"/>
              <a:t>: A scoping review is a broader exploration of the available evidence on a topic, often used to map the landscape of research. </a:t>
            </a:r>
          </a:p>
        </p:txBody>
      </p:sp>
      <p:sp>
        <p:nvSpPr>
          <p:cNvPr id="16" name="Free-form: Shape 15">
            <a:extLst>
              <a:ext uri="{FF2B5EF4-FFF2-40B4-BE49-F238E27FC236}">
                <a16:creationId xmlns:a16="http://schemas.microsoft.com/office/drawing/2014/main" id="{4AE96469-93F8-0C4E-E112-B0914FCAA2C6}"/>
              </a:ext>
            </a:extLst>
          </p:cNvPr>
          <p:cNvSpPr/>
          <p:nvPr/>
        </p:nvSpPr>
        <p:spPr>
          <a:xfrm>
            <a:off x="7075357" y="2377712"/>
            <a:ext cx="493009" cy="2151434"/>
          </a:xfrm>
          <a:custGeom>
            <a:avLst/>
            <a:gdLst/>
            <a:ahLst/>
            <a:cxnLst/>
            <a:rect l="0" t="0" r="0" b="0"/>
            <a:pathLst>
              <a:path>
                <a:moveTo>
                  <a:pt x="0" y="0"/>
                </a:moveTo>
                <a:lnTo>
                  <a:pt x="0" y="2151434"/>
                </a:lnTo>
                <a:lnTo>
                  <a:pt x="215143" y="2151434"/>
                </a:lnTo>
              </a:path>
            </a:pathLst>
          </a:custGeom>
          <a:noFill/>
        </p:spPr>
        <p:style>
          <a:lnRef idx="2">
            <a:schemeClr val="accent1">
              <a:shade val="6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txBody>
          <a:bodyPr/>
          <a:lstStyle/>
          <a:p>
            <a:endParaRPr lang="en-GB"/>
          </a:p>
        </p:txBody>
      </p:sp>
      <p:sp>
        <p:nvSpPr>
          <p:cNvPr id="17" name="Free-form: Shape 16">
            <a:extLst>
              <a:ext uri="{FF2B5EF4-FFF2-40B4-BE49-F238E27FC236}">
                <a16:creationId xmlns:a16="http://schemas.microsoft.com/office/drawing/2014/main" id="{6C6CFCAC-F29E-33CC-7D96-5574BC881D24}"/>
              </a:ext>
            </a:extLst>
          </p:cNvPr>
          <p:cNvSpPr/>
          <p:nvPr/>
        </p:nvSpPr>
        <p:spPr>
          <a:xfrm>
            <a:off x="7306869" y="4113707"/>
            <a:ext cx="4537023" cy="1210182"/>
          </a:xfrm>
          <a:custGeom>
            <a:avLst/>
            <a:gdLst>
              <a:gd name="connsiteX0" fmla="*/ 0 w 1721147"/>
              <a:gd name="connsiteY0" fmla="*/ 107572 h 1075717"/>
              <a:gd name="connsiteX1" fmla="*/ 107572 w 1721147"/>
              <a:gd name="connsiteY1" fmla="*/ 0 h 1075717"/>
              <a:gd name="connsiteX2" fmla="*/ 1613575 w 1721147"/>
              <a:gd name="connsiteY2" fmla="*/ 0 h 1075717"/>
              <a:gd name="connsiteX3" fmla="*/ 1721147 w 1721147"/>
              <a:gd name="connsiteY3" fmla="*/ 107572 h 1075717"/>
              <a:gd name="connsiteX4" fmla="*/ 1721147 w 1721147"/>
              <a:gd name="connsiteY4" fmla="*/ 968145 h 1075717"/>
              <a:gd name="connsiteX5" fmla="*/ 1613575 w 1721147"/>
              <a:gd name="connsiteY5" fmla="*/ 1075717 h 1075717"/>
              <a:gd name="connsiteX6" fmla="*/ 107572 w 1721147"/>
              <a:gd name="connsiteY6" fmla="*/ 1075717 h 1075717"/>
              <a:gd name="connsiteX7" fmla="*/ 0 w 1721147"/>
              <a:gd name="connsiteY7" fmla="*/ 968145 h 1075717"/>
              <a:gd name="connsiteX8" fmla="*/ 0 w 1721147"/>
              <a:gd name="connsiteY8" fmla="*/ 107572 h 1075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721147" h="1075717">
                <a:moveTo>
                  <a:pt x="0" y="107572"/>
                </a:moveTo>
                <a:cubicBezTo>
                  <a:pt x="0" y="48162"/>
                  <a:pt x="48162" y="0"/>
                  <a:pt x="107572" y="0"/>
                </a:cubicBezTo>
                <a:lnTo>
                  <a:pt x="1613575" y="0"/>
                </a:lnTo>
                <a:cubicBezTo>
                  <a:pt x="1672985" y="0"/>
                  <a:pt x="1721147" y="48162"/>
                  <a:pt x="1721147" y="107572"/>
                </a:cubicBezTo>
                <a:lnTo>
                  <a:pt x="1721147" y="968145"/>
                </a:lnTo>
                <a:cubicBezTo>
                  <a:pt x="1721147" y="1027555"/>
                  <a:pt x="1672985" y="1075717"/>
                  <a:pt x="1613575" y="1075717"/>
                </a:cubicBezTo>
                <a:lnTo>
                  <a:pt x="107572" y="1075717"/>
                </a:lnTo>
                <a:cubicBezTo>
                  <a:pt x="48162" y="1075717"/>
                  <a:pt x="0" y="1027555"/>
                  <a:pt x="0" y="968145"/>
                </a:cubicBezTo>
                <a:lnTo>
                  <a:pt x="0" y="107572"/>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50557" tIns="44207" rIns="50557" bIns="44207" numCol="1" spcCol="1270" anchor="ctr" anchorCtr="0">
            <a:noAutofit/>
          </a:bodyPr>
          <a:lstStyle/>
          <a:p>
            <a:pPr marL="0" lvl="0" indent="0" defTabSz="444500">
              <a:lnSpc>
                <a:spcPct val="90000"/>
              </a:lnSpc>
              <a:spcBef>
                <a:spcPct val="0"/>
              </a:spcBef>
              <a:spcAft>
                <a:spcPct val="35000"/>
              </a:spcAft>
              <a:buNone/>
            </a:pPr>
            <a:r>
              <a:rPr lang="en-GB" sz="2000" b="1" kern="1200" dirty="0"/>
              <a:t>Purpose</a:t>
            </a:r>
            <a:r>
              <a:rPr lang="en-GB" sz="2000" kern="1200" dirty="0"/>
              <a:t>: To identify gaps in knowledge, to clarify key concepts or definitions or to provide an overview of the range of evidence available.</a:t>
            </a:r>
          </a:p>
        </p:txBody>
      </p:sp>
      <p:sp>
        <p:nvSpPr>
          <p:cNvPr id="18" name="Free-form: Shape 17">
            <a:extLst>
              <a:ext uri="{FF2B5EF4-FFF2-40B4-BE49-F238E27FC236}">
                <a16:creationId xmlns:a16="http://schemas.microsoft.com/office/drawing/2014/main" id="{FCE34F87-5532-532C-BEB7-C00A22DB737B}"/>
              </a:ext>
            </a:extLst>
          </p:cNvPr>
          <p:cNvSpPr/>
          <p:nvPr/>
        </p:nvSpPr>
        <p:spPr>
          <a:xfrm>
            <a:off x="7075357" y="2377712"/>
            <a:ext cx="493009" cy="3496081"/>
          </a:xfrm>
          <a:custGeom>
            <a:avLst/>
            <a:gdLst/>
            <a:ahLst/>
            <a:cxnLst/>
            <a:rect l="0" t="0" r="0" b="0"/>
            <a:pathLst>
              <a:path>
                <a:moveTo>
                  <a:pt x="0" y="0"/>
                </a:moveTo>
                <a:lnTo>
                  <a:pt x="0" y="3496081"/>
                </a:lnTo>
                <a:lnTo>
                  <a:pt x="215143" y="3496081"/>
                </a:lnTo>
              </a:path>
            </a:pathLst>
          </a:custGeom>
          <a:noFill/>
        </p:spPr>
        <p:style>
          <a:lnRef idx="2">
            <a:schemeClr val="accent1">
              <a:shade val="6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txBody>
          <a:bodyPr/>
          <a:lstStyle/>
          <a:p>
            <a:endParaRPr lang="en-GB"/>
          </a:p>
        </p:txBody>
      </p:sp>
      <p:sp>
        <p:nvSpPr>
          <p:cNvPr id="19" name="Free-form: Shape 18">
            <a:extLst>
              <a:ext uri="{FF2B5EF4-FFF2-40B4-BE49-F238E27FC236}">
                <a16:creationId xmlns:a16="http://schemas.microsoft.com/office/drawing/2014/main" id="{C98915E7-A813-9252-136C-B7C6799FD949}"/>
              </a:ext>
            </a:extLst>
          </p:cNvPr>
          <p:cNvSpPr/>
          <p:nvPr/>
        </p:nvSpPr>
        <p:spPr>
          <a:xfrm>
            <a:off x="7306871" y="5463714"/>
            <a:ext cx="4537023" cy="1075717"/>
          </a:xfrm>
          <a:custGeom>
            <a:avLst/>
            <a:gdLst>
              <a:gd name="connsiteX0" fmla="*/ 0 w 1721147"/>
              <a:gd name="connsiteY0" fmla="*/ 107572 h 1075717"/>
              <a:gd name="connsiteX1" fmla="*/ 107572 w 1721147"/>
              <a:gd name="connsiteY1" fmla="*/ 0 h 1075717"/>
              <a:gd name="connsiteX2" fmla="*/ 1613575 w 1721147"/>
              <a:gd name="connsiteY2" fmla="*/ 0 h 1075717"/>
              <a:gd name="connsiteX3" fmla="*/ 1721147 w 1721147"/>
              <a:gd name="connsiteY3" fmla="*/ 107572 h 1075717"/>
              <a:gd name="connsiteX4" fmla="*/ 1721147 w 1721147"/>
              <a:gd name="connsiteY4" fmla="*/ 968145 h 1075717"/>
              <a:gd name="connsiteX5" fmla="*/ 1613575 w 1721147"/>
              <a:gd name="connsiteY5" fmla="*/ 1075717 h 1075717"/>
              <a:gd name="connsiteX6" fmla="*/ 107572 w 1721147"/>
              <a:gd name="connsiteY6" fmla="*/ 1075717 h 1075717"/>
              <a:gd name="connsiteX7" fmla="*/ 0 w 1721147"/>
              <a:gd name="connsiteY7" fmla="*/ 968145 h 1075717"/>
              <a:gd name="connsiteX8" fmla="*/ 0 w 1721147"/>
              <a:gd name="connsiteY8" fmla="*/ 107572 h 1075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721147" h="1075717">
                <a:moveTo>
                  <a:pt x="0" y="107572"/>
                </a:moveTo>
                <a:cubicBezTo>
                  <a:pt x="0" y="48162"/>
                  <a:pt x="48162" y="0"/>
                  <a:pt x="107572" y="0"/>
                </a:cubicBezTo>
                <a:lnTo>
                  <a:pt x="1613575" y="0"/>
                </a:lnTo>
                <a:cubicBezTo>
                  <a:pt x="1672985" y="0"/>
                  <a:pt x="1721147" y="48162"/>
                  <a:pt x="1721147" y="107572"/>
                </a:cubicBezTo>
                <a:lnTo>
                  <a:pt x="1721147" y="968145"/>
                </a:lnTo>
                <a:cubicBezTo>
                  <a:pt x="1721147" y="1027555"/>
                  <a:pt x="1672985" y="1075717"/>
                  <a:pt x="1613575" y="1075717"/>
                </a:cubicBezTo>
                <a:lnTo>
                  <a:pt x="107572" y="1075717"/>
                </a:lnTo>
                <a:cubicBezTo>
                  <a:pt x="48162" y="1075717"/>
                  <a:pt x="0" y="1027555"/>
                  <a:pt x="0" y="968145"/>
                </a:cubicBezTo>
                <a:lnTo>
                  <a:pt x="0" y="107572"/>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50557" tIns="44207" rIns="50557" bIns="44207" numCol="1" spcCol="1270" anchor="ctr" anchorCtr="0">
            <a:noAutofit/>
          </a:bodyPr>
          <a:lstStyle/>
          <a:p>
            <a:pPr marL="0" lvl="0" indent="0" defTabSz="444500">
              <a:lnSpc>
                <a:spcPct val="90000"/>
              </a:lnSpc>
              <a:spcBef>
                <a:spcPct val="0"/>
              </a:spcBef>
              <a:spcAft>
                <a:spcPct val="35000"/>
              </a:spcAft>
              <a:buNone/>
            </a:pPr>
            <a:r>
              <a:rPr lang="en-GB" sz="2000" b="1" kern="1200" dirty="0"/>
              <a:t>Example</a:t>
            </a:r>
            <a:r>
              <a:rPr lang="en-GB" sz="2000" kern="1200" dirty="0"/>
              <a:t> “Physiotherapy interventions for people with dementia– a scoping review of literature"</a:t>
            </a:r>
          </a:p>
        </p:txBody>
      </p:sp>
    </p:spTree>
    <p:extLst>
      <p:ext uri="{BB962C8B-B14F-4D97-AF65-F5344CB8AC3E}">
        <p14:creationId xmlns:p14="http://schemas.microsoft.com/office/powerpoint/2010/main" val="12292567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5"/>
                                        </p:tgtEl>
                                        <p:attrNameLst>
                                          <p:attrName>style.visibility</p:attrName>
                                        </p:attrNameLst>
                                      </p:cBhvr>
                                      <p:to>
                                        <p:strVal val="visible"/>
                                      </p:to>
                                    </p:set>
                                    <p:animEffect transition="in" filter="fade">
                                      <p:cBhvr>
                                        <p:cTn id="12" dur="500"/>
                                        <p:tgtEl>
                                          <p:spTgt spid="1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0"/>
                                        </p:tgtEl>
                                        <p:attrNameLst>
                                          <p:attrName>style.visibility</p:attrName>
                                        </p:attrNameLst>
                                      </p:cBhvr>
                                      <p:to>
                                        <p:strVal val="visible"/>
                                      </p:to>
                                    </p:set>
                                    <p:animEffect transition="in" filter="fade">
                                      <p:cBhvr>
                                        <p:cTn id="17" dur="500"/>
                                        <p:tgtEl>
                                          <p:spTgt spid="10"/>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7"/>
                                        </p:tgtEl>
                                        <p:attrNameLst>
                                          <p:attrName>style.visibility</p:attrName>
                                        </p:attrNameLst>
                                      </p:cBhvr>
                                      <p:to>
                                        <p:strVal val="visible"/>
                                      </p:to>
                                    </p:set>
                                    <p:animEffect transition="in" filter="fade">
                                      <p:cBhvr>
                                        <p:cTn id="22" dur="500"/>
                                        <p:tgtEl>
                                          <p:spTgt spid="17"/>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2"/>
                                        </p:tgtEl>
                                        <p:attrNameLst>
                                          <p:attrName>style.visibility</p:attrName>
                                        </p:attrNameLst>
                                      </p:cBhvr>
                                      <p:to>
                                        <p:strVal val="visible"/>
                                      </p:to>
                                    </p:set>
                                    <p:animEffect transition="in" filter="fade">
                                      <p:cBhvr>
                                        <p:cTn id="27" dur="500"/>
                                        <p:tgtEl>
                                          <p:spTgt spid="12"/>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9"/>
                                        </p:tgtEl>
                                        <p:attrNameLst>
                                          <p:attrName>style.visibility</p:attrName>
                                        </p:attrNameLst>
                                      </p:cBhvr>
                                      <p:to>
                                        <p:strVal val="visible"/>
                                      </p:to>
                                    </p:set>
                                    <p:animEffect transition="in" filter="fade">
                                      <p:cBhvr>
                                        <p:cTn id="32"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10" grpId="0" animBg="1"/>
      <p:bldP spid="12" grpId="0" animBg="1"/>
      <p:bldP spid="15" grpId="0" animBg="1"/>
      <p:bldP spid="17" grpId="0" animBg="1"/>
      <p:bldP spid="19" grpId="0" animBg="1"/>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72261D-6AB4-ED40-01EC-A5481415F7F2}"/>
              </a:ext>
            </a:extLst>
          </p:cNvPr>
          <p:cNvSpPr>
            <a:spLocks noGrp="1"/>
          </p:cNvSpPr>
          <p:nvPr>
            <p:ph type="title"/>
          </p:nvPr>
        </p:nvSpPr>
        <p:spPr/>
        <p:txBody>
          <a:bodyPr/>
          <a:lstStyle/>
          <a:p>
            <a:r>
              <a:rPr lang="en-GB" dirty="0"/>
              <a:t>Component 1 Template</a:t>
            </a:r>
          </a:p>
        </p:txBody>
      </p:sp>
      <p:pic>
        <p:nvPicPr>
          <p:cNvPr id="5" name="Picture 4">
            <a:extLst>
              <a:ext uri="{FF2B5EF4-FFF2-40B4-BE49-F238E27FC236}">
                <a16:creationId xmlns:a16="http://schemas.microsoft.com/office/drawing/2014/main" id="{D41F3512-299F-6115-1F88-23455D7DA31A}"/>
              </a:ext>
            </a:extLst>
          </p:cNvPr>
          <p:cNvPicPr>
            <a:picLocks noChangeAspect="1"/>
          </p:cNvPicPr>
          <p:nvPr/>
        </p:nvPicPr>
        <p:blipFill>
          <a:blip r:embed="rId2"/>
          <a:stretch>
            <a:fillRect/>
          </a:stretch>
        </p:blipFill>
        <p:spPr>
          <a:xfrm>
            <a:off x="4138992" y="2483640"/>
            <a:ext cx="7835806" cy="3764760"/>
          </a:xfrm>
          <a:prstGeom prst="rect">
            <a:avLst/>
          </a:prstGeom>
        </p:spPr>
      </p:pic>
      <p:pic>
        <p:nvPicPr>
          <p:cNvPr id="7" name="Picture 6">
            <a:extLst>
              <a:ext uri="{FF2B5EF4-FFF2-40B4-BE49-F238E27FC236}">
                <a16:creationId xmlns:a16="http://schemas.microsoft.com/office/drawing/2014/main" id="{A0F06E46-B199-6118-E84E-F2C143495142}"/>
              </a:ext>
            </a:extLst>
          </p:cNvPr>
          <p:cNvPicPr>
            <a:picLocks noChangeAspect="1"/>
          </p:cNvPicPr>
          <p:nvPr/>
        </p:nvPicPr>
        <p:blipFill>
          <a:blip r:embed="rId3"/>
          <a:stretch>
            <a:fillRect/>
          </a:stretch>
        </p:blipFill>
        <p:spPr>
          <a:xfrm>
            <a:off x="217202" y="3429001"/>
            <a:ext cx="5946101" cy="1325564"/>
          </a:xfrm>
          <a:prstGeom prst="rect">
            <a:avLst/>
          </a:prstGeom>
        </p:spPr>
      </p:pic>
    </p:spTree>
    <p:extLst>
      <p:ext uri="{BB962C8B-B14F-4D97-AF65-F5344CB8AC3E}">
        <p14:creationId xmlns:p14="http://schemas.microsoft.com/office/powerpoint/2010/main" val="6973393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075CAF-466A-98E9-57A0-669A7D82D6F3}"/>
              </a:ext>
            </a:extLst>
          </p:cNvPr>
          <p:cNvSpPr>
            <a:spLocks noGrp="1"/>
          </p:cNvSpPr>
          <p:nvPr>
            <p:ph type="title"/>
          </p:nvPr>
        </p:nvSpPr>
        <p:spPr>
          <a:xfrm>
            <a:off x="295374" y="956230"/>
            <a:ext cx="11594969" cy="1325563"/>
          </a:xfrm>
        </p:spPr>
        <p:txBody>
          <a:bodyPr/>
          <a:lstStyle/>
          <a:p>
            <a:r>
              <a:rPr lang="en-GB" dirty="0"/>
              <a:t>Where do I start? </a:t>
            </a:r>
          </a:p>
        </p:txBody>
      </p:sp>
      <p:pic>
        <p:nvPicPr>
          <p:cNvPr id="5" name="Content Placeholder 4">
            <a:extLst>
              <a:ext uri="{FF2B5EF4-FFF2-40B4-BE49-F238E27FC236}">
                <a16:creationId xmlns:a16="http://schemas.microsoft.com/office/drawing/2014/main" id="{16276FFB-C14A-B804-B340-07863B11CADD}"/>
              </a:ext>
            </a:extLst>
          </p:cNvPr>
          <p:cNvPicPr>
            <a:picLocks noGrp="1" noChangeAspect="1"/>
          </p:cNvPicPr>
          <p:nvPr>
            <p:ph idx="1"/>
          </p:nvPr>
        </p:nvPicPr>
        <p:blipFill>
          <a:blip r:embed="rId3"/>
          <a:stretch>
            <a:fillRect/>
          </a:stretch>
        </p:blipFill>
        <p:spPr>
          <a:xfrm>
            <a:off x="5179800" y="1212790"/>
            <a:ext cx="6793513" cy="1325563"/>
          </a:xfrm>
        </p:spPr>
      </p:pic>
      <p:pic>
        <p:nvPicPr>
          <p:cNvPr id="7" name="Picture 6">
            <a:extLst>
              <a:ext uri="{FF2B5EF4-FFF2-40B4-BE49-F238E27FC236}">
                <a16:creationId xmlns:a16="http://schemas.microsoft.com/office/drawing/2014/main" id="{2EB98292-A3AB-3A76-1999-D5D8F9A4C0C4}"/>
              </a:ext>
            </a:extLst>
          </p:cNvPr>
          <p:cNvPicPr>
            <a:picLocks noChangeAspect="1"/>
          </p:cNvPicPr>
          <p:nvPr/>
        </p:nvPicPr>
        <p:blipFill>
          <a:blip r:embed="rId4"/>
          <a:stretch>
            <a:fillRect/>
          </a:stretch>
        </p:blipFill>
        <p:spPr>
          <a:xfrm>
            <a:off x="8712272" y="2794913"/>
            <a:ext cx="3178071" cy="3178071"/>
          </a:xfrm>
          <a:prstGeom prst="rect">
            <a:avLst/>
          </a:prstGeom>
        </p:spPr>
      </p:pic>
      <p:pic>
        <p:nvPicPr>
          <p:cNvPr id="9" name="Picture 8">
            <a:hlinkClick r:id="rId5"/>
            <a:extLst>
              <a:ext uri="{FF2B5EF4-FFF2-40B4-BE49-F238E27FC236}">
                <a16:creationId xmlns:a16="http://schemas.microsoft.com/office/drawing/2014/main" id="{5F012978-DCE8-CD79-A315-084C0433D20D}"/>
              </a:ext>
            </a:extLst>
          </p:cNvPr>
          <p:cNvPicPr>
            <a:picLocks noChangeAspect="1"/>
          </p:cNvPicPr>
          <p:nvPr/>
        </p:nvPicPr>
        <p:blipFill>
          <a:blip r:embed="rId6"/>
          <a:stretch>
            <a:fillRect/>
          </a:stretch>
        </p:blipFill>
        <p:spPr>
          <a:xfrm>
            <a:off x="357346" y="2281793"/>
            <a:ext cx="4074536" cy="3130893"/>
          </a:xfrm>
          <a:prstGeom prst="rect">
            <a:avLst/>
          </a:prstGeom>
        </p:spPr>
      </p:pic>
      <p:sp>
        <p:nvSpPr>
          <p:cNvPr id="10" name="TextBox 9">
            <a:extLst>
              <a:ext uri="{FF2B5EF4-FFF2-40B4-BE49-F238E27FC236}">
                <a16:creationId xmlns:a16="http://schemas.microsoft.com/office/drawing/2014/main" id="{D654A55A-1C79-CA85-4BF7-5172446814CF}"/>
              </a:ext>
            </a:extLst>
          </p:cNvPr>
          <p:cNvSpPr txBox="1"/>
          <p:nvPr/>
        </p:nvSpPr>
        <p:spPr>
          <a:xfrm>
            <a:off x="4694104" y="3706218"/>
            <a:ext cx="3882452" cy="1938992"/>
          </a:xfrm>
          <a:prstGeom prst="rect">
            <a:avLst/>
          </a:prstGeom>
          <a:noFill/>
          <a:ln>
            <a:solidFill>
              <a:schemeClr val="tx2"/>
            </a:solidFill>
          </a:ln>
        </p:spPr>
        <p:txBody>
          <a:bodyPr wrap="square" rtlCol="0">
            <a:spAutoFit/>
          </a:bodyPr>
          <a:lstStyle/>
          <a:p>
            <a:r>
              <a:rPr lang="en-GB" sz="2000" dirty="0">
                <a:latin typeface="Arial" panose="020B0604020202020204" pitchFamily="34" charset="0"/>
                <a:cs typeface="Arial" panose="020B0604020202020204" pitchFamily="34" charset="0"/>
              </a:rPr>
              <a:t>The UWTSD Library has launched an AI powered Research Assistant.  You can use this tool to help you locate relevant materials in our UWTSD library. </a:t>
            </a:r>
          </a:p>
        </p:txBody>
      </p:sp>
    </p:spTree>
    <p:extLst>
      <p:ext uri="{BB962C8B-B14F-4D97-AF65-F5344CB8AC3E}">
        <p14:creationId xmlns:p14="http://schemas.microsoft.com/office/powerpoint/2010/main" val="13126940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4E1EA3-AA90-01B8-19EA-46CB9133E98F}"/>
              </a:ext>
            </a:extLst>
          </p:cNvPr>
          <p:cNvSpPr>
            <a:spLocks noGrp="1"/>
          </p:cNvSpPr>
          <p:nvPr>
            <p:ph type="title"/>
          </p:nvPr>
        </p:nvSpPr>
        <p:spPr/>
        <p:txBody>
          <a:bodyPr/>
          <a:lstStyle/>
          <a:p>
            <a:r>
              <a:rPr lang="en-US" dirty="0">
                <a:cs typeface="Calibri Light"/>
              </a:rPr>
              <a:t>Start exploring your topic</a:t>
            </a:r>
            <a:endParaRPr lang="en-US" dirty="0"/>
          </a:p>
        </p:txBody>
      </p:sp>
      <p:sp>
        <p:nvSpPr>
          <p:cNvPr id="3" name="Content Placeholder 2">
            <a:extLst>
              <a:ext uri="{FF2B5EF4-FFF2-40B4-BE49-F238E27FC236}">
                <a16:creationId xmlns:a16="http://schemas.microsoft.com/office/drawing/2014/main" id="{E292969C-3781-AC3E-0312-063CBDEB3A47}"/>
              </a:ext>
            </a:extLst>
          </p:cNvPr>
          <p:cNvSpPr>
            <a:spLocks noGrp="1"/>
          </p:cNvSpPr>
          <p:nvPr>
            <p:ph idx="1"/>
          </p:nvPr>
        </p:nvSpPr>
        <p:spPr>
          <a:xfrm>
            <a:off x="6282048" y="2257425"/>
            <a:ext cx="5454322" cy="3613150"/>
          </a:xfrm>
        </p:spPr>
        <p:txBody>
          <a:bodyPr vert="horz" lIns="91440" tIns="45720" rIns="91440" bIns="45720" rtlCol="0" anchor="t">
            <a:normAutofit/>
          </a:bodyPr>
          <a:lstStyle/>
          <a:p>
            <a:r>
              <a:rPr lang="en-US" dirty="0">
                <a:cs typeface="Calibri"/>
              </a:rPr>
              <a:t>Individually, begin to develop a mind map of ideas of topics that interest you. </a:t>
            </a:r>
          </a:p>
          <a:p>
            <a:r>
              <a:rPr lang="en-US" dirty="0">
                <a:cs typeface="Calibri"/>
              </a:rPr>
              <a:t>Remember it is a plan and not a promise so do not be afraid. </a:t>
            </a:r>
          </a:p>
          <a:p>
            <a:r>
              <a:rPr lang="en-US" dirty="0">
                <a:cs typeface="Calibri"/>
              </a:rPr>
              <a:t>You must share or show your mind map of ideas with your lecturer. </a:t>
            </a:r>
          </a:p>
        </p:txBody>
      </p:sp>
      <p:pic>
        <p:nvPicPr>
          <p:cNvPr id="4" name="Picture 3" descr="A blue diagram with colorful labels&#10;&#10;Description automatically generated">
            <a:extLst>
              <a:ext uri="{FF2B5EF4-FFF2-40B4-BE49-F238E27FC236}">
                <a16:creationId xmlns:a16="http://schemas.microsoft.com/office/drawing/2014/main" id="{59E61B07-801E-2553-1624-F553F9C5D4A5}"/>
              </a:ext>
            </a:extLst>
          </p:cNvPr>
          <p:cNvPicPr>
            <a:picLocks noChangeAspect="1"/>
          </p:cNvPicPr>
          <p:nvPr/>
        </p:nvPicPr>
        <p:blipFill>
          <a:blip r:embed="rId2"/>
          <a:stretch>
            <a:fillRect/>
          </a:stretch>
        </p:blipFill>
        <p:spPr>
          <a:xfrm>
            <a:off x="327025" y="1974850"/>
            <a:ext cx="5454650" cy="3886200"/>
          </a:xfrm>
          <a:prstGeom prst="rect">
            <a:avLst/>
          </a:prstGeom>
        </p:spPr>
      </p:pic>
    </p:spTree>
    <p:extLst>
      <p:ext uri="{BB962C8B-B14F-4D97-AF65-F5344CB8AC3E}">
        <p14:creationId xmlns:p14="http://schemas.microsoft.com/office/powerpoint/2010/main" val="396367182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8CBC89-3BEB-B05B-63E0-B772CB1D5043}"/>
              </a:ext>
            </a:extLst>
          </p:cNvPr>
          <p:cNvSpPr>
            <a:spLocks noGrp="1"/>
          </p:cNvSpPr>
          <p:nvPr>
            <p:ph type="title"/>
          </p:nvPr>
        </p:nvSpPr>
        <p:spPr/>
        <p:txBody>
          <a:bodyPr/>
          <a:lstStyle/>
          <a:p>
            <a:r>
              <a:rPr lang="en-GB" dirty="0"/>
              <a:t>Share ideas as a class</a:t>
            </a:r>
          </a:p>
        </p:txBody>
      </p:sp>
      <p:sp>
        <p:nvSpPr>
          <p:cNvPr id="3" name="Content Placeholder 2">
            <a:extLst>
              <a:ext uri="{FF2B5EF4-FFF2-40B4-BE49-F238E27FC236}">
                <a16:creationId xmlns:a16="http://schemas.microsoft.com/office/drawing/2014/main" id="{EC2C07F5-CDA2-7022-93FC-81579D31C88E}"/>
              </a:ext>
            </a:extLst>
          </p:cNvPr>
          <p:cNvSpPr>
            <a:spLocks noGrp="1"/>
          </p:cNvSpPr>
          <p:nvPr>
            <p:ph idx="1"/>
          </p:nvPr>
        </p:nvSpPr>
        <p:spPr>
          <a:xfrm>
            <a:off x="3780148" y="2863121"/>
            <a:ext cx="7956222" cy="1081477"/>
          </a:xfrm>
          <a:ln w="57150"/>
        </p:spPr>
        <p:style>
          <a:lnRef idx="2">
            <a:schemeClr val="accent1"/>
          </a:lnRef>
          <a:fillRef idx="1">
            <a:schemeClr val="lt1"/>
          </a:fillRef>
          <a:effectRef idx="0">
            <a:schemeClr val="accent1"/>
          </a:effectRef>
          <a:fontRef idx="minor">
            <a:schemeClr val="dk1"/>
          </a:fontRef>
        </p:style>
        <p:txBody>
          <a:bodyPr>
            <a:normAutofit/>
          </a:bodyPr>
          <a:lstStyle/>
          <a:p>
            <a:pPr marL="0" indent="0" algn="ctr">
              <a:buNone/>
            </a:pPr>
            <a:r>
              <a:rPr lang="en-GB" sz="3200" dirty="0"/>
              <a:t>What topics areas are you considering?</a:t>
            </a:r>
          </a:p>
        </p:txBody>
      </p:sp>
    </p:spTree>
    <p:extLst>
      <p:ext uri="{BB962C8B-B14F-4D97-AF65-F5344CB8AC3E}">
        <p14:creationId xmlns:p14="http://schemas.microsoft.com/office/powerpoint/2010/main" val="258172882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3260912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053837800"/>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6" ma:contentTypeDescription="Create a new document." ma:contentTypeScope="" ma:versionID="3e9a1b2e959880e4a76c3977d9ce4bf7">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fcf97f2708594b994a194b3975e3d81f"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97a576-9b9a-4725-8082-46e909de400b}" ma:internalName="TaxCatchAll" ma:showField="CatchAllData" ma:web="303dbf9b-b85b-46a0-94f1-894078c07e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9C2DCFA-149B-430D-8596-BC24F5C8AA48}">
  <ds:schemaRefs>
    <ds:schemaRef ds:uri="http://schemas.microsoft.com/sharepoint/v3/contenttype/forms"/>
  </ds:schemaRefs>
</ds:datastoreItem>
</file>

<file path=customXml/itemProps2.xml><?xml version="1.0" encoding="utf-8"?>
<ds:datastoreItem xmlns:ds="http://schemas.openxmlformats.org/officeDocument/2006/customXml" ds:itemID="{B423A366-52DD-4B0D-BE45-A2541ACCCAE8}">
  <ds:schemaRefs>
    <ds:schemaRef ds:uri="211f9404-bca0-4bcf-9c1d-965ccb6f8d2d"/>
    <ds:schemaRef ds:uri="303dbf9b-b85b-46a0-94f1-894078c07ecd"/>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otalTime>657</TotalTime>
  <Words>2836</Words>
  <Application>Microsoft Office PowerPoint</Application>
  <PresentationFormat>Widescreen</PresentationFormat>
  <Paragraphs>237</Paragraphs>
  <Slides>31</Slides>
  <Notes>9</Notes>
  <HiddenSlides>0</HiddenSlides>
  <MMClips>0</MMClips>
  <ScaleCrop>false</ScaleCrop>
  <HeadingPairs>
    <vt:vector size="6" baseType="variant">
      <vt:variant>
        <vt:lpstr>Fonts Used</vt:lpstr>
      </vt:variant>
      <vt:variant>
        <vt:i4>5</vt:i4>
      </vt:variant>
      <vt:variant>
        <vt:lpstr>Theme</vt:lpstr>
      </vt:variant>
      <vt:variant>
        <vt:i4>7</vt:i4>
      </vt:variant>
      <vt:variant>
        <vt:lpstr>Slide Titles</vt:lpstr>
      </vt:variant>
      <vt:variant>
        <vt:i4>31</vt:i4>
      </vt:variant>
    </vt:vector>
  </HeadingPairs>
  <TitlesOfParts>
    <vt:vector size="43" baseType="lpstr">
      <vt:lpstr>Arial</vt:lpstr>
      <vt:lpstr>Calibri</vt:lpstr>
      <vt:lpstr>Calibri Light</vt:lpstr>
      <vt:lpstr>Symbol</vt:lpstr>
      <vt:lpstr>Times New Roman</vt:lpstr>
      <vt:lpstr>UWTSD Holding Page</vt:lpstr>
      <vt:lpstr>UWTSD Title Page 1</vt:lpstr>
      <vt:lpstr>UWTSD Text 1</vt:lpstr>
      <vt:lpstr>UWTSD Text 2</vt:lpstr>
      <vt:lpstr>UWTSD Text 3</vt:lpstr>
      <vt:lpstr>UWTSD Text 4</vt:lpstr>
      <vt:lpstr>UWTSD Logo Variations place image in Background</vt:lpstr>
      <vt:lpstr>PowerPoint Presentation</vt:lpstr>
      <vt:lpstr>During this session...</vt:lpstr>
      <vt:lpstr>Recap from week 1..</vt:lpstr>
      <vt:lpstr>The Component 1 and 2 Assignments </vt:lpstr>
      <vt:lpstr>PowerPoint Presentation</vt:lpstr>
      <vt:lpstr>Component 1  -  Research Proposal</vt:lpstr>
      <vt:lpstr>Component 1  -  Research Proposal</vt:lpstr>
      <vt:lpstr>PowerPoint Presentation</vt:lpstr>
      <vt:lpstr>Component 2 </vt:lpstr>
      <vt:lpstr>Component 2 </vt:lpstr>
      <vt:lpstr>What is a scoping review?</vt:lpstr>
      <vt:lpstr>What is a scoping review? </vt:lpstr>
      <vt:lpstr>Examples of published Scoping Reviews </vt:lpstr>
      <vt:lpstr>Stages to completing a Scoping Review</vt:lpstr>
      <vt:lpstr>PowerPoint Presentation</vt:lpstr>
      <vt:lpstr>PowerPoint Presentation</vt:lpstr>
      <vt:lpstr>PowerPoint Presentation</vt:lpstr>
      <vt:lpstr>PowerPoint Presentation</vt:lpstr>
      <vt:lpstr>PowerPoint Presentation</vt:lpstr>
      <vt:lpstr>Your component 1 </vt:lpstr>
      <vt:lpstr>Key Tips for Beginners</vt:lpstr>
      <vt:lpstr>Why are Scoping Reviews useful?</vt:lpstr>
      <vt:lpstr>Are systematic reviews and scoping reviews the same?</vt:lpstr>
      <vt:lpstr>Reviews</vt:lpstr>
      <vt:lpstr>PowerPoint Presentation</vt:lpstr>
      <vt:lpstr>Component 1 Template</vt:lpstr>
      <vt:lpstr>Where do I start? </vt:lpstr>
      <vt:lpstr>Start exploring your topic</vt:lpstr>
      <vt:lpstr>Share ideas as a class</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Philip Jones (Institute of Inner City Learning)</cp:lastModifiedBy>
  <cp:revision>598</cp:revision>
  <dcterms:created xsi:type="dcterms:W3CDTF">2021-03-09T15:35:42Z</dcterms:created>
  <dcterms:modified xsi:type="dcterms:W3CDTF">2026-05-22T09:59:47Z</dcterms:modified>
</cp:coreProperties>
</file>