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196" autoAdjust="0"/>
  </p:normalViewPr>
  <p:slideViewPr>
    <p:cSldViewPr snapToGrid="0">
      <p:cViewPr varScale="1">
        <p:scale>
          <a:sx n="85" d="100"/>
          <a:sy n="85" d="100"/>
        </p:scale>
        <p:origin x="562"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5C0DBA-3DF7-4B44-AAB6-C9D7A100BE35}" type="datetimeFigureOut">
              <a:rPr lang="en-US" smtClean="0"/>
              <a:t>12/6/2022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E102D2-80A5-4D32-9012-4EB5C3F16B8C}" type="slidenum">
              <a:rPr lang="en-US" smtClean="0"/>
              <a:t>‹#›</a:t>
            </a:fld>
            <a:endParaRPr lang="en-US"/>
          </a:p>
        </p:txBody>
      </p:sp>
    </p:spTree>
    <p:extLst>
      <p:ext uri="{BB962C8B-B14F-4D97-AF65-F5344CB8AC3E}">
        <p14:creationId xmlns:p14="http://schemas.microsoft.com/office/powerpoint/2010/main" val="2519270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E102D2-80A5-4D32-9012-4EB5C3F16B8C}" type="slidenum">
              <a:rPr lang="en-US" smtClean="0"/>
              <a:t>1</a:t>
            </a:fld>
            <a:endParaRPr lang="en-US"/>
          </a:p>
        </p:txBody>
      </p:sp>
    </p:spTree>
    <p:extLst>
      <p:ext uri="{BB962C8B-B14F-4D97-AF65-F5344CB8AC3E}">
        <p14:creationId xmlns:p14="http://schemas.microsoft.com/office/powerpoint/2010/main" val="35679259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E102D2-80A5-4D32-9012-4EB5C3F16B8C}" type="slidenum">
              <a:rPr lang="en-US" smtClean="0"/>
              <a:t>2</a:t>
            </a:fld>
            <a:endParaRPr lang="en-US"/>
          </a:p>
        </p:txBody>
      </p:sp>
    </p:spTree>
    <p:extLst>
      <p:ext uri="{BB962C8B-B14F-4D97-AF65-F5344CB8AC3E}">
        <p14:creationId xmlns:p14="http://schemas.microsoft.com/office/powerpoint/2010/main" val="2639374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200" b="1" kern="0" dirty="0">
                <a:effectLst/>
                <a:latin typeface="Arial" panose="020B0604020202020204" pitchFamily="34" charset="0"/>
                <a:ea typeface="Times New Roman" panose="02020603050405020304" pitchFamily="18" charset="0"/>
                <a:cs typeface="Mangal" panose="02040503050203030202" pitchFamily="18" charset="0"/>
              </a:rPr>
              <a:t>Introduction</a:t>
            </a:r>
          </a:p>
          <a:p>
            <a:pPr marL="0" marR="0" algn="just">
              <a:lnSpc>
                <a:spcPct val="150000"/>
              </a:lnSpc>
              <a:spcBef>
                <a:spcPts val="0"/>
              </a:spcBef>
              <a:spcAft>
                <a:spcPts val="800"/>
              </a:spcAft>
            </a:pPr>
            <a:r>
              <a:rPr lang="en-US" sz="1200" dirty="0">
                <a:effectLst/>
                <a:latin typeface="Arial" panose="020B0604020202020204" pitchFamily="34" charset="0"/>
                <a:ea typeface="Calibri" panose="020F0502020204030204" pitchFamily="34" charset="0"/>
                <a:cs typeface="Mangal" panose="02040503050203030202" pitchFamily="18" charset="0"/>
              </a:rPr>
              <a:t>The supply chain issue is one of the complex networks of businesses and individuals responsible for getting goods and services from the supplier to the consumer. Different factors can cause late shipments, and when it occurs, they can cause interruption for companies and customers alike. In this report, the issues occurring because of the supply chain will get elaborated. With the help of macro analysis, the different factors will get </a:t>
            </a:r>
            <a:r>
              <a:rPr lang="en-US" sz="1200" dirty="0" err="1">
                <a:effectLst/>
                <a:latin typeface="Arial" panose="020B0604020202020204" pitchFamily="34" charset="0"/>
                <a:ea typeface="Calibri" panose="020F0502020204030204" pitchFamily="34" charset="0"/>
                <a:cs typeface="Mangal" panose="02040503050203030202" pitchFamily="18" charset="0"/>
              </a:rPr>
              <a:t>analysed</a:t>
            </a:r>
            <a:r>
              <a:rPr lang="en-US" sz="1200" dirty="0">
                <a:effectLst/>
                <a:latin typeface="Arial" panose="020B0604020202020204" pitchFamily="34" charset="0"/>
                <a:ea typeface="Calibri" panose="020F0502020204030204" pitchFamily="34" charset="0"/>
                <a:cs typeface="Mangal" panose="02040503050203030202" pitchFamily="18" charset="0"/>
              </a:rPr>
              <a:t> in order to address the issue and understand its core basics. Furthermore, it will also contain the causes of the supply chain issue and their impacts on business and employees. Lastly, the solutions to address the issue will get explained properly. </a:t>
            </a:r>
          </a:p>
          <a:p>
            <a:endParaRPr lang="en-US" dirty="0"/>
          </a:p>
        </p:txBody>
      </p:sp>
      <p:sp>
        <p:nvSpPr>
          <p:cNvPr id="4" name="Slide Number Placeholder 3"/>
          <p:cNvSpPr>
            <a:spLocks noGrp="1"/>
          </p:cNvSpPr>
          <p:nvPr>
            <p:ph type="sldNum" sz="quarter" idx="5"/>
          </p:nvPr>
        </p:nvSpPr>
        <p:spPr/>
        <p:txBody>
          <a:bodyPr/>
          <a:lstStyle/>
          <a:p>
            <a:fld id="{2FE102D2-80A5-4D32-9012-4EB5C3F16B8C}" type="slidenum">
              <a:rPr lang="en-US" smtClean="0"/>
              <a:t>3</a:t>
            </a:fld>
            <a:endParaRPr lang="en-US"/>
          </a:p>
        </p:txBody>
      </p:sp>
    </p:spTree>
    <p:extLst>
      <p:ext uri="{BB962C8B-B14F-4D97-AF65-F5344CB8AC3E}">
        <p14:creationId xmlns:p14="http://schemas.microsoft.com/office/powerpoint/2010/main" val="25538505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effectLst/>
                <a:latin typeface="Arial" panose="020B0604020202020204" pitchFamily="34" charset="0"/>
                <a:ea typeface="Times New Roman" panose="02020603050405020304" pitchFamily="18" charset="0"/>
                <a:cs typeface="Mangal" panose="02040503050203030202" pitchFamily="18" charset="0"/>
              </a:rPr>
              <a:t>How do supply chain problem impacts employee and their organisation?</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Mangal" panose="02040503050203030202" pitchFamily="18" charset="0"/>
              </a:rPr>
              <a:t>A different number of issues also cause problems when the supplier needs to deliver the shipment or order on time or when the goods get damaged before the delivery or shipment. Other reasons for the issues in the supply chain management also include when a delivery person needs to pick up the shipments properly (</a:t>
            </a:r>
            <a:r>
              <a:rPr lang="en-US" sz="1800" dirty="0" err="1">
                <a:effectLst/>
                <a:latin typeface="Arial" panose="020B0604020202020204" pitchFamily="34" charset="0"/>
                <a:ea typeface="Calibri" panose="020F0502020204030204" pitchFamily="34" charset="0"/>
                <a:cs typeface="Mangal" panose="02040503050203030202" pitchFamily="18" charset="0"/>
              </a:rPr>
              <a:t>Zimon</a:t>
            </a:r>
            <a:r>
              <a:rPr lang="en-US" sz="1800" dirty="0">
                <a:effectLst/>
                <a:latin typeface="Arial" panose="020B0604020202020204" pitchFamily="34" charset="0"/>
                <a:ea typeface="Calibri" panose="020F0502020204030204" pitchFamily="34" charset="0"/>
                <a:cs typeface="Mangal" panose="02040503050203030202" pitchFamily="18" charset="0"/>
              </a:rPr>
              <a:t> </a:t>
            </a:r>
            <a:r>
              <a:rPr lang="en-US" sz="1800" i="1" dirty="0">
                <a:effectLst/>
                <a:latin typeface="Arial" panose="020B0604020202020204" pitchFamily="34" charset="0"/>
                <a:ea typeface="Calibri" panose="020F0502020204030204" pitchFamily="34" charset="0"/>
                <a:cs typeface="Mangal" panose="02040503050203030202" pitchFamily="18" charset="0"/>
              </a:rPr>
              <a:t>et al.,</a:t>
            </a:r>
            <a:r>
              <a:rPr lang="en-US" sz="1800" dirty="0">
                <a:effectLst/>
                <a:latin typeface="Arial" panose="020B0604020202020204" pitchFamily="34" charset="0"/>
                <a:ea typeface="Calibri" panose="020F0502020204030204" pitchFamily="34" charset="0"/>
                <a:cs typeface="Mangal" panose="02040503050203030202" pitchFamily="18" charset="0"/>
              </a:rPr>
              <a:t> 2019). The damaged shipments hold production and create costly delays. It has a major impact on business and their revenue. Also, employees' hard work gets wasted, and it </a:t>
            </a:r>
            <a:r>
              <a:rPr lang="en-US" sz="1800" dirty="0" err="1">
                <a:effectLst/>
                <a:latin typeface="Arial" panose="020B0604020202020204" pitchFamily="34" charset="0"/>
                <a:ea typeface="Calibri" panose="020F0502020204030204" pitchFamily="34" charset="0"/>
                <a:cs typeface="Mangal" panose="02040503050203030202" pitchFamily="18" charset="0"/>
              </a:rPr>
              <a:t>minimises</a:t>
            </a:r>
            <a:r>
              <a:rPr lang="en-US" sz="1800" dirty="0">
                <a:effectLst/>
                <a:latin typeface="Arial" panose="020B0604020202020204" pitchFamily="34" charset="0"/>
                <a:ea typeface="Calibri" panose="020F0502020204030204" pitchFamily="34" charset="0"/>
                <a:cs typeface="Mangal" panose="02040503050203030202" pitchFamily="18" charset="0"/>
              </a:rPr>
              <a:t> materials also getting damaged.</a:t>
            </a:r>
          </a:p>
          <a:p>
            <a:r>
              <a:rPr lang="en-US" sz="1800" dirty="0">
                <a:effectLst/>
                <a:latin typeface="Arial" panose="020B0604020202020204" pitchFamily="34" charset="0"/>
                <a:ea typeface="Calibri" panose="020F0502020204030204" pitchFamily="34" charset="0"/>
                <a:cs typeface="Mangal" panose="02040503050203030202" pitchFamily="18" charset="0"/>
              </a:rPr>
              <a:t>Irresponsible</a:t>
            </a: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 consumer spending causes</a:t>
            </a:r>
            <a:r>
              <a:rPr lang="en-US" sz="1800" i="1" dirty="0">
                <a:effectLst/>
                <a:latin typeface="Arial" panose="020B0604020202020204" pitchFamily="34" charset="0"/>
                <a:ea typeface="Calibri" panose="020F0502020204030204" pitchFamily="34" charset="0"/>
                <a:cs typeface="Mangal" panose="02040503050203030202" pitchFamily="18" charset="0"/>
              </a:rPr>
              <a:t> a major issue in supply chain management. As a lockdown was lifted, customers were eager to make up for their lost shipping time at element and mortar stores and spent copiously. </a:t>
            </a: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Labour shortage and efficiency</a:t>
            </a:r>
            <a:r>
              <a:rPr lang="en-US" sz="1800" i="1" dirty="0">
                <a:effectLst/>
                <a:latin typeface="Arial" panose="020B0604020202020204" pitchFamily="34" charset="0"/>
                <a:ea typeface="Calibri" panose="020F0502020204030204" pitchFamily="34" charset="0"/>
                <a:cs typeface="Mangal" panose="02040503050203030202" pitchFamily="18" charset="0"/>
              </a:rPr>
              <a:t> also cause supply chain issues. The role of the supply chain is one of the essential factors of optimal business development. It's critical to develop efficient models to </a:t>
            </a:r>
            <a:r>
              <a:rPr lang="en-US" sz="1800" i="1" dirty="0" err="1">
                <a:effectLst/>
                <a:latin typeface="Arial" panose="020B0604020202020204" pitchFamily="34" charset="0"/>
                <a:ea typeface="Calibri" panose="020F0502020204030204" pitchFamily="34" charset="0"/>
                <a:cs typeface="Mangal" panose="02040503050203030202" pitchFamily="18" charset="0"/>
              </a:rPr>
              <a:t>maximise</a:t>
            </a:r>
            <a:r>
              <a:rPr lang="en-US" sz="1800" i="1" dirty="0">
                <a:effectLst/>
                <a:latin typeface="Arial" panose="020B0604020202020204" pitchFamily="34" charset="0"/>
                <a:ea typeface="Calibri" panose="020F0502020204030204" pitchFamily="34" charset="0"/>
                <a:cs typeface="Mangal" panose="02040503050203030202" pitchFamily="18" charset="0"/>
              </a:rPr>
              <a:t> profitability and guarantee the sustainable management of companies of procedures and operations. As it is important in business, it also negatively impacts business operations. The supply chain issue causes </a:t>
            </a: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a loss in profit</a:t>
            </a:r>
            <a:r>
              <a:rPr lang="en-US" sz="1800" i="1" dirty="0">
                <a:effectLst/>
                <a:latin typeface="Arial" panose="020B0604020202020204" pitchFamily="34" charset="0"/>
                <a:ea typeface="Calibri" panose="020F0502020204030204" pitchFamily="34" charset="0"/>
                <a:cs typeface="Mangal" panose="02040503050203030202" pitchFamily="18" charset="0"/>
              </a:rPr>
              <a:t>, and the employers' efforts get wasted, and due to this, </a:t>
            </a: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they start to lose interest and wouldn't work productively</a:t>
            </a:r>
            <a:r>
              <a:rPr lang="en-US" sz="1800" i="1" dirty="0">
                <a:effectLst/>
                <a:latin typeface="Arial" panose="020B0604020202020204" pitchFamily="34" charset="0"/>
                <a:ea typeface="Calibri" panose="020F0502020204030204" pitchFamily="34" charset="0"/>
                <a:cs typeface="Mangal" panose="02040503050203030202" pitchFamily="18" charset="0"/>
              </a:rPr>
              <a:t>. The problem also hurts circumstances and businesses. It also causes the </a:t>
            </a: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loss of consumer trust, and business faces major issues in the market area</a:t>
            </a:r>
            <a:r>
              <a:rPr lang="en-US" sz="1800" i="1" dirty="0">
                <a:effectLst/>
                <a:latin typeface="Arial" panose="020B0604020202020204" pitchFamily="34" charset="0"/>
                <a:ea typeface="Calibri" panose="020F0502020204030204" pitchFamily="34" charset="0"/>
                <a:cs typeface="Mangal" panose="02040503050203030202" pitchFamily="18" charset="0"/>
              </a:rPr>
              <a:t>.  </a:t>
            </a:r>
            <a:endParaRPr lang="en-US" dirty="0"/>
          </a:p>
        </p:txBody>
      </p:sp>
      <p:sp>
        <p:nvSpPr>
          <p:cNvPr id="4" name="Slide Number Placeholder 3"/>
          <p:cNvSpPr>
            <a:spLocks noGrp="1"/>
          </p:cNvSpPr>
          <p:nvPr>
            <p:ph type="sldNum" sz="quarter" idx="5"/>
          </p:nvPr>
        </p:nvSpPr>
        <p:spPr/>
        <p:txBody>
          <a:bodyPr/>
          <a:lstStyle/>
          <a:p>
            <a:fld id="{2FE102D2-80A5-4D32-9012-4EB5C3F16B8C}" type="slidenum">
              <a:rPr lang="en-US" smtClean="0"/>
              <a:t>4</a:t>
            </a:fld>
            <a:endParaRPr lang="en-US"/>
          </a:p>
        </p:txBody>
      </p:sp>
    </p:spTree>
    <p:extLst>
      <p:ext uri="{BB962C8B-B14F-4D97-AF65-F5344CB8AC3E}">
        <p14:creationId xmlns:p14="http://schemas.microsoft.com/office/powerpoint/2010/main" val="3887383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Social </a:t>
            </a:r>
            <a:r>
              <a:rPr lang="en-US" sz="1800" i="1" dirty="0">
                <a:effectLst/>
                <a:latin typeface="Arial" panose="020B0604020202020204" pitchFamily="34" charset="0"/>
                <a:ea typeface="Calibri" panose="020F0502020204030204" pitchFamily="34" charset="0"/>
                <a:cs typeface="Mangal" panose="02040503050203030202" pitchFamily="18" charset="0"/>
              </a:rPr>
              <a:t> Due to the weak supply chain, consumers and the target market of consumers started to lose interest in the business, which impacted the social brand image of the business. Most of the time, badmouthing regarding the business also damages the brand image.</a:t>
            </a:r>
          </a:p>
          <a:p>
            <a:pPr marL="0" marR="0" algn="just">
              <a:lnSpc>
                <a:spcPct val="150000"/>
              </a:lnSpc>
              <a:spcBef>
                <a:spcPts val="0"/>
              </a:spcBef>
              <a:spcAft>
                <a:spcPts val="800"/>
              </a:spcAft>
            </a:pP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Technological </a:t>
            </a:r>
            <a:r>
              <a:rPr lang="en-US" sz="1800" i="1" dirty="0">
                <a:effectLst/>
                <a:latin typeface="Arial" panose="020B0604020202020204" pitchFamily="34" charset="0"/>
                <a:ea typeface="Calibri" panose="020F0502020204030204" pitchFamily="34" charset="0"/>
                <a:cs typeface="Mangal" panose="02040503050203030202" pitchFamily="18" charset="0"/>
              </a:rPr>
              <a:t> The weak supply chain (</a:t>
            </a:r>
            <a:r>
              <a:rPr lang="en-US" sz="1800" i="1" dirty="0" err="1">
                <a:effectLst/>
                <a:latin typeface="Arial" panose="020B0604020202020204" pitchFamily="34" charset="0"/>
                <a:ea typeface="Calibri" panose="020F0502020204030204" pitchFamily="34" charset="0"/>
                <a:cs typeface="Mangal" panose="02040503050203030202" pitchFamily="18" charset="0"/>
              </a:rPr>
              <a:t>Gurtu</a:t>
            </a:r>
            <a:r>
              <a:rPr lang="en-US" sz="1800" i="1" dirty="0">
                <a:effectLst/>
                <a:latin typeface="Arial" panose="020B0604020202020204" pitchFamily="34" charset="0"/>
                <a:ea typeface="Calibri" panose="020F0502020204030204" pitchFamily="34" charset="0"/>
                <a:cs typeface="Mangal" panose="02040503050203030202" pitchFamily="18" charset="0"/>
              </a:rPr>
              <a:t> and </a:t>
            </a:r>
            <a:r>
              <a:rPr lang="en-US" sz="1800" i="1" dirty="0" err="1">
                <a:effectLst/>
                <a:latin typeface="Arial" panose="020B0604020202020204" pitchFamily="34" charset="0"/>
                <a:ea typeface="Calibri" panose="020F0502020204030204" pitchFamily="34" charset="0"/>
                <a:cs typeface="Mangal" panose="02040503050203030202" pitchFamily="18" charset="0"/>
              </a:rPr>
              <a:t>Johny</a:t>
            </a:r>
            <a:r>
              <a:rPr lang="en-US" sz="1800" i="1" dirty="0">
                <a:effectLst/>
                <a:latin typeface="Arial" panose="020B0604020202020204" pitchFamily="34" charset="0"/>
                <a:ea typeface="Calibri" panose="020F0502020204030204" pitchFamily="34" charset="0"/>
                <a:cs typeface="Mangal" panose="02040503050203030202" pitchFamily="18" charset="0"/>
              </a:rPr>
              <a:t>, 2021) causes huge issues, affecting the technological factor. In today's era, all things get done with the help of online, so when consumers receive a notification regarding their shipment receiving, they hope that it will get delivered on time. Still, due to the weak supply chain, they won't receive their parcel on time. It will create confusion and misunderstanding between consumers and customer supporters of the business.  </a:t>
            </a:r>
          </a:p>
          <a:p>
            <a:pPr marL="0" marR="0" algn="just">
              <a:lnSpc>
                <a:spcPct val="150000"/>
              </a:lnSpc>
              <a:spcBef>
                <a:spcPts val="0"/>
              </a:spcBef>
              <a:spcAft>
                <a:spcPts val="800"/>
              </a:spcAft>
            </a:pP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Environmental </a:t>
            </a:r>
            <a:r>
              <a:rPr lang="en-US" sz="1800" i="1" dirty="0">
                <a:effectLst/>
                <a:latin typeface="Arial" panose="020B0604020202020204" pitchFamily="34" charset="0"/>
                <a:ea typeface="Calibri" panose="020F0502020204030204" pitchFamily="34" charset="0"/>
                <a:cs typeface="Mangal" panose="02040503050203030202" pitchFamily="18" charset="0"/>
              </a:rPr>
              <a:t> Due to a weak supply chain, the business also faces issues regarding its environmental circumstances. A lot of materials get wasted due to this. </a:t>
            </a:r>
          </a:p>
          <a:p>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Legal </a:t>
            </a:r>
            <a:r>
              <a:rPr lang="en-US" sz="1800" i="1" dirty="0">
                <a:effectLst/>
                <a:latin typeface="Arial" panose="020B0604020202020204" pitchFamily="34" charset="0"/>
                <a:ea typeface="Calibri" panose="020F0502020204030204" pitchFamily="34" charset="0"/>
                <a:cs typeface="Mangal" panose="02040503050203030202" pitchFamily="18" charset="0"/>
              </a:rPr>
              <a:t> As the business won't supply their products properly to their consumers, consumers will take proper action regarding the cost refund or the fraud.</a:t>
            </a:r>
            <a:endParaRPr lang="en-US" dirty="0"/>
          </a:p>
        </p:txBody>
      </p:sp>
      <p:sp>
        <p:nvSpPr>
          <p:cNvPr id="4" name="Slide Number Placeholder 3"/>
          <p:cNvSpPr>
            <a:spLocks noGrp="1"/>
          </p:cNvSpPr>
          <p:nvPr>
            <p:ph type="sldNum" sz="quarter" idx="5"/>
          </p:nvPr>
        </p:nvSpPr>
        <p:spPr/>
        <p:txBody>
          <a:bodyPr/>
          <a:lstStyle/>
          <a:p>
            <a:fld id="{2FE102D2-80A5-4D32-9012-4EB5C3F16B8C}" type="slidenum">
              <a:rPr lang="en-US" smtClean="0"/>
              <a:t>5</a:t>
            </a:fld>
            <a:endParaRPr lang="en-US"/>
          </a:p>
        </p:txBody>
      </p:sp>
    </p:spTree>
    <p:extLst>
      <p:ext uri="{BB962C8B-B14F-4D97-AF65-F5344CB8AC3E}">
        <p14:creationId xmlns:p14="http://schemas.microsoft.com/office/powerpoint/2010/main" val="3434984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i="1" kern="0" dirty="0">
                <a:effectLst/>
                <a:latin typeface="Arial" panose="020B0604020202020204" pitchFamily="34" charset="0"/>
                <a:ea typeface="Times New Roman" panose="02020603050405020304" pitchFamily="18" charset="0"/>
                <a:cs typeface="Mangal" panose="02040503050203030202" pitchFamily="18" charset="0"/>
              </a:rPr>
              <a:t>Research informed causes and effect analyses using the Fishbone diagram</a:t>
            </a:r>
            <a:endParaRPr lang="en-US" sz="1800" b="1" kern="0" dirty="0">
              <a:effectLst/>
              <a:latin typeface="Arial" panose="020B0604020202020204" pitchFamily="34" charset="0"/>
              <a:ea typeface="Times New Roman" panose="02020603050405020304" pitchFamily="18" charset="0"/>
              <a:cs typeface="Mangal" panose="02040503050203030202" pitchFamily="18" charset="0"/>
            </a:endParaRPr>
          </a:p>
          <a:p>
            <a:pPr marL="0" marR="0" algn="just">
              <a:lnSpc>
                <a:spcPct val="150000"/>
              </a:lnSpc>
              <a:spcBef>
                <a:spcPts val="0"/>
              </a:spcBef>
              <a:spcAft>
                <a:spcPts val="800"/>
              </a:spcAft>
            </a:pP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Causes and effects of supply chain issue:</a:t>
            </a:r>
            <a:endParaRPr lang="en-US" sz="1800" dirty="0">
              <a:effectLst/>
              <a:latin typeface="Arial" panose="020B0604020202020204" pitchFamily="34" charset="0"/>
              <a:ea typeface="Calibri" panose="020F0502020204030204" pitchFamily="34" charset="0"/>
              <a:cs typeface="Mangal" panose="02040503050203030202" pitchFamily="18" charset="0"/>
            </a:endParaRPr>
          </a:p>
          <a:p>
            <a:pPr marL="0" marR="0" algn="just">
              <a:lnSpc>
                <a:spcPct val="150000"/>
              </a:lnSpc>
              <a:spcBef>
                <a:spcPts val="0"/>
              </a:spcBef>
              <a:spcAft>
                <a:spcPts val="800"/>
              </a:spcAft>
            </a:pP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Faulty communication between suppliers and retailers</a:t>
            </a:r>
            <a:r>
              <a:rPr lang="en-US" sz="1800" i="1" dirty="0">
                <a:effectLst/>
                <a:latin typeface="Arial" panose="020B0604020202020204" pitchFamily="34" charset="0"/>
                <a:ea typeface="Calibri" panose="020F0502020204030204" pitchFamily="34" charset="0"/>
                <a:cs typeface="Mangal" panose="02040503050203030202" pitchFamily="18" charset="0"/>
              </a:rPr>
              <a:t> is one of the biggest issues many returns experiences. Due to the poor communication between the suppliers and retailers, the supply chain often gets disrupted and significantly affects the bottom line of the business. </a:t>
            </a: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Late delivery</a:t>
            </a:r>
            <a:r>
              <a:rPr lang="en-US" sz="1800" i="1" dirty="0">
                <a:effectLst/>
                <a:latin typeface="Arial" panose="020B0604020202020204" pitchFamily="34" charset="0"/>
                <a:ea typeface="Calibri" panose="020F0502020204030204" pitchFamily="34" charset="0"/>
                <a:cs typeface="Mangal" panose="02040503050203030202" pitchFamily="18" charset="0"/>
              </a:rPr>
              <a:t> is one of the common issues in the supply chain industry. When the deliveries are late, it not only affects the production schedules but also disturbs the inventory levels and leads to consumer dissatisfaction.  </a:t>
            </a: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Incorrect quantity and product type</a:t>
            </a:r>
            <a:r>
              <a:rPr lang="en-US" sz="1800" i="1" dirty="0">
                <a:effectLst/>
                <a:latin typeface="Arial" panose="020B0604020202020204" pitchFamily="34" charset="0"/>
                <a:ea typeface="Calibri" panose="020F0502020204030204" pitchFamily="34" charset="0"/>
                <a:cs typeface="Mangal" panose="02040503050203030202" pitchFamily="18" charset="0"/>
              </a:rPr>
              <a:t> cause supply chain issues that cause a major problem regarding delivery.  </a:t>
            </a:r>
            <a:r>
              <a:rPr lang="en-US" sz="1800" b="1" i="1" dirty="0">
                <a:effectLst/>
                <a:latin typeface="Arial" panose="020B0604020202020204" pitchFamily="34" charset="0"/>
                <a:ea typeface="Calibri" panose="020F0502020204030204" pitchFamily="34" charset="0"/>
                <a:cs typeface="Mangal" panose="02040503050203030202" pitchFamily="18" charset="0"/>
              </a:rPr>
              <a:t>Quality control problems</a:t>
            </a:r>
            <a:r>
              <a:rPr lang="en-US" sz="1800" i="1" dirty="0">
                <a:effectLst/>
                <a:latin typeface="Arial" panose="020B0604020202020204" pitchFamily="34" charset="0"/>
                <a:ea typeface="Calibri" panose="020F0502020204030204" pitchFamily="34" charset="0"/>
                <a:cs typeface="Mangal" panose="02040503050203030202" pitchFamily="18" charset="0"/>
              </a:rPr>
              <a:t> are massive concerns for the business, and when quality assurance fails, they can lead to significant interruptions in the supply chain. This issue can cause shipment dealers' supplier cancellation. It also causes to lose the revenue, and it has a high impact on businesses and consumers. When </a:t>
            </a: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unexpected changes</a:t>
            </a:r>
            <a:r>
              <a:rPr lang="en-US" sz="1800" i="1" dirty="0">
                <a:effectLst/>
                <a:latin typeface="Arial" panose="020B0604020202020204" pitchFamily="34" charset="0"/>
                <a:ea typeface="Calibri" panose="020F0502020204030204" pitchFamily="34" charset="0"/>
                <a:cs typeface="Mangal" panose="02040503050203030202" pitchFamily="18" charset="0"/>
              </a:rPr>
              <a:t> are demanded, it can become a major challenge for any business. The unexpected changes in the supply chain through the production and delivery schedules lead to inventory shortages and greatly impact business and their employees. </a:t>
            </a:r>
            <a:r>
              <a:rPr lang="en-US" sz="1800" b="1" i="1" dirty="0">
                <a:effectLst/>
                <a:latin typeface="Arial" panose="020B0604020202020204" pitchFamily="34" charset="0"/>
                <a:ea typeface="Calibri" panose="020F0502020204030204" pitchFamily="34" charset="0"/>
                <a:cs typeface="Mangal" panose="02040503050203030202" pitchFamily="18" charset="0"/>
              </a:rPr>
              <a:t> </a:t>
            </a:r>
            <a:endParaRPr lang="en-US" sz="1800" i="1" dirty="0">
              <a:effectLst/>
              <a:latin typeface="Arial" panose="020B0604020202020204" pitchFamily="34" charset="0"/>
              <a:ea typeface="Calibri" panose="020F0502020204030204" pitchFamily="34" charset="0"/>
              <a:cs typeface="Mangal" panose="02040503050203030202" pitchFamily="18" charset="0"/>
            </a:endParaRPr>
          </a:p>
        </p:txBody>
      </p:sp>
      <p:sp>
        <p:nvSpPr>
          <p:cNvPr id="4" name="Slide Number Placeholder 3"/>
          <p:cNvSpPr>
            <a:spLocks noGrp="1"/>
          </p:cNvSpPr>
          <p:nvPr>
            <p:ph type="sldNum" sz="quarter" idx="5"/>
          </p:nvPr>
        </p:nvSpPr>
        <p:spPr/>
        <p:txBody>
          <a:bodyPr/>
          <a:lstStyle/>
          <a:p>
            <a:fld id="{2FE102D2-80A5-4D32-9012-4EB5C3F16B8C}" type="slidenum">
              <a:rPr lang="en-US" smtClean="0"/>
              <a:t>6</a:t>
            </a:fld>
            <a:endParaRPr lang="en-US"/>
          </a:p>
        </p:txBody>
      </p:sp>
    </p:spTree>
    <p:extLst>
      <p:ext uri="{BB962C8B-B14F-4D97-AF65-F5344CB8AC3E}">
        <p14:creationId xmlns:p14="http://schemas.microsoft.com/office/powerpoint/2010/main" val="1679605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effectLst/>
                <a:latin typeface="Arial" panose="020B0604020202020204" pitchFamily="34" charset="0"/>
                <a:ea typeface="Times New Roman" panose="02020603050405020304" pitchFamily="18" charset="0"/>
                <a:cs typeface="Mangal" panose="02040503050203030202" pitchFamily="18" charset="0"/>
              </a:rPr>
              <a:t>Evaluation of alternative solutions to manage the supply chain issue</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Mangal" panose="02040503050203030202" pitchFamily="18" charset="0"/>
              </a:rPr>
              <a:t>There are numerous ways to stop a supply chain matter from becoming a major issue. Instituting a system sooner can be one of the best ways to identify potential issues because they significantly affect one's entire operation. This can be achieved by gathering data from previous occurrences and spotting patterns to forecast upcoming interruptions to understand what to anticipate.</a:t>
            </a:r>
          </a:p>
          <a:p>
            <a:pPr marL="0" marR="0" algn="just">
              <a:lnSpc>
                <a:spcPct val="150000"/>
              </a:lnSpc>
              <a:spcBef>
                <a:spcPts val="0"/>
              </a:spcBef>
              <a:spcAft>
                <a:spcPts val="800"/>
              </a:spcAft>
            </a:pP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Supply chain threats that could exist</a:t>
            </a:r>
            <a:r>
              <a:rPr lang="en-US" sz="1800" i="1" dirty="0">
                <a:effectLst/>
                <a:latin typeface="Arial" panose="020B0604020202020204" pitchFamily="34" charset="0"/>
                <a:ea typeface="Calibri" panose="020F0502020204030204" pitchFamily="34" charset="0"/>
                <a:cs typeface="Mangal" panose="02040503050203030202" pitchFamily="18" charset="0"/>
              </a:rPr>
              <a:t> As a result of the interruption of resources, the distribution system has been affected. However, it had an impact on investment, labour, as well as manufacturing and distribution. The leading analysts believe the interruption will persist during the first 50% of this year. There are many obstacles present, but the Covid-19 variants' constant infiltration ripples are the main ones because they have prevented long-term making plans. It can be challenging to run the distribution network as it did previously in the absence of specific labour regulations and policy reactions to Covid's dangers.</a:t>
            </a:r>
          </a:p>
          <a:p>
            <a:pPr marL="0" marR="0" algn="just">
              <a:lnSpc>
                <a:spcPct val="150000"/>
              </a:lnSpc>
              <a:spcBef>
                <a:spcPts val="0"/>
              </a:spcBef>
              <a:spcAft>
                <a:spcPts val="800"/>
              </a:spcAft>
            </a:pP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The Solutions Lower the Costs of Supply Chain Management:</a:t>
            </a:r>
            <a:r>
              <a:rPr lang="en-US" sz="1800" i="1" dirty="0">
                <a:effectLst/>
                <a:latin typeface="Arial" panose="020B0604020202020204" pitchFamily="34" charset="0"/>
                <a:ea typeface="Calibri" panose="020F0502020204030204" pitchFamily="34" charset="0"/>
                <a:cs typeface="Mangal" panose="02040503050203030202" pitchFamily="18" charset="0"/>
              </a:rPr>
              <a:t> Businesses can recruit more skilled employees with the mentioned qualities by lowering operating expenses. Because these professional people should be able to collaborate more effectively with their global coworkers or business associates, this can enhance both inside and outside collaboration between employees, speeding up the supply chain processes.  </a:t>
            </a:r>
          </a:p>
          <a:p>
            <a:pPr marL="0" marR="0" algn="just">
              <a:lnSpc>
                <a:spcPct val="150000"/>
              </a:lnSpc>
              <a:spcBef>
                <a:spcPts val="0"/>
              </a:spcBef>
              <a:spcAft>
                <a:spcPts val="800"/>
              </a:spcAft>
            </a:pPr>
            <a:r>
              <a:rPr lang="en-US" sz="1800" i="1" dirty="0">
                <a:effectLst/>
                <a:latin typeface="Arial" panose="020B0604020202020204" pitchFamily="34" charset="0"/>
                <a:ea typeface="Calibri" panose="020F0502020204030204" pitchFamily="34" charset="0"/>
                <a:cs typeface="Mangal" panose="02040503050203030202" pitchFamily="18" charset="0"/>
              </a:rPr>
              <a:t>Companies also need to have a backup strategy in place for handling supply chain problems that might occur. In an urgent situation, it thus entails having fallback vendors available and ready to go. To remain ahead of any possible concerns, it's crucial to evaluate one's processes and make any needed modifications continuously. Use data analysis tools to assess past achievements and pinpoint improvements that can be made.</a:t>
            </a:r>
          </a:p>
          <a:p>
            <a:pPr marL="0" marR="0" algn="just">
              <a:lnSpc>
                <a:spcPct val="150000"/>
              </a:lnSpc>
              <a:spcBef>
                <a:spcPts val="0"/>
              </a:spcBef>
              <a:spcAft>
                <a:spcPts val="800"/>
              </a:spcAft>
            </a:pPr>
            <a:r>
              <a:rPr lang="en-US" sz="1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Other methods:</a:t>
            </a:r>
            <a:endParaRPr lang="en-US" sz="1800" i="1" dirty="0">
              <a:effectLst/>
              <a:latin typeface="Arial" panose="020B0604020202020204" pitchFamily="34" charset="0"/>
              <a:ea typeface="Calibri" panose="020F0502020204030204" pitchFamily="34" charset="0"/>
              <a:cs typeface="Mangal" panose="02040503050203030202" pitchFamily="18" charset="0"/>
            </a:endParaRPr>
          </a:p>
          <a:p>
            <a:pPr marL="0" marR="0" algn="just">
              <a:lnSpc>
                <a:spcPct val="150000"/>
              </a:lnSpc>
              <a:spcBef>
                <a:spcPts val="0"/>
              </a:spcBef>
              <a:spcAft>
                <a:spcPts val="800"/>
              </a:spcAft>
            </a:pPr>
            <a:r>
              <a:rPr lang="en-US" sz="1800" i="1" dirty="0">
                <a:effectLst/>
                <a:latin typeface="Arial" panose="020B0604020202020204" pitchFamily="34" charset="0"/>
                <a:ea typeface="Calibri" panose="020F0502020204030204" pitchFamily="34" charset="0"/>
                <a:cs typeface="Mangal" panose="02040503050203030202" pitchFamily="18" charset="0"/>
              </a:rPr>
              <a:t>Organisations must immediately perform the tasks to address supply chain disruptions. To support business procedures, organisations must stay current with collecting data attempts. The elements of tech giants' main business systems need to be reevaluated. For instance, they need to check this same procedure, </a:t>
            </a:r>
            <a:r>
              <a:rPr lang="en-US" sz="1800" i="1" dirty="0" err="1">
                <a:effectLst/>
                <a:latin typeface="Arial" panose="020B0604020202020204" pitchFamily="34" charset="0"/>
                <a:ea typeface="Calibri" panose="020F0502020204030204" pitchFamily="34" charset="0"/>
                <a:cs typeface="Mangal" panose="02040503050203030202" pitchFamily="18" charset="0"/>
              </a:rPr>
              <a:t>organisational</a:t>
            </a:r>
            <a:r>
              <a:rPr lang="en-US" sz="1800" i="1" dirty="0">
                <a:effectLst/>
                <a:latin typeface="Arial" panose="020B0604020202020204" pitchFamily="34" charset="0"/>
                <a:ea typeface="Calibri" panose="020F0502020204030204" pitchFamily="34" charset="0"/>
                <a:cs typeface="Mangal" panose="02040503050203030202" pitchFamily="18" charset="0"/>
              </a:rPr>
              <a:t> structures, and organizational systems to ensure they follow the guidelines. Businesses </a:t>
            </a:r>
            <a:r>
              <a:rPr lang="en-US" sz="1800" i="1" dirty="0" err="1">
                <a:effectLst/>
                <a:latin typeface="Arial" panose="020B0604020202020204" pitchFamily="34" charset="0"/>
                <a:ea typeface="Calibri" panose="020F0502020204030204" pitchFamily="34" charset="0"/>
                <a:cs typeface="Mangal" panose="02040503050203030202" pitchFamily="18" charset="0"/>
              </a:rPr>
              <a:t>specialising</a:t>
            </a:r>
            <a:r>
              <a:rPr lang="en-US" sz="1800" i="1" dirty="0">
                <a:effectLst/>
                <a:latin typeface="Arial" panose="020B0604020202020204" pitchFamily="34" charset="0"/>
                <a:ea typeface="Calibri" panose="020F0502020204030204" pitchFamily="34" charset="0"/>
                <a:cs typeface="Mangal" panose="02040503050203030202" pitchFamily="18" charset="0"/>
              </a:rPr>
              <a:t> in logistics should always incorporate big data into their operational procedures. Data essential for comprehending one's company requirements must be separated from data redundancy. Businesses must integrate machine learning and artificial intelligence into their operations and simplify data exchange between all tiers (Cioffi et al., 2020).</a:t>
            </a:r>
          </a:p>
        </p:txBody>
      </p:sp>
      <p:sp>
        <p:nvSpPr>
          <p:cNvPr id="4" name="Slide Number Placeholder 3"/>
          <p:cNvSpPr>
            <a:spLocks noGrp="1"/>
          </p:cNvSpPr>
          <p:nvPr>
            <p:ph type="sldNum" sz="quarter" idx="5"/>
          </p:nvPr>
        </p:nvSpPr>
        <p:spPr/>
        <p:txBody>
          <a:bodyPr/>
          <a:lstStyle/>
          <a:p>
            <a:fld id="{2FE102D2-80A5-4D32-9012-4EB5C3F16B8C}" type="slidenum">
              <a:rPr lang="en-US" smtClean="0"/>
              <a:t>7</a:t>
            </a:fld>
            <a:endParaRPr lang="en-US"/>
          </a:p>
        </p:txBody>
      </p:sp>
    </p:spTree>
    <p:extLst>
      <p:ext uri="{BB962C8B-B14F-4D97-AF65-F5344CB8AC3E}">
        <p14:creationId xmlns:p14="http://schemas.microsoft.com/office/powerpoint/2010/main" val="3443597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effectLst/>
                <a:latin typeface="Arial" panose="020B0604020202020204" pitchFamily="34" charset="0"/>
                <a:ea typeface="Times New Roman" panose="02020603050405020304" pitchFamily="18" charset="0"/>
                <a:cs typeface="Mangal" panose="02040503050203030202" pitchFamily="18" charset="0"/>
              </a:rPr>
              <a:t>Conclusion:</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Mangal" panose="02040503050203030202" pitchFamily="18" charset="0"/>
              </a:rPr>
              <a:t>The above report has successfully concluded the supply chain issues, the impact on employees, and the working procedure of the business. With the help of Pestel analysis, the macro environment of the issues gets </a:t>
            </a:r>
            <a:r>
              <a:rPr lang="en-US" sz="1800" dirty="0" err="1">
                <a:effectLst/>
                <a:latin typeface="Arial" panose="020B0604020202020204" pitchFamily="34" charset="0"/>
                <a:ea typeface="Calibri" panose="020F0502020204030204" pitchFamily="34" charset="0"/>
                <a:cs typeface="Mangal" panose="02040503050203030202" pitchFamily="18" charset="0"/>
              </a:rPr>
              <a:t>analysed</a:t>
            </a:r>
            <a:r>
              <a:rPr lang="en-US" sz="1800" dirty="0">
                <a:effectLst/>
                <a:latin typeface="Arial" panose="020B0604020202020204" pitchFamily="34" charset="0"/>
                <a:ea typeface="Calibri" panose="020F0502020204030204" pitchFamily="34" charset="0"/>
                <a:cs typeface="Mangal" panose="02040503050203030202" pitchFamily="18" charset="0"/>
              </a:rPr>
              <a:t>, describing how they impact each factor of Pestel analysis. With the help of the fishbone diagram, the causes and their impacts on the supply chain issue are also elaborated with this report. The different methods and alternative solutions to manage the supply chain issue and make the supply chain flow normal or also given within the report.</a:t>
            </a:r>
          </a:p>
          <a:p>
            <a:pPr marL="0" marR="0" algn="l">
              <a:lnSpc>
                <a:spcPct val="107000"/>
              </a:lnSpc>
              <a:spcBef>
                <a:spcPts val="0"/>
              </a:spcBef>
              <a:spcAft>
                <a:spcPts val="800"/>
              </a:spcAft>
            </a:pPr>
            <a:br>
              <a:rPr lang="en-US" sz="2800" dirty="0">
                <a:effectLst/>
              </a:rPr>
            </a:br>
            <a:r>
              <a:rPr lang="en-US" sz="1800" dirty="0">
                <a:effectLst/>
                <a:latin typeface="Arial" panose="020B0604020202020204" pitchFamily="34" charset="0"/>
                <a:ea typeface="Calibri" panose="020F0502020204030204" pitchFamily="34" charset="0"/>
                <a:cs typeface="Mangal" panose="02040503050203030202" pitchFamily="18" charset="0"/>
              </a:rPr>
              <a:t> </a:t>
            </a:r>
          </a:p>
        </p:txBody>
      </p:sp>
      <p:sp>
        <p:nvSpPr>
          <p:cNvPr id="4" name="Slide Number Placeholder 3"/>
          <p:cNvSpPr>
            <a:spLocks noGrp="1"/>
          </p:cNvSpPr>
          <p:nvPr>
            <p:ph type="sldNum" sz="quarter" idx="5"/>
          </p:nvPr>
        </p:nvSpPr>
        <p:spPr/>
        <p:txBody>
          <a:bodyPr/>
          <a:lstStyle/>
          <a:p>
            <a:fld id="{2FE102D2-80A5-4D32-9012-4EB5C3F16B8C}" type="slidenum">
              <a:rPr lang="en-US" smtClean="0"/>
              <a:t>8</a:t>
            </a:fld>
            <a:endParaRPr lang="en-US"/>
          </a:p>
        </p:txBody>
      </p:sp>
    </p:spTree>
    <p:extLst>
      <p:ext uri="{BB962C8B-B14F-4D97-AF65-F5344CB8AC3E}">
        <p14:creationId xmlns:p14="http://schemas.microsoft.com/office/powerpoint/2010/main" val="2348906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effectLst/>
                <a:latin typeface="Arial" panose="020B0604020202020204" pitchFamily="34" charset="0"/>
                <a:ea typeface="Times New Roman" panose="02020603050405020304" pitchFamily="18" charset="0"/>
                <a:cs typeface="Mangal" panose="02040503050203030202" pitchFamily="18" charset="0"/>
              </a:rPr>
              <a:t>References</a:t>
            </a:r>
          </a:p>
          <a:p>
            <a:pPr marL="457200" marR="0" indent="-457200" algn="l">
              <a:lnSpc>
                <a:spcPct val="150000"/>
              </a:lnSpc>
              <a:spcBef>
                <a:spcPts val="0"/>
              </a:spcBef>
              <a:spcAft>
                <a:spcPts val="800"/>
              </a:spcAft>
            </a:pPr>
            <a:r>
              <a:rPr lang="en-US" sz="1800" dirty="0" err="1">
                <a:effectLst/>
                <a:latin typeface="Arial" panose="020B0604020202020204" pitchFamily="34" charset="0"/>
                <a:ea typeface="Calibri" panose="020F0502020204030204" pitchFamily="34" charset="0"/>
                <a:cs typeface="Mangal" panose="02040503050203030202" pitchFamily="18" charset="0"/>
              </a:rPr>
              <a:t>Bocken</a:t>
            </a:r>
            <a:r>
              <a:rPr lang="en-US" sz="1800" dirty="0">
                <a:effectLst/>
                <a:latin typeface="Arial" panose="020B0604020202020204" pitchFamily="34" charset="0"/>
                <a:ea typeface="Calibri" panose="020F0502020204030204" pitchFamily="34" charset="0"/>
                <a:cs typeface="Mangal" panose="02040503050203030202" pitchFamily="18" charset="0"/>
              </a:rPr>
              <a:t>, N., </a:t>
            </a:r>
            <a:r>
              <a:rPr lang="en-US" sz="1800" dirty="0" err="1">
                <a:effectLst/>
                <a:latin typeface="Arial" panose="020B0604020202020204" pitchFamily="34" charset="0"/>
                <a:ea typeface="Calibri" panose="020F0502020204030204" pitchFamily="34" charset="0"/>
                <a:cs typeface="Mangal" panose="02040503050203030202" pitchFamily="18" charset="0"/>
              </a:rPr>
              <a:t>Strupeit</a:t>
            </a:r>
            <a:r>
              <a:rPr lang="en-US" sz="1800" dirty="0">
                <a:effectLst/>
                <a:latin typeface="Arial" panose="020B0604020202020204" pitchFamily="34" charset="0"/>
                <a:ea typeface="Calibri" panose="020F0502020204030204" pitchFamily="34" charset="0"/>
                <a:cs typeface="Mangal" panose="02040503050203030202" pitchFamily="18" charset="0"/>
              </a:rPr>
              <a:t>, L., Whalen, K. and </a:t>
            </a:r>
            <a:r>
              <a:rPr lang="en-US" sz="1800" dirty="0" err="1">
                <a:effectLst/>
                <a:latin typeface="Arial" panose="020B0604020202020204" pitchFamily="34" charset="0"/>
                <a:ea typeface="Calibri" panose="020F0502020204030204" pitchFamily="34" charset="0"/>
                <a:cs typeface="Mangal" panose="02040503050203030202" pitchFamily="18" charset="0"/>
              </a:rPr>
              <a:t>Nußholz</a:t>
            </a:r>
            <a:r>
              <a:rPr lang="en-US" sz="1800" dirty="0">
                <a:effectLst/>
                <a:latin typeface="Arial" panose="020B0604020202020204" pitchFamily="34" charset="0"/>
                <a:ea typeface="Calibri" panose="020F0502020204030204" pitchFamily="34" charset="0"/>
                <a:cs typeface="Mangal" panose="02040503050203030202" pitchFamily="18" charset="0"/>
              </a:rPr>
              <a:t>, J., 2019. A review and evaluation of circular business model innovation tools. Sustainability, 11(8), p.2210.</a:t>
            </a:r>
          </a:p>
          <a:p>
            <a:pPr marL="457200" marR="0" indent="-457200" algn="l">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Mangal" panose="02040503050203030202" pitchFamily="18" charset="0"/>
              </a:rPr>
              <a:t>Cioffi, R., </a:t>
            </a:r>
            <a:r>
              <a:rPr lang="en-US" sz="1800" dirty="0" err="1">
                <a:effectLst/>
                <a:latin typeface="Arial" panose="020B0604020202020204" pitchFamily="34" charset="0"/>
                <a:ea typeface="Calibri" panose="020F0502020204030204" pitchFamily="34" charset="0"/>
                <a:cs typeface="Mangal" panose="02040503050203030202" pitchFamily="18" charset="0"/>
              </a:rPr>
              <a:t>Travaglioni</a:t>
            </a:r>
            <a:r>
              <a:rPr lang="en-US" sz="1800" dirty="0">
                <a:effectLst/>
                <a:latin typeface="Arial" panose="020B0604020202020204" pitchFamily="34" charset="0"/>
                <a:ea typeface="Calibri" panose="020F0502020204030204" pitchFamily="34" charset="0"/>
                <a:cs typeface="Mangal" panose="02040503050203030202" pitchFamily="18" charset="0"/>
              </a:rPr>
              <a:t>, M., </a:t>
            </a:r>
            <a:r>
              <a:rPr lang="en-US" sz="1800" dirty="0" err="1">
                <a:effectLst/>
                <a:latin typeface="Arial" panose="020B0604020202020204" pitchFamily="34" charset="0"/>
                <a:ea typeface="Calibri" panose="020F0502020204030204" pitchFamily="34" charset="0"/>
                <a:cs typeface="Mangal" panose="02040503050203030202" pitchFamily="18" charset="0"/>
              </a:rPr>
              <a:t>Piscitelli</a:t>
            </a:r>
            <a:r>
              <a:rPr lang="en-US" sz="1800" dirty="0">
                <a:effectLst/>
                <a:latin typeface="Arial" panose="020B0604020202020204" pitchFamily="34" charset="0"/>
                <a:ea typeface="Calibri" panose="020F0502020204030204" pitchFamily="34" charset="0"/>
                <a:cs typeface="Mangal" panose="02040503050203030202" pitchFamily="18" charset="0"/>
              </a:rPr>
              <a:t>, G., Petrillo, A. and De Felice, F., 2020. Artificial intelligence and machine learning applications in smart production: Progress, trends, and directions. Sustainability, 12(2), p.492.</a:t>
            </a:r>
          </a:p>
          <a:p>
            <a:pPr marL="457200" marR="0" indent="-457200" algn="l">
              <a:lnSpc>
                <a:spcPct val="150000"/>
              </a:lnSpc>
              <a:spcBef>
                <a:spcPts val="0"/>
              </a:spcBef>
              <a:spcAft>
                <a:spcPts val="800"/>
              </a:spcAft>
            </a:pPr>
            <a:r>
              <a:rPr lang="en-US" sz="1800" dirty="0" err="1">
                <a:effectLst/>
                <a:latin typeface="Arial" panose="020B0604020202020204" pitchFamily="34" charset="0"/>
                <a:ea typeface="Calibri" panose="020F0502020204030204" pitchFamily="34" charset="0"/>
                <a:cs typeface="Mangal" panose="02040503050203030202" pitchFamily="18" charset="0"/>
              </a:rPr>
              <a:t>Gurtu</a:t>
            </a:r>
            <a:r>
              <a:rPr lang="en-US" sz="1800" dirty="0">
                <a:effectLst/>
                <a:latin typeface="Arial" panose="020B0604020202020204" pitchFamily="34" charset="0"/>
                <a:ea typeface="Calibri" panose="020F0502020204030204" pitchFamily="34" charset="0"/>
                <a:cs typeface="Mangal" panose="02040503050203030202" pitchFamily="18" charset="0"/>
              </a:rPr>
              <a:t>, A. and </a:t>
            </a:r>
            <a:r>
              <a:rPr lang="en-US" sz="1800" dirty="0" err="1">
                <a:effectLst/>
                <a:latin typeface="Arial" panose="020B0604020202020204" pitchFamily="34" charset="0"/>
                <a:ea typeface="Calibri" panose="020F0502020204030204" pitchFamily="34" charset="0"/>
                <a:cs typeface="Mangal" panose="02040503050203030202" pitchFamily="18" charset="0"/>
              </a:rPr>
              <a:t>Johny</a:t>
            </a:r>
            <a:r>
              <a:rPr lang="en-US" sz="1800" dirty="0">
                <a:effectLst/>
                <a:latin typeface="Arial" panose="020B0604020202020204" pitchFamily="34" charset="0"/>
                <a:ea typeface="Calibri" panose="020F0502020204030204" pitchFamily="34" charset="0"/>
                <a:cs typeface="Mangal" panose="02040503050203030202" pitchFamily="18" charset="0"/>
              </a:rPr>
              <a:t>, J., 2021. Supply chain risk management: Literature review. Risks, 9(1), p.16.</a:t>
            </a:r>
          </a:p>
          <a:p>
            <a:pPr marL="457200" marR="0" indent="-45720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Mangal" panose="02040503050203030202" pitchFamily="18" charset="0"/>
              </a:rPr>
              <a:t>Zhu, G., Chou, M.C. and Tsai, C.W., 2020. Lessons learned from the COVID-19 pandemic exposing the shortcomings of current supply chain operations: a long-term prescriptive offering. Sustainability, 12(14), p.5858.</a:t>
            </a:r>
          </a:p>
          <a:p>
            <a:pPr marL="457200" marR="0" indent="-457200" algn="l">
              <a:lnSpc>
                <a:spcPct val="150000"/>
              </a:lnSpc>
              <a:spcBef>
                <a:spcPts val="0"/>
              </a:spcBef>
              <a:spcAft>
                <a:spcPts val="800"/>
              </a:spcAft>
            </a:pPr>
            <a:r>
              <a:rPr lang="en-US" sz="1800" dirty="0" err="1">
                <a:effectLst/>
                <a:latin typeface="Arial" panose="020B0604020202020204" pitchFamily="34" charset="0"/>
                <a:ea typeface="Calibri" panose="020F0502020204030204" pitchFamily="34" charset="0"/>
                <a:cs typeface="Mangal" panose="02040503050203030202" pitchFamily="18" charset="0"/>
              </a:rPr>
              <a:t>Zimon</a:t>
            </a:r>
            <a:r>
              <a:rPr lang="en-US" sz="1800" dirty="0">
                <a:effectLst/>
                <a:latin typeface="Arial" panose="020B0604020202020204" pitchFamily="34" charset="0"/>
                <a:ea typeface="Calibri" panose="020F0502020204030204" pitchFamily="34" charset="0"/>
                <a:cs typeface="Mangal" panose="02040503050203030202" pitchFamily="18" charset="0"/>
              </a:rPr>
              <a:t>, D., Tyan, J. and </a:t>
            </a:r>
            <a:r>
              <a:rPr lang="en-US" sz="1800" dirty="0" err="1">
                <a:effectLst/>
                <a:latin typeface="Arial" panose="020B0604020202020204" pitchFamily="34" charset="0"/>
                <a:ea typeface="Calibri" panose="020F0502020204030204" pitchFamily="34" charset="0"/>
                <a:cs typeface="Mangal" panose="02040503050203030202" pitchFamily="18" charset="0"/>
              </a:rPr>
              <a:t>Sroufe</a:t>
            </a:r>
            <a:r>
              <a:rPr lang="en-US" sz="1800" dirty="0">
                <a:effectLst/>
                <a:latin typeface="Arial" panose="020B0604020202020204" pitchFamily="34" charset="0"/>
                <a:ea typeface="Calibri" panose="020F0502020204030204" pitchFamily="34" charset="0"/>
                <a:cs typeface="Mangal" panose="02040503050203030202" pitchFamily="18" charset="0"/>
              </a:rPr>
              <a:t>, R., 2019. Implementing sustainable supply chain management: Reactive, cooperative, and dynamic models. Sustainability, 11(24), p.7227.</a:t>
            </a:r>
          </a:p>
        </p:txBody>
      </p:sp>
      <p:sp>
        <p:nvSpPr>
          <p:cNvPr id="4" name="Slide Number Placeholder 3"/>
          <p:cNvSpPr>
            <a:spLocks noGrp="1"/>
          </p:cNvSpPr>
          <p:nvPr>
            <p:ph type="sldNum" sz="quarter" idx="5"/>
          </p:nvPr>
        </p:nvSpPr>
        <p:spPr/>
        <p:txBody>
          <a:bodyPr/>
          <a:lstStyle/>
          <a:p>
            <a:fld id="{2FE102D2-80A5-4D32-9012-4EB5C3F16B8C}" type="slidenum">
              <a:rPr lang="en-US" smtClean="0"/>
              <a:t>9</a:t>
            </a:fld>
            <a:endParaRPr lang="en-US"/>
          </a:p>
        </p:txBody>
      </p:sp>
    </p:spTree>
    <p:extLst>
      <p:ext uri="{BB962C8B-B14F-4D97-AF65-F5344CB8AC3E}">
        <p14:creationId xmlns:p14="http://schemas.microsoft.com/office/powerpoint/2010/main" val="2215632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endParaRPr lang="en-US" sz="1800" dirty="0">
              <a:effectLst/>
              <a:latin typeface="Arial" panose="020B0604020202020204" pitchFamily="34" charset="0"/>
              <a:ea typeface="Calibri" panose="020F0502020204030204" pitchFamily="34" charset="0"/>
              <a:cs typeface="Mangal" panose="02040503050203030202" pitchFamily="18" charset="0"/>
            </a:endParaRPr>
          </a:p>
        </p:txBody>
      </p:sp>
      <p:sp>
        <p:nvSpPr>
          <p:cNvPr id="4" name="Slide Number Placeholder 3"/>
          <p:cNvSpPr>
            <a:spLocks noGrp="1"/>
          </p:cNvSpPr>
          <p:nvPr>
            <p:ph type="sldNum" sz="quarter" idx="5"/>
          </p:nvPr>
        </p:nvSpPr>
        <p:spPr/>
        <p:txBody>
          <a:bodyPr/>
          <a:lstStyle/>
          <a:p>
            <a:fld id="{2FE102D2-80A5-4D32-9012-4EB5C3F16B8C}" type="slidenum">
              <a:rPr lang="en-US" smtClean="0"/>
              <a:t>10</a:t>
            </a:fld>
            <a:endParaRPr lang="en-US"/>
          </a:p>
        </p:txBody>
      </p:sp>
    </p:spTree>
    <p:extLst>
      <p:ext uri="{BB962C8B-B14F-4D97-AF65-F5344CB8AC3E}">
        <p14:creationId xmlns:p14="http://schemas.microsoft.com/office/powerpoint/2010/main" val="1621923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5875E6-C5FE-4999-B580-1D81281AF9B8}"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4248528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5875E6-C5FE-4999-B580-1D81281AF9B8}"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308333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5875E6-C5FE-4999-B580-1D81281AF9B8}"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2356136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5875E6-C5FE-4999-B580-1D81281AF9B8}" type="datetimeFigureOut">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878184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5875E6-C5FE-4999-B580-1D81281AF9B8}" type="datetimeFigureOut">
              <a:rPr lang="en-US" smtClean="0"/>
              <a:t>12/6/2022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2090628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5875E6-C5FE-4999-B580-1D81281AF9B8}" type="datetimeFigureOut">
              <a:rPr lang="en-US" smtClean="0"/>
              <a:t>12/6/2022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57863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5875E6-C5FE-4999-B580-1D81281AF9B8}" type="datetimeFigureOut">
              <a:rPr lang="en-US" smtClean="0"/>
              <a:t>12/6/2022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1102500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5875E6-C5FE-4999-B580-1D81281AF9B8}" type="datetimeFigureOut">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322689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2A5875E6-C5FE-4999-B580-1D81281AF9B8}" type="datetimeFigureOut">
              <a:rPr lang="en-US" smtClean="0"/>
              <a:t>12/6/2022</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1486463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5875E6-C5FE-4999-B580-1D81281AF9B8}" type="datetimeFigureOut">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210049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5875E6-C5FE-4999-B580-1D81281AF9B8}"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23612352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2A5875E6-C5FE-4999-B580-1D81281AF9B8}"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558630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2A5875E6-C5FE-4999-B580-1D81281AF9B8}"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4184984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5875E6-C5FE-4999-B580-1D81281AF9B8}"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3068292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5875E6-C5FE-4999-B580-1D81281AF9B8}"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24548892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5875E6-C5FE-4999-B580-1D81281AF9B8}"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16873662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5875E6-C5FE-4999-B580-1D81281AF9B8}"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EF81D8-C312-4B2C-8255-936A5D06FDD5}" type="slidenum">
              <a:rPr lang="en-US" smtClean="0"/>
              <a:t>‹#›</a:t>
            </a:fld>
            <a:endParaRPr lang="en-US"/>
          </a:p>
        </p:txBody>
      </p:sp>
    </p:spTree>
    <p:extLst>
      <p:ext uri="{BB962C8B-B14F-4D97-AF65-F5344CB8AC3E}">
        <p14:creationId xmlns:p14="http://schemas.microsoft.com/office/powerpoint/2010/main" val="1691732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2A5875E6-C5FE-4999-B580-1D81281AF9B8}" type="datetimeFigureOut">
              <a:rPr lang="en-US" smtClean="0"/>
              <a:t>12/6/2022</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29EF81D8-C312-4B2C-8255-936A5D06FDD5}" type="slidenum">
              <a:rPr lang="en-US" smtClean="0"/>
              <a:t>‹#›</a:t>
            </a:fld>
            <a:endParaRPr lang="en-US"/>
          </a:p>
        </p:txBody>
      </p:sp>
    </p:spTree>
    <p:extLst>
      <p:ext uri="{BB962C8B-B14F-4D97-AF65-F5344CB8AC3E}">
        <p14:creationId xmlns:p14="http://schemas.microsoft.com/office/powerpoint/2010/main" val="36140388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141FD-2B61-9137-F2EC-D40AECD14AE6}"/>
              </a:ext>
            </a:extLst>
          </p:cNvPr>
          <p:cNvSpPr>
            <a:spLocks noGrp="1"/>
          </p:cNvSpPr>
          <p:nvPr>
            <p:ph type="ctrTitle"/>
          </p:nvPr>
        </p:nvSpPr>
        <p:spPr/>
        <p:txBody>
          <a:bodyPr/>
          <a:lstStyle/>
          <a:p>
            <a:r>
              <a:rPr lang="en-US" b="1" dirty="0">
                <a:latin typeface="Arial" panose="020B0604020202020204" pitchFamily="34" charset="0"/>
                <a:cs typeface="Arial" panose="020B0604020202020204" pitchFamily="34" charset="0"/>
              </a:rPr>
              <a:t>Problem Solving and Decision Making</a:t>
            </a:r>
          </a:p>
        </p:txBody>
      </p:sp>
    </p:spTree>
    <p:extLst>
      <p:ext uri="{BB962C8B-B14F-4D97-AF65-F5344CB8AC3E}">
        <p14:creationId xmlns:p14="http://schemas.microsoft.com/office/powerpoint/2010/main" val="1996693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F6BEA-4E53-4266-729E-F9A6C9AA2CDE}"/>
              </a:ext>
            </a:extLst>
          </p:cNvPr>
          <p:cNvSpPr>
            <a:spLocks noGrp="1"/>
          </p:cNvSpPr>
          <p:nvPr>
            <p:ph type="ctrTitle"/>
          </p:nvPr>
        </p:nvSpPr>
        <p:spPr>
          <a:xfrm>
            <a:off x="219482" y="112060"/>
            <a:ext cx="11739282" cy="1528481"/>
          </a:xfrm>
        </p:spPr>
        <p:txBody>
          <a:bodyPr/>
          <a:lstStyle/>
          <a:p>
            <a:r>
              <a:rPr lang="en-US" dirty="0">
                <a:latin typeface="Arial" panose="020B0604020202020204" pitchFamily="34" charset="0"/>
                <a:cs typeface="Arial" panose="020B0604020202020204" pitchFamily="34" charset="0"/>
              </a:rPr>
              <a:t>Table of Contents</a:t>
            </a:r>
          </a:p>
        </p:txBody>
      </p:sp>
      <p:sp>
        <p:nvSpPr>
          <p:cNvPr id="3" name="Subtitle 2">
            <a:extLst>
              <a:ext uri="{FF2B5EF4-FFF2-40B4-BE49-F238E27FC236}">
                <a16:creationId xmlns:a16="http://schemas.microsoft.com/office/drawing/2014/main" id="{B7D84AE0-01AE-FD1D-3767-7BCDF9935F44}"/>
              </a:ext>
            </a:extLst>
          </p:cNvPr>
          <p:cNvSpPr>
            <a:spLocks noGrp="1"/>
          </p:cNvSpPr>
          <p:nvPr>
            <p:ph type="subTitle" idx="1"/>
          </p:nvPr>
        </p:nvSpPr>
        <p:spPr>
          <a:xfrm>
            <a:off x="578223" y="1640541"/>
            <a:ext cx="10784541" cy="4787153"/>
          </a:xfrm>
        </p:spPr>
        <p:txBody>
          <a:bodyPr>
            <a:normAutofit/>
          </a:bodyPr>
          <a:lstStyle/>
          <a:p>
            <a:pPr algn="l"/>
            <a:r>
              <a:rPr lang="en-US" dirty="0">
                <a:latin typeface="Arial" panose="020B0604020202020204" pitchFamily="34" charset="0"/>
                <a:cs typeface="Arial" panose="020B0604020202020204" pitchFamily="34" charset="0"/>
              </a:rPr>
              <a:t>Slide 03 : Introduction</a:t>
            </a:r>
          </a:p>
          <a:p>
            <a:pPr algn="l"/>
            <a:r>
              <a:rPr lang="en-US" dirty="0">
                <a:latin typeface="Arial" panose="020B0604020202020204" pitchFamily="34" charset="0"/>
                <a:cs typeface="Arial" panose="020B0604020202020204" pitchFamily="34" charset="0"/>
              </a:rPr>
              <a:t>Slide 04 : </a:t>
            </a:r>
            <a:r>
              <a:rPr lang="en-US" b="1" dirty="0">
                <a:effectLst/>
                <a:latin typeface="Arial" panose="020B0604020202020204" pitchFamily="34" charset="0"/>
                <a:ea typeface="Calibri" panose="020F0502020204030204" pitchFamily="34" charset="0"/>
                <a:cs typeface="Arial" panose="020B0604020202020204" pitchFamily="34" charset="0"/>
              </a:rPr>
              <a:t>How do supply chain problem impacts employee and their organisation?</a:t>
            </a:r>
            <a:endParaRPr lang="en-US" dirty="0">
              <a:latin typeface="Arial" panose="020B0604020202020204" pitchFamily="34" charset="0"/>
              <a:cs typeface="Arial" panose="020B0604020202020204" pitchFamily="34" charset="0"/>
            </a:endParaRPr>
          </a:p>
          <a:p>
            <a:pPr algn="l"/>
            <a:r>
              <a:rPr lang="en-US" dirty="0">
                <a:latin typeface="Arial" panose="020B0604020202020204" pitchFamily="34" charset="0"/>
                <a:cs typeface="Arial" panose="020B0604020202020204" pitchFamily="34" charset="0"/>
              </a:rPr>
              <a:t>Slide 05 : PESTEL Analysis on Supply chain issue</a:t>
            </a:r>
          </a:p>
          <a:p>
            <a:pPr algn="l"/>
            <a:r>
              <a:rPr lang="en-US" dirty="0">
                <a:latin typeface="Arial" panose="020B0604020202020204" pitchFamily="34" charset="0"/>
                <a:cs typeface="Arial" panose="020B0604020202020204" pitchFamily="34" charset="0"/>
              </a:rPr>
              <a:t>Slide 06 : Research informed causes and effect analyses using the Fishbone diagram</a:t>
            </a:r>
          </a:p>
          <a:p>
            <a:pPr algn="l"/>
            <a:r>
              <a:rPr lang="en-US" dirty="0">
                <a:latin typeface="Arial" panose="020B0604020202020204" pitchFamily="34" charset="0"/>
                <a:cs typeface="Arial" panose="020B0604020202020204" pitchFamily="34" charset="0"/>
              </a:rPr>
              <a:t>Slide 07 : Evaluation of alternative solutions to manage the supply chain issue</a:t>
            </a:r>
          </a:p>
          <a:p>
            <a:pPr algn="l"/>
            <a:r>
              <a:rPr lang="en-US" dirty="0">
                <a:latin typeface="Arial" panose="020B0604020202020204" pitchFamily="34" charset="0"/>
                <a:cs typeface="Arial" panose="020B0604020202020204" pitchFamily="34" charset="0"/>
              </a:rPr>
              <a:t>Slide 08 : Conclusion</a:t>
            </a:r>
          </a:p>
          <a:p>
            <a:pPr algn="l"/>
            <a:r>
              <a:rPr lang="en-US" dirty="0">
                <a:latin typeface="Arial" panose="020B0604020202020204" pitchFamily="34" charset="0"/>
                <a:cs typeface="Arial" panose="020B0604020202020204" pitchFamily="34" charset="0"/>
              </a:rPr>
              <a:t>Slide 09 : References</a:t>
            </a:r>
          </a:p>
          <a:p>
            <a:pPr algn="l"/>
            <a:r>
              <a:rPr lang="en-US" dirty="0">
                <a:latin typeface="Arial" panose="020B0604020202020204" pitchFamily="34" charset="0"/>
                <a:cs typeface="Arial" panose="020B0604020202020204" pitchFamily="34" charset="0"/>
              </a:rPr>
              <a:t>Slide 10 : Thank you </a:t>
            </a:r>
          </a:p>
        </p:txBody>
      </p:sp>
    </p:spTree>
    <p:extLst>
      <p:ext uri="{BB962C8B-B14F-4D97-AF65-F5344CB8AC3E}">
        <p14:creationId xmlns:p14="http://schemas.microsoft.com/office/powerpoint/2010/main" val="1873006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97FB-8B91-E78A-EE02-DEC75AFE6490}"/>
              </a:ext>
            </a:extLst>
          </p:cNvPr>
          <p:cNvSpPr>
            <a:spLocks noGrp="1"/>
          </p:cNvSpPr>
          <p:nvPr>
            <p:ph type="title"/>
          </p:nvPr>
        </p:nvSpPr>
        <p:spPr>
          <a:xfrm>
            <a:off x="1141413" y="0"/>
            <a:ext cx="9905998" cy="1573306"/>
          </a:xfrm>
        </p:spPr>
        <p:txBody>
          <a:bodyPr/>
          <a:lstStyle/>
          <a:p>
            <a:pPr algn="ctr"/>
            <a:r>
              <a:rPr lang="en-US"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C0D53D95-2D07-2147-5ACE-A73BCA1B3C2B}"/>
              </a:ext>
            </a:extLst>
          </p:cNvPr>
          <p:cNvSpPr>
            <a:spLocks noGrp="1"/>
          </p:cNvSpPr>
          <p:nvPr>
            <p:ph idx="1"/>
          </p:nvPr>
        </p:nvSpPr>
        <p:spPr>
          <a:xfrm>
            <a:off x="497541" y="1573306"/>
            <a:ext cx="11456894" cy="4773705"/>
          </a:xfrm>
        </p:spPr>
        <p:txBody>
          <a:bodyPr>
            <a:normAutofit/>
          </a:bodyPr>
          <a:lstStyle/>
          <a:p>
            <a:pPr marL="0" indent="0">
              <a:buNone/>
            </a:pPr>
            <a:r>
              <a:rPr lang="en-US" sz="2800" dirty="0">
                <a:effectLst/>
                <a:latin typeface="Arial" panose="020B0604020202020204" pitchFamily="34" charset="0"/>
                <a:ea typeface="Calibri" panose="020F0502020204030204" pitchFamily="34" charset="0"/>
                <a:cs typeface="Mangal" panose="02040503050203030202" pitchFamily="18" charset="0"/>
              </a:rPr>
              <a:t>The supply chain issue is one of the complex networks of businesses and individuals responsible for getting goods and services from the supplier to the consumer. Different factors can cause late shipments, and when it occurs, they can cause interruption for companies and customers alike. In this report, the issues occurring because of the supply chain will get elaborated. </a:t>
            </a:r>
            <a:endParaRPr lang="en-US" sz="2800" dirty="0"/>
          </a:p>
        </p:txBody>
      </p:sp>
    </p:spTree>
    <p:extLst>
      <p:ext uri="{BB962C8B-B14F-4D97-AF65-F5344CB8AC3E}">
        <p14:creationId xmlns:p14="http://schemas.microsoft.com/office/powerpoint/2010/main" val="2194482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97FB-8B91-E78A-EE02-DEC75AFE6490}"/>
              </a:ext>
            </a:extLst>
          </p:cNvPr>
          <p:cNvSpPr>
            <a:spLocks noGrp="1"/>
          </p:cNvSpPr>
          <p:nvPr>
            <p:ph type="title"/>
          </p:nvPr>
        </p:nvSpPr>
        <p:spPr>
          <a:xfrm>
            <a:off x="1141413" y="0"/>
            <a:ext cx="9905998" cy="1573306"/>
          </a:xfrm>
        </p:spPr>
        <p:txBody>
          <a:bodyPr/>
          <a:lstStyle/>
          <a:p>
            <a:pPr algn="ctr"/>
            <a:r>
              <a:rPr lang="en-US" sz="3200" b="1" dirty="0">
                <a:effectLst/>
                <a:latin typeface="Arial" panose="020B0604020202020204" pitchFamily="34" charset="0"/>
                <a:ea typeface="Calibri" panose="020F0502020204030204" pitchFamily="34" charset="0"/>
                <a:cs typeface="Arial" panose="020B0604020202020204" pitchFamily="34" charset="0"/>
              </a:rPr>
              <a:t>How do supply chain problem impacts employee and their organisation?</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D53D95-2D07-2147-5ACE-A73BCA1B3C2B}"/>
              </a:ext>
            </a:extLst>
          </p:cNvPr>
          <p:cNvSpPr>
            <a:spLocks noGrp="1"/>
          </p:cNvSpPr>
          <p:nvPr>
            <p:ph idx="1"/>
          </p:nvPr>
        </p:nvSpPr>
        <p:spPr>
          <a:xfrm>
            <a:off x="497541" y="1573306"/>
            <a:ext cx="11456894" cy="4773705"/>
          </a:xfrm>
        </p:spPr>
        <p:txBody>
          <a:bodyPr>
            <a:normAutofit/>
          </a:bodyPr>
          <a:lstStyle/>
          <a:p>
            <a:pPr marL="0" indent="0">
              <a:buNone/>
            </a:pPr>
            <a:r>
              <a:rPr lang="en-US" sz="2800" dirty="0">
                <a:effectLst/>
                <a:latin typeface="Arial" panose="020B0604020202020204" pitchFamily="34" charset="0"/>
                <a:ea typeface="Calibri" panose="020F0502020204030204" pitchFamily="34" charset="0"/>
                <a:cs typeface="Mangal" panose="02040503050203030202" pitchFamily="18" charset="0"/>
              </a:rPr>
              <a:t>Supply chain issues are the major problems that can destroy the smooth flow of different procedures and transaction activities happening in the supply chain (Zhu </a:t>
            </a:r>
            <a:r>
              <a:rPr lang="en-US" sz="2800" i="1" dirty="0">
                <a:effectLst/>
                <a:latin typeface="Arial" panose="020B0604020202020204" pitchFamily="34" charset="0"/>
                <a:ea typeface="Calibri" panose="020F0502020204030204" pitchFamily="34" charset="0"/>
                <a:cs typeface="Mangal" panose="02040503050203030202" pitchFamily="18" charset="0"/>
              </a:rPr>
              <a:t>et al.,</a:t>
            </a:r>
            <a:r>
              <a:rPr lang="en-US" sz="2800" dirty="0">
                <a:effectLst/>
                <a:latin typeface="Arial" panose="020B0604020202020204" pitchFamily="34" charset="0"/>
                <a:ea typeface="Calibri" panose="020F0502020204030204" pitchFamily="34" charset="0"/>
                <a:cs typeface="Mangal" panose="02040503050203030202" pitchFamily="18" charset="0"/>
              </a:rPr>
              <a:t> 2020). There are different issues faced by the organisation in today's era regarding the supply chain, ranging from the described shipments to supplier quality assurance failures. These challenges mainly affect the level of businesses, their operations, and procedures, including suppliers, manufacturers, employees, consumers, and logistic providers. </a:t>
            </a:r>
          </a:p>
        </p:txBody>
      </p:sp>
    </p:spTree>
    <p:extLst>
      <p:ext uri="{BB962C8B-B14F-4D97-AF65-F5344CB8AC3E}">
        <p14:creationId xmlns:p14="http://schemas.microsoft.com/office/powerpoint/2010/main" val="2273223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97FB-8B91-E78A-EE02-DEC75AFE6490}"/>
              </a:ext>
            </a:extLst>
          </p:cNvPr>
          <p:cNvSpPr>
            <a:spLocks noGrp="1"/>
          </p:cNvSpPr>
          <p:nvPr>
            <p:ph type="title"/>
          </p:nvPr>
        </p:nvSpPr>
        <p:spPr>
          <a:xfrm>
            <a:off x="1141413" y="0"/>
            <a:ext cx="9905998" cy="1573306"/>
          </a:xfrm>
        </p:spPr>
        <p:txBody>
          <a:bodyPr/>
          <a:lstStyle/>
          <a:p>
            <a:pPr algn="ctr"/>
            <a:r>
              <a:rPr lang="en-US" sz="3200" b="1" dirty="0">
                <a:effectLst/>
                <a:latin typeface="Arial" panose="020B0604020202020204" pitchFamily="34" charset="0"/>
                <a:ea typeface="Calibri" panose="020F0502020204030204" pitchFamily="34" charset="0"/>
                <a:cs typeface="Arial" panose="020B0604020202020204" pitchFamily="34" charset="0"/>
              </a:rPr>
              <a:t>PESTEL Analysis on Supply chain issue</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D53D95-2D07-2147-5ACE-A73BCA1B3C2B}"/>
              </a:ext>
            </a:extLst>
          </p:cNvPr>
          <p:cNvSpPr>
            <a:spLocks noGrp="1"/>
          </p:cNvSpPr>
          <p:nvPr>
            <p:ph idx="1"/>
          </p:nvPr>
        </p:nvSpPr>
        <p:spPr>
          <a:xfrm>
            <a:off x="497541" y="1573306"/>
            <a:ext cx="11456894" cy="4773705"/>
          </a:xfrm>
        </p:spPr>
        <p:txBody>
          <a:bodyPr>
            <a:normAutofit fontScale="85000" lnSpcReduction="20000"/>
          </a:bodyPr>
          <a:lstStyle/>
          <a:p>
            <a:pPr marL="0" marR="0" algn="just">
              <a:lnSpc>
                <a:spcPct val="150000"/>
              </a:lnSpc>
              <a:spcBef>
                <a:spcPts val="0"/>
              </a:spcBef>
              <a:spcAft>
                <a:spcPts val="800"/>
              </a:spcAft>
            </a:pPr>
            <a:r>
              <a:rPr lang="en-US" sz="2800" b="1" i="1" dirty="0">
                <a:solidFill>
                  <a:schemeClr val="tx1"/>
                </a:solidFill>
                <a:effectLst/>
                <a:latin typeface="Arial" panose="020B0604020202020204" pitchFamily="34" charset="0"/>
                <a:ea typeface="Calibri" panose="020F0502020204030204" pitchFamily="34" charset="0"/>
                <a:cs typeface="Mangal" panose="02040503050203030202" pitchFamily="18" charset="0"/>
              </a:rPr>
              <a:t>Political</a:t>
            </a:r>
            <a:r>
              <a:rPr lang="en-US" sz="2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 </a:t>
            </a:r>
            <a:endParaRPr lang="en-US" sz="2800" dirty="0">
              <a:effectLst/>
              <a:latin typeface="Arial" panose="020B0604020202020204" pitchFamily="34" charset="0"/>
              <a:ea typeface="Calibri" panose="020F0502020204030204" pitchFamily="34" charset="0"/>
              <a:cs typeface="Mangal" panose="02040503050203030202" pitchFamily="18" charset="0"/>
            </a:endParaRPr>
          </a:p>
          <a:p>
            <a:pPr marL="0" marR="0" indent="0" algn="just">
              <a:lnSpc>
                <a:spcPct val="150000"/>
              </a:lnSpc>
              <a:spcBef>
                <a:spcPts val="0"/>
              </a:spcBef>
              <a:spcAft>
                <a:spcPts val="800"/>
              </a:spcAft>
              <a:buNone/>
            </a:pPr>
            <a:r>
              <a:rPr lang="en-US" sz="2800" dirty="0">
                <a:effectLst/>
                <a:latin typeface="Arial" panose="020B0604020202020204" pitchFamily="34" charset="0"/>
                <a:ea typeface="Calibri" panose="020F0502020204030204" pitchFamily="34" charset="0"/>
                <a:cs typeface="Mangal" panose="02040503050203030202" pitchFamily="18" charset="0"/>
              </a:rPr>
              <a:t>As the business has a high impact on the market places causing, the issues in the supply chain affect the business to lose its brand image in the market. As the trade also gets changed and as their laws, it also causes the issue.  </a:t>
            </a:r>
          </a:p>
          <a:p>
            <a:pPr marL="0" marR="0" algn="just">
              <a:lnSpc>
                <a:spcPct val="150000"/>
              </a:lnSpc>
              <a:spcBef>
                <a:spcPts val="0"/>
              </a:spcBef>
              <a:spcAft>
                <a:spcPts val="800"/>
              </a:spcAft>
            </a:pPr>
            <a:r>
              <a:rPr lang="en-US" sz="2800" i="1" dirty="0">
                <a:solidFill>
                  <a:schemeClr val="tx1"/>
                </a:solidFill>
                <a:effectLst/>
                <a:latin typeface="Arial" panose="020B0604020202020204" pitchFamily="34" charset="0"/>
                <a:ea typeface="Calibri" panose="020F0502020204030204" pitchFamily="34" charset="0"/>
                <a:cs typeface="Mangal" panose="02040503050203030202" pitchFamily="18" charset="0"/>
              </a:rPr>
              <a:t>Economic</a:t>
            </a:r>
            <a:r>
              <a:rPr lang="en-US" sz="2800" b="1" i="1" dirty="0">
                <a:solidFill>
                  <a:srgbClr val="0E101A"/>
                </a:solidFill>
                <a:effectLst/>
                <a:latin typeface="Arial" panose="020B0604020202020204" pitchFamily="34" charset="0"/>
                <a:ea typeface="Calibri" panose="020F0502020204030204" pitchFamily="34" charset="0"/>
                <a:cs typeface="Mangal" panose="02040503050203030202" pitchFamily="18" charset="0"/>
              </a:rPr>
              <a:t> </a:t>
            </a:r>
            <a:r>
              <a:rPr lang="en-US" sz="2800" i="1" dirty="0">
                <a:effectLst/>
                <a:latin typeface="Arial" panose="020B0604020202020204" pitchFamily="34" charset="0"/>
                <a:ea typeface="Calibri" panose="020F0502020204030204" pitchFamily="34" charset="0"/>
                <a:cs typeface="Mangal" panose="02040503050203030202" pitchFamily="18" charset="0"/>
              </a:rPr>
              <a:t> </a:t>
            </a:r>
          </a:p>
          <a:p>
            <a:pPr marL="0" marR="0" indent="0" algn="just">
              <a:lnSpc>
                <a:spcPct val="150000"/>
              </a:lnSpc>
              <a:spcBef>
                <a:spcPts val="0"/>
              </a:spcBef>
              <a:spcAft>
                <a:spcPts val="800"/>
              </a:spcAft>
              <a:buNone/>
            </a:pPr>
            <a:r>
              <a:rPr lang="en-US" sz="2800" i="1" dirty="0">
                <a:effectLst/>
                <a:latin typeface="Arial" panose="020B0604020202020204" pitchFamily="34" charset="0"/>
                <a:ea typeface="Calibri" panose="020F0502020204030204" pitchFamily="34" charset="0"/>
                <a:cs typeface="Mangal" panose="02040503050203030202" pitchFamily="18" charset="0"/>
              </a:rPr>
              <a:t>As the supply chain affects the business and employees, it also causes them to lose money. The company won't profit enough from the products they manufacture and won't cover the material and other costs. All of these things have a major impact on the economy business (</a:t>
            </a:r>
            <a:r>
              <a:rPr lang="en-US" sz="2800" i="1" dirty="0" err="1">
                <a:effectLst/>
                <a:latin typeface="Arial" panose="020B0604020202020204" pitchFamily="34" charset="0"/>
                <a:ea typeface="Calibri" panose="020F0502020204030204" pitchFamily="34" charset="0"/>
                <a:cs typeface="Mangal" panose="02040503050203030202" pitchFamily="18" charset="0"/>
              </a:rPr>
              <a:t>Bocken</a:t>
            </a:r>
            <a:r>
              <a:rPr lang="en-US" sz="2800" i="1" dirty="0">
                <a:effectLst/>
                <a:latin typeface="Arial" panose="020B0604020202020204" pitchFamily="34" charset="0"/>
                <a:ea typeface="Calibri" panose="020F0502020204030204" pitchFamily="34" charset="0"/>
                <a:cs typeface="Mangal" panose="02040503050203030202" pitchFamily="18" charset="0"/>
              </a:rPr>
              <a:t> et al., 2019). </a:t>
            </a:r>
          </a:p>
        </p:txBody>
      </p:sp>
    </p:spTree>
    <p:extLst>
      <p:ext uri="{BB962C8B-B14F-4D97-AF65-F5344CB8AC3E}">
        <p14:creationId xmlns:p14="http://schemas.microsoft.com/office/powerpoint/2010/main" val="510219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97FB-8B91-E78A-EE02-DEC75AFE6490}"/>
              </a:ext>
            </a:extLst>
          </p:cNvPr>
          <p:cNvSpPr>
            <a:spLocks noGrp="1"/>
          </p:cNvSpPr>
          <p:nvPr>
            <p:ph type="title"/>
          </p:nvPr>
        </p:nvSpPr>
        <p:spPr>
          <a:xfrm>
            <a:off x="1141413" y="0"/>
            <a:ext cx="9905998" cy="1573306"/>
          </a:xfrm>
        </p:spPr>
        <p:txBody>
          <a:bodyPr/>
          <a:lstStyle/>
          <a:p>
            <a:pPr algn="ctr"/>
            <a:r>
              <a:rPr lang="en-US" sz="3200" b="1" dirty="0">
                <a:effectLst/>
                <a:latin typeface="Arial" panose="020B0604020202020204" pitchFamily="34" charset="0"/>
                <a:ea typeface="Calibri" panose="020F0502020204030204" pitchFamily="34" charset="0"/>
                <a:cs typeface="Arial" panose="020B0604020202020204" pitchFamily="34" charset="0"/>
              </a:rPr>
              <a:t>Research informed causes and effect analyses using the Fishbone diagram</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D53D95-2D07-2147-5ACE-A73BCA1B3C2B}"/>
              </a:ext>
            </a:extLst>
          </p:cNvPr>
          <p:cNvSpPr>
            <a:spLocks noGrp="1"/>
          </p:cNvSpPr>
          <p:nvPr>
            <p:ph idx="1"/>
          </p:nvPr>
        </p:nvSpPr>
        <p:spPr>
          <a:xfrm>
            <a:off x="497541" y="1573306"/>
            <a:ext cx="6750424" cy="4773705"/>
          </a:xfrm>
        </p:spPr>
        <p:txBody>
          <a:bodyPr>
            <a:normAutofit fontScale="92500"/>
          </a:bodyPr>
          <a:lstStyle/>
          <a:p>
            <a:pPr marL="0" marR="0" algn="just">
              <a:lnSpc>
                <a:spcPct val="150000"/>
              </a:lnSpc>
              <a:spcBef>
                <a:spcPts val="0"/>
              </a:spcBef>
              <a:spcAft>
                <a:spcPts val="800"/>
              </a:spcAft>
            </a:pPr>
            <a:r>
              <a:rPr lang="en-US" sz="2800" b="1" i="1" dirty="0">
                <a:solidFill>
                  <a:schemeClr val="tx1"/>
                </a:solidFill>
                <a:effectLst/>
                <a:latin typeface="Arial" panose="020B0604020202020204" pitchFamily="34" charset="0"/>
                <a:ea typeface="Calibri" panose="020F0502020204030204" pitchFamily="34" charset="0"/>
                <a:cs typeface="Mangal" panose="02040503050203030202" pitchFamily="18" charset="0"/>
              </a:rPr>
              <a:t>Faulty communication between suppliers and retailers</a:t>
            </a:r>
            <a:r>
              <a:rPr lang="en-US" sz="2800" i="1" dirty="0">
                <a:solidFill>
                  <a:schemeClr val="tx1"/>
                </a:solidFill>
                <a:effectLst/>
                <a:latin typeface="Arial" panose="020B0604020202020204" pitchFamily="34" charset="0"/>
                <a:ea typeface="Calibri" panose="020F0502020204030204" pitchFamily="34" charset="0"/>
                <a:cs typeface="Mangal" panose="02040503050203030202" pitchFamily="18" charset="0"/>
              </a:rPr>
              <a:t> is one of the biggest issues many returns experiences. Due to the poor communication between the suppliers and retailers, the supply chain often gets disrupted and significantly affects the bottom line of the business. </a:t>
            </a:r>
          </a:p>
        </p:txBody>
      </p:sp>
      <p:pic>
        <p:nvPicPr>
          <p:cNvPr id="4" name="Picture 3">
            <a:extLst>
              <a:ext uri="{FF2B5EF4-FFF2-40B4-BE49-F238E27FC236}">
                <a16:creationId xmlns:a16="http://schemas.microsoft.com/office/drawing/2014/main" id="{2E95C518-336A-04DA-3FBE-848CB6B8255F}"/>
              </a:ext>
            </a:extLst>
          </p:cNvPr>
          <p:cNvPicPr>
            <a:picLocks noChangeAspect="1"/>
          </p:cNvPicPr>
          <p:nvPr/>
        </p:nvPicPr>
        <p:blipFill>
          <a:blip r:embed="rId3"/>
          <a:stretch>
            <a:fillRect/>
          </a:stretch>
        </p:blipFill>
        <p:spPr>
          <a:xfrm>
            <a:off x="7451949" y="3618378"/>
            <a:ext cx="4457752" cy="2822763"/>
          </a:xfrm>
          <a:prstGeom prst="rect">
            <a:avLst/>
          </a:prstGeom>
        </p:spPr>
      </p:pic>
    </p:spTree>
    <p:extLst>
      <p:ext uri="{BB962C8B-B14F-4D97-AF65-F5344CB8AC3E}">
        <p14:creationId xmlns:p14="http://schemas.microsoft.com/office/powerpoint/2010/main" val="2571647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97FB-8B91-E78A-EE02-DEC75AFE6490}"/>
              </a:ext>
            </a:extLst>
          </p:cNvPr>
          <p:cNvSpPr>
            <a:spLocks noGrp="1"/>
          </p:cNvSpPr>
          <p:nvPr>
            <p:ph type="title"/>
          </p:nvPr>
        </p:nvSpPr>
        <p:spPr>
          <a:xfrm>
            <a:off x="1141413" y="0"/>
            <a:ext cx="9905998" cy="1573306"/>
          </a:xfrm>
        </p:spPr>
        <p:txBody>
          <a:bodyPr/>
          <a:lstStyle/>
          <a:p>
            <a:pPr algn="ctr"/>
            <a:r>
              <a:rPr lang="en-US" sz="3200" b="1" dirty="0">
                <a:effectLst/>
                <a:latin typeface="Arial" panose="020B0604020202020204" pitchFamily="34" charset="0"/>
                <a:ea typeface="Calibri" panose="020F0502020204030204" pitchFamily="34" charset="0"/>
                <a:cs typeface="Arial" panose="020B0604020202020204" pitchFamily="34" charset="0"/>
              </a:rPr>
              <a:t>Evaluation of alternative solutions to manage the supply chain issue</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D53D95-2D07-2147-5ACE-A73BCA1B3C2B}"/>
              </a:ext>
            </a:extLst>
          </p:cNvPr>
          <p:cNvSpPr>
            <a:spLocks noGrp="1"/>
          </p:cNvSpPr>
          <p:nvPr>
            <p:ph idx="1"/>
          </p:nvPr>
        </p:nvSpPr>
        <p:spPr>
          <a:xfrm>
            <a:off x="497540" y="1573306"/>
            <a:ext cx="11362765" cy="4773705"/>
          </a:xfrm>
        </p:spPr>
        <p:txBody>
          <a:bodyPr>
            <a:normAutofit/>
          </a:bodyPr>
          <a:lstStyle/>
          <a:p>
            <a:pPr marL="0" marR="0" algn="just">
              <a:lnSpc>
                <a:spcPct val="150000"/>
              </a:lnSpc>
              <a:spcBef>
                <a:spcPts val="0"/>
              </a:spcBef>
              <a:spcAft>
                <a:spcPts val="800"/>
              </a:spcAft>
            </a:pPr>
            <a:r>
              <a:rPr lang="en-US" sz="2800" dirty="0">
                <a:effectLst/>
                <a:latin typeface="Arial" panose="020B0604020202020204" pitchFamily="34" charset="0"/>
                <a:ea typeface="Calibri" panose="020F0502020204030204" pitchFamily="34" charset="0"/>
                <a:cs typeface="Mangal" panose="02040503050203030202" pitchFamily="18" charset="0"/>
              </a:rPr>
              <a:t>There are numerous ways to stop a supply chain matter from becoming a major issue. Instituting a system sooner can be one of the best ways to identify potential issues because they significantly affect one's entire operation. This can be achieved by gathering data from previous occurrences and spotting patterns to forecast upcoming interruptions to understand what to anticipate.</a:t>
            </a:r>
          </a:p>
        </p:txBody>
      </p:sp>
    </p:spTree>
    <p:extLst>
      <p:ext uri="{BB962C8B-B14F-4D97-AF65-F5344CB8AC3E}">
        <p14:creationId xmlns:p14="http://schemas.microsoft.com/office/powerpoint/2010/main" val="1974326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97FB-8B91-E78A-EE02-DEC75AFE6490}"/>
              </a:ext>
            </a:extLst>
          </p:cNvPr>
          <p:cNvSpPr>
            <a:spLocks noGrp="1"/>
          </p:cNvSpPr>
          <p:nvPr>
            <p:ph type="title"/>
          </p:nvPr>
        </p:nvSpPr>
        <p:spPr>
          <a:xfrm>
            <a:off x="1141413" y="0"/>
            <a:ext cx="9905998" cy="1573306"/>
          </a:xfrm>
        </p:spPr>
        <p:txBody>
          <a:bodyPr/>
          <a:lstStyle/>
          <a:p>
            <a:pPr algn="ctr"/>
            <a:r>
              <a:rPr lang="en-US" sz="3200" b="1" dirty="0">
                <a:effectLst/>
                <a:latin typeface="Arial" panose="020B0604020202020204" pitchFamily="34" charset="0"/>
                <a:ea typeface="Calibri" panose="020F050202020403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D53D95-2D07-2147-5ACE-A73BCA1B3C2B}"/>
              </a:ext>
            </a:extLst>
          </p:cNvPr>
          <p:cNvSpPr>
            <a:spLocks noGrp="1"/>
          </p:cNvSpPr>
          <p:nvPr>
            <p:ph idx="1"/>
          </p:nvPr>
        </p:nvSpPr>
        <p:spPr>
          <a:xfrm>
            <a:off x="497540" y="1573306"/>
            <a:ext cx="11362765" cy="4773705"/>
          </a:xfrm>
        </p:spPr>
        <p:txBody>
          <a:bodyPr>
            <a:normAutofit/>
          </a:bodyPr>
          <a:lstStyle/>
          <a:p>
            <a:pPr marL="0" indent="0" algn="just">
              <a:lnSpc>
                <a:spcPct val="150000"/>
              </a:lnSpc>
              <a:spcBef>
                <a:spcPts val="0"/>
              </a:spcBef>
              <a:spcAft>
                <a:spcPts val="800"/>
              </a:spcAft>
              <a:buNone/>
            </a:pPr>
            <a:r>
              <a:rPr lang="en-US" sz="2100" dirty="0">
                <a:effectLst/>
                <a:latin typeface="Arial" panose="020B0604020202020204" pitchFamily="34" charset="0"/>
                <a:ea typeface="Calibri" panose="020F0502020204030204" pitchFamily="34" charset="0"/>
                <a:cs typeface="Mangal" panose="02040503050203030202" pitchFamily="18" charset="0"/>
              </a:rPr>
              <a:t>The above report has successfully concluded the supply chain issues, the impact on employees, and the working procedure of the business. With the help of Pestel analysis, the macro environment of the issues gets </a:t>
            </a:r>
            <a:r>
              <a:rPr lang="en-US" sz="2100" dirty="0" err="1">
                <a:effectLst/>
                <a:latin typeface="Arial" panose="020B0604020202020204" pitchFamily="34" charset="0"/>
                <a:ea typeface="Calibri" panose="020F0502020204030204" pitchFamily="34" charset="0"/>
                <a:cs typeface="Mangal" panose="02040503050203030202" pitchFamily="18" charset="0"/>
              </a:rPr>
              <a:t>analysed</a:t>
            </a:r>
            <a:r>
              <a:rPr lang="en-US" sz="2100" dirty="0">
                <a:effectLst/>
                <a:latin typeface="Arial" panose="020B0604020202020204" pitchFamily="34" charset="0"/>
                <a:ea typeface="Calibri" panose="020F0502020204030204" pitchFamily="34" charset="0"/>
                <a:cs typeface="Mangal" panose="02040503050203030202" pitchFamily="18" charset="0"/>
              </a:rPr>
              <a:t>, describing how they impact each factor of Pestel analysis. With the help of the fishbone diagram, the causes and their impacts on the supply chain issue are also elaborated with this report. The different methods and alternative solutions to manage the supply chain issue and make the supply chain flow normal or also given within the report.</a:t>
            </a:r>
          </a:p>
        </p:txBody>
      </p:sp>
    </p:spTree>
    <p:extLst>
      <p:ext uri="{BB962C8B-B14F-4D97-AF65-F5344CB8AC3E}">
        <p14:creationId xmlns:p14="http://schemas.microsoft.com/office/powerpoint/2010/main" val="3329090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97FB-8B91-E78A-EE02-DEC75AFE6490}"/>
              </a:ext>
            </a:extLst>
          </p:cNvPr>
          <p:cNvSpPr>
            <a:spLocks noGrp="1"/>
          </p:cNvSpPr>
          <p:nvPr>
            <p:ph type="title"/>
          </p:nvPr>
        </p:nvSpPr>
        <p:spPr>
          <a:xfrm>
            <a:off x="1141413" y="0"/>
            <a:ext cx="9905998" cy="1573306"/>
          </a:xfrm>
        </p:spPr>
        <p:txBody>
          <a:bodyPr/>
          <a:lstStyle/>
          <a:p>
            <a:pPr algn="ctr"/>
            <a:r>
              <a:rPr lang="en-US" sz="3200" b="1" dirty="0">
                <a:effectLst/>
                <a:latin typeface="Arial" panose="020B0604020202020204" pitchFamily="34" charset="0"/>
                <a:ea typeface="Calibri" panose="020F0502020204030204" pitchFamily="34" charset="0"/>
                <a:cs typeface="Arial" panose="020B0604020202020204" pitchFamily="34" charset="0"/>
              </a:rPr>
              <a:t>References </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D53D95-2D07-2147-5ACE-A73BCA1B3C2B}"/>
              </a:ext>
            </a:extLst>
          </p:cNvPr>
          <p:cNvSpPr>
            <a:spLocks noGrp="1"/>
          </p:cNvSpPr>
          <p:nvPr>
            <p:ph idx="1"/>
          </p:nvPr>
        </p:nvSpPr>
        <p:spPr>
          <a:xfrm>
            <a:off x="497540" y="1573306"/>
            <a:ext cx="11362765" cy="4773705"/>
          </a:xfrm>
        </p:spPr>
        <p:txBody>
          <a:bodyPr>
            <a:normAutofit fontScale="92500" lnSpcReduction="10000"/>
          </a:bodyPr>
          <a:lstStyle/>
          <a:p>
            <a:pPr marL="457200" marR="0" indent="-457200" algn="l">
              <a:lnSpc>
                <a:spcPct val="150000"/>
              </a:lnSpc>
              <a:spcBef>
                <a:spcPts val="0"/>
              </a:spcBef>
              <a:spcAft>
                <a:spcPts val="800"/>
              </a:spcAft>
            </a:pPr>
            <a:r>
              <a:rPr lang="en-US" sz="1800" dirty="0" err="1">
                <a:effectLst/>
                <a:latin typeface="Arial" panose="020B0604020202020204" pitchFamily="34" charset="0"/>
                <a:ea typeface="Calibri" panose="020F0502020204030204" pitchFamily="34" charset="0"/>
                <a:cs typeface="Mangal" panose="02040503050203030202" pitchFamily="18" charset="0"/>
              </a:rPr>
              <a:t>Bocken</a:t>
            </a:r>
            <a:r>
              <a:rPr lang="en-US" sz="1800" dirty="0">
                <a:effectLst/>
                <a:latin typeface="Arial" panose="020B0604020202020204" pitchFamily="34" charset="0"/>
                <a:ea typeface="Calibri" panose="020F0502020204030204" pitchFamily="34" charset="0"/>
                <a:cs typeface="Mangal" panose="02040503050203030202" pitchFamily="18" charset="0"/>
              </a:rPr>
              <a:t>, N., </a:t>
            </a:r>
            <a:r>
              <a:rPr lang="en-US" sz="1800" dirty="0" err="1">
                <a:effectLst/>
                <a:latin typeface="Arial" panose="020B0604020202020204" pitchFamily="34" charset="0"/>
                <a:ea typeface="Calibri" panose="020F0502020204030204" pitchFamily="34" charset="0"/>
                <a:cs typeface="Mangal" panose="02040503050203030202" pitchFamily="18" charset="0"/>
              </a:rPr>
              <a:t>Strupeit</a:t>
            </a:r>
            <a:r>
              <a:rPr lang="en-US" sz="1800" dirty="0">
                <a:effectLst/>
                <a:latin typeface="Arial" panose="020B0604020202020204" pitchFamily="34" charset="0"/>
                <a:ea typeface="Calibri" panose="020F0502020204030204" pitchFamily="34" charset="0"/>
                <a:cs typeface="Mangal" panose="02040503050203030202" pitchFamily="18" charset="0"/>
              </a:rPr>
              <a:t>, L., Whalen, K. and </a:t>
            </a:r>
            <a:r>
              <a:rPr lang="en-US" sz="1800" dirty="0" err="1">
                <a:effectLst/>
                <a:latin typeface="Arial" panose="020B0604020202020204" pitchFamily="34" charset="0"/>
                <a:ea typeface="Calibri" panose="020F0502020204030204" pitchFamily="34" charset="0"/>
                <a:cs typeface="Mangal" panose="02040503050203030202" pitchFamily="18" charset="0"/>
              </a:rPr>
              <a:t>Nußholz</a:t>
            </a:r>
            <a:r>
              <a:rPr lang="en-US" sz="1800" dirty="0">
                <a:effectLst/>
                <a:latin typeface="Arial" panose="020B0604020202020204" pitchFamily="34" charset="0"/>
                <a:ea typeface="Calibri" panose="020F0502020204030204" pitchFamily="34" charset="0"/>
                <a:cs typeface="Mangal" panose="02040503050203030202" pitchFamily="18" charset="0"/>
              </a:rPr>
              <a:t>, J., 2019. A review and evaluation of circular business model innovation tools. Sustainability, 11(8), p.2210.</a:t>
            </a:r>
          </a:p>
          <a:p>
            <a:pPr marL="457200" marR="0" indent="-457200" algn="l">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Mangal" panose="02040503050203030202" pitchFamily="18" charset="0"/>
              </a:rPr>
              <a:t>Cioffi, R., </a:t>
            </a:r>
            <a:r>
              <a:rPr lang="en-US" sz="1800" dirty="0" err="1">
                <a:effectLst/>
                <a:latin typeface="Arial" panose="020B0604020202020204" pitchFamily="34" charset="0"/>
                <a:ea typeface="Calibri" panose="020F0502020204030204" pitchFamily="34" charset="0"/>
                <a:cs typeface="Mangal" panose="02040503050203030202" pitchFamily="18" charset="0"/>
              </a:rPr>
              <a:t>Travaglioni</a:t>
            </a:r>
            <a:r>
              <a:rPr lang="en-US" sz="1800" dirty="0">
                <a:effectLst/>
                <a:latin typeface="Arial" panose="020B0604020202020204" pitchFamily="34" charset="0"/>
                <a:ea typeface="Calibri" panose="020F0502020204030204" pitchFamily="34" charset="0"/>
                <a:cs typeface="Mangal" panose="02040503050203030202" pitchFamily="18" charset="0"/>
              </a:rPr>
              <a:t>, M., </a:t>
            </a:r>
            <a:r>
              <a:rPr lang="en-US" sz="1800" dirty="0" err="1">
                <a:effectLst/>
                <a:latin typeface="Arial" panose="020B0604020202020204" pitchFamily="34" charset="0"/>
                <a:ea typeface="Calibri" panose="020F0502020204030204" pitchFamily="34" charset="0"/>
                <a:cs typeface="Mangal" panose="02040503050203030202" pitchFamily="18" charset="0"/>
              </a:rPr>
              <a:t>Piscitelli</a:t>
            </a:r>
            <a:r>
              <a:rPr lang="en-US" sz="1800" dirty="0">
                <a:effectLst/>
                <a:latin typeface="Arial" panose="020B0604020202020204" pitchFamily="34" charset="0"/>
                <a:ea typeface="Calibri" panose="020F0502020204030204" pitchFamily="34" charset="0"/>
                <a:cs typeface="Mangal" panose="02040503050203030202" pitchFamily="18" charset="0"/>
              </a:rPr>
              <a:t>, G., Petrillo, A. and De Felice, F., 2020. Artificial intelligence and machine learning applications in smart production: Progress, trends, and directions. Sustainability, 12(2), p.492.</a:t>
            </a:r>
          </a:p>
          <a:p>
            <a:pPr marL="457200" marR="0" indent="-457200" algn="l">
              <a:lnSpc>
                <a:spcPct val="150000"/>
              </a:lnSpc>
              <a:spcBef>
                <a:spcPts val="0"/>
              </a:spcBef>
              <a:spcAft>
                <a:spcPts val="800"/>
              </a:spcAft>
            </a:pPr>
            <a:r>
              <a:rPr lang="en-US" sz="1800" dirty="0" err="1">
                <a:effectLst/>
                <a:latin typeface="Arial" panose="020B0604020202020204" pitchFamily="34" charset="0"/>
                <a:ea typeface="Calibri" panose="020F0502020204030204" pitchFamily="34" charset="0"/>
                <a:cs typeface="Mangal" panose="02040503050203030202" pitchFamily="18" charset="0"/>
              </a:rPr>
              <a:t>Gurtu</a:t>
            </a:r>
            <a:r>
              <a:rPr lang="en-US" sz="1800" dirty="0">
                <a:effectLst/>
                <a:latin typeface="Arial" panose="020B0604020202020204" pitchFamily="34" charset="0"/>
                <a:ea typeface="Calibri" panose="020F0502020204030204" pitchFamily="34" charset="0"/>
                <a:cs typeface="Mangal" panose="02040503050203030202" pitchFamily="18" charset="0"/>
              </a:rPr>
              <a:t>, A. and </a:t>
            </a:r>
            <a:r>
              <a:rPr lang="en-US" sz="1800" dirty="0" err="1">
                <a:effectLst/>
                <a:latin typeface="Arial" panose="020B0604020202020204" pitchFamily="34" charset="0"/>
                <a:ea typeface="Calibri" panose="020F0502020204030204" pitchFamily="34" charset="0"/>
                <a:cs typeface="Mangal" panose="02040503050203030202" pitchFamily="18" charset="0"/>
              </a:rPr>
              <a:t>Johny</a:t>
            </a:r>
            <a:r>
              <a:rPr lang="en-US" sz="1800" dirty="0">
                <a:effectLst/>
                <a:latin typeface="Arial" panose="020B0604020202020204" pitchFamily="34" charset="0"/>
                <a:ea typeface="Calibri" panose="020F0502020204030204" pitchFamily="34" charset="0"/>
                <a:cs typeface="Mangal" panose="02040503050203030202" pitchFamily="18" charset="0"/>
              </a:rPr>
              <a:t>, J., 2021. Supply chain risk management: Literature review. Risks, 9(1), p.16.</a:t>
            </a:r>
          </a:p>
          <a:p>
            <a:pPr marL="457200" marR="0" indent="-45720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Mangal" panose="02040503050203030202" pitchFamily="18" charset="0"/>
              </a:rPr>
              <a:t>Zhu, G., Chou, M.C. and Tsai, C.W., 2020. Lessons learned from the COVID-19 pandemic exposing the shortcomings of current supply chain operations: a long-term prescriptive offering. Sustainability, 12(14), p.5858.</a:t>
            </a:r>
          </a:p>
          <a:p>
            <a:pPr marL="457200" marR="0" indent="-457200" algn="l">
              <a:lnSpc>
                <a:spcPct val="150000"/>
              </a:lnSpc>
              <a:spcBef>
                <a:spcPts val="0"/>
              </a:spcBef>
              <a:spcAft>
                <a:spcPts val="800"/>
              </a:spcAft>
            </a:pPr>
            <a:r>
              <a:rPr lang="en-US" sz="1800" dirty="0" err="1">
                <a:effectLst/>
                <a:latin typeface="Arial" panose="020B0604020202020204" pitchFamily="34" charset="0"/>
                <a:ea typeface="Calibri" panose="020F0502020204030204" pitchFamily="34" charset="0"/>
                <a:cs typeface="Mangal" panose="02040503050203030202" pitchFamily="18" charset="0"/>
              </a:rPr>
              <a:t>Zimon</a:t>
            </a:r>
            <a:r>
              <a:rPr lang="en-US" sz="1800" dirty="0">
                <a:effectLst/>
                <a:latin typeface="Arial" panose="020B0604020202020204" pitchFamily="34" charset="0"/>
                <a:ea typeface="Calibri" panose="020F0502020204030204" pitchFamily="34" charset="0"/>
                <a:cs typeface="Mangal" panose="02040503050203030202" pitchFamily="18" charset="0"/>
              </a:rPr>
              <a:t>, D., Tyan, J. and </a:t>
            </a:r>
            <a:r>
              <a:rPr lang="en-US" sz="1800" dirty="0" err="1">
                <a:effectLst/>
                <a:latin typeface="Arial" panose="020B0604020202020204" pitchFamily="34" charset="0"/>
                <a:ea typeface="Calibri" panose="020F0502020204030204" pitchFamily="34" charset="0"/>
                <a:cs typeface="Mangal" panose="02040503050203030202" pitchFamily="18" charset="0"/>
              </a:rPr>
              <a:t>Sroufe</a:t>
            </a:r>
            <a:r>
              <a:rPr lang="en-US" sz="1800" dirty="0">
                <a:effectLst/>
                <a:latin typeface="Arial" panose="020B0604020202020204" pitchFamily="34" charset="0"/>
                <a:ea typeface="Calibri" panose="020F0502020204030204" pitchFamily="34" charset="0"/>
                <a:cs typeface="Mangal" panose="02040503050203030202" pitchFamily="18" charset="0"/>
              </a:rPr>
              <a:t>, R., 2019. Implementing sustainable supply chain management: Reactive, cooperative, and dynamic models. Sustainability, 11(24), p.7227.</a:t>
            </a:r>
          </a:p>
          <a:p>
            <a:pPr marL="0" indent="0" algn="just">
              <a:lnSpc>
                <a:spcPct val="150000"/>
              </a:lnSpc>
              <a:spcBef>
                <a:spcPts val="0"/>
              </a:spcBef>
              <a:spcAft>
                <a:spcPts val="800"/>
              </a:spcAft>
              <a:buNone/>
            </a:pPr>
            <a:endParaRPr lang="en-US" sz="2100" dirty="0">
              <a:effectLst/>
              <a:latin typeface="Arial" panose="020B0604020202020204" pitchFamily="34"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1973835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97FB-8B91-E78A-EE02-DEC75AFE6490}"/>
              </a:ext>
            </a:extLst>
          </p:cNvPr>
          <p:cNvSpPr>
            <a:spLocks noGrp="1"/>
          </p:cNvSpPr>
          <p:nvPr>
            <p:ph type="title"/>
          </p:nvPr>
        </p:nvSpPr>
        <p:spPr>
          <a:xfrm>
            <a:off x="980048" y="2286000"/>
            <a:ext cx="9905998" cy="1573306"/>
          </a:xfrm>
        </p:spPr>
        <p:txBody>
          <a:bodyPr/>
          <a:lstStyle/>
          <a:p>
            <a:pPr algn="ctr"/>
            <a:r>
              <a:rPr lang="en-US" b="1" dirty="0">
                <a:solidFill>
                  <a:schemeClr val="tx1"/>
                </a:solidFill>
                <a:latin typeface="Arial" panose="020B0604020202020204" pitchFamily="34" charset="0"/>
                <a:cs typeface="Arial" panose="020B0604020202020204" pitchFamily="34" charset="0"/>
              </a:rPr>
              <a:t>Thank you </a:t>
            </a:r>
          </a:p>
        </p:txBody>
      </p:sp>
    </p:spTree>
    <p:extLst>
      <p:ext uri="{BB962C8B-B14F-4D97-AF65-F5344CB8AC3E}">
        <p14:creationId xmlns:p14="http://schemas.microsoft.com/office/powerpoint/2010/main" val="14157106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Mesh</Template>
  <TotalTime>14</TotalTime>
  <Words>2328</Words>
  <PresentationFormat>Widescreen</PresentationFormat>
  <Paragraphs>70</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Mesh</vt:lpstr>
      <vt:lpstr>Problem Solving and Decision Making</vt:lpstr>
      <vt:lpstr>Table of Contents</vt:lpstr>
      <vt:lpstr>Introduction</vt:lpstr>
      <vt:lpstr>How do supply chain problem impacts employee and their organisation?</vt:lpstr>
      <vt:lpstr>PESTEL Analysis on Supply chain issue</vt:lpstr>
      <vt:lpstr>Research informed causes and effect analyses using the Fishbone diagram</vt:lpstr>
      <vt:lpstr>Evaluation of alternative solutions to manage the supply chain issue</vt:lpstr>
      <vt:lpstr>Conclusion</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2022-12-06T17:23:25Z</dcterms:created>
  <dcterms:modified xsi:type="dcterms:W3CDTF">2022-12-06T17:38:24Z</dcterms:modified>
</cp:coreProperties>
</file>