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5" r:id="rId4"/>
    <p:sldId id="258" r:id="rId5"/>
    <p:sldId id="270" r:id="rId6"/>
    <p:sldId id="274" r:id="rId7"/>
    <p:sldId id="266" r:id="rId8"/>
    <p:sldId id="271" r:id="rId9"/>
    <p:sldId id="268" r:id="rId10"/>
    <p:sldId id="272" r:id="rId11"/>
    <p:sldId id="27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Windows User" initials="WU" lastIdx="1" clrIdx="0">
    <p:extLst>
      <p:ext uri="{19B8F6BF-5375-455C-9EA6-DF929625EA0E}">
        <p15:presenceInfo xmlns:p15="http://schemas.microsoft.com/office/powerpoint/2012/main" userId="Windows Use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661" autoAdjust="0"/>
    <p:restoredTop sz="94660"/>
  </p:normalViewPr>
  <p:slideViewPr>
    <p:cSldViewPr snapToGrid="0">
      <p:cViewPr varScale="1">
        <p:scale>
          <a:sx n="79" d="100"/>
          <a:sy n="79" d="100"/>
        </p:scale>
        <p:origin x="60" y="6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9E1EF59-11D4-4DA7-8055-BEBADA1CD298}" type="datetimeFigureOut">
              <a:rPr lang="en-US" smtClean="0"/>
              <a:t>7/4/2018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90DA68-391A-4D8E-9649-30ABDE5187F6}" type="slidenum">
              <a:rPr lang="en-US" smtClean="0"/>
              <a:t>‹#›</a:t>
            </a:fld>
            <a:endParaRPr lang="en-US"/>
          </a:p>
        </p:txBody>
      </p:sp>
    </p:spTree>
    <p:extLst>
      <p:ext uri="{BB962C8B-B14F-4D97-AF65-F5344CB8AC3E}">
        <p14:creationId xmlns:p14="http://schemas.microsoft.com/office/powerpoint/2010/main" val="3378728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E1EF59-11D4-4DA7-8055-BEBADA1CD298}" type="datetimeFigureOut">
              <a:rPr lang="en-US" smtClean="0"/>
              <a:t>7/4/2018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90DA68-391A-4D8E-9649-30ABDE5187F6}" type="slidenum">
              <a:rPr lang="en-US" smtClean="0"/>
              <a:t>‹#›</a:t>
            </a:fld>
            <a:endParaRPr lang="en-US"/>
          </a:p>
        </p:txBody>
      </p:sp>
    </p:spTree>
    <p:extLst>
      <p:ext uri="{BB962C8B-B14F-4D97-AF65-F5344CB8AC3E}">
        <p14:creationId xmlns:p14="http://schemas.microsoft.com/office/powerpoint/2010/main" val="13052834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9E1EF59-11D4-4DA7-8055-BEBADA1CD298}" type="datetimeFigureOut">
              <a:rPr lang="en-US" smtClean="0"/>
              <a:t>7/4/2018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90DA68-391A-4D8E-9649-30ABDE5187F6}" type="slidenum">
              <a:rPr lang="en-US" smtClean="0"/>
              <a:t>‹#›</a:t>
            </a:fld>
            <a:endParaRPr lang="en-US"/>
          </a:p>
        </p:txBody>
      </p:sp>
    </p:spTree>
    <p:extLst>
      <p:ext uri="{BB962C8B-B14F-4D97-AF65-F5344CB8AC3E}">
        <p14:creationId xmlns:p14="http://schemas.microsoft.com/office/powerpoint/2010/main" val="1695093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9E1EF59-11D4-4DA7-8055-BEBADA1CD298}" type="datetimeFigureOut">
              <a:rPr lang="en-US" smtClean="0"/>
              <a:t>7/4/2018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90DA68-391A-4D8E-9649-30ABDE5187F6}" type="slidenum">
              <a:rPr lang="en-US" smtClean="0"/>
              <a:t>‹#›</a:t>
            </a:fld>
            <a:endParaRPr lang="en-US"/>
          </a:p>
        </p:txBody>
      </p:sp>
    </p:spTree>
    <p:extLst>
      <p:ext uri="{BB962C8B-B14F-4D97-AF65-F5344CB8AC3E}">
        <p14:creationId xmlns:p14="http://schemas.microsoft.com/office/powerpoint/2010/main" val="22386383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E1EF59-11D4-4DA7-8055-BEBADA1CD298}" type="datetimeFigureOut">
              <a:rPr lang="en-US" smtClean="0"/>
              <a:t>7/4/2018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790DA68-391A-4D8E-9649-30ABDE5187F6}" type="slidenum">
              <a:rPr lang="en-US" smtClean="0"/>
              <a:t>‹#›</a:t>
            </a:fld>
            <a:endParaRPr lang="en-US"/>
          </a:p>
        </p:txBody>
      </p:sp>
    </p:spTree>
    <p:extLst>
      <p:ext uri="{BB962C8B-B14F-4D97-AF65-F5344CB8AC3E}">
        <p14:creationId xmlns:p14="http://schemas.microsoft.com/office/powerpoint/2010/main" val="24238431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9E1EF59-11D4-4DA7-8055-BEBADA1CD298}" type="datetimeFigureOut">
              <a:rPr lang="en-US" smtClean="0"/>
              <a:t>7/4/2018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790DA68-391A-4D8E-9649-30ABDE5187F6}" type="slidenum">
              <a:rPr lang="en-US" smtClean="0"/>
              <a:t>‹#›</a:t>
            </a:fld>
            <a:endParaRPr lang="en-US"/>
          </a:p>
        </p:txBody>
      </p:sp>
    </p:spTree>
    <p:extLst>
      <p:ext uri="{BB962C8B-B14F-4D97-AF65-F5344CB8AC3E}">
        <p14:creationId xmlns:p14="http://schemas.microsoft.com/office/powerpoint/2010/main" val="29604915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9E1EF59-11D4-4DA7-8055-BEBADA1CD298}" type="datetimeFigureOut">
              <a:rPr lang="en-US" smtClean="0"/>
              <a:t>7/4/2018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790DA68-391A-4D8E-9649-30ABDE5187F6}" type="slidenum">
              <a:rPr lang="en-US" smtClean="0"/>
              <a:t>‹#›</a:t>
            </a:fld>
            <a:endParaRPr lang="en-US"/>
          </a:p>
        </p:txBody>
      </p:sp>
    </p:spTree>
    <p:extLst>
      <p:ext uri="{BB962C8B-B14F-4D97-AF65-F5344CB8AC3E}">
        <p14:creationId xmlns:p14="http://schemas.microsoft.com/office/powerpoint/2010/main" val="8908829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9E1EF59-11D4-4DA7-8055-BEBADA1CD298}" type="datetimeFigureOut">
              <a:rPr lang="en-US" smtClean="0"/>
              <a:t>7/4/2018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90DA68-391A-4D8E-9649-30ABDE5187F6}" type="slidenum">
              <a:rPr lang="en-US" smtClean="0"/>
              <a:t>‹#›</a:t>
            </a:fld>
            <a:endParaRPr lang="en-US"/>
          </a:p>
        </p:txBody>
      </p:sp>
    </p:spTree>
    <p:extLst>
      <p:ext uri="{BB962C8B-B14F-4D97-AF65-F5344CB8AC3E}">
        <p14:creationId xmlns:p14="http://schemas.microsoft.com/office/powerpoint/2010/main" val="21633872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9E1EF59-11D4-4DA7-8055-BEBADA1CD298}" type="datetimeFigureOut">
              <a:rPr lang="en-US" smtClean="0"/>
              <a:t>7/4/2018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90DA68-391A-4D8E-9649-30ABDE5187F6}" type="slidenum">
              <a:rPr lang="en-US" smtClean="0"/>
              <a:t>‹#›</a:t>
            </a:fld>
            <a:endParaRPr lang="en-US"/>
          </a:p>
        </p:txBody>
      </p:sp>
    </p:spTree>
    <p:extLst>
      <p:ext uri="{BB962C8B-B14F-4D97-AF65-F5344CB8AC3E}">
        <p14:creationId xmlns:p14="http://schemas.microsoft.com/office/powerpoint/2010/main" val="34497469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9E1EF59-11D4-4DA7-8055-BEBADA1CD298}" type="datetimeFigureOut">
              <a:rPr lang="en-US" smtClean="0"/>
              <a:t>7/4/2018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90DA68-391A-4D8E-9649-30ABDE5187F6}" type="slidenum">
              <a:rPr lang="en-US" smtClean="0"/>
              <a:t>‹#›</a:t>
            </a:fld>
            <a:endParaRPr lang="en-US"/>
          </a:p>
        </p:txBody>
      </p:sp>
    </p:spTree>
    <p:extLst>
      <p:ext uri="{BB962C8B-B14F-4D97-AF65-F5344CB8AC3E}">
        <p14:creationId xmlns:p14="http://schemas.microsoft.com/office/powerpoint/2010/main" val="6296379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9E1EF59-11D4-4DA7-8055-BEBADA1CD298}" type="datetimeFigureOut">
              <a:rPr lang="en-US" smtClean="0"/>
              <a:t>7/4/2018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90DA68-391A-4D8E-9649-30ABDE5187F6}"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6863691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9E1EF59-11D4-4DA7-8055-BEBADA1CD298}" type="datetimeFigureOut">
              <a:rPr lang="en-US" smtClean="0"/>
              <a:t>7/4/2018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90DA68-391A-4D8E-9649-30ABDE5187F6}" type="slidenum">
              <a:rPr lang="en-US" smtClean="0"/>
              <a:t>‹#›</a:t>
            </a:fld>
            <a:endParaRPr lang="en-US"/>
          </a:p>
        </p:txBody>
      </p:sp>
    </p:spTree>
    <p:extLst>
      <p:ext uri="{BB962C8B-B14F-4D97-AF65-F5344CB8AC3E}">
        <p14:creationId xmlns:p14="http://schemas.microsoft.com/office/powerpoint/2010/main" val="25192312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9E1EF59-11D4-4DA7-8055-BEBADA1CD298}" type="datetimeFigureOut">
              <a:rPr lang="en-US" smtClean="0"/>
              <a:t>7/4/2018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90DA68-391A-4D8E-9649-30ABDE5187F6}"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909779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9E1EF59-11D4-4DA7-8055-BEBADA1CD298}" type="datetimeFigureOut">
              <a:rPr lang="en-US" smtClean="0"/>
              <a:t>7/4/2018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90DA68-391A-4D8E-9649-30ABDE5187F6}" type="slidenum">
              <a:rPr lang="en-US" smtClean="0"/>
              <a:t>‹#›</a:t>
            </a:fld>
            <a:endParaRPr lang="en-US"/>
          </a:p>
        </p:txBody>
      </p:sp>
    </p:spTree>
    <p:extLst>
      <p:ext uri="{BB962C8B-B14F-4D97-AF65-F5344CB8AC3E}">
        <p14:creationId xmlns:p14="http://schemas.microsoft.com/office/powerpoint/2010/main" val="18003771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E1EF59-11D4-4DA7-8055-BEBADA1CD298}" type="datetimeFigureOut">
              <a:rPr lang="en-US" smtClean="0"/>
              <a:t>7/4/2018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90DA68-391A-4D8E-9649-30ABDE5187F6}" type="slidenum">
              <a:rPr lang="en-US" smtClean="0"/>
              <a:t>‹#›</a:t>
            </a:fld>
            <a:endParaRPr lang="en-US"/>
          </a:p>
        </p:txBody>
      </p:sp>
    </p:spTree>
    <p:extLst>
      <p:ext uri="{BB962C8B-B14F-4D97-AF65-F5344CB8AC3E}">
        <p14:creationId xmlns:p14="http://schemas.microsoft.com/office/powerpoint/2010/main" val="31733964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E1EF59-11D4-4DA7-8055-BEBADA1CD298}" type="datetimeFigureOut">
              <a:rPr lang="en-US" smtClean="0"/>
              <a:t>7/4/2018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90DA68-391A-4D8E-9649-30ABDE5187F6}" type="slidenum">
              <a:rPr lang="en-US" smtClean="0"/>
              <a:t>‹#›</a:t>
            </a:fld>
            <a:endParaRPr lang="en-US"/>
          </a:p>
        </p:txBody>
      </p:sp>
    </p:spTree>
    <p:extLst>
      <p:ext uri="{BB962C8B-B14F-4D97-AF65-F5344CB8AC3E}">
        <p14:creationId xmlns:p14="http://schemas.microsoft.com/office/powerpoint/2010/main" val="13051870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9E1EF59-11D4-4DA7-8055-BEBADA1CD298}" type="datetimeFigureOut">
              <a:rPr lang="en-US" smtClean="0"/>
              <a:t>7/4/2018</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790DA68-391A-4D8E-9649-30ABDE5187F6}" type="slidenum">
              <a:rPr lang="en-US" smtClean="0"/>
              <a:t>‹#›</a:t>
            </a:fld>
            <a:endParaRPr lang="en-US"/>
          </a:p>
        </p:txBody>
      </p:sp>
    </p:spTree>
    <p:extLst>
      <p:ext uri="{BB962C8B-B14F-4D97-AF65-F5344CB8AC3E}">
        <p14:creationId xmlns:p14="http://schemas.microsoft.com/office/powerpoint/2010/main" val="31833393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thebalancesmb.com/what-is-nonprofit-marketing-2295530" TargetMode="External"/><Relationship Id="rId2" Type="http://schemas.openxmlformats.org/officeDocument/2006/relationships/hyperlink" Target="https://study.com/academy/lesson/what-is-economic-development-definition-examples.html"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tutorialspoint.com/business_ethics/ethical_issues_in_marketing.htm" TargetMode="External"/><Relationship Id="rId2" Type="http://schemas.openxmlformats.org/officeDocument/2006/relationships/hyperlink" Target="https://www.researchgate.net/publication/273137342_The_Effectiveness_of_Guerrilla_Marketing" TargetMode="External"/><Relationship Id="rId1" Type="http://schemas.openxmlformats.org/officeDocument/2006/relationships/slideLayout" Target="../slideLayouts/slideLayout2.xml"/><Relationship Id="rId4" Type="http://schemas.openxmlformats.org/officeDocument/2006/relationships/hyperlink" Target="https://yourbusiness.azcentral.com/examples-contemporary-issues-marketing-field-26524.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B249649-1D54-4CAE-8C06-DC0B17D845DC}"/>
              </a:ext>
            </a:extLst>
          </p:cNvPr>
          <p:cNvSpPr>
            <a:spLocks noGrp="1"/>
          </p:cNvSpPr>
          <p:nvPr>
            <p:ph type="ctrTitle"/>
          </p:nvPr>
        </p:nvSpPr>
        <p:spPr>
          <a:xfrm>
            <a:off x="-1414272" y="1697398"/>
            <a:ext cx="11180064" cy="1646302"/>
          </a:xfrm>
        </p:spPr>
        <p:txBody>
          <a:bodyPr/>
          <a:lstStyle/>
          <a:p>
            <a:r>
              <a:rPr lang="en-US" sz="4500" dirty="0"/>
              <a:t>Contemporary Issues In Marketing</a:t>
            </a:r>
          </a:p>
        </p:txBody>
      </p:sp>
      <p:sp>
        <p:nvSpPr>
          <p:cNvPr id="3" name="Subtitle 2">
            <a:extLst>
              <a:ext uri="{FF2B5EF4-FFF2-40B4-BE49-F238E27FC236}">
                <a16:creationId xmlns="" xmlns:a16="http://schemas.microsoft.com/office/drawing/2014/main" id="{A2463185-481E-46CE-9195-F5127EA99CC9}"/>
              </a:ext>
            </a:extLst>
          </p:cNvPr>
          <p:cNvSpPr>
            <a:spLocks noGrp="1"/>
          </p:cNvSpPr>
          <p:nvPr>
            <p:ph type="subTitle" idx="1"/>
          </p:nvPr>
        </p:nvSpPr>
        <p:spPr>
          <a:xfrm>
            <a:off x="1507067" y="4050833"/>
            <a:ext cx="7766936" cy="1508719"/>
          </a:xfrm>
        </p:spPr>
        <p:txBody>
          <a:bodyPr>
            <a:normAutofit/>
          </a:bodyPr>
          <a:lstStyle/>
          <a:p>
            <a:pPr algn="l"/>
            <a:r>
              <a:rPr lang="en-GB" sz="1000" b="1" dirty="0">
                <a:latin typeface="Trebuchet MS (Body)"/>
              </a:rPr>
              <a:t>University of Wales Trinity Saint David </a:t>
            </a:r>
            <a:endParaRPr lang="en-GB" sz="1000" b="1" dirty="0" smtClean="0">
              <a:latin typeface="Trebuchet MS (Body)"/>
            </a:endParaRPr>
          </a:p>
          <a:p>
            <a:pPr algn="l"/>
            <a:r>
              <a:rPr lang="en-GB" sz="1000" b="1" dirty="0" smtClean="0">
                <a:latin typeface="Trebuchet MS (Body)"/>
              </a:rPr>
              <a:t>SBMA7102D </a:t>
            </a:r>
            <a:r>
              <a:rPr lang="en-GB" sz="1000" b="1" dirty="0">
                <a:latin typeface="Trebuchet MS (Body)"/>
              </a:rPr>
              <a:t>Marketing </a:t>
            </a:r>
            <a:r>
              <a:rPr lang="en-GB" sz="1000" b="1" dirty="0" smtClean="0">
                <a:latin typeface="Trebuchet MS (Body)"/>
              </a:rPr>
              <a:t>Management</a:t>
            </a:r>
          </a:p>
          <a:p>
            <a:pPr algn="l"/>
            <a:r>
              <a:rPr lang="en-US" sz="1000" dirty="0" smtClean="0">
                <a:latin typeface="Trebuchet MS (Body)"/>
              </a:rPr>
              <a:t>Name</a:t>
            </a:r>
            <a:r>
              <a:rPr lang="en-US" sz="1000" dirty="0">
                <a:latin typeface="Trebuchet MS (Body)"/>
              </a:rPr>
              <a:t>: SIU KEUNG O</a:t>
            </a:r>
            <a:endParaRPr lang="en-GB" sz="1000" dirty="0">
              <a:latin typeface="Trebuchet MS (Body)"/>
            </a:endParaRPr>
          </a:p>
          <a:p>
            <a:pPr algn="l"/>
            <a:r>
              <a:rPr lang="en-US" sz="1000" dirty="0">
                <a:latin typeface="Trebuchet MS (Body)"/>
              </a:rPr>
              <a:t>Student Number: 1706317</a:t>
            </a:r>
            <a:endParaRPr lang="en-GB" sz="1000" dirty="0">
              <a:latin typeface="Trebuchet MS (Body)"/>
            </a:endParaRPr>
          </a:p>
          <a:p>
            <a:pPr algn="l"/>
            <a:r>
              <a:rPr lang="en-US" sz="1000" dirty="0">
                <a:latin typeface="Trebuchet MS (Body)"/>
              </a:rPr>
              <a:t>Date: </a:t>
            </a:r>
            <a:r>
              <a:rPr lang="en-US" altLang="zh-TW" sz="1000" dirty="0" smtClean="0">
                <a:latin typeface="Trebuchet MS (Body)"/>
              </a:rPr>
              <a:t>04Jul</a:t>
            </a:r>
            <a:r>
              <a:rPr lang="en-US" sz="1000" dirty="0" smtClean="0">
                <a:latin typeface="Trebuchet MS (Body)"/>
              </a:rPr>
              <a:t>2018</a:t>
            </a:r>
            <a:endParaRPr lang="en-GB" sz="1000" dirty="0">
              <a:latin typeface="Trebuchet MS (Body)"/>
            </a:endParaRPr>
          </a:p>
        </p:txBody>
      </p:sp>
    </p:spTree>
    <p:extLst>
      <p:ext uri="{BB962C8B-B14F-4D97-AF65-F5344CB8AC3E}">
        <p14:creationId xmlns:p14="http://schemas.microsoft.com/office/powerpoint/2010/main" val="3782001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C2188C9-635F-4550-915D-A2B7FF11057F}"/>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 xmlns:a16="http://schemas.microsoft.com/office/drawing/2014/main" id="{FE889255-6D82-4CF8-9081-7BDA3AD188B2}"/>
              </a:ext>
            </a:extLst>
          </p:cNvPr>
          <p:cNvSpPr>
            <a:spLocks noGrp="1"/>
          </p:cNvSpPr>
          <p:nvPr>
            <p:ph idx="1"/>
          </p:nvPr>
        </p:nvSpPr>
        <p:spPr>
          <a:xfrm>
            <a:off x="677334" y="2506662"/>
            <a:ext cx="10515600" cy="4351338"/>
          </a:xfrm>
        </p:spPr>
        <p:txBody>
          <a:bodyPr/>
          <a:lstStyle/>
          <a:p>
            <a:pPr marL="0" indent="0">
              <a:buNone/>
            </a:pPr>
            <a:r>
              <a:rPr lang="en-US" dirty="0" smtClean="0"/>
              <a:t>Nowadays, digital devices in this </a:t>
            </a:r>
            <a:r>
              <a:rPr lang="en-GB" dirty="0" smtClean="0"/>
              <a:t>generation everywhere. </a:t>
            </a:r>
            <a:r>
              <a:rPr lang="en-US" dirty="0" smtClean="0"/>
              <a:t>That is a new generation for Marketing. Such as promote, manage and advertise transform from traditional way become electronic way. In this era of marketing, we are not just concentrating on how to promote and attract customers but also deliver a new experience of product </a:t>
            </a:r>
            <a:r>
              <a:rPr lang="en-US" dirty="0" err="1" smtClean="0"/>
              <a:t>personalisation</a:t>
            </a:r>
            <a:r>
              <a:rPr lang="en-US" dirty="0" smtClean="0"/>
              <a:t> and </a:t>
            </a:r>
            <a:r>
              <a:rPr lang="en-US" dirty="0" err="1" smtClean="0"/>
              <a:t>customisation</a:t>
            </a:r>
            <a:r>
              <a:rPr lang="en-US" dirty="0" smtClean="0"/>
              <a:t>. </a:t>
            </a:r>
            <a:endParaRPr lang="en-US" dirty="0"/>
          </a:p>
          <a:p>
            <a:pPr marL="0" indent="0">
              <a:buNone/>
            </a:pPr>
            <a:endParaRPr lang="en-US" sz="2000" dirty="0"/>
          </a:p>
        </p:txBody>
      </p:sp>
    </p:spTree>
    <p:extLst>
      <p:ext uri="{BB962C8B-B14F-4D97-AF65-F5344CB8AC3E}">
        <p14:creationId xmlns:p14="http://schemas.microsoft.com/office/powerpoint/2010/main" val="8080607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0FA76DD-34FB-4F61-922F-9F2064A244BC}"/>
              </a:ext>
            </a:extLst>
          </p:cNvPr>
          <p:cNvSpPr>
            <a:spLocks noGrp="1"/>
          </p:cNvSpPr>
          <p:nvPr>
            <p:ph type="title"/>
          </p:nvPr>
        </p:nvSpPr>
        <p:spPr>
          <a:xfrm>
            <a:off x="677334" y="636531"/>
            <a:ext cx="10515600" cy="777742"/>
          </a:xfrm>
        </p:spPr>
        <p:txBody>
          <a:bodyPr/>
          <a:lstStyle/>
          <a:p>
            <a:r>
              <a:rPr lang="en-US" dirty="0"/>
              <a:t>Harnessing Social Media</a:t>
            </a:r>
          </a:p>
        </p:txBody>
      </p:sp>
      <p:sp>
        <p:nvSpPr>
          <p:cNvPr id="3" name="Content Placeholder 2">
            <a:extLst>
              <a:ext uri="{FF2B5EF4-FFF2-40B4-BE49-F238E27FC236}">
                <a16:creationId xmlns="" xmlns:a16="http://schemas.microsoft.com/office/drawing/2014/main" id="{AF27C099-4BD4-4099-94B3-F8B3D3F72A5C}"/>
              </a:ext>
            </a:extLst>
          </p:cNvPr>
          <p:cNvSpPr>
            <a:spLocks noGrp="1"/>
          </p:cNvSpPr>
          <p:nvPr>
            <p:ph idx="1"/>
          </p:nvPr>
        </p:nvSpPr>
        <p:spPr>
          <a:xfrm>
            <a:off x="677334" y="1843597"/>
            <a:ext cx="8596668" cy="3880773"/>
          </a:xfrm>
        </p:spPr>
        <p:txBody>
          <a:bodyPr>
            <a:normAutofit/>
          </a:bodyPr>
          <a:lstStyle/>
          <a:p>
            <a:pPr marL="0" indent="0">
              <a:buNone/>
            </a:pPr>
            <a:r>
              <a:rPr lang="en-US" dirty="0"/>
              <a:t>The Manifest </a:t>
            </a:r>
            <a:r>
              <a:rPr lang="en-US" dirty="0" smtClean="0"/>
              <a:t>discovered</a:t>
            </a:r>
            <a:r>
              <a:rPr lang="en-GB" dirty="0"/>
              <a:t> that more than one-quarter of social media marketers don't have the human or the monetary assets required to oversee social media. This challenge was at that point taken after closely by missing a formal </a:t>
            </a:r>
            <a:r>
              <a:rPr lang="en-GB" dirty="0" smtClean="0"/>
              <a:t>social media</a:t>
            </a:r>
            <a:r>
              <a:rPr lang="en-GB" dirty="0"/>
              <a:t> methodology and creating a faithful army of supporters and influencers. Following comes about raised its head once more as a concern among approximately 17% of the respondents. </a:t>
            </a:r>
            <a:r>
              <a:rPr lang="en-US" dirty="0" smtClean="0"/>
              <a:t>(</a:t>
            </a:r>
            <a:r>
              <a:rPr lang="en-GB" dirty="0"/>
              <a:t>Kristen </a:t>
            </a:r>
            <a:r>
              <a:rPr lang="en-GB" dirty="0" err="1"/>
              <a:t>Herhold</a:t>
            </a:r>
            <a:r>
              <a:rPr lang="en-GB" dirty="0"/>
              <a:t>, 2018</a:t>
            </a:r>
            <a:r>
              <a:rPr lang="en-GB" dirty="0" smtClean="0"/>
              <a:t>)</a:t>
            </a:r>
          </a:p>
          <a:p>
            <a:pPr marL="0" indent="0">
              <a:buNone/>
            </a:pPr>
            <a:endParaRPr lang="en-US" dirty="0"/>
          </a:p>
          <a:p>
            <a:pPr marL="0" indent="0">
              <a:buNone/>
            </a:pPr>
            <a:r>
              <a:rPr lang="en-GB" dirty="0"/>
              <a:t>A sample of United Kingdom based Small to Medium-sized enterprise (SME)  non-profits, they are applying social media for business related purposes.(</a:t>
            </a:r>
            <a:r>
              <a:rPr lang="en-US" dirty="0"/>
              <a:t>Wilde, S.J., </a:t>
            </a:r>
            <a:r>
              <a:rPr lang="en-US" dirty="0" err="1"/>
              <a:t>Herold</a:t>
            </a:r>
            <a:r>
              <a:rPr lang="en-US" dirty="0"/>
              <a:t>, D.M. and </a:t>
            </a:r>
            <a:r>
              <a:rPr lang="en-US" dirty="0" err="1"/>
              <a:t>Herold</a:t>
            </a:r>
            <a:r>
              <a:rPr lang="en-US" dirty="0"/>
              <a:t>, N., 2017)</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23618671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A7E9757-183D-4CB6-9FAE-60E58AE121F6}"/>
              </a:ext>
            </a:extLst>
          </p:cNvPr>
          <p:cNvSpPr>
            <a:spLocks noGrp="1"/>
          </p:cNvSpPr>
          <p:nvPr>
            <p:ph type="title"/>
          </p:nvPr>
        </p:nvSpPr>
        <p:spPr/>
        <p:txBody>
          <a:bodyPr/>
          <a:lstStyle/>
          <a:p>
            <a:r>
              <a:rPr lang="en-US" dirty="0"/>
              <a:t>Types Of Marketing</a:t>
            </a:r>
          </a:p>
        </p:txBody>
      </p:sp>
      <p:sp>
        <p:nvSpPr>
          <p:cNvPr id="3" name="Content Placeholder 2">
            <a:extLst>
              <a:ext uri="{FF2B5EF4-FFF2-40B4-BE49-F238E27FC236}">
                <a16:creationId xmlns="" xmlns:a16="http://schemas.microsoft.com/office/drawing/2014/main" id="{AD5ABA6E-B43B-4CB4-B311-A60654C8B0BE}"/>
              </a:ext>
            </a:extLst>
          </p:cNvPr>
          <p:cNvSpPr>
            <a:spLocks noGrp="1"/>
          </p:cNvSpPr>
          <p:nvPr>
            <p:ph idx="1"/>
          </p:nvPr>
        </p:nvSpPr>
        <p:spPr>
          <a:xfrm>
            <a:off x="677334" y="1338471"/>
            <a:ext cx="8596668" cy="4702892"/>
          </a:xfrm>
        </p:spPr>
        <p:txBody>
          <a:bodyPr>
            <a:normAutofit/>
          </a:bodyPr>
          <a:lstStyle/>
          <a:p>
            <a:pPr marL="0" indent="0">
              <a:buNone/>
            </a:pPr>
            <a:r>
              <a:rPr lang="en-US" sz="1900" b="1" u="sng" dirty="0"/>
              <a:t>Social Marketing</a:t>
            </a:r>
          </a:p>
          <a:p>
            <a:pPr marL="0" indent="0">
              <a:buNone/>
            </a:pPr>
            <a:r>
              <a:rPr lang="en-GB" sz="1900" dirty="0"/>
              <a:t>Social marketing is a </a:t>
            </a:r>
            <a:r>
              <a:rPr lang="en-GB" sz="1900" dirty="0" smtClean="0"/>
              <a:t>tool </a:t>
            </a:r>
            <a:r>
              <a:rPr lang="en-GB" sz="1900" dirty="0"/>
              <a:t>of marketing which is combined with technology. That can be </a:t>
            </a:r>
            <a:r>
              <a:rPr lang="en-GB" sz="1900" dirty="0" smtClean="0"/>
              <a:t>minds of </a:t>
            </a:r>
            <a:r>
              <a:rPr lang="en-GB" sz="1900" dirty="0"/>
              <a:t>some people, group or even whole </a:t>
            </a:r>
            <a:r>
              <a:rPr lang="en-GB" sz="1900" dirty="0" smtClean="0"/>
              <a:t>communities.</a:t>
            </a:r>
          </a:p>
          <a:p>
            <a:pPr marL="0" indent="0">
              <a:buNone/>
            </a:pPr>
            <a:r>
              <a:rPr lang="en-US" sz="1900" b="1" u="sng" dirty="0" smtClean="0"/>
              <a:t>Not </a:t>
            </a:r>
            <a:r>
              <a:rPr lang="en-US" sz="1900" b="1" u="sng" dirty="0"/>
              <a:t>For Profit Marketing </a:t>
            </a:r>
          </a:p>
          <a:p>
            <a:pPr marL="0" indent="0">
              <a:buNone/>
            </a:pPr>
            <a:r>
              <a:rPr lang="en-GB" sz="1900" dirty="0"/>
              <a:t>Non-profit marketing is </a:t>
            </a:r>
            <a:r>
              <a:rPr lang="en-GB" sz="1900" dirty="0" smtClean="0"/>
              <a:t>use of </a:t>
            </a:r>
            <a:r>
              <a:rPr lang="en-GB" sz="1900" dirty="0"/>
              <a:t>non-profit company like schools or some local community groups </a:t>
            </a:r>
            <a:r>
              <a:rPr lang="en-GB" sz="1900" dirty="0" smtClean="0"/>
              <a:t>which they are helping </a:t>
            </a:r>
            <a:r>
              <a:rPr lang="en-GB" sz="1900" dirty="0"/>
              <a:t>people. Basically, their marketing purpose </a:t>
            </a:r>
            <a:r>
              <a:rPr lang="en-GB" sz="1900" dirty="0" smtClean="0"/>
              <a:t>is </a:t>
            </a:r>
            <a:r>
              <a:rPr lang="en-GB" sz="1900" dirty="0"/>
              <a:t>mainly attracting more people to know about them and enlarge the number of </a:t>
            </a:r>
            <a:r>
              <a:rPr lang="en-GB" sz="1900" dirty="0" smtClean="0"/>
              <a:t>volunteers (Laura, L., 2018)</a:t>
            </a:r>
          </a:p>
          <a:p>
            <a:pPr marL="0" indent="0">
              <a:buNone/>
            </a:pPr>
            <a:r>
              <a:rPr lang="en-US" sz="1900" b="1" u="sng" dirty="0" smtClean="0"/>
              <a:t>Guerilla </a:t>
            </a:r>
            <a:r>
              <a:rPr lang="en-US" sz="1900" b="1" u="sng" dirty="0"/>
              <a:t>Marketing</a:t>
            </a:r>
          </a:p>
          <a:p>
            <a:pPr marL="0" indent="0">
              <a:buNone/>
            </a:pPr>
            <a:r>
              <a:rPr lang="en-US" sz="1900" dirty="0"/>
              <a:t>Guerilla </a:t>
            </a:r>
            <a:r>
              <a:rPr lang="en-US" sz="1900" dirty="0" smtClean="0"/>
              <a:t>advertising will be a structure claiming of marketing which is in business sectors in unforeseen </a:t>
            </a:r>
            <a:r>
              <a:rPr lang="en-US" sz="1900" dirty="0"/>
              <a:t>areas (</a:t>
            </a:r>
            <a:r>
              <a:rPr lang="en-US" sz="1900" dirty="0" smtClean="0"/>
              <a:t>Mark, C.,2014)</a:t>
            </a:r>
            <a:endParaRPr lang="en-US" b="1" dirty="0"/>
          </a:p>
        </p:txBody>
      </p:sp>
    </p:spTree>
    <p:extLst>
      <p:ext uri="{BB962C8B-B14F-4D97-AF65-F5344CB8AC3E}">
        <p14:creationId xmlns:p14="http://schemas.microsoft.com/office/powerpoint/2010/main" val="2793495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34A7605-3126-4B93-898D-94BE427C6EB2}"/>
              </a:ext>
            </a:extLst>
          </p:cNvPr>
          <p:cNvSpPr>
            <a:spLocks noGrp="1"/>
          </p:cNvSpPr>
          <p:nvPr>
            <p:ph type="title"/>
          </p:nvPr>
        </p:nvSpPr>
        <p:spPr/>
        <p:txBody>
          <a:bodyPr/>
          <a:lstStyle/>
          <a:p>
            <a:r>
              <a:rPr lang="en-US" dirty="0"/>
              <a:t>Ethical Issues In Marketing</a:t>
            </a:r>
          </a:p>
        </p:txBody>
      </p:sp>
      <p:sp>
        <p:nvSpPr>
          <p:cNvPr id="3" name="Content Placeholder 2">
            <a:extLst>
              <a:ext uri="{FF2B5EF4-FFF2-40B4-BE49-F238E27FC236}">
                <a16:creationId xmlns="" xmlns:a16="http://schemas.microsoft.com/office/drawing/2014/main" id="{29104BAD-5D69-4748-B35C-ACB4A781F0F5}"/>
              </a:ext>
            </a:extLst>
          </p:cNvPr>
          <p:cNvSpPr>
            <a:spLocks noGrp="1"/>
          </p:cNvSpPr>
          <p:nvPr>
            <p:ph idx="1"/>
          </p:nvPr>
        </p:nvSpPr>
        <p:spPr/>
        <p:txBody>
          <a:bodyPr>
            <a:normAutofit/>
          </a:bodyPr>
          <a:lstStyle/>
          <a:p>
            <a:pPr marL="0" indent="0">
              <a:buNone/>
            </a:pPr>
            <a:r>
              <a:rPr lang="en-GB" dirty="0" smtClean="0"/>
              <a:t>Marketing </a:t>
            </a:r>
            <a:r>
              <a:rPr lang="en-GB" dirty="0"/>
              <a:t>practice consist of more and more than simply to identify correct theory for a particular </a:t>
            </a:r>
            <a:r>
              <a:rPr lang="en-GB" dirty="0" smtClean="0"/>
              <a:t>problem (</a:t>
            </a:r>
            <a:r>
              <a:rPr lang="en-US" dirty="0"/>
              <a:t>Brown, S., </a:t>
            </a:r>
            <a:r>
              <a:rPr lang="en-US" dirty="0" smtClean="0"/>
              <a:t>2016)</a:t>
            </a:r>
            <a:endParaRPr lang="en-US" dirty="0"/>
          </a:p>
          <a:p>
            <a:pPr marL="0" indent="0">
              <a:buNone/>
            </a:pPr>
            <a:endParaRPr lang="en-US" dirty="0"/>
          </a:p>
          <a:p>
            <a:pPr marL="0" indent="0">
              <a:buNone/>
            </a:pPr>
            <a:r>
              <a:rPr lang="en-US" dirty="0" smtClean="0"/>
              <a:t>Ethical </a:t>
            </a:r>
            <a:r>
              <a:rPr lang="en-US" dirty="0"/>
              <a:t>issues in marketing </a:t>
            </a:r>
            <a:r>
              <a:rPr lang="en-US" dirty="0" smtClean="0"/>
              <a:t>emerge </a:t>
            </a:r>
            <a:r>
              <a:rPr lang="en-US" dirty="0"/>
              <a:t>from the </a:t>
            </a:r>
            <a:r>
              <a:rPr lang="en-US" dirty="0" smtClean="0"/>
              <a:t>argues </a:t>
            </a:r>
            <a:r>
              <a:rPr lang="en-US" dirty="0"/>
              <a:t>and </a:t>
            </a:r>
            <a:r>
              <a:rPr lang="en-US" dirty="0" smtClean="0"/>
              <a:t>inconsistent of certain problems. (</a:t>
            </a:r>
            <a:r>
              <a:rPr lang="en-US" dirty="0" err="1" smtClean="0"/>
              <a:t>Tutorialspoint</a:t>
            </a:r>
            <a:r>
              <a:rPr lang="en-US" dirty="0" smtClean="0"/>
              <a:t>, 2018)</a:t>
            </a:r>
            <a:endParaRPr lang="en-US" dirty="0"/>
          </a:p>
          <a:p>
            <a:pPr marL="0" indent="0">
              <a:buNone/>
            </a:pPr>
            <a:r>
              <a:rPr lang="en-US" b="1" dirty="0"/>
              <a:t>Some Ethical Issues in Marketing are as follows:</a:t>
            </a:r>
          </a:p>
          <a:p>
            <a:pPr>
              <a:buFont typeface="+mj-lt"/>
              <a:buAutoNum type="arabicPeriod"/>
            </a:pPr>
            <a:r>
              <a:rPr lang="en-US" dirty="0"/>
              <a:t>Data Collection and invasion of privacy</a:t>
            </a:r>
          </a:p>
          <a:p>
            <a:pPr>
              <a:buFont typeface="+mj-lt"/>
              <a:buAutoNum type="arabicPeriod"/>
            </a:pPr>
            <a:r>
              <a:rPr lang="en-US" dirty="0"/>
              <a:t>Misleading Claims</a:t>
            </a:r>
          </a:p>
          <a:p>
            <a:pPr>
              <a:buFont typeface="+mj-lt"/>
              <a:buAutoNum type="arabicPeriod"/>
            </a:pPr>
            <a:r>
              <a:rPr lang="en-US" dirty="0"/>
              <a:t>Distribution of data</a:t>
            </a:r>
          </a:p>
        </p:txBody>
      </p:sp>
    </p:spTree>
    <p:extLst>
      <p:ext uri="{BB962C8B-B14F-4D97-AF65-F5344CB8AC3E}">
        <p14:creationId xmlns:p14="http://schemas.microsoft.com/office/powerpoint/2010/main" val="37032831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5B07B04-D519-40F9-983F-86EC4A771F81}"/>
              </a:ext>
            </a:extLst>
          </p:cNvPr>
          <p:cNvSpPr>
            <a:spLocks noGrp="1"/>
          </p:cNvSpPr>
          <p:nvPr>
            <p:ph type="title"/>
          </p:nvPr>
        </p:nvSpPr>
        <p:spPr/>
        <p:txBody>
          <a:bodyPr/>
          <a:lstStyle/>
          <a:p>
            <a:r>
              <a:rPr lang="en-US" dirty="0"/>
              <a:t>Consumer </a:t>
            </a:r>
            <a:r>
              <a:rPr lang="en-US" dirty="0"/>
              <a:t>Protection in Ethical </a:t>
            </a:r>
            <a:r>
              <a:rPr lang="en-US" dirty="0" smtClean="0"/>
              <a:t>Issues</a:t>
            </a:r>
            <a:endParaRPr lang="en-US" dirty="0"/>
          </a:p>
        </p:txBody>
      </p:sp>
      <p:sp>
        <p:nvSpPr>
          <p:cNvPr id="3" name="Content Placeholder 2">
            <a:extLst>
              <a:ext uri="{FF2B5EF4-FFF2-40B4-BE49-F238E27FC236}">
                <a16:creationId xmlns="" xmlns:a16="http://schemas.microsoft.com/office/drawing/2014/main" id="{9E38CB4A-436B-43C2-A1B6-70D988209CBC}"/>
              </a:ext>
            </a:extLst>
          </p:cNvPr>
          <p:cNvSpPr>
            <a:spLocks noGrp="1"/>
          </p:cNvSpPr>
          <p:nvPr>
            <p:ph idx="1"/>
          </p:nvPr>
        </p:nvSpPr>
        <p:spPr>
          <a:xfrm>
            <a:off x="677334" y="2275890"/>
            <a:ext cx="10515600" cy="4351338"/>
          </a:xfrm>
        </p:spPr>
        <p:txBody>
          <a:bodyPr>
            <a:normAutofit/>
          </a:bodyPr>
          <a:lstStyle/>
          <a:p>
            <a:pPr marL="0" indent="0">
              <a:buNone/>
            </a:pPr>
            <a:r>
              <a:rPr lang="en-GB" dirty="0"/>
              <a:t>There are numerous ethical issues within the commerce world pertinent to buyers. In specific, businesses have ethical obligations to buyers and a few activities taken in trade are ethically best that have an affect on </a:t>
            </a:r>
            <a:r>
              <a:rPr lang="en-GB" dirty="0" smtClean="0"/>
              <a:t>shoppers.</a:t>
            </a:r>
          </a:p>
          <a:p>
            <a:pPr marL="0" indent="0">
              <a:buNone/>
            </a:pPr>
            <a:r>
              <a:rPr lang="en-US" b="1" dirty="0" smtClean="0"/>
              <a:t>How </a:t>
            </a:r>
            <a:r>
              <a:rPr lang="en-US" b="1" dirty="0"/>
              <a:t>to Protect the </a:t>
            </a:r>
            <a:r>
              <a:rPr lang="en-US" b="1" dirty="0" smtClean="0"/>
              <a:t>consumer</a:t>
            </a:r>
            <a:r>
              <a:rPr lang="en-US" b="1" dirty="0"/>
              <a:t>?</a:t>
            </a:r>
          </a:p>
          <a:p>
            <a:pPr>
              <a:buFont typeface="+mj-lt"/>
              <a:buAutoNum type="arabicPeriod"/>
            </a:pPr>
            <a:r>
              <a:rPr lang="en-US" dirty="0"/>
              <a:t>Product safety </a:t>
            </a:r>
            <a:endParaRPr lang="en-US" dirty="0" smtClean="0"/>
          </a:p>
          <a:p>
            <a:pPr>
              <a:buFont typeface="+mj-lt"/>
              <a:buAutoNum type="arabicPeriod"/>
            </a:pPr>
            <a:r>
              <a:rPr lang="en-GB" dirty="0"/>
              <a:t>The legal liability of manufacturers </a:t>
            </a:r>
            <a:endParaRPr lang="en-GB" dirty="0" smtClean="0"/>
          </a:p>
          <a:p>
            <a:pPr>
              <a:buFont typeface="+mj-lt"/>
              <a:buAutoNum type="arabicPeriod"/>
            </a:pPr>
            <a:r>
              <a:rPr lang="en-US" dirty="0" smtClean="0"/>
              <a:t>Price</a:t>
            </a:r>
          </a:p>
          <a:p>
            <a:pPr>
              <a:buFont typeface="+mj-lt"/>
              <a:buAutoNum type="arabicPeriod"/>
            </a:pPr>
            <a:r>
              <a:rPr lang="en-GB" b="1" dirty="0" smtClean="0"/>
              <a:t>Responsibilities </a:t>
            </a:r>
            <a:r>
              <a:rPr lang="en-GB" b="1" dirty="0"/>
              <a:t>of </a:t>
            </a:r>
            <a:r>
              <a:rPr lang="en-US" b="1" dirty="0" smtClean="0"/>
              <a:t>organization</a:t>
            </a:r>
          </a:p>
          <a:p>
            <a:pPr marL="0" indent="0">
              <a:buNone/>
            </a:pPr>
            <a:r>
              <a:rPr lang="en-GB" dirty="0"/>
              <a:t>(</a:t>
            </a:r>
            <a:r>
              <a:rPr lang="en-GB" dirty="0" err="1"/>
              <a:t>Gray</a:t>
            </a:r>
            <a:r>
              <a:rPr lang="en-GB" dirty="0"/>
              <a:t>, JW., 2011)</a:t>
            </a:r>
          </a:p>
          <a:p>
            <a:pPr>
              <a:buFont typeface="+mj-lt"/>
              <a:buAutoNum type="arabicPeriod"/>
            </a:pPr>
            <a:endParaRPr lang="en-US" dirty="0"/>
          </a:p>
          <a:p>
            <a:pPr>
              <a:buFont typeface="+mj-lt"/>
              <a:buAutoNum type="arabicPeriod"/>
            </a:pPr>
            <a:endParaRPr lang="en-US" dirty="0"/>
          </a:p>
          <a:p>
            <a:pPr marL="0" indent="0">
              <a:buNone/>
            </a:pPr>
            <a:endParaRPr lang="en-US" dirty="0"/>
          </a:p>
        </p:txBody>
      </p:sp>
    </p:spTree>
    <p:extLst>
      <p:ext uri="{BB962C8B-B14F-4D97-AF65-F5344CB8AC3E}">
        <p14:creationId xmlns:p14="http://schemas.microsoft.com/office/powerpoint/2010/main" val="20828793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E8E0642-0133-471D-852E-AE70F0D54B08}"/>
              </a:ext>
            </a:extLst>
          </p:cNvPr>
          <p:cNvSpPr>
            <a:spLocks noGrp="1"/>
          </p:cNvSpPr>
          <p:nvPr>
            <p:ph type="title"/>
          </p:nvPr>
        </p:nvSpPr>
        <p:spPr/>
        <p:txBody>
          <a:bodyPr/>
          <a:lstStyle/>
          <a:p>
            <a:r>
              <a:rPr lang="en-US" dirty="0"/>
              <a:t>Gathering Consumer Insights</a:t>
            </a:r>
          </a:p>
        </p:txBody>
      </p:sp>
      <p:sp>
        <p:nvSpPr>
          <p:cNvPr id="3" name="Content Placeholder 2">
            <a:extLst>
              <a:ext uri="{FF2B5EF4-FFF2-40B4-BE49-F238E27FC236}">
                <a16:creationId xmlns="" xmlns:a16="http://schemas.microsoft.com/office/drawing/2014/main" id="{E2514623-BD37-4F84-A305-A7AB72C409B3}"/>
              </a:ext>
            </a:extLst>
          </p:cNvPr>
          <p:cNvSpPr>
            <a:spLocks noGrp="1"/>
          </p:cNvSpPr>
          <p:nvPr>
            <p:ph idx="1"/>
          </p:nvPr>
        </p:nvSpPr>
        <p:spPr/>
        <p:txBody>
          <a:bodyPr/>
          <a:lstStyle/>
          <a:p>
            <a:pPr marL="0" indent="0">
              <a:buNone/>
            </a:pPr>
            <a:r>
              <a:rPr lang="en-GB" dirty="0"/>
              <a:t>After choosing that precise estimation is the primary need, it is regularly seen that gathering client bits of knowledge is the moment need, but it is still an imperative challenge for trade proprietors. </a:t>
            </a:r>
          </a:p>
          <a:p>
            <a:pPr marL="0" indent="0">
              <a:buNone/>
            </a:pPr>
            <a:r>
              <a:rPr lang="en-GB" dirty="0"/>
              <a:t>If an estimation supplies the what, at that point experiences supply the why, which possibly unleashes a treasure trove of valuable data that trade proprietors might put to great </a:t>
            </a:r>
            <a:r>
              <a:rPr lang="en-GB" dirty="0" smtClean="0"/>
              <a:t>use</a:t>
            </a:r>
          </a:p>
          <a:p>
            <a:pPr marL="0" indent="0">
              <a:buNone/>
            </a:pPr>
            <a:r>
              <a:rPr lang="en-US" dirty="0" smtClean="0"/>
              <a:t>(</a:t>
            </a:r>
            <a:r>
              <a:rPr lang="en-GB" dirty="0" err="1" smtClean="0"/>
              <a:t>Wroblewski</a:t>
            </a:r>
            <a:r>
              <a:rPr lang="en-GB" dirty="0" smtClean="0"/>
              <a:t>, M.T., 2018)</a:t>
            </a:r>
            <a:endParaRPr lang="en-US" dirty="0"/>
          </a:p>
        </p:txBody>
      </p:sp>
    </p:spTree>
    <p:extLst>
      <p:ext uri="{BB962C8B-B14F-4D97-AF65-F5344CB8AC3E}">
        <p14:creationId xmlns:p14="http://schemas.microsoft.com/office/powerpoint/2010/main" val="30445346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7855079-A09C-4AD2-B6A4-E841282665A9}"/>
              </a:ext>
            </a:extLst>
          </p:cNvPr>
          <p:cNvSpPr>
            <a:spLocks noGrp="1"/>
          </p:cNvSpPr>
          <p:nvPr>
            <p:ph type="title"/>
          </p:nvPr>
        </p:nvSpPr>
        <p:spPr/>
        <p:txBody>
          <a:bodyPr/>
          <a:lstStyle/>
          <a:p>
            <a:r>
              <a:rPr lang="en-US" dirty="0"/>
              <a:t>Sustainability Issues In Marketing</a:t>
            </a:r>
          </a:p>
        </p:txBody>
      </p:sp>
      <p:sp>
        <p:nvSpPr>
          <p:cNvPr id="3" name="Content Placeholder 2">
            <a:extLst>
              <a:ext uri="{FF2B5EF4-FFF2-40B4-BE49-F238E27FC236}">
                <a16:creationId xmlns="" xmlns:a16="http://schemas.microsoft.com/office/drawing/2014/main" id="{CAC7E7B7-B21E-4F40-85E3-865BD6FD6E16}"/>
              </a:ext>
            </a:extLst>
          </p:cNvPr>
          <p:cNvSpPr>
            <a:spLocks noGrp="1"/>
          </p:cNvSpPr>
          <p:nvPr>
            <p:ph idx="1"/>
          </p:nvPr>
        </p:nvSpPr>
        <p:spPr/>
        <p:txBody>
          <a:bodyPr/>
          <a:lstStyle/>
          <a:p>
            <a:pPr marL="0" indent="0">
              <a:buNone/>
            </a:pPr>
            <a:r>
              <a:rPr lang="en-GB" dirty="0"/>
              <a:t>Sustainability becomes important for business, especially in marketing. How can your products/services be able to attract consumer continually? This is a challenge question to query for all companies</a:t>
            </a:r>
            <a:r>
              <a:rPr lang="en-GB" dirty="0" smtClean="0"/>
              <a:t>.</a:t>
            </a:r>
          </a:p>
          <a:p>
            <a:pPr marL="0" indent="0">
              <a:buNone/>
            </a:pPr>
            <a:endParaRPr lang="en-US" dirty="0"/>
          </a:p>
          <a:p>
            <a:pPr marL="0" indent="0">
              <a:buNone/>
            </a:pPr>
            <a:r>
              <a:rPr lang="en-GB" dirty="0" smtClean="0"/>
              <a:t>Industries </a:t>
            </a:r>
            <a:r>
              <a:rPr lang="en-GB" dirty="0"/>
              <a:t>are expanding innovation into new markets and future marketing of radical multicultural </a:t>
            </a:r>
            <a:r>
              <a:rPr lang="en-GB" dirty="0" smtClean="0"/>
              <a:t>(</a:t>
            </a:r>
            <a:r>
              <a:rPr lang="en-US" dirty="0"/>
              <a:t>Adams, N., </a:t>
            </a:r>
            <a:r>
              <a:rPr lang="en-US" dirty="0" smtClean="0"/>
              <a:t>2016)</a:t>
            </a:r>
            <a:endParaRPr lang="en-US" dirty="0"/>
          </a:p>
        </p:txBody>
      </p:sp>
    </p:spTree>
    <p:extLst>
      <p:ext uri="{BB962C8B-B14F-4D97-AF65-F5344CB8AC3E}">
        <p14:creationId xmlns:p14="http://schemas.microsoft.com/office/powerpoint/2010/main" val="23331308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2420BD0-DF26-4C3C-AEDC-5402CE588335}"/>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 xmlns:a16="http://schemas.microsoft.com/office/drawing/2014/main" id="{A310408B-796C-426A-9234-7E4E10DA6EB6}"/>
              </a:ext>
            </a:extLst>
          </p:cNvPr>
          <p:cNvSpPr>
            <a:spLocks noGrp="1"/>
          </p:cNvSpPr>
          <p:nvPr>
            <p:ph idx="1"/>
          </p:nvPr>
        </p:nvSpPr>
        <p:spPr>
          <a:xfrm>
            <a:off x="677334" y="2733613"/>
            <a:ext cx="8596668" cy="3880773"/>
          </a:xfrm>
        </p:spPr>
        <p:txBody>
          <a:bodyPr/>
          <a:lstStyle/>
          <a:p>
            <a:pPr marL="0" indent="0">
              <a:buNone/>
            </a:pPr>
            <a:r>
              <a:rPr lang="en-GB" dirty="0"/>
              <a:t>Marketing in technology is well-used in most of the organisation. Obviously, technology brings marketing into a new world with the different type of experiences. The can be marketing everywhere in the world as long as consumers have mobile devices with the Internet.</a:t>
            </a:r>
            <a:r>
              <a:rPr lang="en-US" dirty="0" smtClean="0"/>
              <a:t>  </a:t>
            </a:r>
            <a:endParaRPr lang="en-US" dirty="0"/>
          </a:p>
        </p:txBody>
      </p:sp>
    </p:spTree>
    <p:extLst>
      <p:ext uri="{BB962C8B-B14F-4D97-AF65-F5344CB8AC3E}">
        <p14:creationId xmlns:p14="http://schemas.microsoft.com/office/powerpoint/2010/main" val="13928415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45E387B-0636-4175-83D8-3EF5E653E46C}"/>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 xmlns:a16="http://schemas.microsoft.com/office/drawing/2014/main" id="{1F14DD74-E7FD-4A2C-ABB0-D08998570DB2}"/>
              </a:ext>
            </a:extLst>
          </p:cNvPr>
          <p:cNvSpPr>
            <a:spLocks noGrp="1"/>
          </p:cNvSpPr>
          <p:nvPr>
            <p:ph idx="1"/>
          </p:nvPr>
        </p:nvSpPr>
        <p:spPr>
          <a:xfrm>
            <a:off x="516835" y="1007165"/>
            <a:ext cx="10641495" cy="5645426"/>
          </a:xfrm>
        </p:spPr>
        <p:txBody>
          <a:bodyPr>
            <a:normAutofit fontScale="62500" lnSpcReduction="20000"/>
          </a:bodyPr>
          <a:lstStyle/>
          <a:p>
            <a:pPr marL="0" indent="0">
              <a:buNone/>
            </a:pPr>
            <a:endParaRPr lang="en-US" dirty="0"/>
          </a:p>
          <a:p>
            <a:r>
              <a:rPr lang="en-US" dirty="0"/>
              <a:t>Adams, N., 2016, June. New approaches to multicultural marketing:</a:t>
            </a:r>
          </a:p>
          <a:p>
            <a:r>
              <a:rPr lang="en-US" dirty="0"/>
              <a:t>Examining the communication strategies used by multicultural marketing</a:t>
            </a:r>
          </a:p>
          <a:p>
            <a:r>
              <a:rPr lang="en-US" dirty="0"/>
              <a:t>agencies. In 4 </a:t>
            </a:r>
            <a:r>
              <a:rPr lang="en-US" dirty="0" err="1"/>
              <a:t>th</a:t>
            </a:r>
            <a:r>
              <a:rPr lang="en-US" dirty="0"/>
              <a:t> International Conference on Contemporary Marketing</a:t>
            </a:r>
          </a:p>
          <a:p>
            <a:r>
              <a:rPr lang="en-US" dirty="0"/>
              <a:t>Issues ICCMI June 22-24, 2016 Heraklion, Greece (p. 257</a:t>
            </a:r>
            <a:r>
              <a:rPr lang="en-US" dirty="0" smtClean="0"/>
              <a:t>).</a:t>
            </a:r>
          </a:p>
          <a:p>
            <a:endParaRPr lang="en-US" dirty="0"/>
          </a:p>
          <a:p>
            <a:r>
              <a:rPr lang="en-US" dirty="0" smtClean="0"/>
              <a:t>Brown</a:t>
            </a:r>
            <a:r>
              <a:rPr lang="en-US" dirty="0"/>
              <a:t>, S., 2016. Postmodern marketing: dead and buried or alive and</a:t>
            </a:r>
          </a:p>
          <a:p>
            <a:r>
              <a:rPr lang="en-US" dirty="0"/>
              <a:t>kicking?. In The marketing book (pp. 43-58). Routledge.</a:t>
            </a:r>
          </a:p>
          <a:p>
            <a:endParaRPr lang="en-US" dirty="0" smtClean="0"/>
          </a:p>
          <a:p>
            <a:r>
              <a:rPr lang="en-US" dirty="0" smtClean="0"/>
              <a:t>Kristen, H. (2018), </a:t>
            </a:r>
            <a:r>
              <a:rPr lang="en-GB" dirty="0"/>
              <a:t>How to Overcome Top Social Media </a:t>
            </a:r>
            <a:r>
              <a:rPr lang="en-GB" dirty="0" smtClean="0"/>
              <a:t>Challenges</a:t>
            </a:r>
            <a:r>
              <a:rPr lang="en-US" dirty="0" smtClean="0"/>
              <a:t>, The Manifest</a:t>
            </a:r>
            <a:endParaRPr lang="en-GB" dirty="0"/>
          </a:p>
          <a:p>
            <a:r>
              <a:rPr lang="en-US" dirty="0"/>
              <a:t>[Online] </a:t>
            </a:r>
            <a:endParaRPr lang="en-GB" dirty="0"/>
          </a:p>
          <a:p>
            <a:r>
              <a:rPr lang="en-US" dirty="0"/>
              <a:t>Available at:</a:t>
            </a:r>
            <a:endParaRPr lang="en-GB" dirty="0"/>
          </a:p>
          <a:p>
            <a:r>
              <a:rPr lang="en-US" u="sng" dirty="0">
                <a:hlinkClick r:id="rId2"/>
              </a:rPr>
              <a:t>https://study.com/academy/lesson/what-is-economic-development-definition-examples.html</a:t>
            </a:r>
            <a:endParaRPr lang="en-GB" dirty="0"/>
          </a:p>
          <a:p>
            <a:r>
              <a:rPr lang="en-US" dirty="0" smtClean="0"/>
              <a:t>[</a:t>
            </a:r>
            <a:r>
              <a:rPr lang="en-US" dirty="0"/>
              <a:t>Accessed </a:t>
            </a:r>
            <a:r>
              <a:rPr lang="en-US" dirty="0" smtClean="0"/>
              <a:t>27</a:t>
            </a:r>
            <a:r>
              <a:rPr lang="en-US" dirty="0" smtClean="0"/>
              <a:t> </a:t>
            </a:r>
            <a:r>
              <a:rPr lang="en-US" dirty="0" smtClean="0"/>
              <a:t>June</a:t>
            </a:r>
            <a:r>
              <a:rPr lang="en-US" dirty="0" smtClean="0"/>
              <a:t> 2018]. </a:t>
            </a:r>
            <a:endParaRPr lang="en-GB" dirty="0"/>
          </a:p>
          <a:p>
            <a:pPr marL="0" indent="0">
              <a:buNone/>
            </a:pPr>
            <a:endParaRPr lang="en-US" dirty="0"/>
          </a:p>
          <a:p>
            <a:r>
              <a:rPr lang="en-US" dirty="0" smtClean="0"/>
              <a:t>Laura, L. </a:t>
            </a:r>
            <a:r>
              <a:rPr lang="en-US" dirty="0"/>
              <a:t>(2018), </a:t>
            </a:r>
            <a:r>
              <a:rPr lang="en-GB" dirty="0"/>
              <a:t>What Is </a:t>
            </a:r>
            <a:r>
              <a:rPr lang="en-GB" dirty="0" err="1"/>
              <a:t>Nonprofit</a:t>
            </a:r>
            <a:r>
              <a:rPr lang="en-GB" dirty="0"/>
              <a:t> Marketing?</a:t>
            </a:r>
            <a:r>
              <a:rPr lang="en-US" dirty="0" smtClean="0"/>
              <a:t>, the balance small </a:t>
            </a:r>
            <a:r>
              <a:rPr lang="en-US" dirty="0"/>
              <a:t>b</a:t>
            </a:r>
            <a:r>
              <a:rPr lang="en-US" dirty="0" smtClean="0"/>
              <a:t>usiness,</a:t>
            </a:r>
            <a:endParaRPr lang="en-GB" dirty="0"/>
          </a:p>
          <a:p>
            <a:r>
              <a:rPr lang="en-US" dirty="0"/>
              <a:t>[Online] </a:t>
            </a:r>
            <a:endParaRPr lang="en-GB" dirty="0"/>
          </a:p>
          <a:p>
            <a:r>
              <a:rPr lang="en-US" dirty="0"/>
              <a:t>Available at:</a:t>
            </a:r>
            <a:endParaRPr lang="en-GB" dirty="0"/>
          </a:p>
          <a:p>
            <a:r>
              <a:rPr lang="en-US" u="sng" dirty="0">
                <a:hlinkClick r:id="rId3"/>
              </a:rPr>
              <a:t>https://</a:t>
            </a:r>
            <a:r>
              <a:rPr lang="en-US" u="sng" dirty="0" smtClean="0">
                <a:hlinkClick r:id="rId3"/>
              </a:rPr>
              <a:t>www.thebalancesmb.com/what-is-nonprofit-marketing-2295530</a:t>
            </a:r>
            <a:endParaRPr lang="en-US" u="sng" dirty="0" smtClean="0"/>
          </a:p>
          <a:p>
            <a:r>
              <a:rPr lang="en-US" dirty="0" smtClean="0"/>
              <a:t>[Accessed 28 </a:t>
            </a:r>
            <a:r>
              <a:rPr lang="en-US" dirty="0"/>
              <a:t>June 2018]. </a:t>
            </a:r>
            <a:endParaRPr lang="en-GB" dirty="0"/>
          </a:p>
          <a:p>
            <a:pPr marL="0" indent="0">
              <a:buNone/>
            </a:pPr>
            <a:endParaRPr lang="en-US" dirty="0"/>
          </a:p>
        </p:txBody>
      </p:sp>
    </p:spTree>
    <p:extLst>
      <p:ext uri="{BB962C8B-B14F-4D97-AF65-F5344CB8AC3E}">
        <p14:creationId xmlns:p14="http://schemas.microsoft.com/office/powerpoint/2010/main" val="11052439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45E387B-0636-4175-83D8-3EF5E653E46C}"/>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 xmlns:a16="http://schemas.microsoft.com/office/drawing/2014/main" id="{1F14DD74-E7FD-4A2C-ABB0-D08998570DB2}"/>
              </a:ext>
            </a:extLst>
          </p:cNvPr>
          <p:cNvSpPr>
            <a:spLocks noGrp="1"/>
          </p:cNvSpPr>
          <p:nvPr>
            <p:ph idx="1"/>
          </p:nvPr>
        </p:nvSpPr>
        <p:spPr>
          <a:xfrm>
            <a:off x="516835" y="1007165"/>
            <a:ext cx="10641495" cy="5645426"/>
          </a:xfrm>
        </p:spPr>
        <p:txBody>
          <a:bodyPr>
            <a:normAutofit/>
          </a:bodyPr>
          <a:lstStyle/>
          <a:p>
            <a:pPr marL="0" indent="0">
              <a:buNone/>
            </a:pPr>
            <a:endParaRPr lang="en-US" dirty="0"/>
          </a:p>
          <a:p>
            <a:r>
              <a:rPr lang="en-US" sz="1100" dirty="0" smtClean="0"/>
              <a:t>Mark, C. (2014), </a:t>
            </a:r>
            <a:r>
              <a:rPr lang="en-GB" sz="1100" dirty="0"/>
              <a:t>The Effectiveness of Guerrilla </a:t>
            </a:r>
            <a:r>
              <a:rPr lang="en-GB" sz="1100" dirty="0" smtClean="0"/>
              <a:t>Marketing</a:t>
            </a:r>
            <a:r>
              <a:rPr lang="en-US" sz="1100" dirty="0" smtClean="0"/>
              <a:t>, </a:t>
            </a:r>
            <a:r>
              <a:rPr lang="en-US" sz="1100" dirty="0" err="1" smtClean="0"/>
              <a:t>ResearchGate</a:t>
            </a:r>
            <a:endParaRPr lang="en-GB" sz="1100" dirty="0"/>
          </a:p>
          <a:p>
            <a:r>
              <a:rPr lang="en-US" sz="1100" dirty="0"/>
              <a:t>[Online] </a:t>
            </a:r>
            <a:endParaRPr lang="en-GB" sz="1100" dirty="0"/>
          </a:p>
          <a:p>
            <a:r>
              <a:rPr lang="en-US" sz="1100" dirty="0"/>
              <a:t>Available at:</a:t>
            </a:r>
            <a:endParaRPr lang="en-GB" sz="1100" dirty="0"/>
          </a:p>
          <a:p>
            <a:r>
              <a:rPr lang="en-US" sz="1100" u="sng" dirty="0">
                <a:hlinkClick r:id="rId2"/>
              </a:rPr>
              <a:t>https://</a:t>
            </a:r>
            <a:r>
              <a:rPr lang="en-US" sz="1100" u="sng" dirty="0" smtClean="0">
                <a:hlinkClick r:id="rId2"/>
              </a:rPr>
              <a:t>www.researchgate.net/publication/273137342_The_Effectiveness_of_Guerrilla_Marketing</a:t>
            </a:r>
            <a:endParaRPr lang="en-US" sz="1100" u="sng" dirty="0" smtClean="0"/>
          </a:p>
          <a:p>
            <a:r>
              <a:rPr lang="en-US" sz="1100" dirty="0"/>
              <a:t>[Accessed 28 June 2018]. </a:t>
            </a:r>
            <a:endParaRPr lang="en-GB" sz="1100" dirty="0"/>
          </a:p>
          <a:p>
            <a:pPr marL="0" indent="0">
              <a:buNone/>
            </a:pPr>
            <a:endParaRPr lang="en-US" sz="1100" dirty="0" smtClean="0"/>
          </a:p>
          <a:p>
            <a:r>
              <a:rPr lang="en-US" sz="1100" dirty="0" err="1" smtClean="0"/>
              <a:t>tutorialspoint</a:t>
            </a:r>
            <a:r>
              <a:rPr lang="en-US" sz="1100" dirty="0" smtClean="0"/>
              <a:t>. </a:t>
            </a:r>
            <a:r>
              <a:rPr lang="en-US" sz="1100" dirty="0" smtClean="0"/>
              <a:t>(2018), </a:t>
            </a:r>
            <a:r>
              <a:rPr lang="en-GB" sz="1100" dirty="0"/>
              <a:t>Ethical Issues in </a:t>
            </a:r>
            <a:r>
              <a:rPr lang="en-GB" sz="1100" dirty="0" smtClean="0"/>
              <a:t>Marketing</a:t>
            </a:r>
            <a:r>
              <a:rPr lang="en-US" sz="1100" dirty="0" smtClean="0"/>
              <a:t>, </a:t>
            </a:r>
            <a:r>
              <a:rPr lang="en-US" sz="1100" dirty="0" err="1" smtClean="0"/>
              <a:t>tutorialspoint</a:t>
            </a:r>
            <a:endParaRPr lang="en-GB" sz="1100" dirty="0"/>
          </a:p>
          <a:p>
            <a:r>
              <a:rPr lang="en-US" sz="1100" dirty="0"/>
              <a:t>[Online] </a:t>
            </a:r>
            <a:endParaRPr lang="en-GB" sz="1100" dirty="0"/>
          </a:p>
          <a:p>
            <a:r>
              <a:rPr lang="en-US" sz="1100" dirty="0"/>
              <a:t>Available at:</a:t>
            </a:r>
            <a:endParaRPr lang="en-GB" sz="1100" dirty="0"/>
          </a:p>
          <a:p>
            <a:r>
              <a:rPr lang="en-US" sz="1100" u="sng" dirty="0">
                <a:hlinkClick r:id="rId3"/>
              </a:rPr>
              <a:t>https://</a:t>
            </a:r>
            <a:r>
              <a:rPr lang="en-US" sz="1100" u="sng" dirty="0" smtClean="0">
                <a:hlinkClick r:id="rId3"/>
              </a:rPr>
              <a:t>www.tutorialspoint.com/business_ethics/ethical_issues_in_marketing.htm</a:t>
            </a:r>
            <a:endParaRPr lang="en-US" sz="1100" u="sng" dirty="0" smtClean="0"/>
          </a:p>
          <a:p>
            <a:r>
              <a:rPr lang="en-US" sz="1100" dirty="0"/>
              <a:t>[Accessed </a:t>
            </a:r>
            <a:r>
              <a:rPr lang="en-US" sz="1100" dirty="0" smtClean="0"/>
              <a:t>29 </a:t>
            </a:r>
            <a:r>
              <a:rPr lang="en-US" sz="1100" dirty="0"/>
              <a:t>June 2018]. </a:t>
            </a:r>
            <a:endParaRPr lang="en-GB" sz="1100" dirty="0"/>
          </a:p>
          <a:p>
            <a:pPr marL="0" indent="0">
              <a:buNone/>
            </a:pPr>
            <a:endParaRPr lang="en-US" sz="1100" dirty="0"/>
          </a:p>
          <a:p>
            <a:r>
              <a:rPr lang="en-US" sz="1100" dirty="0" err="1" smtClean="0"/>
              <a:t>Wroblewski</a:t>
            </a:r>
            <a:r>
              <a:rPr lang="en-US" sz="1100" dirty="0" smtClean="0"/>
              <a:t>, M.T. </a:t>
            </a:r>
            <a:r>
              <a:rPr lang="en-US" sz="1100" dirty="0"/>
              <a:t>(2018), </a:t>
            </a:r>
            <a:r>
              <a:rPr lang="en-GB" sz="1100" dirty="0"/>
              <a:t>Examples of Contemporary Issues in the Marketing </a:t>
            </a:r>
            <a:r>
              <a:rPr lang="en-GB" sz="1100" dirty="0" err="1" smtClean="0"/>
              <a:t>Field,azventral</a:t>
            </a:r>
            <a:endParaRPr lang="en-GB" sz="1100" dirty="0" smtClean="0"/>
          </a:p>
          <a:p>
            <a:r>
              <a:rPr lang="en-US" sz="1100" dirty="0" smtClean="0"/>
              <a:t>[Online</a:t>
            </a:r>
            <a:r>
              <a:rPr lang="en-US" sz="1100" dirty="0"/>
              <a:t>] </a:t>
            </a:r>
            <a:endParaRPr lang="en-GB" sz="1100" dirty="0"/>
          </a:p>
          <a:p>
            <a:r>
              <a:rPr lang="en-US" sz="1100" dirty="0"/>
              <a:t>Available at:</a:t>
            </a:r>
            <a:endParaRPr lang="en-GB" sz="1100" dirty="0"/>
          </a:p>
          <a:p>
            <a:r>
              <a:rPr lang="en-US" sz="1100" u="sng" dirty="0">
                <a:hlinkClick r:id="rId4"/>
              </a:rPr>
              <a:t>https://</a:t>
            </a:r>
            <a:r>
              <a:rPr lang="en-US" sz="1100" u="sng" dirty="0" smtClean="0">
                <a:hlinkClick r:id="rId4"/>
              </a:rPr>
              <a:t>yourbusiness.azcentral.com/examples-contemporary-issues-marketing-field-26524.html</a:t>
            </a:r>
            <a:endParaRPr lang="en-US" sz="1100" u="sng" dirty="0" smtClean="0"/>
          </a:p>
          <a:p>
            <a:r>
              <a:rPr lang="en-US" sz="1100" dirty="0" smtClean="0"/>
              <a:t>[Accessed 01 July 2018]. </a:t>
            </a:r>
            <a:endParaRPr lang="en-GB" sz="1100" dirty="0"/>
          </a:p>
          <a:p>
            <a:pPr marL="0" indent="0">
              <a:buNone/>
            </a:pPr>
            <a:endParaRPr lang="en-US" dirty="0"/>
          </a:p>
        </p:txBody>
      </p:sp>
    </p:spTree>
    <p:extLst>
      <p:ext uri="{BB962C8B-B14F-4D97-AF65-F5344CB8AC3E}">
        <p14:creationId xmlns:p14="http://schemas.microsoft.com/office/powerpoint/2010/main" val="36690957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385</TotalTime>
  <Words>610</Words>
  <Application>Microsoft Office PowerPoint</Application>
  <PresentationFormat>Widescreen</PresentationFormat>
  <Paragraphs>86</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微軟正黑體</vt:lpstr>
      <vt:lpstr>Trebuchet MS (Body)</vt:lpstr>
      <vt:lpstr>Arial</vt:lpstr>
      <vt:lpstr>Trebuchet MS</vt:lpstr>
      <vt:lpstr>Wingdings 3</vt:lpstr>
      <vt:lpstr>Facet</vt:lpstr>
      <vt:lpstr>Contemporary Issues In Marketing</vt:lpstr>
      <vt:lpstr>Introduction</vt:lpstr>
      <vt:lpstr>Harnessing Social Media</vt:lpstr>
      <vt:lpstr>Types Of Marketing</vt:lpstr>
      <vt:lpstr>Ethical Issues In Marketing</vt:lpstr>
      <vt:lpstr>Consumer Protection in Ethical Issues</vt:lpstr>
      <vt:lpstr>Gathering Consumer Insights</vt:lpstr>
      <vt:lpstr>Sustainability Issues In Marketing</vt:lpstr>
      <vt:lpstr>Conclusion </vt:lpstr>
      <vt:lpstr>References</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Issue In Marketing</dc:title>
  <dc:creator>Windows User</dc:creator>
  <cp:lastModifiedBy>Oscar</cp:lastModifiedBy>
  <cp:revision>74</cp:revision>
  <dcterms:created xsi:type="dcterms:W3CDTF">2018-06-15T13:09:26Z</dcterms:created>
  <dcterms:modified xsi:type="dcterms:W3CDTF">2018-07-04T21:09:55Z</dcterms:modified>
</cp:coreProperties>
</file>