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6"/>
  </p:notesMasterIdLst>
  <p:sldIdLst>
    <p:sldId id="256" r:id="rId2"/>
    <p:sldId id="257" r:id="rId3"/>
    <p:sldId id="258" r:id="rId4"/>
    <p:sldId id="259" r:id="rId5"/>
    <p:sldId id="260" r:id="rId6"/>
    <p:sldId id="261" r:id="rId7"/>
    <p:sldId id="262" r:id="rId8"/>
    <p:sldId id="263" r:id="rId9"/>
    <p:sldId id="264" r:id="rId10"/>
    <p:sldId id="265" r:id="rId11"/>
    <p:sldId id="266" r:id="rId12"/>
    <p:sldId id="289"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Lst>
  <p:sldSz cx="18288000" cy="10287000"/>
  <p:notesSz cx="6858000" cy="9144000"/>
  <p:embeddedFontLst>
    <p:embeddedFont>
      <p:font typeface="Canva Sans" panose="020B0604020202020204" charset="0"/>
      <p:regular r:id="rId37"/>
    </p:embeddedFont>
    <p:embeddedFont>
      <p:font typeface="Paytone One" panose="020B0604020202020204" charset="0"/>
      <p:regular r:id="rId38"/>
    </p:embeddedFont>
    <p:embeddedFont>
      <p:font typeface="เอฟซี เรนโบว์" panose="020B0604020202020204" charset="-34"/>
      <p:regular r:id="rId39"/>
    </p:embeddedFont>
    <p:embeddedFont>
      <p:font typeface="เอฟซี เรนโบว์ Bold" panose="020B0604020202020204" charset="-34"/>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8" d="100"/>
          <a:sy n="78" d="100"/>
        </p:scale>
        <p:origin x="35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font" Target="fonts/font4.fntdata"/><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DCDF62C-BF81-4503-9F93-7CB162D54458}"/>
    <pc:docChg chg="custSel addSld modSld">
      <pc:chgData name="Zita Draper" userId="b063123c-f51f-481b-b99c-f574606c9ace" providerId="ADAL" clId="{EDCDF62C-BF81-4503-9F93-7CB162D54458}" dt="2025-02-10T13:52:16.271" v="1635" actId="20577"/>
      <pc:docMkLst>
        <pc:docMk/>
      </pc:docMkLst>
      <pc:sldChg chg="delSp modSp mod">
        <pc:chgData name="Zita Draper" userId="b063123c-f51f-481b-b99c-f574606c9ace" providerId="ADAL" clId="{EDCDF62C-BF81-4503-9F93-7CB162D54458}" dt="2025-02-10T13:01:06.097" v="45" actId="20577"/>
        <pc:sldMkLst>
          <pc:docMk/>
          <pc:sldMk cId="0" sldId="260"/>
        </pc:sldMkLst>
        <pc:spChg chg="del">
          <ac:chgData name="Zita Draper" userId="b063123c-f51f-481b-b99c-f574606c9ace" providerId="ADAL" clId="{EDCDF62C-BF81-4503-9F93-7CB162D54458}" dt="2025-02-10T13:00:42.935" v="5" actId="478"/>
          <ac:spMkLst>
            <pc:docMk/>
            <pc:sldMk cId="0" sldId="260"/>
            <ac:spMk id="30" creationId="{00000000-0000-0000-0000-000000000000}"/>
          </ac:spMkLst>
        </pc:spChg>
        <pc:spChg chg="mod">
          <ac:chgData name="Zita Draper" userId="b063123c-f51f-481b-b99c-f574606c9ace" providerId="ADAL" clId="{EDCDF62C-BF81-4503-9F93-7CB162D54458}" dt="2025-02-10T13:01:06.097" v="45" actId="20577"/>
          <ac:spMkLst>
            <pc:docMk/>
            <pc:sldMk cId="0" sldId="260"/>
            <ac:spMk id="35" creationId="{00000000-0000-0000-0000-000000000000}"/>
          </ac:spMkLst>
        </pc:spChg>
      </pc:sldChg>
      <pc:sldChg chg="modSp mod modNotesTx">
        <pc:chgData name="Zita Draper" userId="b063123c-f51f-481b-b99c-f574606c9ace" providerId="ADAL" clId="{EDCDF62C-BF81-4503-9F93-7CB162D54458}" dt="2025-02-10T13:29:08.111" v="1016" actId="20577"/>
        <pc:sldMkLst>
          <pc:docMk/>
          <pc:sldMk cId="0" sldId="262"/>
        </pc:sldMkLst>
        <pc:spChg chg="mod">
          <ac:chgData name="Zita Draper" userId="b063123c-f51f-481b-b99c-f574606c9ace" providerId="ADAL" clId="{EDCDF62C-BF81-4503-9F93-7CB162D54458}" dt="2025-02-10T13:28:05.962" v="869" actId="5793"/>
          <ac:spMkLst>
            <pc:docMk/>
            <pc:sldMk cId="0" sldId="262"/>
            <ac:spMk id="20" creationId="{00000000-0000-0000-0000-000000000000}"/>
          </ac:spMkLst>
        </pc:spChg>
      </pc:sldChg>
      <pc:sldChg chg="addSp delSp modSp mod">
        <pc:chgData name="Zita Draper" userId="b063123c-f51f-481b-b99c-f574606c9ace" providerId="ADAL" clId="{EDCDF62C-BF81-4503-9F93-7CB162D54458}" dt="2025-02-10T13:52:16.271" v="1635" actId="20577"/>
        <pc:sldMkLst>
          <pc:docMk/>
          <pc:sldMk cId="0" sldId="263"/>
        </pc:sldMkLst>
        <pc:spChg chg="del mod">
          <ac:chgData name="Zita Draper" userId="b063123c-f51f-481b-b99c-f574606c9ace" providerId="ADAL" clId="{EDCDF62C-BF81-4503-9F93-7CB162D54458}" dt="2025-02-10T11:59:21.488" v="2"/>
          <ac:spMkLst>
            <pc:docMk/>
            <pc:sldMk cId="0" sldId="263"/>
            <ac:spMk id="33" creationId="{00000000-0000-0000-0000-000000000000}"/>
          </ac:spMkLst>
        </pc:spChg>
        <pc:spChg chg="add mod">
          <ac:chgData name="Zita Draper" userId="b063123c-f51f-481b-b99c-f574606c9ace" providerId="ADAL" clId="{EDCDF62C-BF81-4503-9F93-7CB162D54458}" dt="2025-02-10T13:52:16.271" v="1635" actId="20577"/>
          <ac:spMkLst>
            <pc:docMk/>
            <pc:sldMk cId="0" sldId="263"/>
            <ac:spMk id="34" creationId="{4E584A97-C4C3-0116-7AC6-6F9ABFB71ABD}"/>
          </ac:spMkLst>
        </pc:spChg>
      </pc:sldChg>
      <pc:sldChg chg="modSp mod">
        <pc:chgData name="Zita Draper" userId="b063123c-f51f-481b-b99c-f574606c9ace" providerId="ADAL" clId="{EDCDF62C-BF81-4503-9F93-7CB162D54458}" dt="2025-02-10T13:02:22.085" v="73" actId="33524"/>
        <pc:sldMkLst>
          <pc:docMk/>
          <pc:sldMk cId="0" sldId="264"/>
        </pc:sldMkLst>
        <pc:spChg chg="mod">
          <ac:chgData name="Zita Draper" userId="b063123c-f51f-481b-b99c-f574606c9ace" providerId="ADAL" clId="{EDCDF62C-BF81-4503-9F93-7CB162D54458}" dt="2025-02-10T13:02:22.085" v="73" actId="33524"/>
          <ac:spMkLst>
            <pc:docMk/>
            <pc:sldMk cId="0" sldId="264"/>
            <ac:spMk id="32" creationId="{00000000-0000-0000-0000-000000000000}"/>
          </ac:spMkLst>
        </pc:spChg>
      </pc:sldChg>
      <pc:sldChg chg="modSp mod modNotesTx">
        <pc:chgData name="Zita Draper" userId="b063123c-f51f-481b-b99c-f574606c9ace" providerId="ADAL" clId="{EDCDF62C-BF81-4503-9F93-7CB162D54458}" dt="2025-02-10T13:04:28.619" v="137" actId="20577"/>
        <pc:sldMkLst>
          <pc:docMk/>
          <pc:sldMk cId="0" sldId="265"/>
        </pc:sldMkLst>
        <pc:spChg chg="mod">
          <ac:chgData name="Zita Draper" userId="b063123c-f51f-481b-b99c-f574606c9ace" providerId="ADAL" clId="{EDCDF62C-BF81-4503-9F93-7CB162D54458}" dt="2025-02-10T13:04:28.619" v="137" actId="20577"/>
          <ac:spMkLst>
            <pc:docMk/>
            <pc:sldMk cId="0" sldId="265"/>
            <ac:spMk id="33" creationId="{00000000-0000-0000-0000-000000000000}"/>
          </ac:spMkLst>
        </pc:spChg>
      </pc:sldChg>
      <pc:sldChg chg="modNotesTx">
        <pc:chgData name="Zita Draper" userId="b063123c-f51f-481b-b99c-f574606c9ace" providerId="ADAL" clId="{EDCDF62C-BF81-4503-9F93-7CB162D54458}" dt="2025-02-10T13:05:16.531" v="220" actId="20577"/>
        <pc:sldMkLst>
          <pc:docMk/>
          <pc:sldMk cId="0" sldId="266"/>
        </pc:sldMkLst>
      </pc:sldChg>
      <pc:sldChg chg="modNotesTx">
        <pc:chgData name="Zita Draper" userId="b063123c-f51f-481b-b99c-f574606c9ace" providerId="ADAL" clId="{EDCDF62C-BF81-4503-9F93-7CB162D54458}" dt="2025-02-10T13:11:40.691" v="560" actId="313"/>
        <pc:sldMkLst>
          <pc:docMk/>
          <pc:sldMk cId="0" sldId="267"/>
        </pc:sldMkLst>
      </pc:sldChg>
      <pc:sldChg chg="modSp mod modNotesTx">
        <pc:chgData name="Zita Draper" userId="b063123c-f51f-481b-b99c-f574606c9ace" providerId="ADAL" clId="{EDCDF62C-BF81-4503-9F93-7CB162D54458}" dt="2025-02-10T13:12:35.462" v="614" actId="20577"/>
        <pc:sldMkLst>
          <pc:docMk/>
          <pc:sldMk cId="0" sldId="268"/>
        </pc:sldMkLst>
        <pc:spChg chg="mod">
          <ac:chgData name="Zita Draper" userId="b063123c-f51f-481b-b99c-f574606c9ace" providerId="ADAL" clId="{EDCDF62C-BF81-4503-9F93-7CB162D54458}" dt="2025-02-10T13:12:01.971" v="572" actId="20577"/>
          <ac:spMkLst>
            <pc:docMk/>
            <pc:sldMk cId="0" sldId="268"/>
            <ac:spMk id="32" creationId="{00000000-0000-0000-0000-000000000000}"/>
          </ac:spMkLst>
        </pc:spChg>
      </pc:sldChg>
      <pc:sldChg chg="modSp mod modNotesTx">
        <pc:chgData name="Zita Draper" userId="b063123c-f51f-481b-b99c-f574606c9ace" providerId="ADAL" clId="{EDCDF62C-BF81-4503-9F93-7CB162D54458}" dt="2025-02-10T13:14:54.472" v="841" actId="20577"/>
        <pc:sldMkLst>
          <pc:docMk/>
          <pc:sldMk cId="0" sldId="269"/>
        </pc:sldMkLst>
        <pc:spChg chg="mod">
          <ac:chgData name="Zita Draper" userId="b063123c-f51f-481b-b99c-f574606c9ace" providerId="ADAL" clId="{EDCDF62C-BF81-4503-9F93-7CB162D54458}" dt="2025-02-10T13:14:54.472" v="841" actId="20577"/>
          <ac:spMkLst>
            <pc:docMk/>
            <pc:sldMk cId="0" sldId="269"/>
            <ac:spMk id="33" creationId="{00000000-0000-0000-0000-000000000000}"/>
          </ac:spMkLst>
        </pc:spChg>
      </pc:sldChg>
      <pc:sldChg chg="modSp mod modNotesTx">
        <pc:chgData name="Zita Draper" userId="b063123c-f51f-481b-b99c-f574606c9ace" providerId="ADAL" clId="{EDCDF62C-BF81-4503-9F93-7CB162D54458}" dt="2025-02-10T13:33:28.928" v="1200" actId="20577"/>
        <pc:sldMkLst>
          <pc:docMk/>
          <pc:sldMk cId="0" sldId="270"/>
        </pc:sldMkLst>
        <pc:spChg chg="mod">
          <ac:chgData name="Zita Draper" userId="b063123c-f51f-481b-b99c-f574606c9ace" providerId="ADAL" clId="{EDCDF62C-BF81-4503-9F93-7CB162D54458}" dt="2025-02-10T13:32:35.655" v="1195" actId="20577"/>
          <ac:spMkLst>
            <pc:docMk/>
            <pc:sldMk cId="0" sldId="270"/>
            <ac:spMk id="33" creationId="{00000000-0000-0000-0000-000000000000}"/>
          </ac:spMkLst>
        </pc:spChg>
      </pc:sldChg>
      <pc:sldChg chg="modSp mod">
        <pc:chgData name="Zita Draper" userId="b063123c-f51f-481b-b99c-f574606c9ace" providerId="ADAL" clId="{EDCDF62C-BF81-4503-9F93-7CB162D54458}" dt="2025-02-10T13:34:30.895" v="1243" actId="20577"/>
        <pc:sldMkLst>
          <pc:docMk/>
          <pc:sldMk cId="0" sldId="271"/>
        </pc:sldMkLst>
        <pc:spChg chg="mod">
          <ac:chgData name="Zita Draper" userId="b063123c-f51f-481b-b99c-f574606c9ace" providerId="ADAL" clId="{EDCDF62C-BF81-4503-9F93-7CB162D54458}" dt="2025-02-10T13:33:50.039" v="1201" actId="33524"/>
          <ac:spMkLst>
            <pc:docMk/>
            <pc:sldMk cId="0" sldId="271"/>
            <ac:spMk id="32" creationId="{00000000-0000-0000-0000-000000000000}"/>
          </ac:spMkLst>
        </pc:spChg>
        <pc:spChg chg="mod">
          <ac:chgData name="Zita Draper" userId="b063123c-f51f-481b-b99c-f574606c9ace" providerId="ADAL" clId="{EDCDF62C-BF81-4503-9F93-7CB162D54458}" dt="2025-02-10T13:34:30.895" v="1243" actId="20577"/>
          <ac:spMkLst>
            <pc:docMk/>
            <pc:sldMk cId="0" sldId="271"/>
            <ac:spMk id="33" creationId="{00000000-0000-0000-0000-000000000000}"/>
          </ac:spMkLst>
        </pc:spChg>
      </pc:sldChg>
      <pc:sldChg chg="modNotesTx">
        <pc:chgData name="Zita Draper" userId="b063123c-f51f-481b-b99c-f574606c9ace" providerId="ADAL" clId="{EDCDF62C-BF81-4503-9F93-7CB162D54458}" dt="2025-02-10T13:35:28.166" v="1244"/>
        <pc:sldMkLst>
          <pc:docMk/>
          <pc:sldMk cId="0" sldId="272"/>
        </pc:sldMkLst>
      </pc:sldChg>
      <pc:sldChg chg="modSp mod modNotesTx">
        <pc:chgData name="Zita Draper" userId="b063123c-f51f-481b-b99c-f574606c9ace" providerId="ADAL" clId="{EDCDF62C-BF81-4503-9F93-7CB162D54458}" dt="2025-02-10T13:36:51.978" v="1281" actId="20577"/>
        <pc:sldMkLst>
          <pc:docMk/>
          <pc:sldMk cId="0" sldId="273"/>
        </pc:sldMkLst>
        <pc:spChg chg="mod">
          <ac:chgData name="Zita Draper" userId="b063123c-f51f-481b-b99c-f574606c9ace" providerId="ADAL" clId="{EDCDF62C-BF81-4503-9F93-7CB162D54458}" dt="2025-02-10T13:36:26.653" v="1245" actId="33524"/>
          <ac:spMkLst>
            <pc:docMk/>
            <pc:sldMk cId="0" sldId="273"/>
            <ac:spMk id="20" creationId="{00000000-0000-0000-0000-000000000000}"/>
          </ac:spMkLst>
        </pc:spChg>
      </pc:sldChg>
      <pc:sldChg chg="modNotesTx">
        <pc:chgData name="Zita Draper" userId="b063123c-f51f-481b-b99c-f574606c9ace" providerId="ADAL" clId="{EDCDF62C-BF81-4503-9F93-7CB162D54458}" dt="2025-02-10T13:39:05.777" v="1345" actId="20577"/>
        <pc:sldMkLst>
          <pc:docMk/>
          <pc:sldMk cId="0" sldId="277"/>
        </pc:sldMkLst>
      </pc:sldChg>
      <pc:sldChg chg="modSp mod">
        <pc:chgData name="Zita Draper" userId="b063123c-f51f-481b-b99c-f574606c9ace" providerId="ADAL" clId="{EDCDF62C-BF81-4503-9F93-7CB162D54458}" dt="2025-02-10T13:39:52.911" v="1347" actId="14100"/>
        <pc:sldMkLst>
          <pc:docMk/>
          <pc:sldMk cId="0" sldId="278"/>
        </pc:sldMkLst>
        <pc:spChg chg="mod">
          <ac:chgData name="Zita Draper" userId="b063123c-f51f-481b-b99c-f574606c9ace" providerId="ADAL" clId="{EDCDF62C-BF81-4503-9F93-7CB162D54458}" dt="2025-02-10T13:39:52.911" v="1347" actId="14100"/>
          <ac:spMkLst>
            <pc:docMk/>
            <pc:sldMk cId="0" sldId="278"/>
            <ac:spMk id="34" creationId="{00000000-0000-0000-0000-000000000000}"/>
          </ac:spMkLst>
        </pc:spChg>
      </pc:sldChg>
      <pc:sldChg chg="modSp mod">
        <pc:chgData name="Zita Draper" userId="b063123c-f51f-481b-b99c-f574606c9ace" providerId="ADAL" clId="{EDCDF62C-BF81-4503-9F93-7CB162D54458}" dt="2025-02-10T13:43:14.226" v="1350" actId="14100"/>
        <pc:sldMkLst>
          <pc:docMk/>
          <pc:sldMk cId="0" sldId="280"/>
        </pc:sldMkLst>
        <pc:spChg chg="mod">
          <ac:chgData name="Zita Draper" userId="b063123c-f51f-481b-b99c-f574606c9ace" providerId="ADAL" clId="{EDCDF62C-BF81-4503-9F93-7CB162D54458}" dt="2025-02-10T13:43:14.226" v="1350" actId="14100"/>
          <ac:spMkLst>
            <pc:docMk/>
            <pc:sldMk cId="0" sldId="280"/>
            <ac:spMk id="30" creationId="{00000000-0000-0000-0000-000000000000}"/>
          </ac:spMkLst>
        </pc:spChg>
        <pc:spChg chg="mod">
          <ac:chgData name="Zita Draper" userId="b063123c-f51f-481b-b99c-f574606c9ace" providerId="ADAL" clId="{EDCDF62C-BF81-4503-9F93-7CB162D54458}" dt="2025-02-10T13:42:44.950" v="1348" actId="33524"/>
          <ac:spMkLst>
            <pc:docMk/>
            <pc:sldMk cId="0" sldId="280"/>
            <ac:spMk id="33" creationId="{00000000-0000-0000-0000-000000000000}"/>
          </ac:spMkLst>
        </pc:spChg>
      </pc:sldChg>
      <pc:sldChg chg="modNotesTx">
        <pc:chgData name="Zita Draper" userId="b063123c-f51f-481b-b99c-f574606c9ace" providerId="ADAL" clId="{EDCDF62C-BF81-4503-9F93-7CB162D54458}" dt="2025-02-10T13:46:29.360" v="1619" actId="20577"/>
        <pc:sldMkLst>
          <pc:docMk/>
          <pc:sldMk cId="0" sldId="282"/>
        </pc:sldMkLst>
      </pc:sldChg>
      <pc:sldChg chg="modSp mod">
        <pc:chgData name="Zita Draper" userId="b063123c-f51f-481b-b99c-f574606c9ace" providerId="ADAL" clId="{EDCDF62C-BF81-4503-9F93-7CB162D54458}" dt="2025-02-10T12:00:03.596" v="4" actId="14100"/>
        <pc:sldMkLst>
          <pc:docMk/>
          <pc:sldMk cId="0" sldId="284"/>
        </pc:sldMkLst>
        <pc:spChg chg="mod">
          <ac:chgData name="Zita Draper" userId="b063123c-f51f-481b-b99c-f574606c9ace" providerId="ADAL" clId="{EDCDF62C-BF81-4503-9F93-7CB162D54458}" dt="2025-02-10T12:00:03.596" v="4" actId="14100"/>
          <ac:spMkLst>
            <pc:docMk/>
            <pc:sldMk cId="0" sldId="284"/>
            <ac:spMk id="32" creationId="{00000000-0000-0000-0000-000000000000}"/>
          </ac:spMkLst>
        </pc:spChg>
      </pc:sldChg>
      <pc:sldChg chg="modSp mod">
        <pc:chgData name="Zita Draper" userId="b063123c-f51f-481b-b99c-f574606c9ace" providerId="ADAL" clId="{EDCDF62C-BF81-4503-9F93-7CB162D54458}" dt="2025-02-10T11:59:47.173" v="3" actId="20577"/>
        <pc:sldMkLst>
          <pc:docMk/>
          <pc:sldMk cId="0" sldId="286"/>
        </pc:sldMkLst>
        <pc:spChg chg="mod">
          <ac:chgData name="Zita Draper" userId="b063123c-f51f-481b-b99c-f574606c9ace" providerId="ADAL" clId="{EDCDF62C-BF81-4503-9F93-7CB162D54458}" dt="2025-02-10T11:59:47.173" v="3" actId="20577"/>
          <ac:spMkLst>
            <pc:docMk/>
            <pc:sldMk cId="0" sldId="286"/>
            <ac:spMk id="31" creationId="{00000000-0000-0000-0000-000000000000}"/>
          </ac:spMkLst>
        </pc:spChg>
      </pc:sldChg>
      <pc:sldChg chg="modSp add mod modNotesTx">
        <pc:chgData name="Zita Draper" userId="b063123c-f51f-481b-b99c-f574606c9ace" providerId="ADAL" clId="{EDCDF62C-BF81-4503-9F93-7CB162D54458}" dt="2025-02-10T13:06:26.873" v="371" actId="20577"/>
        <pc:sldMkLst>
          <pc:docMk/>
          <pc:sldMk cId="3928706163" sldId="289"/>
        </pc:sldMkLst>
        <pc:spChg chg="mod">
          <ac:chgData name="Zita Draper" userId="b063123c-f51f-481b-b99c-f574606c9ace" providerId="ADAL" clId="{EDCDF62C-BF81-4503-9F93-7CB162D54458}" dt="2025-02-10T13:06:04.679" v="336" actId="20577"/>
          <ac:spMkLst>
            <pc:docMk/>
            <pc:sldMk cId="3928706163" sldId="289"/>
            <ac:spMk id="33" creationId="{373BDEE5-B9DC-5A4B-56BF-3ECEDCD68156}"/>
          </ac:spMkLst>
        </pc:spChg>
        <pc:spChg chg="mod">
          <ac:chgData name="Zita Draper" userId="b063123c-f51f-481b-b99c-f574606c9ace" providerId="ADAL" clId="{EDCDF62C-BF81-4503-9F93-7CB162D54458}" dt="2025-02-10T13:06:26.873" v="371" actId="20577"/>
          <ac:spMkLst>
            <pc:docMk/>
            <pc:sldMk cId="3928706163" sldId="289"/>
            <ac:spMk id="34" creationId="{5CA9B913-E599-BFF7-8148-77355DA3E2A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10.02.2025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If you use property as part of the partnership which is owned by one of the partners the value of that premises would be counted as capital. </a:t>
            </a:r>
          </a:p>
        </p:txBody>
      </p:sp>
      <p:sp>
        <p:nvSpPr>
          <p:cNvPr id="4" name="Slide Number Placeholder 3"/>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3857322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Longer than for a breach of contract which is 6 years. </a:t>
            </a:r>
          </a:p>
        </p:txBody>
      </p:sp>
      <p:sp>
        <p:nvSpPr>
          <p:cNvPr id="4" name="Slide Number Placeholder 3"/>
          <p:cNvSpPr>
            <a:spLocks noGrp="1"/>
          </p:cNvSpPr>
          <p:nvPr>
            <p:ph type="sldNum" sz="quarter" idx="5"/>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2492141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Originally classed as legal can become illegal if the law changes. </a:t>
            </a:r>
          </a:p>
        </p:txBody>
      </p:sp>
      <p:sp>
        <p:nvSpPr>
          <p:cNvPr id="4" name="Slide Number Placeholder 3"/>
          <p:cNvSpPr>
            <a:spLocks noGrp="1"/>
          </p:cNvSpPr>
          <p:nvPr>
            <p:ph type="sldNum" sz="quarter" idx="5"/>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832888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0875EC-AA92-C805-4549-1E6C0F4A9D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02CD0C-E32B-9E56-DF4F-1D67811448A4}"/>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08C4275D-3D58-B955-D391-09E276EB37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2AE323-6444-B1F1-F338-4DEE42E3058B}"/>
              </a:ext>
            </a:extLst>
          </p:cNvPr>
          <p:cNvSpPr>
            <a:spLocks noGrp="1"/>
          </p:cNvSpPr>
          <p:nvPr>
            <p:ph type="sldNum" sz="quarter" idx="5"/>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1573526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Rules do not apply to names of partners only surname, surnames and forenames and initials. </a:t>
            </a:r>
          </a:p>
          <a:p>
            <a:endParaRPr lang="en-GB" dirty="0"/>
          </a:p>
          <a:p>
            <a:r>
              <a:rPr lang="en-GB" dirty="0"/>
              <a:t>Don’t apply to partnerships with more that 20 partners, s long as the partnership’s documents give the address of its principal place of business, and state that a list of partners’ names can be inspected there.</a:t>
            </a:r>
          </a:p>
        </p:txBody>
      </p:sp>
      <p:sp>
        <p:nvSpPr>
          <p:cNvPr id="4" name="Slide Number Placeholder 3"/>
          <p:cNvSpPr>
            <a:spLocks noGrp="1"/>
          </p:cNvSpPr>
          <p:nvPr>
            <p:ph type="sldNum" sz="quarter" idx="5"/>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2207474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Oral unless deed – no notice period. </a:t>
            </a:r>
          </a:p>
        </p:txBody>
      </p:sp>
      <p:sp>
        <p:nvSpPr>
          <p:cNvPr id="4" name="Slide Number Placeholder 3"/>
          <p:cNvSpPr>
            <a:spLocks noGrp="1"/>
          </p:cNvSpPr>
          <p:nvPr>
            <p:ph type="sldNum" sz="quarter" idx="5"/>
          </p:nvPr>
        </p:nvSpPr>
        <p:spPr/>
        <p:txBody>
          <a:bodyPr/>
          <a:lstStyle/>
          <a:p>
            <a:fld id="{871B2431-D351-4C6E-A3CF-9DFAC0E3E050}" type="slidenum">
              <a:rPr lang="cs-CZ" smtClean="0"/>
              <a:t>14</a:t>
            </a:fld>
            <a:endParaRPr lang="cs-CZ"/>
          </a:p>
        </p:txBody>
      </p:sp>
    </p:spTree>
    <p:extLst>
      <p:ext uri="{BB962C8B-B14F-4D97-AF65-F5344CB8AC3E}">
        <p14:creationId xmlns:p14="http://schemas.microsoft.com/office/powerpoint/2010/main" val="721413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If continue after expiry – new partnership. </a:t>
            </a:r>
          </a:p>
          <a:p>
            <a:endParaRPr lang="en-GB" dirty="0"/>
          </a:p>
          <a:p>
            <a:r>
              <a:rPr lang="en-GB" dirty="0"/>
              <a:t>Need to include in the agreement which happens if the business continues after a specific time. </a:t>
            </a:r>
          </a:p>
        </p:txBody>
      </p:sp>
      <p:sp>
        <p:nvSpPr>
          <p:cNvPr id="4" name="Slide Number Placeholder 3"/>
          <p:cNvSpPr>
            <a:spLocks noGrp="1"/>
          </p:cNvSpPr>
          <p:nvPr>
            <p:ph type="sldNum" sz="quarter" idx="5"/>
          </p:nvPr>
        </p:nvSpPr>
        <p:spPr/>
        <p:txBody>
          <a:bodyPr/>
          <a:lstStyle/>
          <a:p>
            <a:fld id="{871B2431-D351-4C6E-A3CF-9DFAC0E3E050}" type="slidenum">
              <a:rPr lang="cs-CZ" smtClean="0"/>
              <a:t>15</a:t>
            </a:fld>
            <a:endParaRPr lang="cs-CZ"/>
          </a:p>
        </p:txBody>
      </p:sp>
    </p:spTree>
    <p:extLst>
      <p:ext uri="{BB962C8B-B14F-4D97-AF65-F5344CB8AC3E}">
        <p14:creationId xmlns:p14="http://schemas.microsoft.com/office/powerpoint/2010/main" val="3469617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Profits on the partnership property belong to the partnership. Partnership property is owned by all partners together.</a:t>
            </a:r>
          </a:p>
          <a:p>
            <a:endParaRPr lang="en-GB" dirty="0"/>
          </a:p>
          <a:p>
            <a:r>
              <a:rPr lang="en-GB" dirty="0"/>
              <a:t> Formal transfer of title to the partnership is not strictly necessary. If title is not formally transferred, the partner(s) owning the asset will hold it on trust for the members of the partnership. It will still be partnership property. </a:t>
            </a:r>
          </a:p>
        </p:txBody>
      </p:sp>
      <p:sp>
        <p:nvSpPr>
          <p:cNvPr id="4" name="Slide Number Placeholder 3"/>
          <p:cNvSpPr>
            <a:spLocks noGrp="1"/>
          </p:cNvSpPr>
          <p:nvPr>
            <p:ph type="sldNum" sz="quarter" idx="5"/>
          </p:nvPr>
        </p:nvSpPr>
        <p:spPr/>
        <p:txBody>
          <a:bodyPr/>
          <a:lstStyle/>
          <a:p>
            <a:fld id="{871B2431-D351-4C6E-A3CF-9DFAC0E3E050}" type="slidenum">
              <a:rPr lang="cs-CZ" smtClean="0"/>
              <a:t>16</a:t>
            </a:fld>
            <a:endParaRPr lang="cs-CZ"/>
          </a:p>
        </p:txBody>
      </p:sp>
    </p:spTree>
    <p:extLst>
      <p:ext uri="{BB962C8B-B14F-4D97-AF65-F5344CB8AC3E}">
        <p14:creationId xmlns:p14="http://schemas.microsoft.com/office/powerpoint/2010/main" val="2455136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The benefit of contracts with outsiders, and particularly debts owed to the business, can be transferred by an assignment</a:t>
            </a:r>
          </a:p>
        </p:txBody>
      </p:sp>
      <p:sp>
        <p:nvSpPr>
          <p:cNvPr id="4" name="Slide Number Placeholder 3"/>
          <p:cNvSpPr>
            <a:spLocks noGrp="1"/>
          </p:cNvSpPr>
          <p:nvPr>
            <p:ph type="sldNum" sz="quarter" idx="5"/>
          </p:nvPr>
        </p:nvSpPr>
        <p:spPr/>
        <p:txBody>
          <a:bodyPr/>
          <a:lstStyle/>
          <a:p>
            <a:fld id="{871B2431-D351-4C6E-A3CF-9DFAC0E3E050}" type="slidenum">
              <a:rPr lang="cs-CZ" smtClean="0"/>
              <a:t>18</a:t>
            </a:fld>
            <a:endParaRPr lang="cs-CZ"/>
          </a:p>
        </p:txBody>
      </p:sp>
    </p:spTree>
    <p:extLst>
      <p:ext uri="{BB962C8B-B14F-4D97-AF65-F5344CB8AC3E}">
        <p14:creationId xmlns:p14="http://schemas.microsoft.com/office/powerpoint/2010/main" val="1285171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Indemnify – reimburse if debts.</a:t>
            </a:r>
          </a:p>
        </p:txBody>
      </p:sp>
      <p:sp>
        <p:nvSpPr>
          <p:cNvPr id="4" name="Slide Number Placeholder 3"/>
          <p:cNvSpPr>
            <a:spLocks noGrp="1"/>
          </p:cNvSpPr>
          <p:nvPr>
            <p:ph type="sldNum" sz="quarter" idx="5"/>
          </p:nvPr>
        </p:nvSpPr>
        <p:spPr/>
        <p:txBody>
          <a:bodyPr/>
          <a:lstStyle/>
          <a:p>
            <a:fld id="{871B2431-D351-4C6E-A3CF-9DFAC0E3E050}" type="slidenum">
              <a:rPr lang="cs-CZ" smtClean="0"/>
              <a:t>19</a:t>
            </a:fld>
            <a:endParaRPr lang="cs-CZ"/>
          </a:p>
        </p:txBody>
      </p:sp>
    </p:spTree>
    <p:extLst>
      <p:ext uri="{BB962C8B-B14F-4D97-AF65-F5344CB8AC3E}">
        <p14:creationId xmlns:p14="http://schemas.microsoft.com/office/powerpoint/2010/main" val="624181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Unless stated otherwise there is an equal share.</a:t>
            </a:r>
          </a:p>
        </p:txBody>
      </p:sp>
      <p:sp>
        <p:nvSpPr>
          <p:cNvPr id="4" name="Slide Number Placeholder 3"/>
          <p:cNvSpPr>
            <a:spLocks noGrp="1"/>
          </p:cNvSpPr>
          <p:nvPr>
            <p:ph type="sldNum" sz="quarter" idx="5"/>
          </p:nvPr>
        </p:nvSpPr>
        <p:spPr/>
        <p:txBody>
          <a:bodyPr/>
          <a:lstStyle/>
          <a:p>
            <a:fld id="{871B2431-D351-4C6E-A3CF-9DFAC0E3E050}" type="slidenum">
              <a:rPr lang="cs-CZ" smtClean="0"/>
              <a:t>23</a:t>
            </a:fld>
            <a:endParaRPr lang="cs-CZ"/>
          </a:p>
        </p:txBody>
      </p:sp>
    </p:spTree>
    <p:extLst>
      <p:ext uri="{BB962C8B-B14F-4D97-AF65-F5344CB8AC3E}">
        <p14:creationId xmlns:p14="http://schemas.microsoft.com/office/powerpoint/2010/main" val="13105094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If one partner enters into a contract then all partners do – as long as it relates to the partnership and the individual partner has the authority to do so. </a:t>
            </a:r>
          </a:p>
          <a:p>
            <a:endParaRPr lang="en-GB" dirty="0"/>
          </a:p>
          <a:p>
            <a:r>
              <a:rPr lang="en-GB" dirty="0"/>
              <a:t>We come on to discuss this in Thursday’s session. </a:t>
            </a:r>
          </a:p>
        </p:txBody>
      </p:sp>
      <p:sp>
        <p:nvSpPr>
          <p:cNvPr id="4" name="Slide Number Placeholder 3"/>
          <p:cNvSpPr>
            <a:spLocks noGrp="1"/>
          </p:cNvSpPr>
          <p:nvPr>
            <p:ph type="sldNum" sz="quarter" idx="5"/>
          </p:nvPr>
        </p:nvSpPr>
        <p:spPr/>
        <p:txBody>
          <a:bodyPr/>
          <a:lstStyle/>
          <a:p>
            <a:fld id="{871B2431-D351-4C6E-A3CF-9DFAC0E3E050}" type="slidenum">
              <a:rPr lang="cs-CZ" smtClean="0"/>
              <a:t>28</a:t>
            </a:fld>
            <a:endParaRPr lang="cs-CZ"/>
          </a:p>
        </p:txBody>
      </p:sp>
    </p:spTree>
    <p:extLst>
      <p:ext uri="{BB962C8B-B14F-4D97-AF65-F5344CB8AC3E}">
        <p14:creationId xmlns:p14="http://schemas.microsoft.com/office/powerpoint/2010/main" val="19106670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However, it is important to note that agreement can exclude S.26.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svg"/><Relationship Id="rId10" Type="http://schemas.openxmlformats.org/officeDocument/2006/relationships/image" Target="../media/image9.sv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 Id="rId9" Type="http://schemas.openxmlformats.org/officeDocument/2006/relationships/image" Target="../media/image17.sv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25.svg"/><Relationship Id="rId3" Type="http://schemas.openxmlformats.org/officeDocument/2006/relationships/image" Target="../media/image19.svg"/><Relationship Id="rId7" Type="http://schemas.openxmlformats.org/officeDocument/2006/relationships/image" Target="../media/image11.svg"/><Relationship Id="rId12" Type="http://schemas.openxmlformats.org/officeDocument/2006/relationships/image" Target="../media/image24.pn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23.svg"/><Relationship Id="rId5" Type="http://schemas.openxmlformats.org/officeDocument/2006/relationships/image" Target="../media/image21.svg"/><Relationship Id="rId10" Type="http://schemas.openxmlformats.org/officeDocument/2006/relationships/image" Target="../media/image22.png"/><Relationship Id="rId4" Type="http://schemas.openxmlformats.org/officeDocument/2006/relationships/image" Target="../media/image20.png"/><Relationship Id="rId9" Type="http://schemas.openxmlformats.org/officeDocument/2006/relationships/image" Target="../media/image13.svg"/></Relationships>
</file>

<file path=ppt/slides/_rels/slide4.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22.png"/><Relationship Id="rId3" Type="http://schemas.openxmlformats.org/officeDocument/2006/relationships/image" Target="../media/image4.svg"/><Relationship Id="rId7" Type="http://schemas.openxmlformats.org/officeDocument/2006/relationships/image" Target="../media/image24.png"/><Relationship Id="rId12" Type="http://schemas.openxmlformats.org/officeDocument/2006/relationships/image" Target="../media/image11.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10.png"/><Relationship Id="rId5" Type="http://schemas.openxmlformats.org/officeDocument/2006/relationships/image" Target="../media/image1.png"/><Relationship Id="rId10" Type="http://schemas.openxmlformats.org/officeDocument/2006/relationships/image" Target="../media/image9.svg"/><Relationship Id="rId4" Type="http://schemas.openxmlformats.org/officeDocument/2006/relationships/image" Target="../media/image7.png"/><Relationship Id="rId9" Type="http://schemas.openxmlformats.org/officeDocument/2006/relationships/image" Target="../media/image8.png"/><Relationship Id="rId14" Type="http://schemas.openxmlformats.org/officeDocument/2006/relationships/image" Target="../media/image23.svg"/></Relationships>
</file>

<file path=ppt/slides/_rels/slide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33.svg"/><Relationship Id="rId5" Type="http://schemas.openxmlformats.org/officeDocument/2006/relationships/image" Target="../media/image27.sv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svg"/></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11.svg"/><Relationship Id="rId7" Type="http://schemas.openxmlformats.org/officeDocument/2006/relationships/image" Target="../media/image31.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5.svg"/></Relationships>
</file>

<file path=ppt/slides/_rels/slide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0.png"/><Relationship Id="rId7"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7.svg"/><Relationship Id="rId4" Type="http://schemas.openxmlformats.org/officeDocument/2006/relationships/image" Target="../media/image11.svg"/><Relationship Id="rId9" Type="http://schemas.openxmlformats.org/officeDocument/2006/relationships/image" Target="../media/image36.pn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10.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1.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38.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38.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7.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18.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19.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0.png"/><Relationship Id="rId7"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11.svg"/><Relationship Id="rId9" Type="http://schemas.openxmlformats.org/officeDocument/2006/relationships/image" Target="../media/image39.png"/></Relationships>
</file>

<file path=ppt/slides/_rels/slide2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40.gif"/><Relationship Id="rId5" Type="http://schemas.openxmlformats.org/officeDocument/2006/relationships/image" Target="../media/image31.sv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2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10" Type="http://schemas.openxmlformats.org/officeDocument/2006/relationships/image" Target="../media/image41.png"/><Relationship Id="rId4" Type="http://schemas.openxmlformats.org/officeDocument/2006/relationships/image" Target="../media/image26.png"/><Relationship Id="rId9" Type="http://schemas.openxmlformats.org/officeDocument/2006/relationships/image" Target="../media/image31.svg"/></Relationships>
</file>

<file path=ppt/slides/_rels/slide2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12" Type="http://schemas.openxmlformats.org/officeDocument/2006/relationships/image" Target="../media/image43.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4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24.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47.svg"/><Relationship Id="rId3" Type="http://schemas.openxmlformats.org/officeDocument/2006/relationships/image" Target="../media/image11.svg"/><Relationship Id="rId7" Type="http://schemas.openxmlformats.org/officeDocument/2006/relationships/image" Target="../media/image29.svg"/><Relationship Id="rId12" Type="http://schemas.openxmlformats.org/officeDocument/2006/relationships/image" Target="../media/image46.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45.svg"/><Relationship Id="rId5" Type="http://schemas.openxmlformats.org/officeDocument/2006/relationships/image" Target="../media/image27.svg"/><Relationship Id="rId10" Type="http://schemas.openxmlformats.org/officeDocument/2006/relationships/image" Target="../media/image44.png"/><Relationship Id="rId4" Type="http://schemas.openxmlformats.org/officeDocument/2006/relationships/image" Target="../media/image26.png"/><Relationship Id="rId9" Type="http://schemas.openxmlformats.org/officeDocument/2006/relationships/image" Target="../media/image31.svg"/></Relationships>
</file>

<file path=ppt/slides/_rels/slide2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2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49.svg"/><Relationship Id="rId5" Type="http://schemas.openxmlformats.org/officeDocument/2006/relationships/image" Target="../media/image27.svg"/><Relationship Id="rId10" Type="http://schemas.openxmlformats.org/officeDocument/2006/relationships/image" Target="../media/image48.png"/><Relationship Id="rId4" Type="http://schemas.openxmlformats.org/officeDocument/2006/relationships/image" Target="../media/image26.png"/><Relationship Id="rId9" Type="http://schemas.openxmlformats.org/officeDocument/2006/relationships/image" Target="../media/image31.svg"/></Relationships>
</file>

<file path=ppt/slides/_rels/slide27.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51.svg"/><Relationship Id="rId5" Type="http://schemas.openxmlformats.org/officeDocument/2006/relationships/image" Target="../media/image27.svg"/><Relationship Id="rId10" Type="http://schemas.openxmlformats.org/officeDocument/2006/relationships/image" Target="../media/image50.png"/><Relationship Id="rId4" Type="http://schemas.openxmlformats.org/officeDocument/2006/relationships/image" Target="../media/image26.png"/><Relationship Id="rId9" Type="http://schemas.openxmlformats.org/officeDocument/2006/relationships/image" Target="../media/image31.svg"/></Relationships>
</file>

<file path=ppt/slides/_rels/slide28.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12" Type="http://schemas.openxmlformats.org/officeDocument/2006/relationships/image" Target="../media/image53.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5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29.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0.png"/><Relationship Id="rId7"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54.gif"/><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11.svg"/><Relationship Id="rId9" Type="http://schemas.openxmlformats.org/officeDocument/2006/relationships/image" Target="../media/image30.png"/></Relationships>
</file>

<file path=ppt/slides/_rels/slide3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3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10" Type="http://schemas.openxmlformats.org/officeDocument/2006/relationships/image" Target="../media/image55.gif"/><Relationship Id="rId4" Type="http://schemas.openxmlformats.org/officeDocument/2006/relationships/image" Target="../media/image26.png"/><Relationship Id="rId9" Type="http://schemas.openxmlformats.org/officeDocument/2006/relationships/image" Target="../media/image31.svg"/></Relationships>
</file>

<file path=ppt/slides/_rels/slide3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svg"/><Relationship Id="rId7" Type="http://schemas.openxmlformats.org/officeDocument/2006/relationships/image" Target="../media/image29.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3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1.svg"/><Relationship Id="rId7" Type="http://schemas.openxmlformats.org/officeDocument/2006/relationships/image" Target="../media/image57.svg"/><Relationship Id="rId12" Type="http://schemas.openxmlformats.org/officeDocument/2006/relationships/image" Target="../media/image58.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56.png"/><Relationship Id="rId11" Type="http://schemas.openxmlformats.org/officeDocument/2006/relationships/image" Target="../media/image23.svg"/><Relationship Id="rId5" Type="http://schemas.openxmlformats.org/officeDocument/2006/relationships/image" Target="../media/image13.svg"/><Relationship Id="rId10" Type="http://schemas.openxmlformats.org/officeDocument/2006/relationships/image" Target="../media/image22.png"/><Relationship Id="rId4" Type="http://schemas.openxmlformats.org/officeDocument/2006/relationships/image" Target="../media/image12.png"/><Relationship Id="rId9" Type="http://schemas.openxmlformats.org/officeDocument/2006/relationships/image" Target="../media/image19.svg"/></Relationships>
</file>

<file path=ppt/slides/_rels/slide34.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22.png"/><Relationship Id="rId3" Type="http://schemas.openxmlformats.org/officeDocument/2006/relationships/image" Target="../media/image4.svg"/><Relationship Id="rId7" Type="http://schemas.openxmlformats.org/officeDocument/2006/relationships/image" Target="../media/image24.png"/><Relationship Id="rId12" Type="http://schemas.openxmlformats.org/officeDocument/2006/relationships/image" Target="../media/image11.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10.png"/><Relationship Id="rId5" Type="http://schemas.openxmlformats.org/officeDocument/2006/relationships/image" Target="../media/image1.png"/><Relationship Id="rId10" Type="http://schemas.openxmlformats.org/officeDocument/2006/relationships/image" Target="../media/image9.svg"/><Relationship Id="rId4" Type="http://schemas.openxmlformats.org/officeDocument/2006/relationships/image" Target="../media/image7.png"/><Relationship Id="rId9" Type="http://schemas.openxmlformats.org/officeDocument/2006/relationships/image" Target="../media/image8.png"/><Relationship Id="rId1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sp>
        <p:nvSpPr>
          <p:cNvPr id="2" name="Freeform 2"/>
          <p:cNvSpPr/>
          <p:nvPr/>
        </p:nvSpPr>
        <p:spPr>
          <a:xfrm rot="456353">
            <a:off x="222256" y="920486"/>
            <a:ext cx="6644041" cy="3800034"/>
          </a:xfrm>
          <a:custGeom>
            <a:avLst/>
            <a:gdLst/>
            <a:ahLst/>
            <a:cxnLst/>
            <a:rect l="l" t="t" r="r" b="b"/>
            <a:pathLst>
              <a:path w="6644041" h="3800034">
                <a:moveTo>
                  <a:pt x="0" y="0"/>
                </a:moveTo>
                <a:lnTo>
                  <a:pt x="6644041" y="0"/>
                </a:lnTo>
                <a:lnTo>
                  <a:pt x="6644041" y="3800034"/>
                </a:lnTo>
                <a:lnTo>
                  <a:pt x="0" y="38000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70333">
            <a:off x="3446239" y="431395"/>
            <a:ext cx="4200452" cy="5938942"/>
          </a:xfrm>
          <a:custGeom>
            <a:avLst/>
            <a:gdLst/>
            <a:ahLst/>
            <a:cxnLst/>
            <a:rect l="l" t="t" r="r" b="b"/>
            <a:pathLst>
              <a:path w="4200452" h="5938942">
                <a:moveTo>
                  <a:pt x="0" y="0"/>
                </a:moveTo>
                <a:lnTo>
                  <a:pt x="4200451" y="0"/>
                </a:lnTo>
                <a:lnTo>
                  <a:pt x="4200451" y="5938942"/>
                </a:lnTo>
                <a:lnTo>
                  <a:pt x="0" y="59389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264429">
            <a:off x="2650560" y="217881"/>
            <a:ext cx="1173273" cy="2162716"/>
          </a:xfrm>
          <a:custGeom>
            <a:avLst/>
            <a:gdLst/>
            <a:ahLst/>
            <a:cxnLst/>
            <a:rect l="l" t="t" r="r" b="b"/>
            <a:pathLst>
              <a:path w="1173273" h="2162716">
                <a:moveTo>
                  <a:pt x="0" y="0"/>
                </a:moveTo>
                <a:lnTo>
                  <a:pt x="1173273" y="0"/>
                </a:lnTo>
                <a:lnTo>
                  <a:pt x="1173273" y="2162716"/>
                </a:lnTo>
                <a:lnTo>
                  <a:pt x="0" y="21627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5" name="Group 5"/>
          <p:cNvGrpSpPr/>
          <p:nvPr/>
        </p:nvGrpSpPr>
        <p:grpSpPr>
          <a:xfrm rot="64315">
            <a:off x="222388" y="221331"/>
            <a:ext cx="16986986" cy="16191875"/>
            <a:chOff x="0" y="0"/>
            <a:chExt cx="22649315" cy="21589167"/>
          </a:xfrm>
        </p:grpSpPr>
        <p:grpSp>
          <p:nvGrpSpPr>
            <p:cNvPr id="6" name="Group 6"/>
            <p:cNvGrpSpPr/>
            <p:nvPr/>
          </p:nvGrpSpPr>
          <p:grpSpPr>
            <a:xfrm rot="-463612">
              <a:off x="19841100" y="973726"/>
              <a:ext cx="1405813" cy="2808667"/>
              <a:chOff x="0" y="0"/>
              <a:chExt cx="277692" cy="554798"/>
            </a:xfrm>
          </p:grpSpPr>
          <p:sp>
            <p:nvSpPr>
              <p:cNvPr id="7" name="Freeform 7"/>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8" name="TextBox 8"/>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463612">
              <a:off x="20245944" y="3957474"/>
              <a:ext cx="1405813" cy="2808667"/>
              <a:chOff x="0" y="0"/>
              <a:chExt cx="277692" cy="554798"/>
            </a:xfrm>
          </p:grpSpPr>
          <p:sp>
            <p:nvSpPr>
              <p:cNvPr id="10" name="Freeform 10"/>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11" name="TextBox 11"/>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463612">
              <a:off x="20650788" y="6941222"/>
              <a:ext cx="1405813" cy="2808667"/>
              <a:chOff x="0" y="0"/>
              <a:chExt cx="277692" cy="554798"/>
            </a:xfrm>
          </p:grpSpPr>
          <p:sp>
            <p:nvSpPr>
              <p:cNvPr id="13" name="Freeform 13"/>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txBody>
              <a:bodyPr/>
              <a:lstStyle/>
              <a:p>
                <a:endParaRPr lang="en-GB"/>
              </a:p>
            </p:txBody>
          </p:sp>
          <p:sp>
            <p:nvSpPr>
              <p:cNvPr id="14" name="TextBox 14"/>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463612">
              <a:off x="21055632" y="9924970"/>
              <a:ext cx="1405813" cy="2808667"/>
              <a:chOff x="0" y="0"/>
              <a:chExt cx="277692" cy="554798"/>
            </a:xfrm>
          </p:grpSpPr>
          <p:sp>
            <p:nvSpPr>
              <p:cNvPr id="16" name="Freeform 16"/>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7" name="TextBox 17"/>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rot="-5863994">
              <a:off x="13724839" y="5841257"/>
              <a:ext cx="12797941" cy="3359460"/>
            </a:xfrm>
            <a:custGeom>
              <a:avLst/>
              <a:gdLst/>
              <a:ahLst/>
              <a:cxnLst/>
              <a:rect l="l" t="t" r="r" b="b"/>
              <a:pathLst>
                <a:path w="12797941" h="3359460">
                  <a:moveTo>
                    <a:pt x="0" y="0"/>
                  </a:moveTo>
                  <a:lnTo>
                    <a:pt x="12797941" y="0"/>
                  </a:lnTo>
                  <a:lnTo>
                    <a:pt x="12797941" y="3359460"/>
                  </a:lnTo>
                  <a:lnTo>
                    <a:pt x="0" y="3359460"/>
                  </a:lnTo>
                  <a:lnTo>
                    <a:pt x="0" y="0"/>
                  </a:lnTo>
                  <a:close/>
                </a:path>
              </a:pathLst>
            </a:custGeom>
            <a:blipFill>
              <a:blip r:embed="rId8"/>
              <a:stretch>
                <a:fillRect/>
              </a:stretch>
            </a:blipFill>
          </p:spPr>
          <p:txBody>
            <a:bodyPr/>
            <a:lstStyle/>
            <a:p>
              <a:endParaRPr lang="en-GB"/>
            </a:p>
          </p:txBody>
        </p:sp>
        <p:grpSp>
          <p:nvGrpSpPr>
            <p:cNvPr id="19" name="Group 19"/>
            <p:cNvGrpSpPr/>
            <p:nvPr/>
          </p:nvGrpSpPr>
          <p:grpSpPr>
            <a:xfrm rot="-482388">
              <a:off x="2112715" y="1253558"/>
              <a:ext cx="19217676" cy="18383336"/>
              <a:chOff x="0" y="0"/>
              <a:chExt cx="3796084" cy="3631276"/>
            </a:xfrm>
          </p:grpSpPr>
          <p:sp>
            <p:nvSpPr>
              <p:cNvPr id="20" name="Freeform 20"/>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D8D3"/>
              </a:solidFill>
            </p:spPr>
            <p:txBody>
              <a:bodyPr/>
              <a:lstStyle/>
              <a:p>
                <a:endParaRPr lang="en-GB"/>
              </a:p>
            </p:txBody>
          </p:sp>
          <p:sp>
            <p:nvSpPr>
              <p:cNvPr id="21" name="TextBox 21"/>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rot="-486137">
              <a:off x="2170980" y="1257817"/>
              <a:ext cx="19114333" cy="19079580"/>
            </a:xfrm>
            <a:custGeom>
              <a:avLst/>
              <a:gdLst/>
              <a:ahLst/>
              <a:cxnLst/>
              <a:rect l="l" t="t" r="r" b="b"/>
              <a:pathLst>
                <a:path w="19114333" h="19079580">
                  <a:moveTo>
                    <a:pt x="0" y="0"/>
                  </a:moveTo>
                  <a:lnTo>
                    <a:pt x="19114333" y="0"/>
                  </a:lnTo>
                  <a:lnTo>
                    <a:pt x="19114333" y="19079580"/>
                  </a:lnTo>
                  <a:lnTo>
                    <a:pt x="0" y="190795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3" name="Freeform 23"/>
            <p:cNvSpPr/>
            <p:nvPr/>
          </p:nvSpPr>
          <p:spPr>
            <a:xfrm rot="-587391">
              <a:off x="1184056" y="3160471"/>
              <a:ext cx="1766206" cy="14078456"/>
            </a:xfrm>
            <a:custGeom>
              <a:avLst/>
              <a:gdLst/>
              <a:ahLst/>
              <a:cxnLst/>
              <a:rect l="l" t="t" r="r" b="b"/>
              <a:pathLst>
                <a:path w="1766206" h="14078456">
                  <a:moveTo>
                    <a:pt x="0" y="0"/>
                  </a:moveTo>
                  <a:lnTo>
                    <a:pt x="1766206" y="0"/>
                  </a:lnTo>
                  <a:lnTo>
                    <a:pt x="1766206" y="14078455"/>
                  </a:lnTo>
                  <a:lnTo>
                    <a:pt x="0" y="1407845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grpSp>
        <p:nvGrpSpPr>
          <p:cNvPr id="24" name="Group 24"/>
          <p:cNvGrpSpPr/>
          <p:nvPr/>
        </p:nvGrpSpPr>
        <p:grpSpPr>
          <a:xfrm rot="-418072">
            <a:off x="2625452" y="3377657"/>
            <a:ext cx="13272947" cy="4788655"/>
            <a:chOff x="0" y="0"/>
            <a:chExt cx="3495756" cy="1261209"/>
          </a:xfrm>
        </p:grpSpPr>
        <p:sp>
          <p:nvSpPr>
            <p:cNvPr id="25" name="Freeform 25"/>
            <p:cNvSpPr/>
            <p:nvPr/>
          </p:nvSpPr>
          <p:spPr>
            <a:xfrm>
              <a:off x="0" y="0"/>
              <a:ext cx="3495756" cy="1261209"/>
            </a:xfrm>
            <a:custGeom>
              <a:avLst/>
              <a:gdLst/>
              <a:ahLst/>
              <a:cxnLst/>
              <a:rect l="l" t="t" r="r" b="b"/>
              <a:pathLst>
                <a:path w="3495756" h="1261209">
                  <a:moveTo>
                    <a:pt x="0" y="0"/>
                  </a:moveTo>
                  <a:lnTo>
                    <a:pt x="3495756" y="0"/>
                  </a:lnTo>
                  <a:lnTo>
                    <a:pt x="3495756" y="1261209"/>
                  </a:lnTo>
                  <a:lnTo>
                    <a:pt x="0" y="1261209"/>
                  </a:lnTo>
                  <a:close/>
                </a:path>
              </a:pathLst>
            </a:custGeom>
            <a:solidFill>
              <a:srgbClr val="FFFFFF"/>
            </a:solidFill>
          </p:spPr>
          <p:txBody>
            <a:bodyPr/>
            <a:lstStyle/>
            <a:p>
              <a:endParaRPr lang="en-GB"/>
            </a:p>
          </p:txBody>
        </p:sp>
        <p:sp>
          <p:nvSpPr>
            <p:cNvPr id="26" name="TextBox 26"/>
            <p:cNvSpPr txBox="1"/>
            <p:nvPr/>
          </p:nvSpPr>
          <p:spPr>
            <a:xfrm>
              <a:off x="0" y="-47625"/>
              <a:ext cx="3495756" cy="1308834"/>
            </a:xfrm>
            <a:prstGeom prst="rect">
              <a:avLst/>
            </a:prstGeom>
          </p:spPr>
          <p:txBody>
            <a:bodyPr lIns="50800" tIns="50800" rIns="50800" bIns="50800" rtlCol="0" anchor="ctr"/>
            <a:lstStyle/>
            <a:p>
              <a:pPr algn="ctr">
                <a:lnSpc>
                  <a:spcPts val="2659"/>
                </a:lnSpc>
              </a:pPr>
              <a:endParaRPr/>
            </a:p>
          </p:txBody>
        </p:sp>
      </p:grpSp>
      <p:sp>
        <p:nvSpPr>
          <p:cNvPr id="27" name="AutoShape 27"/>
          <p:cNvSpPr/>
          <p:nvPr/>
        </p:nvSpPr>
        <p:spPr>
          <a:xfrm flipV="1">
            <a:off x="4985915" y="5379243"/>
            <a:ext cx="10252602" cy="1213431"/>
          </a:xfrm>
          <a:prstGeom prst="line">
            <a:avLst/>
          </a:prstGeom>
          <a:ln w="38100" cap="flat">
            <a:solidFill>
              <a:srgbClr val="000000"/>
            </a:solidFill>
            <a:prstDash val="solid"/>
            <a:headEnd type="none" w="sm" len="sm"/>
            <a:tailEnd type="none" w="sm" len="sm"/>
          </a:ln>
        </p:spPr>
        <p:txBody>
          <a:bodyPr/>
          <a:lstStyle/>
          <a:p>
            <a:endParaRPr lang="en-GB"/>
          </a:p>
        </p:txBody>
      </p:sp>
      <p:sp>
        <p:nvSpPr>
          <p:cNvPr id="28" name="TextBox 28"/>
          <p:cNvSpPr txBox="1"/>
          <p:nvPr/>
        </p:nvSpPr>
        <p:spPr>
          <a:xfrm rot="-416449">
            <a:off x="3353381" y="4204210"/>
            <a:ext cx="11828062" cy="1698930"/>
          </a:xfrm>
          <a:prstGeom prst="rect">
            <a:avLst/>
          </a:prstGeom>
        </p:spPr>
        <p:txBody>
          <a:bodyPr lIns="0" tIns="0" rIns="0" bIns="0" rtlCol="0" anchor="t">
            <a:spAutoFit/>
          </a:bodyPr>
          <a:lstStyle/>
          <a:p>
            <a:pPr algn="r">
              <a:lnSpc>
                <a:spcPts val="13983"/>
              </a:lnSpc>
            </a:pPr>
            <a:r>
              <a:rPr lang="en-US" sz="9987">
                <a:solidFill>
                  <a:srgbClr val="373737"/>
                </a:solidFill>
                <a:latin typeface="Paytone One"/>
                <a:ea typeface="Paytone One"/>
                <a:cs typeface="Paytone One"/>
                <a:sym typeface="Paytone One"/>
              </a:rPr>
              <a:t>PARTNERSHIPS</a:t>
            </a:r>
          </a:p>
        </p:txBody>
      </p:sp>
      <p:sp>
        <p:nvSpPr>
          <p:cNvPr id="29" name="TextBox 29"/>
          <p:cNvSpPr txBox="1"/>
          <p:nvPr/>
        </p:nvSpPr>
        <p:spPr>
          <a:xfrm rot="-416449">
            <a:off x="6659163" y="6133022"/>
            <a:ext cx="8563554" cy="817878"/>
          </a:xfrm>
          <a:prstGeom prst="rect">
            <a:avLst/>
          </a:prstGeom>
        </p:spPr>
        <p:txBody>
          <a:bodyPr lIns="0" tIns="0" rIns="0" bIns="0" rtlCol="0" anchor="t">
            <a:spAutoFit/>
          </a:bodyPr>
          <a:lstStyle/>
          <a:p>
            <a:pPr algn="r">
              <a:lnSpc>
                <a:spcPts val="5969"/>
              </a:lnSpc>
            </a:pPr>
            <a:r>
              <a:rPr lang="en-US" sz="4264">
                <a:solidFill>
                  <a:srgbClr val="373737"/>
                </a:solidFill>
                <a:latin typeface="เอฟซี เรนโบว์"/>
                <a:ea typeface="เอฟซี เรนโบว์"/>
                <a:cs typeface="เอฟซี เรนโบว์"/>
                <a:sym typeface="เอฟซี เรนโบว์"/>
              </a:rPr>
              <a:t>By Zita Draper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689548" y="190801"/>
            <a:ext cx="17598452" cy="9798823"/>
            <a:chOff x="0" y="0"/>
            <a:chExt cx="4634983" cy="2580760"/>
          </a:xfrm>
        </p:grpSpPr>
        <p:sp>
          <p:nvSpPr>
            <p:cNvPr id="3" name="Freeform 3"/>
            <p:cNvSpPr/>
            <p:nvPr/>
          </p:nvSpPr>
          <p:spPr>
            <a:xfrm>
              <a:off x="0" y="0"/>
              <a:ext cx="4634983" cy="2580760"/>
            </a:xfrm>
            <a:custGeom>
              <a:avLst/>
              <a:gdLst/>
              <a:ahLst/>
              <a:cxnLst/>
              <a:rect l="l" t="t" r="r" b="b"/>
              <a:pathLst>
                <a:path w="4634983" h="2580760">
                  <a:moveTo>
                    <a:pt x="0" y="0"/>
                  </a:moveTo>
                  <a:lnTo>
                    <a:pt x="4634983" y="0"/>
                  </a:lnTo>
                  <a:lnTo>
                    <a:pt x="4634983" y="2580760"/>
                  </a:lnTo>
                  <a:lnTo>
                    <a:pt x="0" y="2580760"/>
                  </a:lnTo>
                  <a:close/>
                </a:path>
              </a:pathLst>
            </a:custGeom>
            <a:solidFill>
              <a:srgbClr val="FDC9C3"/>
            </a:solidFill>
          </p:spPr>
          <p:txBody>
            <a:bodyPr/>
            <a:lstStyle/>
            <a:p>
              <a:endParaRPr lang="en-GB"/>
            </a:p>
          </p:txBody>
        </p:sp>
        <p:sp>
          <p:nvSpPr>
            <p:cNvPr id="4" name="TextBox 4"/>
            <p:cNvSpPr txBox="1"/>
            <p:nvPr/>
          </p:nvSpPr>
          <p:spPr>
            <a:xfrm>
              <a:off x="0" y="-47625"/>
              <a:ext cx="4634983" cy="262838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306157" y="526717"/>
            <a:ext cx="17675685" cy="9233566"/>
            <a:chOff x="0" y="0"/>
            <a:chExt cx="23567581" cy="12311421"/>
          </a:xfrm>
        </p:grpSpPr>
        <p:grpSp>
          <p:nvGrpSpPr>
            <p:cNvPr id="6" name="Group 6"/>
            <p:cNvGrpSpPr/>
            <p:nvPr/>
          </p:nvGrpSpPr>
          <p:grpSpPr>
            <a:xfrm>
              <a:off x="22161767" y="153722"/>
              <a:ext cx="1405813" cy="2808667"/>
              <a:chOff x="0" y="0"/>
              <a:chExt cx="277692" cy="554798"/>
            </a:xfrm>
          </p:grpSpPr>
          <p:sp>
            <p:nvSpPr>
              <p:cNvPr id="7" name="Freeform 7"/>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8" name="TextBox 8"/>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22161767" y="3164810"/>
              <a:ext cx="1405813" cy="2808667"/>
              <a:chOff x="0" y="0"/>
              <a:chExt cx="277692" cy="554798"/>
            </a:xfrm>
          </p:grpSpPr>
          <p:sp>
            <p:nvSpPr>
              <p:cNvPr id="10" name="Freeform 10"/>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11" name="TextBox 11"/>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22161767" y="6175898"/>
              <a:ext cx="1405813" cy="2808667"/>
              <a:chOff x="0" y="0"/>
              <a:chExt cx="277692" cy="554798"/>
            </a:xfrm>
          </p:grpSpPr>
          <p:sp>
            <p:nvSpPr>
              <p:cNvPr id="13" name="Freeform 13"/>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D8D3"/>
              </a:solidFill>
            </p:spPr>
            <p:txBody>
              <a:bodyPr/>
              <a:lstStyle/>
              <a:p>
                <a:endParaRPr lang="en-GB"/>
              </a:p>
            </p:txBody>
          </p:sp>
          <p:sp>
            <p:nvSpPr>
              <p:cNvPr id="14" name="TextBox 14"/>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22161767" y="9186986"/>
              <a:ext cx="1405813" cy="2808667"/>
              <a:chOff x="0" y="0"/>
              <a:chExt cx="277692" cy="554798"/>
            </a:xfrm>
          </p:grpSpPr>
          <p:sp>
            <p:nvSpPr>
              <p:cNvPr id="16" name="Freeform 16"/>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7" name="TextBox 17"/>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742874" y="0"/>
              <a:ext cx="21885452" cy="12311421"/>
              <a:chOff x="0" y="0"/>
              <a:chExt cx="4323052" cy="2431886"/>
            </a:xfrm>
          </p:grpSpPr>
          <p:sp>
            <p:nvSpPr>
              <p:cNvPr id="19" name="Freeform 19"/>
              <p:cNvSpPr/>
              <p:nvPr/>
            </p:nvSpPr>
            <p:spPr>
              <a:xfrm>
                <a:off x="0" y="0"/>
                <a:ext cx="4323052" cy="2431886"/>
              </a:xfrm>
              <a:custGeom>
                <a:avLst/>
                <a:gdLst/>
                <a:ahLst/>
                <a:cxnLst/>
                <a:rect l="l" t="t" r="r" b="b"/>
                <a:pathLst>
                  <a:path w="4323052" h="2431886">
                    <a:moveTo>
                      <a:pt x="0" y="0"/>
                    </a:moveTo>
                    <a:lnTo>
                      <a:pt x="4323052" y="0"/>
                    </a:lnTo>
                    <a:lnTo>
                      <a:pt x="4323052" y="2431886"/>
                    </a:lnTo>
                    <a:lnTo>
                      <a:pt x="0" y="2431886"/>
                    </a:lnTo>
                    <a:close/>
                  </a:path>
                </a:pathLst>
              </a:custGeom>
              <a:solidFill>
                <a:srgbClr val="FFFFFF"/>
              </a:solidFill>
            </p:spPr>
            <p:txBody>
              <a:bodyPr/>
              <a:lstStyle/>
              <a:p>
                <a:endParaRPr lang="en-GB"/>
              </a:p>
            </p:txBody>
          </p:sp>
          <p:sp>
            <p:nvSpPr>
              <p:cNvPr id="20" name="TextBox 20"/>
              <p:cNvSpPr txBox="1"/>
              <p:nvPr/>
            </p:nvSpPr>
            <p:spPr>
              <a:xfrm>
                <a:off x="0" y="-47625"/>
                <a:ext cx="4323052" cy="2479511"/>
              </a:xfrm>
              <a:prstGeom prst="rect">
                <a:avLst/>
              </a:prstGeom>
            </p:spPr>
            <p:txBody>
              <a:bodyPr lIns="50800" tIns="50800" rIns="50800" bIns="50800" rtlCol="0" anchor="ctr"/>
              <a:lstStyle/>
              <a:p>
                <a:pPr algn="ctr">
                  <a:lnSpc>
                    <a:spcPts val="2659"/>
                  </a:lnSpc>
                </a:pPr>
                <a:endParaRPr/>
              </a:p>
            </p:txBody>
          </p:sp>
        </p:grpSp>
        <p:sp>
          <p:nvSpPr>
            <p:cNvPr id="21" name="Freeform 21"/>
            <p:cNvSpPr/>
            <p:nvPr/>
          </p:nvSpPr>
          <p:spPr>
            <a:xfrm>
              <a:off x="0" y="153722"/>
              <a:ext cx="1485749" cy="11842925"/>
            </a:xfrm>
            <a:custGeom>
              <a:avLst/>
              <a:gdLst/>
              <a:ahLst/>
              <a:cxnLst/>
              <a:rect l="l" t="t" r="r" b="b"/>
              <a:pathLst>
                <a:path w="1485749" h="11842925">
                  <a:moveTo>
                    <a:pt x="0" y="0"/>
                  </a:moveTo>
                  <a:lnTo>
                    <a:pt x="1485749" y="0"/>
                  </a:lnTo>
                  <a:lnTo>
                    <a:pt x="1485749" y="11842924"/>
                  </a:lnTo>
                  <a:lnTo>
                    <a:pt x="0" y="118429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grpSp>
        <p:nvGrpSpPr>
          <p:cNvPr id="22" name="Group 22"/>
          <p:cNvGrpSpPr/>
          <p:nvPr/>
        </p:nvGrpSpPr>
        <p:grpSpPr>
          <a:xfrm>
            <a:off x="2869936" y="2802288"/>
            <a:ext cx="13237676" cy="6148654"/>
            <a:chOff x="0" y="0"/>
            <a:chExt cx="3486466" cy="1619398"/>
          </a:xfrm>
        </p:grpSpPr>
        <p:sp>
          <p:nvSpPr>
            <p:cNvPr id="23" name="Freeform 23"/>
            <p:cNvSpPr/>
            <p:nvPr/>
          </p:nvSpPr>
          <p:spPr>
            <a:xfrm>
              <a:off x="0" y="0"/>
              <a:ext cx="3486466" cy="1619398"/>
            </a:xfrm>
            <a:custGeom>
              <a:avLst/>
              <a:gdLst/>
              <a:ahLst/>
              <a:cxnLst/>
              <a:rect l="l" t="t" r="r" b="b"/>
              <a:pathLst>
                <a:path w="3486466" h="1619398">
                  <a:moveTo>
                    <a:pt x="38015" y="0"/>
                  </a:moveTo>
                  <a:lnTo>
                    <a:pt x="3448451" y="0"/>
                  </a:lnTo>
                  <a:cubicBezTo>
                    <a:pt x="3458533" y="0"/>
                    <a:pt x="3468203" y="4005"/>
                    <a:pt x="3475332" y="11134"/>
                  </a:cubicBezTo>
                  <a:cubicBezTo>
                    <a:pt x="3482461" y="18263"/>
                    <a:pt x="3486466" y="27932"/>
                    <a:pt x="3486466" y="38015"/>
                  </a:cubicBezTo>
                  <a:lnTo>
                    <a:pt x="3486466" y="1581384"/>
                  </a:lnTo>
                  <a:cubicBezTo>
                    <a:pt x="3486466" y="1602379"/>
                    <a:pt x="3469446" y="1619398"/>
                    <a:pt x="3448451" y="1619398"/>
                  </a:cubicBezTo>
                  <a:lnTo>
                    <a:pt x="38015" y="1619398"/>
                  </a:lnTo>
                  <a:cubicBezTo>
                    <a:pt x="27932" y="1619398"/>
                    <a:pt x="18263" y="1615393"/>
                    <a:pt x="11134" y="1608264"/>
                  </a:cubicBezTo>
                  <a:cubicBezTo>
                    <a:pt x="4005" y="1601135"/>
                    <a:pt x="0" y="1591466"/>
                    <a:pt x="0" y="1581384"/>
                  </a:cubicBezTo>
                  <a:lnTo>
                    <a:pt x="0" y="38015"/>
                  </a:lnTo>
                  <a:cubicBezTo>
                    <a:pt x="0" y="17020"/>
                    <a:pt x="17020" y="0"/>
                    <a:pt x="380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24" name="TextBox 24"/>
            <p:cNvSpPr txBox="1"/>
            <p:nvPr/>
          </p:nvSpPr>
          <p:spPr>
            <a:xfrm>
              <a:off x="0" y="-47625"/>
              <a:ext cx="3486466" cy="1667023"/>
            </a:xfrm>
            <a:prstGeom prst="rect">
              <a:avLst/>
            </a:prstGeom>
          </p:spPr>
          <p:txBody>
            <a:bodyPr lIns="50800" tIns="50800" rIns="50800" bIns="50800" rtlCol="0" anchor="ctr"/>
            <a:lstStyle/>
            <a:p>
              <a:pPr algn="ctr">
                <a:lnSpc>
                  <a:spcPts val="2659"/>
                </a:lnSpc>
              </a:pPr>
              <a:endParaRPr/>
            </a:p>
          </p:txBody>
        </p:sp>
      </p:grpSp>
      <p:sp>
        <p:nvSpPr>
          <p:cNvPr id="25" name="Freeform 25"/>
          <p:cNvSpPr/>
          <p:nvPr/>
        </p:nvSpPr>
        <p:spPr>
          <a:xfrm>
            <a:off x="3766676" y="1321245"/>
            <a:ext cx="1082327" cy="1359281"/>
          </a:xfrm>
          <a:custGeom>
            <a:avLst/>
            <a:gdLst/>
            <a:ahLst/>
            <a:cxnLst/>
            <a:rect l="l" t="t" r="r" b="b"/>
            <a:pathLst>
              <a:path w="1082327" h="1359281">
                <a:moveTo>
                  <a:pt x="0" y="0"/>
                </a:moveTo>
                <a:lnTo>
                  <a:pt x="1082327" y="0"/>
                </a:lnTo>
                <a:lnTo>
                  <a:pt x="1082327" y="1359281"/>
                </a:lnTo>
                <a:lnTo>
                  <a:pt x="0" y="135928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6" name="TextBox 26"/>
          <p:cNvSpPr txBox="1"/>
          <p:nvPr/>
        </p:nvSpPr>
        <p:spPr>
          <a:xfrm>
            <a:off x="4307839" y="1178370"/>
            <a:ext cx="9672321" cy="1244725"/>
          </a:xfrm>
          <a:prstGeom prst="rect">
            <a:avLst/>
          </a:prstGeom>
        </p:spPr>
        <p:txBody>
          <a:bodyPr lIns="0" tIns="0" rIns="0" bIns="0" rtlCol="0" anchor="t">
            <a:spAutoFit/>
          </a:bodyPr>
          <a:lstStyle/>
          <a:p>
            <a:pPr algn="ctr">
              <a:lnSpc>
                <a:spcPts val="10150"/>
              </a:lnSpc>
            </a:pPr>
            <a:r>
              <a:rPr lang="en-US" sz="7250">
                <a:solidFill>
                  <a:srgbClr val="373737"/>
                </a:solidFill>
                <a:latin typeface="Paytone One"/>
                <a:ea typeface="Paytone One"/>
                <a:cs typeface="Paytone One"/>
                <a:sym typeface="Paytone One"/>
              </a:rPr>
              <a:t>AGENDA</a:t>
            </a:r>
          </a:p>
        </p:txBody>
      </p:sp>
      <p:sp>
        <p:nvSpPr>
          <p:cNvPr id="27" name="Freeform 27"/>
          <p:cNvSpPr/>
          <p:nvPr/>
        </p:nvSpPr>
        <p:spPr>
          <a:xfrm flipH="1">
            <a:off x="13438997" y="1321245"/>
            <a:ext cx="1082327" cy="1359281"/>
          </a:xfrm>
          <a:custGeom>
            <a:avLst/>
            <a:gdLst/>
            <a:ahLst/>
            <a:cxnLst/>
            <a:rect l="l" t="t" r="r" b="b"/>
            <a:pathLst>
              <a:path w="1082327" h="1359281">
                <a:moveTo>
                  <a:pt x="1082327" y="0"/>
                </a:moveTo>
                <a:lnTo>
                  <a:pt x="0" y="0"/>
                </a:lnTo>
                <a:lnTo>
                  <a:pt x="0" y="1359281"/>
                </a:lnTo>
                <a:lnTo>
                  <a:pt x="1082327" y="1359281"/>
                </a:lnTo>
                <a:lnTo>
                  <a:pt x="1082327"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8" name="Freeform 28"/>
          <p:cNvSpPr/>
          <p:nvPr/>
        </p:nvSpPr>
        <p:spPr>
          <a:xfrm>
            <a:off x="1464785" y="7247886"/>
            <a:ext cx="2301891" cy="2245556"/>
          </a:xfrm>
          <a:custGeom>
            <a:avLst/>
            <a:gdLst/>
            <a:ahLst/>
            <a:cxnLst/>
            <a:rect l="l" t="t" r="r" b="b"/>
            <a:pathLst>
              <a:path w="2301891" h="2245556">
                <a:moveTo>
                  <a:pt x="0" y="0"/>
                </a:moveTo>
                <a:lnTo>
                  <a:pt x="2301891" y="0"/>
                </a:lnTo>
                <a:lnTo>
                  <a:pt x="2301891" y="2245556"/>
                </a:lnTo>
                <a:lnTo>
                  <a:pt x="0" y="224555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TextBox 29"/>
          <p:cNvSpPr txBox="1"/>
          <p:nvPr/>
        </p:nvSpPr>
        <p:spPr>
          <a:xfrm>
            <a:off x="2752498" y="3140586"/>
            <a:ext cx="12783004" cy="4317439"/>
          </a:xfrm>
          <a:prstGeom prst="rect">
            <a:avLst/>
          </a:prstGeom>
        </p:spPr>
        <p:txBody>
          <a:bodyPr lIns="0" tIns="0" rIns="0" bIns="0" rtlCol="0" anchor="t">
            <a:spAutoFit/>
          </a:bodyPr>
          <a:lstStyle/>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Aims and Learning Objectives</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What is a partnership? </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How to start and run one? </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Activity </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Summary</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Thank you, any questions?</a:t>
            </a:r>
          </a:p>
        </p:txBody>
      </p:sp>
      <p:sp>
        <p:nvSpPr>
          <p:cNvPr id="30" name="Freeform 30"/>
          <p:cNvSpPr/>
          <p:nvPr/>
        </p:nvSpPr>
        <p:spPr>
          <a:xfrm rot="1348902">
            <a:off x="14531492" y="7309651"/>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sp>
        <p:nvSpPr>
          <p:cNvPr id="2" name="Freeform 2"/>
          <p:cNvSpPr/>
          <p:nvPr/>
        </p:nvSpPr>
        <p:spPr>
          <a:xfrm rot="1074498">
            <a:off x="1942030" y="-1339036"/>
            <a:ext cx="6338431" cy="6939172"/>
          </a:xfrm>
          <a:custGeom>
            <a:avLst/>
            <a:gdLst/>
            <a:ahLst/>
            <a:cxnLst/>
            <a:rect l="l" t="t" r="r" b="b"/>
            <a:pathLst>
              <a:path w="6338431" h="6939172">
                <a:moveTo>
                  <a:pt x="0" y="0"/>
                </a:moveTo>
                <a:lnTo>
                  <a:pt x="6338431" y="0"/>
                </a:lnTo>
                <a:lnTo>
                  <a:pt x="6338431" y="6939172"/>
                </a:lnTo>
                <a:lnTo>
                  <a:pt x="0" y="693917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7147693" y="2487896"/>
            <a:ext cx="10849881" cy="7256468"/>
            <a:chOff x="0" y="0"/>
            <a:chExt cx="2857582" cy="1911169"/>
          </a:xfrm>
        </p:grpSpPr>
        <p:sp>
          <p:nvSpPr>
            <p:cNvPr id="4" name="Freeform 4"/>
            <p:cNvSpPr/>
            <p:nvPr/>
          </p:nvSpPr>
          <p:spPr>
            <a:xfrm>
              <a:off x="0" y="0"/>
              <a:ext cx="2857582" cy="1911169"/>
            </a:xfrm>
            <a:custGeom>
              <a:avLst/>
              <a:gdLst/>
              <a:ahLst/>
              <a:cxnLst/>
              <a:rect l="l" t="t" r="r" b="b"/>
              <a:pathLst>
                <a:path w="2857582" h="1911169">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5" name="TextBox 5"/>
            <p:cNvSpPr txBox="1"/>
            <p:nvPr/>
          </p:nvSpPr>
          <p:spPr>
            <a:xfrm>
              <a:off x="0" y="-47625"/>
              <a:ext cx="2857582" cy="1958794"/>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775463">
            <a:off x="-93209" y="7112746"/>
            <a:ext cx="5339146" cy="7250692"/>
          </a:xfrm>
          <a:custGeom>
            <a:avLst/>
            <a:gdLst/>
            <a:ahLst/>
            <a:cxnLst/>
            <a:rect l="l" t="t" r="r" b="b"/>
            <a:pathLst>
              <a:path w="5339146" h="7250692">
                <a:moveTo>
                  <a:pt x="0" y="0"/>
                </a:moveTo>
                <a:lnTo>
                  <a:pt x="5339146" y="0"/>
                </a:lnTo>
                <a:lnTo>
                  <a:pt x="5339146" y="7250692"/>
                </a:lnTo>
                <a:lnTo>
                  <a:pt x="0" y="725069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5395279" y="0"/>
            <a:ext cx="15067362" cy="13787502"/>
            <a:chOff x="0" y="0"/>
            <a:chExt cx="20089817" cy="18383336"/>
          </a:xfrm>
        </p:grpSpPr>
        <p:grpSp>
          <p:nvGrpSpPr>
            <p:cNvPr id="8" name="Group 8"/>
            <p:cNvGrpSpPr/>
            <p:nvPr/>
          </p:nvGrpSpPr>
          <p:grpSpPr>
            <a:xfrm>
              <a:off x="872141" y="0"/>
              <a:ext cx="19217676" cy="18383336"/>
              <a:chOff x="0" y="0"/>
              <a:chExt cx="3796084" cy="3631276"/>
            </a:xfrm>
          </p:grpSpPr>
          <p:sp>
            <p:nvSpPr>
              <p:cNvPr id="9" name="Freeform 9"/>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FFFF"/>
              </a:solidFill>
            </p:spPr>
            <p:txBody>
              <a:bodyPr/>
              <a:lstStyle/>
              <a:p>
                <a:endParaRPr lang="en-GB"/>
              </a:p>
            </p:txBody>
          </p:sp>
          <p:sp>
            <p:nvSpPr>
              <p:cNvPr id="10" name="TextBox 10"/>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rot="-48879">
              <a:off x="99994" y="403767"/>
              <a:ext cx="1766206" cy="14078456"/>
            </a:xfrm>
            <a:custGeom>
              <a:avLst/>
              <a:gdLst/>
              <a:ahLst/>
              <a:cxnLst/>
              <a:rect l="l" t="t" r="r" b="b"/>
              <a:pathLst>
                <a:path w="1766206" h="14078456">
                  <a:moveTo>
                    <a:pt x="0" y="0"/>
                  </a:moveTo>
                  <a:lnTo>
                    <a:pt x="1766207" y="0"/>
                  </a:lnTo>
                  <a:lnTo>
                    <a:pt x="1766207" y="14078455"/>
                  </a:lnTo>
                  <a:lnTo>
                    <a:pt x="0" y="1407845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grpSp>
        <p:nvGrpSpPr>
          <p:cNvPr id="12" name="Group 12"/>
          <p:cNvGrpSpPr/>
          <p:nvPr/>
        </p:nvGrpSpPr>
        <p:grpSpPr>
          <a:xfrm>
            <a:off x="7142935" y="2364185"/>
            <a:ext cx="10849881" cy="7256468"/>
            <a:chOff x="0" y="0"/>
            <a:chExt cx="2857582" cy="1911169"/>
          </a:xfrm>
        </p:grpSpPr>
        <p:sp>
          <p:nvSpPr>
            <p:cNvPr id="13" name="Freeform 13"/>
            <p:cNvSpPr/>
            <p:nvPr/>
          </p:nvSpPr>
          <p:spPr>
            <a:xfrm>
              <a:off x="0" y="0"/>
              <a:ext cx="2857582" cy="1911169"/>
            </a:xfrm>
            <a:custGeom>
              <a:avLst/>
              <a:gdLst/>
              <a:ahLst/>
              <a:cxnLst/>
              <a:rect l="l" t="t" r="r" b="b"/>
              <a:pathLst>
                <a:path w="2857582" h="1911169">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4" name="TextBox 14"/>
            <p:cNvSpPr txBox="1"/>
            <p:nvPr/>
          </p:nvSpPr>
          <p:spPr>
            <a:xfrm>
              <a:off x="0" y="-47625"/>
              <a:ext cx="2857582" cy="1958794"/>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7147693" y="942975"/>
            <a:ext cx="10726606" cy="770252"/>
          </a:xfrm>
          <a:prstGeom prst="rect">
            <a:avLst/>
          </a:prstGeom>
        </p:spPr>
        <p:txBody>
          <a:bodyPr lIns="0" tIns="0" rIns="0" bIns="0" rtlCol="0" anchor="t">
            <a:spAutoFit/>
          </a:bodyPr>
          <a:lstStyle/>
          <a:p>
            <a:pPr algn="ctr">
              <a:lnSpc>
                <a:spcPts val="6370"/>
              </a:lnSpc>
            </a:pPr>
            <a:r>
              <a:rPr lang="en-US" sz="4550">
                <a:solidFill>
                  <a:srgbClr val="373737"/>
                </a:solidFill>
                <a:latin typeface="Paytone One"/>
                <a:ea typeface="Paytone One"/>
                <a:cs typeface="Paytone One"/>
                <a:sym typeface="Paytone One"/>
              </a:rPr>
              <a:t>AIMS AND LEARNIG OBJECTIVES </a:t>
            </a:r>
          </a:p>
        </p:txBody>
      </p:sp>
      <p:sp>
        <p:nvSpPr>
          <p:cNvPr id="16" name="Freeform 16"/>
          <p:cNvSpPr/>
          <p:nvPr/>
        </p:nvSpPr>
        <p:spPr>
          <a:xfrm flipH="1">
            <a:off x="17205673" y="772239"/>
            <a:ext cx="1082327" cy="1359281"/>
          </a:xfrm>
          <a:custGeom>
            <a:avLst/>
            <a:gdLst/>
            <a:ahLst/>
            <a:cxnLst/>
            <a:rect l="l" t="t" r="r" b="b"/>
            <a:pathLst>
              <a:path w="1082327" h="1359281">
                <a:moveTo>
                  <a:pt x="1082327" y="0"/>
                </a:moveTo>
                <a:lnTo>
                  <a:pt x="0" y="0"/>
                </a:lnTo>
                <a:lnTo>
                  <a:pt x="0" y="1359281"/>
                </a:lnTo>
                <a:lnTo>
                  <a:pt x="1082327" y="1359281"/>
                </a:lnTo>
                <a:lnTo>
                  <a:pt x="1082327"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7" name="Freeform 17"/>
          <p:cNvSpPr/>
          <p:nvPr/>
        </p:nvSpPr>
        <p:spPr>
          <a:xfrm>
            <a:off x="6869850" y="899985"/>
            <a:ext cx="1082327" cy="1359281"/>
          </a:xfrm>
          <a:custGeom>
            <a:avLst/>
            <a:gdLst/>
            <a:ahLst/>
            <a:cxnLst/>
            <a:rect l="l" t="t" r="r" b="b"/>
            <a:pathLst>
              <a:path w="1082327" h="1359281">
                <a:moveTo>
                  <a:pt x="0" y="0"/>
                </a:moveTo>
                <a:lnTo>
                  <a:pt x="1082327" y="0"/>
                </a:lnTo>
                <a:lnTo>
                  <a:pt x="1082327" y="1359280"/>
                </a:lnTo>
                <a:lnTo>
                  <a:pt x="0" y="13592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8" name="Freeform 18"/>
          <p:cNvSpPr/>
          <p:nvPr/>
        </p:nvSpPr>
        <p:spPr>
          <a:xfrm rot="-1656846">
            <a:off x="434344" y="430438"/>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9" name="TextBox 19"/>
          <p:cNvSpPr txBox="1"/>
          <p:nvPr/>
        </p:nvSpPr>
        <p:spPr>
          <a:xfrm>
            <a:off x="7411013" y="2812035"/>
            <a:ext cx="10199966" cy="5736657"/>
          </a:xfrm>
          <a:prstGeom prst="rect">
            <a:avLst/>
          </a:prstGeom>
        </p:spPr>
        <p:txBody>
          <a:bodyPr lIns="0" tIns="0" rIns="0" bIns="0" rtlCol="0" anchor="t">
            <a:spAutoFit/>
          </a:bodyPr>
          <a:lstStyle/>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The aim of todays session is to consider the law surrounding partnerships. </a:t>
            </a:r>
          </a:p>
          <a:p>
            <a:pPr marL="868181" lvl="1" indent="-434090" algn="ctr">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By the end of today’s session students should be able to demonstrate that they understand partnerships.</a:t>
            </a:r>
          </a:p>
          <a:p>
            <a:pPr algn="ctr">
              <a:lnSpc>
                <a:spcPts val="5629"/>
              </a:lnSpc>
            </a:pPr>
            <a:endParaRPr lang="en-US" sz="4021">
              <a:solidFill>
                <a:srgbClr val="373737"/>
              </a:solidFill>
              <a:latin typeface="เอฟซี เรนโบว์"/>
              <a:ea typeface="เอฟซี เรนโบว์"/>
              <a:cs typeface="เอฟซี เรนโบว์"/>
              <a:sym typeface="เอฟซี เรนโบว์"/>
            </a:endParaRPr>
          </a:p>
        </p:txBody>
      </p:sp>
      <p:sp>
        <p:nvSpPr>
          <p:cNvPr id="20" name="Freeform 20"/>
          <p:cNvSpPr/>
          <p:nvPr/>
        </p:nvSpPr>
        <p:spPr>
          <a:xfrm rot="-264429">
            <a:off x="799912" y="5076392"/>
            <a:ext cx="1661252" cy="3062216"/>
          </a:xfrm>
          <a:custGeom>
            <a:avLst/>
            <a:gdLst/>
            <a:ahLst/>
            <a:cxnLst/>
            <a:rect l="l" t="t" r="r" b="b"/>
            <a:pathLst>
              <a:path w="1661252" h="3062216">
                <a:moveTo>
                  <a:pt x="0" y="0"/>
                </a:moveTo>
                <a:lnTo>
                  <a:pt x="1661252" y="0"/>
                </a:lnTo>
                <a:lnTo>
                  <a:pt x="1661252" y="3062216"/>
                </a:lnTo>
                <a:lnTo>
                  <a:pt x="0" y="306221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sp>
        <p:nvSpPr>
          <p:cNvPr id="2" name="Freeform 2"/>
          <p:cNvSpPr/>
          <p:nvPr/>
        </p:nvSpPr>
        <p:spPr>
          <a:xfrm rot="-1670091">
            <a:off x="16727613" y="3998605"/>
            <a:ext cx="4200452" cy="5938942"/>
          </a:xfrm>
          <a:custGeom>
            <a:avLst/>
            <a:gdLst/>
            <a:ahLst/>
            <a:cxnLst/>
            <a:rect l="l" t="t" r="r" b="b"/>
            <a:pathLst>
              <a:path w="4200452" h="5938942">
                <a:moveTo>
                  <a:pt x="0" y="0"/>
                </a:moveTo>
                <a:lnTo>
                  <a:pt x="4200452" y="0"/>
                </a:lnTo>
                <a:lnTo>
                  <a:pt x="4200452" y="5938942"/>
                </a:lnTo>
                <a:lnTo>
                  <a:pt x="0" y="59389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rot="64315">
            <a:off x="15020393" y="1028700"/>
            <a:ext cx="2238907" cy="8942567"/>
            <a:chOff x="0" y="0"/>
            <a:chExt cx="2985209" cy="11923422"/>
          </a:xfrm>
        </p:grpSpPr>
        <p:grpSp>
          <p:nvGrpSpPr>
            <p:cNvPr id="4" name="Group 4"/>
            <p:cNvGrpSpPr/>
            <p:nvPr/>
          </p:nvGrpSpPr>
          <p:grpSpPr>
            <a:xfrm rot="-463612">
              <a:off x="182432" y="81756"/>
              <a:ext cx="1405813" cy="2808667"/>
              <a:chOff x="0" y="0"/>
              <a:chExt cx="277692" cy="554798"/>
            </a:xfrm>
          </p:grpSpPr>
          <p:sp>
            <p:nvSpPr>
              <p:cNvPr id="5" name="Freeform 5"/>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6" name="TextBox 6"/>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463612">
              <a:off x="587276" y="3065504"/>
              <a:ext cx="1405813" cy="2808667"/>
              <a:chOff x="0" y="0"/>
              <a:chExt cx="277692" cy="554798"/>
            </a:xfrm>
          </p:grpSpPr>
          <p:sp>
            <p:nvSpPr>
              <p:cNvPr id="8" name="Freeform 8"/>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9" name="TextBox 9"/>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463612">
              <a:off x="992120" y="6049252"/>
              <a:ext cx="1405813" cy="2808667"/>
              <a:chOff x="0" y="0"/>
              <a:chExt cx="277692" cy="554798"/>
            </a:xfrm>
          </p:grpSpPr>
          <p:sp>
            <p:nvSpPr>
              <p:cNvPr id="11" name="Freeform 11"/>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txBody>
              <a:bodyPr/>
              <a:lstStyle/>
              <a:p>
                <a:endParaRPr lang="en-GB"/>
              </a:p>
            </p:txBody>
          </p:sp>
          <p:sp>
            <p:nvSpPr>
              <p:cNvPr id="12" name="TextBox 12"/>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463612">
              <a:off x="1396963" y="9033000"/>
              <a:ext cx="1405813" cy="2808667"/>
              <a:chOff x="0" y="0"/>
              <a:chExt cx="277692" cy="554798"/>
            </a:xfrm>
          </p:grpSpPr>
          <p:sp>
            <p:nvSpPr>
              <p:cNvPr id="14" name="Freeform 14"/>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5" name="TextBox 15"/>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sp>
        <p:nvSpPr>
          <p:cNvPr id="16" name="Freeform 16"/>
          <p:cNvSpPr/>
          <p:nvPr/>
        </p:nvSpPr>
        <p:spPr>
          <a:xfrm rot="-5884988">
            <a:off x="10784868" y="4528987"/>
            <a:ext cx="9598456" cy="2519595"/>
          </a:xfrm>
          <a:custGeom>
            <a:avLst/>
            <a:gdLst/>
            <a:ahLst/>
            <a:cxnLst/>
            <a:rect l="l" t="t" r="r" b="b"/>
            <a:pathLst>
              <a:path w="9598456" h="2519595">
                <a:moveTo>
                  <a:pt x="0" y="0"/>
                </a:moveTo>
                <a:lnTo>
                  <a:pt x="9598456" y="0"/>
                </a:lnTo>
                <a:lnTo>
                  <a:pt x="9598456" y="2519594"/>
                </a:lnTo>
                <a:lnTo>
                  <a:pt x="0" y="2519594"/>
                </a:lnTo>
                <a:lnTo>
                  <a:pt x="0" y="0"/>
                </a:lnTo>
                <a:close/>
              </a:path>
            </a:pathLst>
          </a:custGeom>
          <a:blipFill>
            <a:blip r:embed="rId4"/>
            <a:stretch>
              <a:fillRect/>
            </a:stretch>
          </a:blipFill>
        </p:spPr>
        <p:txBody>
          <a:bodyPr/>
          <a:lstStyle/>
          <a:p>
            <a:endParaRPr lang="en-GB"/>
          </a:p>
        </p:txBody>
      </p:sp>
      <p:sp>
        <p:nvSpPr>
          <p:cNvPr id="17" name="Freeform 17"/>
          <p:cNvSpPr/>
          <p:nvPr/>
        </p:nvSpPr>
        <p:spPr>
          <a:xfrm rot="456353">
            <a:off x="549697" y="598980"/>
            <a:ext cx="6644041" cy="3800034"/>
          </a:xfrm>
          <a:custGeom>
            <a:avLst/>
            <a:gdLst/>
            <a:ahLst/>
            <a:cxnLst/>
            <a:rect l="l" t="t" r="r" b="b"/>
            <a:pathLst>
              <a:path w="6644041" h="3800034">
                <a:moveTo>
                  <a:pt x="0" y="0"/>
                </a:moveTo>
                <a:lnTo>
                  <a:pt x="6644041" y="0"/>
                </a:lnTo>
                <a:lnTo>
                  <a:pt x="6644041" y="3800034"/>
                </a:lnTo>
                <a:lnTo>
                  <a:pt x="0" y="38000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rot="-264429">
            <a:off x="16919560" y="2464361"/>
            <a:ext cx="1173273" cy="2162716"/>
          </a:xfrm>
          <a:custGeom>
            <a:avLst/>
            <a:gdLst/>
            <a:ahLst/>
            <a:cxnLst/>
            <a:rect l="l" t="t" r="r" b="b"/>
            <a:pathLst>
              <a:path w="1173273" h="2162716">
                <a:moveTo>
                  <a:pt x="0" y="0"/>
                </a:moveTo>
                <a:lnTo>
                  <a:pt x="1173273" y="0"/>
                </a:lnTo>
                <a:lnTo>
                  <a:pt x="1173273" y="2162716"/>
                </a:lnTo>
                <a:lnTo>
                  <a:pt x="0" y="21627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9" name="Group 19"/>
          <p:cNvGrpSpPr/>
          <p:nvPr/>
        </p:nvGrpSpPr>
        <p:grpSpPr>
          <a:xfrm rot="-418072">
            <a:off x="1811774" y="1167114"/>
            <a:ext cx="14413257" cy="13787502"/>
            <a:chOff x="0" y="0"/>
            <a:chExt cx="3796084" cy="3631276"/>
          </a:xfrm>
        </p:grpSpPr>
        <p:sp>
          <p:nvSpPr>
            <p:cNvPr id="20" name="Freeform 20"/>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D8D3"/>
            </a:solidFill>
          </p:spPr>
          <p:txBody>
            <a:bodyPr/>
            <a:lstStyle/>
            <a:p>
              <a:endParaRPr lang="en-GB"/>
            </a:p>
          </p:txBody>
        </p:sp>
        <p:sp>
          <p:nvSpPr>
            <p:cNvPr id="21" name="TextBox 21"/>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rot="-421822">
            <a:off x="1850528" y="1170355"/>
            <a:ext cx="14335750" cy="14309685"/>
          </a:xfrm>
          <a:custGeom>
            <a:avLst/>
            <a:gdLst/>
            <a:ahLst/>
            <a:cxnLst/>
            <a:rect l="l" t="t" r="r" b="b"/>
            <a:pathLst>
              <a:path w="14335750" h="14309685">
                <a:moveTo>
                  <a:pt x="0" y="0"/>
                </a:moveTo>
                <a:lnTo>
                  <a:pt x="14335749" y="0"/>
                </a:lnTo>
                <a:lnTo>
                  <a:pt x="14335749" y="14309684"/>
                </a:lnTo>
                <a:lnTo>
                  <a:pt x="0" y="1430968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3" name="Freeform 23"/>
          <p:cNvSpPr/>
          <p:nvPr/>
        </p:nvSpPr>
        <p:spPr>
          <a:xfrm rot="-523075">
            <a:off x="1119992" y="2461872"/>
            <a:ext cx="1324655" cy="10558842"/>
          </a:xfrm>
          <a:custGeom>
            <a:avLst/>
            <a:gdLst/>
            <a:ahLst/>
            <a:cxnLst/>
            <a:rect l="l" t="t" r="r" b="b"/>
            <a:pathLst>
              <a:path w="1324655" h="10558842">
                <a:moveTo>
                  <a:pt x="0" y="0"/>
                </a:moveTo>
                <a:lnTo>
                  <a:pt x="1324655" y="0"/>
                </a:lnTo>
                <a:lnTo>
                  <a:pt x="1324655" y="10558842"/>
                </a:lnTo>
                <a:lnTo>
                  <a:pt x="0" y="105588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24" name="Group 24"/>
          <p:cNvGrpSpPr/>
          <p:nvPr/>
        </p:nvGrpSpPr>
        <p:grpSpPr>
          <a:xfrm rot="-418072">
            <a:off x="2625452" y="3377657"/>
            <a:ext cx="13272947" cy="4788655"/>
            <a:chOff x="0" y="0"/>
            <a:chExt cx="3495756" cy="1261209"/>
          </a:xfrm>
        </p:grpSpPr>
        <p:sp>
          <p:nvSpPr>
            <p:cNvPr id="25" name="Freeform 25"/>
            <p:cNvSpPr/>
            <p:nvPr/>
          </p:nvSpPr>
          <p:spPr>
            <a:xfrm>
              <a:off x="0" y="0"/>
              <a:ext cx="3495756" cy="1261209"/>
            </a:xfrm>
            <a:custGeom>
              <a:avLst/>
              <a:gdLst/>
              <a:ahLst/>
              <a:cxnLst/>
              <a:rect l="l" t="t" r="r" b="b"/>
              <a:pathLst>
                <a:path w="3495756" h="1261209">
                  <a:moveTo>
                    <a:pt x="0" y="0"/>
                  </a:moveTo>
                  <a:lnTo>
                    <a:pt x="3495756" y="0"/>
                  </a:lnTo>
                  <a:lnTo>
                    <a:pt x="3495756" y="1261209"/>
                  </a:lnTo>
                  <a:lnTo>
                    <a:pt x="0" y="1261209"/>
                  </a:lnTo>
                  <a:close/>
                </a:path>
              </a:pathLst>
            </a:custGeom>
            <a:solidFill>
              <a:srgbClr val="FFFFFF"/>
            </a:solidFill>
          </p:spPr>
          <p:txBody>
            <a:bodyPr/>
            <a:lstStyle/>
            <a:p>
              <a:endParaRPr lang="en-GB"/>
            </a:p>
          </p:txBody>
        </p:sp>
        <p:sp>
          <p:nvSpPr>
            <p:cNvPr id="26" name="TextBox 26"/>
            <p:cNvSpPr txBox="1"/>
            <p:nvPr/>
          </p:nvSpPr>
          <p:spPr>
            <a:xfrm>
              <a:off x="0" y="-47625"/>
              <a:ext cx="3495756" cy="1308834"/>
            </a:xfrm>
            <a:prstGeom prst="rect">
              <a:avLst/>
            </a:prstGeom>
          </p:spPr>
          <p:txBody>
            <a:bodyPr lIns="50800" tIns="50800" rIns="50800" bIns="50800" rtlCol="0" anchor="ctr"/>
            <a:lstStyle/>
            <a:p>
              <a:pPr algn="ctr">
                <a:lnSpc>
                  <a:spcPts val="2659"/>
                </a:lnSpc>
              </a:pPr>
              <a:endParaRPr/>
            </a:p>
          </p:txBody>
        </p:sp>
      </p:grpSp>
      <p:sp>
        <p:nvSpPr>
          <p:cNvPr id="27" name="Freeform 27"/>
          <p:cNvSpPr/>
          <p:nvPr/>
        </p:nvSpPr>
        <p:spPr>
          <a:xfrm rot="1361156">
            <a:off x="14158376" y="1182294"/>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8" name="AutoShape 28"/>
          <p:cNvSpPr/>
          <p:nvPr/>
        </p:nvSpPr>
        <p:spPr>
          <a:xfrm flipV="1">
            <a:off x="4969493" y="5735727"/>
            <a:ext cx="10252602" cy="1213431"/>
          </a:xfrm>
          <a:prstGeom prst="line">
            <a:avLst/>
          </a:prstGeom>
          <a:ln w="38100" cap="flat">
            <a:solidFill>
              <a:srgbClr val="000000"/>
            </a:solidFill>
            <a:prstDash val="solid"/>
            <a:headEnd type="none" w="sm" len="sm"/>
            <a:tailEnd type="none" w="sm" len="sm"/>
          </a:ln>
        </p:spPr>
        <p:txBody>
          <a:bodyPr/>
          <a:lstStyle/>
          <a:p>
            <a:endParaRPr lang="en-GB"/>
          </a:p>
        </p:txBody>
      </p:sp>
      <p:sp>
        <p:nvSpPr>
          <p:cNvPr id="29" name="TextBox 29"/>
          <p:cNvSpPr txBox="1"/>
          <p:nvPr/>
        </p:nvSpPr>
        <p:spPr>
          <a:xfrm rot="-416449">
            <a:off x="3444006" y="4554202"/>
            <a:ext cx="11828062" cy="3470580"/>
          </a:xfrm>
          <a:prstGeom prst="rect">
            <a:avLst/>
          </a:prstGeom>
        </p:spPr>
        <p:txBody>
          <a:bodyPr lIns="0" tIns="0" rIns="0" bIns="0" rtlCol="0" anchor="t">
            <a:spAutoFit/>
          </a:bodyPr>
          <a:lstStyle/>
          <a:p>
            <a:pPr algn="r">
              <a:lnSpc>
                <a:spcPts val="13983"/>
              </a:lnSpc>
            </a:pPr>
            <a:r>
              <a:rPr lang="en-US" sz="9987">
                <a:solidFill>
                  <a:srgbClr val="373737"/>
                </a:solidFill>
                <a:latin typeface="Paytone One"/>
                <a:ea typeface="Paytone One"/>
                <a:cs typeface="Paytone One"/>
                <a:sym typeface="Paytone One"/>
              </a:rPr>
              <a:t>WHAT IS A PARTNERSHIP?</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1" name="Freeform 31"/>
          <p:cNvSpPr/>
          <p:nvPr/>
        </p:nvSpPr>
        <p:spPr>
          <a:xfrm>
            <a:off x="74890" y="7671330"/>
            <a:ext cx="3212177" cy="2085497"/>
          </a:xfrm>
          <a:custGeom>
            <a:avLst/>
            <a:gdLst/>
            <a:ahLst/>
            <a:cxnLst/>
            <a:rect l="l" t="t" r="r" b="b"/>
            <a:pathLst>
              <a:path w="3212177" h="2085497">
                <a:moveTo>
                  <a:pt x="0" y="0"/>
                </a:moveTo>
                <a:lnTo>
                  <a:pt x="3212177" y="0"/>
                </a:lnTo>
                <a:lnTo>
                  <a:pt x="3212177" y="2085497"/>
                </a:lnTo>
                <a:lnTo>
                  <a:pt x="0" y="208549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2" name="TextBox 32"/>
          <p:cNvSpPr txBox="1"/>
          <p:nvPr/>
        </p:nvSpPr>
        <p:spPr>
          <a:xfrm>
            <a:off x="2681895" y="1538475"/>
            <a:ext cx="3002310"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Starting </a:t>
            </a:r>
          </a:p>
        </p:txBody>
      </p:sp>
      <p:sp>
        <p:nvSpPr>
          <p:cNvPr id="33" name="TextBox 33"/>
          <p:cNvSpPr txBox="1"/>
          <p:nvPr/>
        </p:nvSpPr>
        <p:spPr>
          <a:xfrm>
            <a:off x="533468" y="3021861"/>
            <a:ext cx="7520391" cy="4649469"/>
          </a:xfrm>
          <a:prstGeom prst="rect">
            <a:avLst/>
          </a:prstGeom>
        </p:spPr>
        <p:txBody>
          <a:bodyPr lIns="0" tIns="0" rIns="0" bIns="0" rtlCol="0" anchor="t">
            <a:spAutoFit/>
          </a:bodyPr>
          <a:lstStyle/>
          <a:p>
            <a:pPr algn="ctr">
              <a:lnSpc>
                <a:spcPts val="5180"/>
              </a:lnSpc>
            </a:pPr>
            <a:r>
              <a:rPr lang="en-US" sz="3700">
                <a:solidFill>
                  <a:srgbClr val="000000"/>
                </a:solidFill>
                <a:latin typeface="เอฟซี เรนโบว์"/>
                <a:ea typeface="เอฟซี เรนโบว์"/>
                <a:cs typeface="เอฟซี เรนโบว์"/>
                <a:sym typeface="เอฟซี เรนโบว์"/>
              </a:rPr>
              <a:t>In starting a partnership key elements need to be considered such as finance, tax and agreement!</a:t>
            </a:r>
          </a:p>
          <a:p>
            <a:pPr algn="ctr">
              <a:lnSpc>
                <a:spcPts val="5180"/>
              </a:lnSpc>
            </a:pPr>
            <a:endParaRPr lang="en-US" sz="3700">
              <a:solidFill>
                <a:srgbClr val="000000"/>
              </a:solidFill>
              <a:latin typeface="เอฟซี เรนโบว์"/>
              <a:ea typeface="เอฟซี เรนโบว์"/>
              <a:cs typeface="เอฟซี เรนโบว์"/>
              <a:sym typeface="เอฟซี เรนโบว์"/>
            </a:endParaRPr>
          </a:p>
          <a:p>
            <a:pPr algn="ctr">
              <a:lnSpc>
                <a:spcPts val="5180"/>
              </a:lnSpc>
            </a:pPr>
            <a:r>
              <a:rPr lang="en-US" sz="3700">
                <a:solidFill>
                  <a:srgbClr val="000000"/>
                </a:solidFill>
                <a:latin typeface="เอฟซี เรนโบว์"/>
                <a:ea typeface="เอฟซี เรนโบว์"/>
                <a:cs typeface="เอฟซี เรนโบว์"/>
                <a:sym typeface="เอฟซี เรนโบว์"/>
              </a:rPr>
              <a:t>Much of which are the same as those for sole traders.</a:t>
            </a:r>
          </a:p>
        </p:txBody>
      </p:sp>
      <p:sp>
        <p:nvSpPr>
          <p:cNvPr id="34" name="TextBox 34"/>
          <p:cNvSpPr txBox="1"/>
          <p:nvPr/>
        </p:nvSpPr>
        <p:spPr>
          <a:xfrm>
            <a:off x="13595284" y="1705641"/>
            <a:ext cx="12284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Tax</a:t>
            </a:r>
          </a:p>
        </p:txBody>
      </p:sp>
      <p:sp>
        <p:nvSpPr>
          <p:cNvPr id="35" name="TextBox 35"/>
          <p:cNvSpPr txBox="1"/>
          <p:nvPr/>
        </p:nvSpPr>
        <p:spPr>
          <a:xfrm>
            <a:off x="10633870" y="3021861"/>
            <a:ext cx="6968823" cy="5294591"/>
          </a:xfrm>
          <a:prstGeom prst="rect">
            <a:avLst/>
          </a:prstGeom>
        </p:spPr>
        <p:txBody>
          <a:bodyPr lIns="0" tIns="0" rIns="0" bIns="0" rtlCol="0" anchor="t">
            <a:spAutoFit/>
          </a:bodyPr>
          <a:lstStyle/>
          <a:p>
            <a:pPr algn="ctr">
              <a:lnSpc>
                <a:spcPts val="5179"/>
              </a:lnSpc>
            </a:pPr>
            <a:r>
              <a:rPr lang="en-US" sz="3699" dirty="0">
                <a:solidFill>
                  <a:srgbClr val="000000"/>
                </a:solidFill>
                <a:latin typeface="เอฟซี เรนโบว์"/>
                <a:ea typeface="เอฟซี เรนโบว์"/>
                <a:cs typeface="เอฟซี เรนโบว์"/>
                <a:sym typeface="เอฟซี เรนโบว์"/>
              </a:rPr>
              <a:t>Tax in relation to partnerships is different. </a:t>
            </a:r>
          </a:p>
          <a:p>
            <a:pPr algn="ctr">
              <a:lnSpc>
                <a:spcPts val="5179"/>
              </a:lnSpc>
            </a:pPr>
            <a:r>
              <a:rPr lang="en-US" sz="3699" dirty="0">
                <a:solidFill>
                  <a:srgbClr val="000000"/>
                </a:solidFill>
                <a:latin typeface="เอฟซี เรนโบว์"/>
                <a:ea typeface="เอฟซี เรนโบว์"/>
                <a:cs typeface="เอฟซี เรนโบว์"/>
                <a:sym typeface="เอฟซี เรนโบว์"/>
              </a:rPr>
              <a:t>For partnerships - Nominated partner - Partnership tax return</a:t>
            </a:r>
          </a:p>
          <a:p>
            <a:pPr algn="ctr">
              <a:lnSpc>
                <a:spcPts val="5179"/>
              </a:lnSpc>
            </a:pPr>
            <a:endParaRPr lang="en-US" sz="3699" dirty="0">
              <a:solidFill>
                <a:srgbClr val="000000"/>
              </a:solidFill>
              <a:latin typeface="เอฟซี เรนโบว์"/>
              <a:ea typeface="เอฟซี เรนโบว์"/>
              <a:cs typeface="เอฟซี เรนโบว์"/>
              <a:sym typeface="เอฟซี เรนโบว์"/>
            </a:endParaRPr>
          </a:p>
          <a:p>
            <a:pPr algn="ctr">
              <a:lnSpc>
                <a:spcPts val="5179"/>
              </a:lnSpc>
            </a:pPr>
            <a:r>
              <a:rPr lang="en-US" sz="3699" dirty="0">
                <a:solidFill>
                  <a:srgbClr val="000000"/>
                </a:solidFill>
                <a:latin typeface="เอฟซี เรนโบว์"/>
                <a:ea typeface="เอฟซี เรนโบว์"/>
                <a:cs typeface="เอฟซี เรนโบว์"/>
                <a:sym typeface="เอฟซี เรนโบว์"/>
              </a:rPr>
              <a:t>Then self assessment – each partner.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22855" y="2564655"/>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8695745" y="811125"/>
            <a:ext cx="1320565" cy="8773472"/>
            <a:chOff x="0" y="0"/>
            <a:chExt cx="1760754" cy="11697962"/>
          </a:xfrm>
        </p:grpSpPr>
        <p:sp>
          <p:nvSpPr>
            <p:cNvPr id="9" name="Freeform 9"/>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1" name="Freeform 11"/>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2" name="Group 12"/>
          <p:cNvGrpSpPr/>
          <p:nvPr/>
        </p:nvGrpSpPr>
        <p:grpSpPr>
          <a:xfrm rot="-2622763">
            <a:off x="6574698" y="1133415"/>
            <a:ext cx="411875" cy="1390303"/>
            <a:chOff x="0" y="0"/>
            <a:chExt cx="108477" cy="366170"/>
          </a:xfrm>
        </p:grpSpPr>
        <p:sp>
          <p:nvSpPr>
            <p:cNvPr id="13" name="Freeform 1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4" name="TextBox 1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7583812">
            <a:off x="1504506" y="1133415"/>
            <a:ext cx="411875" cy="1390303"/>
            <a:chOff x="0" y="0"/>
            <a:chExt cx="108477" cy="366170"/>
          </a:xfrm>
        </p:grpSpPr>
        <p:sp>
          <p:nvSpPr>
            <p:cNvPr id="16" name="Freeform 1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7" name="TextBox 1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Freeform 19"/>
          <p:cNvSpPr/>
          <p:nvPr/>
        </p:nvSpPr>
        <p:spPr>
          <a:xfrm>
            <a:off x="10651907" y="2473343"/>
            <a:ext cx="6607393" cy="5081686"/>
          </a:xfrm>
          <a:custGeom>
            <a:avLst/>
            <a:gdLst/>
            <a:ahLst/>
            <a:cxnLst/>
            <a:rect l="l" t="t" r="r" b="b"/>
            <a:pathLst>
              <a:path w="6607393" h="5081686">
                <a:moveTo>
                  <a:pt x="0" y="0"/>
                </a:moveTo>
                <a:lnTo>
                  <a:pt x="6607393" y="0"/>
                </a:lnTo>
                <a:lnTo>
                  <a:pt x="6607393" y="5081686"/>
                </a:lnTo>
                <a:lnTo>
                  <a:pt x="0" y="508168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TextBox 20"/>
          <p:cNvSpPr txBox="1"/>
          <p:nvPr/>
        </p:nvSpPr>
        <p:spPr>
          <a:xfrm>
            <a:off x="1967543" y="1563260"/>
            <a:ext cx="4725739"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Other factors</a:t>
            </a:r>
          </a:p>
        </p:txBody>
      </p:sp>
      <p:sp>
        <p:nvSpPr>
          <p:cNvPr id="21" name="TextBox 21"/>
          <p:cNvSpPr txBox="1"/>
          <p:nvPr/>
        </p:nvSpPr>
        <p:spPr>
          <a:xfrm>
            <a:off x="805898" y="3135124"/>
            <a:ext cx="6864919" cy="5306695"/>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Need not create accounts in particular formats.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Need not make them public.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They can if they wish and usually will appoint an accountant!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22855" y="2564655"/>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8695745" y="811125"/>
            <a:ext cx="1320565" cy="8773472"/>
            <a:chOff x="0" y="0"/>
            <a:chExt cx="1760754" cy="11697962"/>
          </a:xfrm>
        </p:grpSpPr>
        <p:sp>
          <p:nvSpPr>
            <p:cNvPr id="9" name="Freeform 9"/>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1" name="Freeform 11"/>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2" name="Group 12"/>
          <p:cNvGrpSpPr/>
          <p:nvPr/>
        </p:nvGrpSpPr>
        <p:grpSpPr>
          <a:xfrm rot="-2622763">
            <a:off x="6574698" y="1133415"/>
            <a:ext cx="411875" cy="1390303"/>
            <a:chOff x="0" y="0"/>
            <a:chExt cx="108477" cy="366170"/>
          </a:xfrm>
        </p:grpSpPr>
        <p:sp>
          <p:nvSpPr>
            <p:cNvPr id="13" name="Freeform 1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4" name="TextBox 1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7583812">
            <a:off x="1504506" y="1133415"/>
            <a:ext cx="411875" cy="1390303"/>
            <a:chOff x="0" y="0"/>
            <a:chExt cx="108477" cy="366170"/>
          </a:xfrm>
        </p:grpSpPr>
        <p:sp>
          <p:nvSpPr>
            <p:cNvPr id="16" name="Freeform 1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7" name="TextBox 1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TextBox 19"/>
          <p:cNvSpPr txBox="1"/>
          <p:nvPr/>
        </p:nvSpPr>
        <p:spPr>
          <a:xfrm>
            <a:off x="1581633"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20" name="TextBox 20"/>
          <p:cNvSpPr txBox="1"/>
          <p:nvPr/>
        </p:nvSpPr>
        <p:spPr>
          <a:xfrm>
            <a:off x="422855" y="3021861"/>
            <a:ext cx="7520391" cy="7497117"/>
          </a:xfrm>
          <a:prstGeom prst="rect">
            <a:avLst/>
          </a:prstGeom>
        </p:spPr>
        <p:txBody>
          <a:bodyPr wrap="square" lIns="0" tIns="0" rIns="0" bIns="0" rtlCol="0" anchor="t">
            <a:spAutoFit/>
          </a:bodyPr>
          <a:lstStyle/>
          <a:p>
            <a:pPr marL="798829" lvl="1" indent="-399415" algn="ctr">
              <a:lnSpc>
                <a:spcPts val="5179"/>
              </a:lnSpc>
              <a:buFont typeface="Arial"/>
              <a:buChar char="•"/>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Finance needs to be considered as business’ come with costs. </a:t>
            </a:r>
          </a:p>
          <a:p>
            <a:pPr marL="399414" lvl="1"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marL="798829" lvl="1" indent="-399415" algn="ctr">
              <a:lnSpc>
                <a:spcPts val="5179"/>
              </a:lnSpc>
              <a:buFont typeface="Arial"/>
              <a:buChar char="•"/>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Invest own money-Capital contributions.</a:t>
            </a:r>
          </a:p>
          <a:p>
            <a:pPr marL="399414" lvl="1"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marL="798829" lvl="1" indent="-399415" algn="ctr">
              <a:lnSpc>
                <a:spcPts val="5179"/>
              </a:lnSpc>
              <a:buFont typeface="Arial"/>
              <a:buChar char="•"/>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All together - Partnership Capital.</a:t>
            </a: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72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p:txBody>
      </p:sp>
      <p:grpSp>
        <p:nvGrpSpPr>
          <p:cNvPr id="21" name="Group 21"/>
          <p:cNvGrpSpPr/>
          <p:nvPr/>
        </p:nvGrpSpPr>
        <p:grpSpPr>
          <a:xfrm>
            <a:off x="10419848" y="1250317"/>
            <a:ext cx="7520391" cy="6585408"/>
            <a:chOff x="0" y="0"/>
            <a:chExt cx="1980679" cy="1734428"/>
          </a:xfrm>
        </p:grpSpPr>
        <p:sp>
          <p:nvSpPr>
            <p:cNvPr id="22" name="Freeform 22"/>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23" name="TextBox 23"/>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sp>
        <p:nvSpPr>
          <p:cNvPr id="24" name="Freeform 24"/>
          <p:cNvSpPr/>
          <p:nvPr/>
        </p:nvSpPr>
        <p:spPr>
          <a:xfrm>
            <a:off x="13893699" y="5857359"/>
            <a:ext cx="4296735" cy="3871711"/>
          </a:xfrm>
          <a:custGeom>
            <a:avLst/>
            <a:gdLst/>
            <a:ahLst/>
            <a:cxnLst/>
            <a:rect l="l" t="t" r="r" b="b"/>
            <a:pathLst>
              <a:path w="4296735" h="3871711">
                <a:moveTo>
                  <a:pt x="0" y="0"/>
                </a:moveTo>
                <a:lnTo>
                  <a:pt x="4296735" y="0"/>
                </a:lnTo>
                <a:lnTo>
                  <a:pt x="4296735" y="3871711"/>
                </a:lnTo>
                <a:lnTo>
                  <a:pt x="0" y="38717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5" name="TextBox 25"/>
          <p:cNvSpPr txBox="1"/>
          <p:nvPr/>
        </p:nvSpPr>
        <p:spPr>
          <a:xfrm>
            <a:off x="11138678" y="1515060"/>
            <a:ext cx="6120622" cy="3992245"/>
          </a:xfrm>
          <a:prstGeom prst="rect">
            <a:avLst/>
          </a:prstGeom>
        </p:spPr>
        <p:txBody>
          <a:bodyPr lIns="0" tIns="0" rIns="0" bIns="0" rtlCol="0" anchor="t">
            <a:spAutoFit/>
          </a:bodyPr>
          <a:lstStyle/>
          <a:p>
            <a:pPr marL="798829" lvl="1" indent="-399415" algn="ctr">
              <a:lnSpc>
                <a:spcPts val="5179"/>
              </a:lnSpc>
              <a:buFont typeface="Arial"/>
              <a:buChar char="•"/>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Partners liable for debts. </a:t>
            </a:r>
          </a:p>
          <a:p>
            <a:pPr marL="798829" lvl="1" indent="-399415" algn="ctr">
              <a:lnSpc>
                <a:spcPts val="5179"/>
              </a:lnSpc>
              <a:buFont typeface="Arial"/>
              <a:buChar char="•"/>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Lender - limit security over assets and sometimes personal assets.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TextBox 30"/>
          <p:cNvSpPr txBox="1"/>
          <p:nvPr/>
        </p:nvSpPr>
        <p:spPr>
          <a:xfrm>
            <a:off x="1118902" y="1538475"/>
            <a:ext cx="6128296"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Other key factors</a:t>
            </a:r>
          </a:p>
        </p:txBody>
      </p:sp>
      <p:sp>
        <p:nvSpPr>
          <p:cNvPr id="31" name="TextBox 31"/>
          <p:cNvSpPr txBox="1"/>
          <p:nvPr/>
        </p:nvSpPr>
        <p:spPr>
          <a:xfrm>
            <a:off x="11199519" y="1619017"/>
            <a:ext cx="6128296"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Other key factors</a:t>
            </a:r>
          </a:p>
        </p:txBody>
      </p:sp>
      <p:sp>
        <p:nvSpPr>
          <p:cNvPr id="32" name="TextBox 32"/>
          <p:cNvSpPr txBox="1"/>
          <p:nvPr/>
        </p:nvSpPr>
        <p:spPr>
          <a:xfrm>
            <a:off x="742690" y="3021861"/>
            <a:ext cx="6943405" cy="3992244"/>
          </a:xfrm>
          <a:prstGeom prst="rect">
            <a:avLst/>
          </a:prstGeom>
        </p:spPr>
        <p:txBody>
          <a:bodyPr lIns="0" tIns="0" rIns="0" bIns="0" rtlCol="0" anchor="t">
            <a:spAutoFit/>
          </a:bodyPr>
          <a:lstStyle/>
          <a:p>
            <a:pPr algn="ctr">
              <a:lnSpc>
                <a:spcPts val="5180"/>
              </a:lnSpc>
            </a:pPr>
            <a:r>
              <a:rPr lang="en-US" sz="3700" b="1" dirty="0">
                <a:solidFill>
                  <a:srgbClr val="000000"/>
                </a:solidFill>
                <a:latin typeface="เอฟซี เรนโบว์ Bold"/>
                <a:ea typeface="เอฟซี เรนโบว์ Bold"/>
                <a:cs typeface="เอฟซี เรนโบว์ Bold"/>
                <a:sym typeface="เอฟซี เรนโบว์ Bold"/>
              </a:rPr>
              <a:t>The Business name - need to comply with S1192-1198 of the Companies Act 2006. </a:t>
            </a:r>
          </a:p>
          <a:p>
            <a:pPr algn="ctr">
              <a:lnSpc>
                <a:spcPts val="5180"/>
              </a:lnSpc>
            </a:pPr>
            <a:endParaRPr lang="en-US" sz="3700"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80"/>
              </a:lnSpc>
            </a:pPr>
            <a:r>
              <a:rPr lang="en-US" sz="3700" b="1" dirty="0">
                <a:solidFill>
                  <a:srgbClr val="000000"/>
                </a:solidFill>
                <a:latin typeface="เอฟซี เรนโบว์ Bold"/>
                <a:ea typeface="เอฟซี เรนโบว์ Bold"/>
                <a:cs typeface="เอฟซี เรนโบว์ Bold"/>
                <a:sym typeface="เอฟซี เรนโบว์ Bold"/>
              </a:rPr>
              <a:t>Rules being the same as those of a sole trader.</a:t>
            </a:r>
          </a:p>
        </p:txBody>
      </p:sp>
      <p:sp>
        <p:nvSpPr>
          <p:cNvPr id="34" name="TextBox 33">
            <a:extLst>
              <a:ext uri="{FF2B5EF4-FFF2-40B4-BE49-F238E27FC236}">
                <a16:creationId xmlns:a16="http://schemas.microsoft.com/office/drawing/2014/main" id="{4E584A97-C4C3-0116-7AC6-6F9ABFB71ABD}"/>
              </a:ext>
            </a:extLst>
          </p:cNvPr>
          <p:cNvSpPr txBox="1"/>
          <p:nvPr/>
        </p:nvSpPr>
        <p:spPr>
          <a:xfrm>
            <a:off x="10548916" y="3275635"/>
            <a:ext cx="7129484" cy="3060646"/>
          </a:xfrm>
          <a:prstGeom prst="rect">
            <a:avLst/>
          </a:prstGeom>
          <a:noFill/>
        </p:spPr>
        <p:txBody>
          <a:bodyPr wrap="square">
            <a:spAutoFit/>
          </a:bodyPr>
          <a:lstStyle/>
          <a:p>
            <a:pPr>
              <a:lnSpc>
                <a:spcPct val="80000"/>
              </a:lnSpc>
            </a:pPr>
            <a:r>
              <a:rPr lang="en-US" altLang="en-US" sz="4000" b="1" dirty="0">
                <a:latin typeface="เอฟซี เรนโบว์" panose="020B0604020202020204" charset="-34"/>
                <a:cs typeface="เอฟซี เรนโบว์" panose="020B0604020202020204" charset="-34"/>
              </a:rPr>
              <a:t>Does the Act apply if they trade </a:t>
            </a:r>
            <a:r>
              <a:rPr lang="en-US" altLang="en-US" sz="4000" b="1">
                <a:latin typeface="เอฟซี เรนโบว์" panose="020B0604020202020204" charset="-34"/>
                <a:cs typeface="เอฟซี เรนโบว์" panose="020B0604020202020204" charset="-34"/>
              </a:rPr>
              <a:t>under  following names?</a:t>
            </a:r>
          </a:p>
          <a:p>
            <a:pPr>
              <a:lnSpc>
                <a:spcPct val="80000"/>
              </a:lnSpc>
            </a:pPr>
            <a:endParaRPr lang="en-US" altLang="en-US" sz="4000" b="1" dirty="0">
              <a:latin typeface="เอฟซี เรนโบว์" panose="020B0604020202020204" charset="-34"/>
              <a:cs typeface="เอฟซี เรนโบว์" panose="020B0604020202020204" charset="-34"/>
            </a:endParaRPr>
          </a:p>
          <a:p>
            <a:pPr lvl="1">
              <a:lnSpc>
                <a:spcPct val="80000"/>
              </a:lnSpc>
            </a:pPr>
            <a:r>
              <a:rPr lang="en-US" altLang="en-US" sz="4000" b="1" dirty="0">
                <a:latin typeface="เอฟซี เรนโบว์" panose="020B0604020202020204" charset="-34"/>
                <a:cs typeface="เอฟซี เรนโบว์" panose="020B0604020202020204" charset="-34"/>
              </a:rPr>
              <a:t>“Jones &amp; Co.”</a:t>
            </a:r>
          </a:p>
          <a:p>
            <a:pPr lvl="1">
              <a:lnSpc>
                <a:spcPct val="80000"/>
              </a:lnSpc>
            </a:pPr>
            <a:r>
              <a:rPr lang="en-US" altLang="en-US" sz="4000" b="1" dirty="0">
                <a:latin typeface="เอฟซี เรนโบว์" panose="020B0604020202020204" charset="-34"/>
                <a:cs typeface="เอฟซี เรนโบว์" panose="020B0604020202020204" charset="-34"/>
              </a:rPr>
              <a:t>“JB Services”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TextBox 30"/>
          <p:cNvSpPr txBox="1"/>
          <p:nvPr/>
        </p:nvSpPr>
        <p:spPr>
          <a:xfrm>
            <a:off x="1815663" y="1563260"/>
            <a:ext cx="5029498"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Agreement</a:t>
            </a:r>
          </a:p>
        </p:txBody>
      </p:sp>
      <p:sp>
        <p:nvSpPr>
          <p:cNvPr id="31" name="TextBox 31"/>
          <p:cNvSpPr txBox="1"/>
          <p:nvPr/>
        </p:nvSpPr>
        <p:spPr>
          <a:xfrm>
            <a:off x="11530268" y="1671497"/>
            <a:ext cx="5029498"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Agreement</a:t>
            </a:r>
          </a:p>
        </p:txBody>
      </p:sp>
      <p:sp>
        <p:nvSpPr>
          <p:cNvPr id="32" name="TextBox 32"/>
          <p:cNvSpPr txBox="1"/>
          <p:nvPr/>
        </p:nvSpPr>
        <p:spPr>
          <a:xfrm>
            <a:off x="1028700" y="3119323"/>
            <a:ext cx="6381170" cy="5294591"/>
          </a:xfrm>
          <a:prstGeom prst="rect">
            <a:avLst/>
          </a:prstGeom>
        </p:spPr>
        <p:txBody>
          <a:bodyPr lIns="0" tIns="0" rIns="0" bIns="0" rtlCol="0" anchor="t">
            <a:spAutoFit/>
          </a:bodyPr>
          <a:lstStyle/>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Links with contract law. </a:t>
            </a: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Usually, an Express agreement.</a:t>
            </a: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No agreement - partnership if it falls under PA 1890.</a:t>
            </a:r>
          </a:p>
        </p:txBody>
      </p:sp>
      <p:sp>
        <p:nvSpPr>
          <p:cNvPr id="33" name="TextBox 33"/>
          <p:cNvSpPr txBox="1"/>
          <p:nvPr/>
        </p:nvSpPr>
        <p:spPr>
          <a:xfrm>
            <a:off x="10854432" y="3355617"/>
            <a:ext cx="6381170" cy="4649470"/>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There are terms that need to be complied with.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An agreement - either in writing or oral can override some of the terms within the PA 1890.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TextBox 30"/>
          <p:cNvSpPr txBox="1"/>
          <p:nvPr/>
        </p:nvSpPr>
        <p:spPr>
          <a:xfrm>
            <a:off x="1815663" y="1563260"/>
            <a:ext cx="5029498"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Agreement</a:t>
            </a:r>
          </a:p>
        </p:txBody>
      </p:sp>
      <p:sp>
        <p:nvSpPr>
          <p:cNvPr id="31" name="TextBox 31"/>
          <p:cNvSpPr txBox="1"/>
          <p:nvPr/>
        </p:nvSpPr>
        <p:spPr>
          <a:xfrm>
            <a:off x="11652286" y="1619017"/>
            <a:ext cx="5029498"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Agreement</a:t>
            </a:r>
          </a:p>
        </p:txBody>
      </p:sp>
      <p:sp>
        <p:nvSpPr>
          <p:cNvPr id="32" name="TextBox 32"/>
          <p:cNvSpPr txBox="1"/>
          <p:nvPr/>
        </p:nvSpPr>
        <p:spPr>
          <a:xfrm>
            <a:off x="739632" y="2937109"/>
            <a:ext cx="7203614" cy="7278370"/>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If it is written - the name for it is a deed/Article.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Limitation period - 12 years for breach.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S.19 &amp; S.26 applies.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Any other; 0ral</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p:txBody>
      </p:sp>
      <p:sp>
        <p:nvSpPr>
          <p:cNvPr id="33" name="TextBox 33"/>
          <p:cNvSpPr txBox="1"/>
          <p:nvPr/>
        </p:nvSpPr>
        <p:spPr>
          <a:xfrm>
            <a:off x="10768785" y="3135124"/>
            <a:ext cx="6833908" cy="3992245"/>
          </a:xfrm>
          <a:prstGeom prst="rect">
            <a:avLst/>
          </a:prstGeom>
        </p:spPr>
        <p:txBody>
          <a:bodyPr lIns="0" tIns="0" rIns="0" bIns="0" rtlCol="0" anchor="t">
            <a:spAutoFit/>
          </a:bodyPr>
          <a:lstStyle/>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Any changes have to be agreed by all partners.</a:t>
            </a: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There are rules and regulations regarding partnerships.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Freeform 30"/>
          <p:cNvSpPr/>
          <p:nvPr/>
        </p:nvSpPr>
        <p:spPr>
          <a:xfrm>
            <a:off x="12244288" y="5586325"/>
            <a:ext cx="3845494" cy="3292704"/>
          </a:xfrm>
          <a:custGeom>
            <a:avLst/>
            <a:gdLst/>
            <a:ahLst/>
            <a:cxnLst/>
            <a:rect l="l" t="t" r="r" b="b"/>
            <a:pathLst>
              <a:path w="3845494" h="3292704">
                <a:moveTo>
                  <a:pt x="0" y="0"/>
                </a:moveTo>
                <a:lnTo>
                  <a:pt x="3845494" y="0"/>
                </a:lnTo>
                <a:lnTo>
                  <a:pt x="3845494" y="3292704"/>
                </a:lnTo>
                <a:lnTo>
                  <a:pt x="0" y="3292704"/>
                </a:lnTo>
                <a:lnTo>
                  <a:pt x="0" y="0"/>
                </a:lnTo>
                <a:close/>
              </a:path>
            </a:pathLst>
          </a:custGeom>
          <a:blipFill>
            <a:blip r:embed="rId11"/>
            <a:stretch>
              <a:fillRect/>
            </a:stretch>
          </a:blipFill>
        </p:spPr>
        <p:txBody>
          <a:bodyPr/>
          <a:lstStyle/>
          <a:p>
            <a:endParaRPr lang="en-GB"/>
          </a:p>
        </p:txBody>
      </p:sp>
      <p:sp>
        <p:nvSpPr>
          <p:cNvPr id="31" name="TextBox 31"/>
          <p:cNvSpPr txBox="1"/>
          <p:nvPr/>
        </p:nvSpPr>
        <p:spPr>
          <a:xfrm>
            <a:off x="1645330" y="1563260"/>
            <a:ext cx="5370165"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a:t>
            </a:r>
          </a:p>
        </p:txBody>
      </p:sp>
      <p:sp>
        <p:nvSpPr>
          <p:cNvPr id="32" name="TextBox 32"/>
          <p:cNvSpPr txBox="1"/>
          <p:nvPr/>
        </p:nvSpPr>
        <p:spPr>
          <a:xfrm>
            <a:off x="11481952" y="1563260"/>
            <a:ext cx="5370165"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a:t>
            </a:r>
          </a:p>
        </p:txBody>
      </p:sp>
      <p:sp>
        <p:nvSpPr>
          <p:cNvPr id="33" name="TextBox 33"/>
          <p:cNvSpPr txBox="1"/>
          <p:nvPr/>
        </p:nvSpPr>
        <p:spPr>
          <a:xfrm>
            <a:off x="1028700" y="3021861"/>
            <a:ext cx="6174914" cy="3992245"/>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There are rules and regulations that need to be followed with the most important being no illegal partnerships and no discrimination.</a:t>
            </a:r>
          </a:p>
        </p:txBody>
      </p:sp>
      <p:sp>
        <p:nvSpPr>
          <p:cNvPr id="34" name="TextBox 34"/>
          <p:cNvSpPr txBox="1"/>
          <p:nvPr/>
        </p:nvSpPr>
        <p:spPr>
          <a:xfrm>
            <a:off x="10474341" y="3387955"/>
            <a:ext cx="7141352" cy="2677795"/>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Specific legislation regarding discrimination - Equality Act 2010.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a:extLst>
            <a:ext uri="{FF2B5EF4-FFF2-40B4-BE49-F238E27FC236}">
              <a16:creationId xmlns:a16="http://schemas.microsoft.com/office/drawing/2014/main" id="{E5CCA197-CCE5-B046-023C-6A90580B262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2DF5879-CB5A-EA9A-B724-952381548ED0}"/>
              </a:ext>
            </a:extLst>
          </p:cNvPr>
          <p:cNvGrpSpPr/>
          <p:nvPr/>
        </p:nvGrpSpPr>
        <p:grpSpPr>
          <a:xfrm>
            <a:off x="-568126" y="581078"/>
            <a:ext cx="19407887" cy="9233566"/>
            <a:chOff x="0" y="0"/>
            <a:chExt cx="5111542" cy="2431886"/>
          </a:xfrm>
        </p:grpSpPr>
        <p:sp>
          <p:nvSpPr>
            <p:cNvPr id="3" name="Freeform 3">
              <a:extLst>
                <a:ext uri="{FF2B5EF4-FFF2-40B4-BE49-F238E27FC236}">
                  <a16:creationId xmlns:a16="http://schemas.microsoft.com/office/drawing/2014/main" id="{4FB35B21-7B39-36C6-8937-2DA8701C5702}"/>
                </a:ext>
              </a:extLst>
            </p:cNvPr>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a:extLst>
                <a:ext uri="{FF2B5EF4-FFF2-40B4-BE49-F238E27FC236}">
                  <a16:creationId xmlns:a16="http://schemas.microsoft.com/office/drawing/2014/main" id="{F610D791-61A5-5790-396C-F394B37E801F}"/>
                </a:ext>
              </a:extLst>
            </p:cNvPr>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a:extLst>
              <a:ext uri="{FF2B5EF4-FFF2-40B4-BE49-F238E27FC236}">
                <a16:creationId xmlns:a16="http://schemas.microsoft.com/office/drawing/2014/main" id="{94E3FD65-3C16-F9A2-DA19-2C488427F984}"/>
              </a:ext>
            </a:extLst>
          </p:cNvPr>
          <p:cNvGrpSpPr/>
          <p:nvPr/>
        </p:nvGrpSpPr>
        <p:grpSpPr>
          <a:xfrm>
            <a:off x="10284821" y="2672892"/>
            <a:ext cx="7520391" cy="6585408"/>
            <a:chOff x="0" y="0"/>
            <a:chExt cx="1980679" cy="1734428"/>
          </a:xfrm>
        </p:grpSpPr>
        <p:sp>
          <p:nvSpPr>
            <p:cNvPr id="6" name="Freeform 6">
              <a:extLst>
                <a:ext uri="{FF2B5EF4-FFF2-40B4-BE49-F238E27FC236}">
                  <a16:creationId xmlns:a16="http://schemas.microsoft.com/office/drawing/2014/main" id="{EB4F4FD5-D06B-6914-3EF3-E34C165AF70F}"/>
                </a:ext>
              </a:extLst>
            </p:cNvPr>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a:extLst>
                <a:ext uri="{FF2B5EF4-FFF2-40B4-BE49-F238E27FC236}">
                  <a16:creationId xmlns:a16="http://schemas.microsoft.com/office/drawing/2014/main" id="{8F8E22B8-184B-DDEF-05DF-507F646CEC09}"/>
                </a:ext>
              </a:extLst>
            </p:cNvPr>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a:extLst>
              <a:ext uri="{FF2B5EF4-FFF2-40B4-BE49-F238E27FC236}">
                <a16:creationId xmlns:a16="http://schemas.microsoft.com/office/drawing/2014/main" id="{E093A5E6-60D7-9561-FE9B-6F3F07BF2CFA}"/>
              </a:ext>
            </a:extLst>
          </p:cNvPr>
          <p:cNvGrpSpPr/>
          <p:nvPr/>
        </p:nvGrpSpPr>
        <p:grpSpPr>
          <a:xfrm>
            <a:off x="422855" y="2564655"/>
            <a:ext cx="7520391" cy="6585408"/>
            <a:chOff x="0" y="0"/>
            <a:chExt cx="1980679" cy="1734428"/>
          </a:xfrm>
        </p:grpSpPr>
        <p:sp>
          <p:nvSpPr>
            <p:cNvPr id="9" name="Freeform 9">
              <a:extLst>
                <a:ext uri="{FF2B5EF4-FFF2-40B4-BE49-F238E27FC236}">
                  <a16:creationId xmlns:a16="http://schemas.microsoft.com/office/drawing/2014/main" id="{9D0BD074-7E6A-2C7E-579D-297661141AC4}"/>
                </a:ext>
              </a:extLst>
            </p:cNvPr>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a:extLst>
                <a:ext uri="{FF2B5EF4-FFF2-40B4-BE49-F238E27FC236}">
                  <a16:creationId xmlns:a16="http://schemas.microsoft.com/office/drawing/2014/main" id="{E30ED385-9C77-3646-9D89-553F6439E652}"/>
                </a:ext>
              </a:extLst>
            </p:cNvPr>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a:extLst>
              <a:ext uri="{FF2B5EF4-FFF2-40B4-BE49-F238E27FC236}">
                <a16:creationId xmlns:a16="http://schemas.microsoft.com/office/drawing/2014/main" id="{3C163667-25F4-BE9B-7712-2631990762F7}"/>
              </a:ext>
            </a:extLst>
          </p:cNvPr>
          <p:cNvGrpSpPr/>
          <p:nvPr/>
        </p:nvGrpSpPr>
        <p:grpSpPr>
          <a:xfrm>
            <a:off x="8695745" y="811125"/>
            <a:ext cx="1320565" cy="8773472"/>
            <a:chOff x="0" y="0"/>
            <a:chExt cx="1760754" cy="11697962"/>
          </a:xfrm>
        </p:grpSpPr>
        <p:sp>
          <p:nvSpPr>
            <p:cNvPr id="12" name="Freeform 12">
              <a:extLst>
                <a:ext uri="{FF2B5EF4-FFF2-40B4-BE49-F238E27FC236}">
                  <a16:creationId xmlns:a16="http://schemas.microsoft.com/office/drawing/2014/main" id="{E82C6B5A-99E2-AAC9-B007-D8F2C6741D83}"/>
                </a:ext>
              </a:extLst>
            </p:cNvPr>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a:extLst>
                <a:ext uri="{FF2B5EF4-FFF2-40B4-BE49-F238E27FC236}">
                  <a16:creationId xmlns:a16="http://schemas.microsoft.com/office/drawing/2014/main" id="{94183B5C-F1E1-A386-1441-4A01B9E8B658}"/>
                </a:ext>
              </a:extLst>
            </p:cNvPr>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a:extLst>
              <a:ext uri="{FF2B5EF4-FFF2-40B4-BE49-F238E27FC236}">
                <a16:creationId xmlns:a16="http://schemas.microsoft.com/office/drawing/2014/main" id="{70DF081F-89C8-C979-E22D-4EFF3283725D}"/>
              </a:ext>
            </a:extLst>
          </p:cNvPr>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a:extLst>
              <a:ext uri="{FF2B5EF4-FFF2-40B4-BE49-F238E27FC236}">
                <a16:creationId xmlns:a16="http://schemas.microsoft.com/office/drawing/2014/main" id="{D5FACECC-FCCB-CFA0-5196-212D0C32B260}"/>
              </a:ext>
            </a:extLst>
          </p:cNvPr>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a:extLst>
              <a:ext uri="{FF2B5EF4-FFF2-40B4-BE49-F238E27FC236}">
                <a16:creationId xmlns:a16="http://schemas.microsoft.com/office/drawing/2014/main" id="{9B64BCAA-B1AE-83DD-5AFD-6B6C217D434A}"/>
              </a:ext>
            </a:extLst>
          </p:cNvPr>
          <p:cNvGrpSpPr/>
          <p:nvPr/>
        </p:nvGrpSpPr>
        <p:grpSpPr>
          <a:xfrm rot="-2622763">
            <a:off x="6574698" y="1133415"/>
            <a:ext cx="411875" cy="1390303"/>
            <a:chOff x="0" y="0"/>
            <a:chExt cx="108477" cy="366170"/>
          </a:xfrm>
        </p:grpSpPr>
        <p:sp>
          <p:nvSpPr>
            <p:cNvPr id="17" name="Freeform 17">
              <a:extLst>
                <a:ext uri="{FF2B5EF4-FFF2-40B4-BE49-F238E27FC236}">
                  <a16:creationId xmlns:a16="http://schemas.microsoft.com/office/drawing/2014/main" id="{7E91C684-FFFD-7702-6285-8BC926F79710}"/>
                </a:ext>
              </a:extLst>
            </p:cNvPr>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a:extLst>
                <a:ext uri="{FF2B5EF4-FFF2-40B4-BE49-F238E27FC236}">
                  <a16:creationId xmlns:a16="http://schemas.microsoft.com/office/drawing/2014/main" id="{3E74DD3E-80F9-0AD6-6985-138A66B4D797}"/>
                </a:ext>
              </a:extLst>
            </p:cNvPr>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a:extLst>
              <a:ext uri="{FF2B5EF4-FFF2-40B4-BE49-F238E27FC236}">
                <a16:creationId xmlns:a16="http://schemas.microsoft.com/office/drawing/2014/main" id="{F8AA58E6-4724-C8D3-A2CE-EE7A4A96EF19}"/>
              </a:ext>
            </a:extLst>
          </p:cNvPr>
          <p:cNvGrpSpPr/>
          <p:nvPr/>
        </p:nvGrpSpPr>
        <p:grpSpPr>
          <a:xfrm rot="-7583812">
            <a:off x="1504506" y="1133415"/>
            <a:ext cx="411875" cy="1390303"/>
            <a:chOff x="0" y="0"/>
            <a:chExt cx="108477" cy="366170"/>
          </a:xfrm>
        </p:grpSpPr>
        <p:sp>
          <p:nvSpPr>
            <p:cNvPr id="20" name="Freeform 20">
              <a:extLst>
                <a:ext uri="{FF2B5EF4-FFF2-40B4-BE49-F238E27FC236}">
                  <a16:creationId xmlns:a16="http://schemas.microsoft.com/office/drawing/2014/main" id="{9A850F5F-5FFE-D2EC-5DCC-8C35A7DC0D82}"/>
                </a:ext>
              </a:extLst>
            </p:cNvPr>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a:extLst>
                <a:ext uri="{FF2B5EF4-FFF2-40B4-BE49-F238E27FC236}">
                  <a16:creationId xmlns:a16="http://schemas.microsoft.com/office/drawing/2014/main" id="{E4196627-AD9F-37FF-2F09-09C05A604EC5}"/>
                </a:ext>
              </a:extLst>
            </p:cNvPr>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a:extLst>
              <a:ext uri="{FF2B5EF4-FFF2-40B4-BE49-F238E27FC236}">
                <a16:creationId xmlns:a16="http://schemas.microsoft.com/office/drawing/2014/main" id="{7B2D17F3-FA31-9373-DFEA-60CCD514B27F}"/>
              </a:ext>
            </a:extLst>
          </p:cNvPr>
          <p:cNvGrpSpPr/>
          <p:nvPr/>
        </p:nvGrpSpPr>
        <p:grpSpPr>
          <a:xfrm rot="-2622763">
            <a:off x="16424128" y="1199942"/>
            <a:ext cx="411875" cy="1390303"/>
            <a:chOff x="0" y="0"/>
            <a:chExt cx="108477" cy="366170"/>
          </a:xfrm>
        </p:grpSpPr>
        <p:sp>
          <p:nvSpPr>
            <p:cNvPr id="23" name="Freeform 23">
              <a:extLst>
                <a:ext uri="{FF2B5EF4-FFF2-40B4-BE49-F238E27FC236}">
                  <a16:creationId xmlns:a16="http://schemas.microsoft.com/office/drawing/2014/main" id="{E662B52F-7366-529C-DE2E-2E3B5DAAB967}"/>
                </a:ext>
              </a:extLst>
            </p:cNvPr>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a:extLst>
                <a:ext uri="{FF2B5EF4-FFF2-40B4-BE49-F238E27FC236}">
                  <a16:creationId xmlns:a16="http://schemas.microsoft.com/office/drawing/2014/main" id="{B6A43F96-E6C9-ED37-E3A9-6446E09CAC06}"/>
                </a:ext>
              </a:extLst>
            </p:cNvPr>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a:extLst>
              <a:ext uri="{FF2B5EF4-FFF2-40B4-BE49-F238E27FC236}">
                <a16:creationId xmlns:a16="http://schemas.microsoft.com/office/drawing/2014/main" id="{7D02C1DB-7BF4-843C-CD45-906878EC3D0C}"/>
              </a:ext>
            </a:extLst>
          </p:cNvPr>
          <p:cNvGrpSpPr/>
          <p:nvPr/>
        </p:nvGrpSpPr>
        <p:grpSpPr>
          <a:xfrm rot="-7583812">
            <a:off x="11353936" y="1199942"/>
            <a:ext cx="411875" cy="1390303"/>
            <a:chOff x="0" y="0"/>
            <a:chExt cx="108477" cy="366170"/>
          </a:xfrm>
        </p:grpSpPr>
        <p:sp>
          <p:nvSpPr>
            <p:cNvPr id="26" name="Freeform 26">
              <a:extLst>
                <a:ext uri="{FF2B5EF4-FFF2-40B4-BE49-F238E27FC236}">
                  <a16:creationId xmlns:a16="http://schemas.microsoft.com/office/drawing/2014/main" id="{473812F1-C861-C954-A465-5BC611BFDF77}"/>
                </a:ext>
              </a:extLst>
            </p:cNvPr>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a:extLst>
                <a:ext uri="{FF2B5EF4-FFF2-40B4-BE49-F238E27FC236}">
                  <a16:creationId xmlns:a16="http://schemas.microsoft.com/office/drawing/2014/main" id="{62B38824-6B2A-1E1C-BDA1-13304282C13C}"/>
                </a:ext>
              </a:extLst>
            </p:cNvPr>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a:extLst>
              <a:ext uri="{FF2B5EF4-FFF2-40B4-BE49-F238E27FC236}">
                <a16:creationId xmlns:a16="http://schemas.microsoft.com/office/drawing/2014/main" id="{7478B8C0-6DE6-5AE3-FD84-817477C5A37D}"/>
              </a:ext>
            </a:extLst>
          </p:cNvPr>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a:extLst>
              <a:ext uri="{FF2B5EF4-FFF2-40B4-BE49-F238E27FC236}">
                <a16:creationId xmlns:a16="http://schemas.microsoft.com/office/drawing/2014/main" id="{8A71C9D0-FD7E-9B4E-E681-27020CA0939D}"/>
              </a:ext>
            </a:extLst>
          </p:cNvPr>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Freeform 30">
            <a:extLst>
              <a:ext uri="{FF2B5EF4-FFF2-40B4-BE49-F238E27FC236}">
                <a16:creationId xmlns:a16="http://schemas.microsoft.com/office/drawing/2014/main" id="{4691ABA4-4677-DF19-1C42-4D36B1604FB7}"/>
              </a:ext>
            </a:extLst>
          </p:cNvPr>
          <p:cNvSpPr/>
          <p:nvPr/>
        </p:nvSpPr>
        <p:spPr>
          <a:xfrm>
            <a:off x="12244288" y="5586325"/>
            <a:ext cx="3845494" cy="3292704"/>
          </a:xfrm>
          <a:custGeom>
            <a:avLst/>
            <a:gdLst/>
            <a:ahLst/>
            <a:cxnLst/>
            <a:rect l="l" t="t" r="r" b="b"/>
            <a:pathLst>
              <a:path w="3845494" h="3292704">
                <a:moveTo>
                  <a:pt x="0" y="0"/>
                </a:moveTo>
                <a:lnTo>
                  <a:pt x="3845494" y="0"/>
                </a:lnTo>
                <a:lnTo>
                  <a:pt x="3845494" y="3292704"/>
                </a:lnTo>
                <a:lnTo>
                  <a:pt x="0" y="3292704"/>
                </a:lnTo>
                <a:lnTo>
                  <a:pt x="0" y="0"/>
                </a:lnTo>
                <a:close/>
              </a:path>
            </a:pathLst>
          </a:custGeom>
          <a:blipFill>
            <a:blip r:embed="rId11"/>
            <a:stretch>
              <a:fillRect/>
            </a:stretch>
          </a:blipFill>
        </p:spPr>
        <p:txBody>
          <a:bodyPr/>
          <a:lstStyle/>
          <a:p>
            <a:endParaRPr lang="en-GB"/>
          </a:p>
        </p:txBody>
      </p:sp>
      <p:sp>
        <p:nvSpPr>
          <p:cNvPr id="31" name="TextBox 31">
            <a:extLst>
              <a:ext uri="{FF2B5EF4-FFF2-40B4-BE49-F238E27FC236}">
                <a16:creationId xmlns:a16="http://schemas.microsoft.com/office/drawing/2014/main" id="{41FA0BF7-76CD-6183-EDEC-C553340F8013}"/>
              </a:ext>
            </a:extLst>
          </p:cNvPr>
          <p:cNvSpPr txBox="1"/>
          <p:nvPr/>
        </p:nvSpPr>
        <p:spPr>
          <a:xfrm>
            <a:off x="1645330" y="1563260"/>
            <a:ext cx="5370165"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a:t>
            </a:r>
          </a:p>
        </p:txBody>
      </p:sp>
      <p:sp>
        <p:nvSpPr>
          <p:cNvPr id="32" name="TextBox 32">
            <a:extLst>
              <a:ext uri="{FF2B5EF4-FFF2-40B4-BE49-F238E27FC236}">
                <a16:creationId xmlns:a16="http://schemas.microsoft.com/office/drawing/2014/main" id="{DB138F91-5169-673F-E2E8-3794CB2CDB37}"/>
              </a:ext>
            </a:extLst>
          </p:cNvPr>
          <p:cNvSpPr txBox="1"/>
          <p:nvPr/>
        </p:nvSpPr>
        <p:spPr>
          <a:xfrm>
            <a:off x="11481952" y="1563260"/>
            <a:ext cx="5370165"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a:t>
            </a:r>
          </a:p>
        </p:txBody>
      </p:sp>
      <p:sp>
        <p:nvSpPr>
          <p:cNvPr id="33" name="TextBox 33">
            <a:extLst>
              <a:ext uri="{FF2B5EF4-FFF2-40B4-BE49-F238E27FC236}">
                <a16:creationId xmlns:a16="http://schemas.microsoft.com/office/drawing/2014/main" id="{373BDEE5-B9DC-5A4B-56BF-3ECEDCD68156}"/>
              </a:ext>
            </a:extLst>
          </p:cNvPr>
          <p:cNvSpPr txBox="1"/>
          <p:nvPr/>
        </p:nvSpPr>
        <p:spPr>
          <a:xfrm>
            <a:off x="1028700" y="3021861"/>
            <a:ext cx="6174914" cy="3960893"/>
          </a:xfrm>
          <a:prstGeom prst="rect">
            <a:avLst/>
          </a:prstGeom>
        </p:spPr>
        <p:txBody>
          <a:bodyPr lIns="0" tIns="0" rIns="0" bIns="0" rtlCol="0" anchor="t">
            <a:spAutoFit/>
          </a:bodyPr>
          <a:lstStyle/>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There are protected characteristics within the Equality Act 2010 which are protected. </a:t>
            </a: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What are they?</a:t>
            </a:r>
          </a:p>
        </p:txBody>
      </p:sp>
      <p:sp>
        <p:nvSpPr>
          <p:cNvPr id="34" name="TextBox 34">
            <a:extLst>
              <a:ext uri="{FF2B5EF4-FFF2-40B4-BE49-F238E27FC236}">
                <a16:creationId xmlns:a16="http://schemas.microsoft.com/office/drawing/2014/main" id="{5CA9B913-E599-BFF7-8148-77355DA3E2A8}"/>
              </a:ext>
            </a:extLst>
          </p:cNvPr>
          <p:cNvSpPr txBox="1"/>
          <p:nvPr/>
        </p:nvSpPr>
        <p:spPr>
          <a:xfrm>
            <a:off x="10474341" y="3387955"/>
            <a:ext cx="7141352" cy="626646"/>
          </a:xfrm>
          <a:prstGeom prst="rect">
            <a:avLst/>
          </a:prstGeom>
        </p:spPr>
        <p:txBody>
          <a:bodyPr lIns="0" tIns="0" rIns="0" bIns="0" rtlCol="0" anchor="t">
            <a:spAutoFit/>
          </a:bodyPr>
          <a:lstStyle/>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What is S.44 of the EQA 2010?</a:t>
            </a:r>
          </a:p>
        </p:txBody>
      </p:sp>
    </p:spTree>
    <p:extLst>
      <p:ext uri="{BB962C8B-B14F-4D97-AF65-F5344CB8AC3E}">
        <p14:creationId xmlns:p14="http://schemas.microsoft.com/office/powerpoint/2010/main" val="3928706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TextBox 30"/>
          <p:cNvSpPr txBox="1"/>
          <p:nvPr/>
        </p:nvSpPr>
        <p:spPr>
          <a:xfrm>
            <a:off x="1581633"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1" name="TextBox 31"/>
          <p:cNvSpPr txBox="1"/>
          <p:nvPr/>
        </p:nvSpPr>
        <p:spPr>
          <a:xfrm>
            <a:off x="11190472"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2" name="TextBox 32"/>
          <p:cNvSpPr txBox="1"/>
          <p:nvPr/>
        </p:nvSpPr>
        <p:spPr>
          <a:xfrm>
            <a:off x="1469578" y="3021861"/>
            <a:ext cx="5926765" cy="3335019"/>
          </a:xfrm>
          <a:prstGeom prst="rect">
            <a:avLst/>
          </a:prstGeom>
        </p:spPr>
        <p:txBody>
          <a:bodyPr lIns="0" tIns="0" rIns="0" bIns="0" rtlCol="0" anchor="t">
            <a:spAutoFit/>
          </a:bodyPr>
          <a:lstStyle/>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Disclosing certain information - rules laid down in S1200 and 1206 of the Companies Act 2006 </a:t>
            </a:r>
          </a:p>
        </p:txBody>
      </p:sp>
      <p:sp>
        <p:nvSpPr>
          <p:cNvPr id="33" name="TextBox 33"/>
          <p:cNvSpPr txBox="1"/>
          <p:nvPr/>
        </p:nvSpPr>
        <p:spPr>
          <a:xfrm>
            <a:off x="11138815" y="3126855"/>
            <a:ext cx="5926765" cy="2020569"/>
          </a:xfrm>
          <a:prstGeom prst="rect">
            <a:avLst/>
          </a:prstGeom>
        </p:spPr>
        <p:txBody>
          <a:bodyPr lIns="0" tIns="0" rIns="0" bIns="0" rtlCol="0" anchor="t">
            <a:spAutoFit/>
          </a:bodyPr>
          <a:lstStyle/>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Let’s take a look at these sections and what they say......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TextBox 30"/>
          <p:cNvSpPr txBox="1"/>
          <p:nvPr/>
        </p:nvSpPr>
        <p:spPr>
          <a:xfrm>
            <a:off x="1581633"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1" name="TextBox 31"/>
          <p:cNvSpPr txBox="1"/>
          <p:nvPr/>
        </p:nvSpPr>
        <p:spPr>
          <a:xfrm>
            <a:off x="11431063"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2" name="TextBox 32"/>
          <p:cNvSpPr txBox="1"/>
          <p:nvPr/>
        </p:nvSpPr>
        <p:spPr>
          <a:xfrm>
            <a:off x="1162487" y="3125599"/>
            <a:ext cx="6449715" cy="5166360"/>
          </a:xfrm>
          <a:prstGeom prst="rect">
            <a:avLst/>
          </a:prstGeom>
        </p:spPr>
        <p:txBody>
          <a:bodyPr lIns="0" tIns="0" rIns="0" bIns="0" rtlCol="0" anchor="t">
            <a:spAutoFit/>
          </a:bodyPr>
          <a:lstStyle/>
          <a:p>
            <a:pPr algn="ctr">
              <a:lnSpc>
                <a:spcPts val="5040"/>
              </a:lnSpc>
            </a:pPr>
            <a:r>
              <a:rPr lang="en-US" sz="3600" b="1" dirty="0">
                <a:solidFill>
                  <a:srgbClr val="000000"/>
                </a:solidFill>
                <a:latin typeface="เอฟซี เรนโบว์ Bold"/>
                <a:ea typeface="เอฟซี เรนโบว์ Bold"/>
                <a:cs typeface="เอฟซี เรนโบว์ Bold"/>
                <a:sym typeface="เอฟซี เรนโบว์ Bold"/>
              </a:rPr>
              <a:t>How long should a Partnership last?</a:t>
            </a:r>
          </a:p>
          <a:p>
            <a:pPr algn="ctr">
              <a:lnSpc>
                <a:spcPts val="5040"/>
              </a:lnSpc>
            </a:pPr>
            <a:r>
              <a:rPr lang="en-US" sz="3600" b="1" dirty="0">
                <a:solidFill>
                  <a:srgbClr val="000000"/>
                </a:solidFill>
                <a:latin typeface="เอฟซี เรนโบว์ Bold"/>
                <a:ea typeface="เอฟซี เรนโบว์ Bold"/>
                <a:cs typeface="เอฟซี เรนโบว์ Bold"/>
                <a:sym typeface="เอฟซี เรนโบว์ Bold"/>
              </a:rPr>
              <a:t>This should be agreed between the parties including how it will end. </a:t>
            </a:r>
          </a:p>
          <a:p>
            <a:pPr algn="ctr">
              <a:lnSpc>
                <a:spcPts val="5040"/>
              </a:lnSpc>
            </a:pPr>
            <a:r>
              <a:rPr lang="en-US" sz="3600" b="1" dirty="0">
                <a:solidFill>
                  <a:srgbClr val="000000"/>
                </a:solidFill>
                <a:latin typeface="เอฟซี เรนโบว์ Bold"/>
                <a:ea typeface="เอฟซี เรนโบว์ Bold"/>
                <a:cs typeface="เอฟซี เรนโบว์ Bold"/>
                <a:sym typeface="เอฟซี เรนโบว์ Bold"/>
              </a:rPr>
              <a:t>Known as a partnership at will if not for a specific period.</a:t>
            </a:r>
          </a:p>
        </p:txBody>
      </p:sp>
      <p:sp>
        <p:nvSpPr>
          <p:cNvPr id="33" name="TextBox 33"/>
          <p:cNvSpPr txBox="1"/>
          <p:nvPr/>
        </p:nvSpPr>
        <p:spPr>
          <a:xfrm>
            <a:off x="10878130" y="3306216"/>
            <a:ext cx="6449715" cy="3890010"/>
          </a:xfrm>
          <a:prstGeom prst="rect">
            <a:avLst/>
          </a:prstGeom>
        </p:spPr>
        <p:txBody>
          <a:bodyPr lIns="0" tIns="0" rIns="0" bIns="0" rtlCol="0" anchor="t">
            <a:spAutoFit/>
          </a:bodyPr>
          <a:lstStyle/>
          <a:p>
            <a:pPr marL="777240" lvl="1" indent="-388620" algn="ctr">
              <a:lnSpc>
                <a:spcPts val="5040"/>
              </a:lnSpc>
              <a:buFont typeface="Arial"/>
              <a:buChar char="•"/>
            </a:pPr>
            <a:r>
              <a:rPr lang="en-US" sz="3600" b="1">
                <a:solidFill>
                  <a:srgbClr val="000000"/>
                </a:solidFill>
                <a:latin typeface="เอฟซี เรนโบว์ Bold"/>
                <a:ea typeface="เอฟซี เรนโบว์ Bold"/>
                <a:cs typeface="เอฟซี เรนโบว์ Bold"/>
                <a:sym typeface="เอฟซี เรนโบว์ Bold"/>
              </a:rPr>
              <a:t>If this is the case S.26 applies. </a:t>
            </a:r>
          </a:p>
          <a:p>
            <a:pPr marL="777240" lvl="1" indent="-388620" algn="ctr">
              <a:lnSpc>
                <a:spcPts val="5040"/>
              </a:lnSpc>
              <a:buFont typeface="Arial"/>
              <a:buChar char="•"/>
            </a:pPr>
            <a:r>
              <a:rPr lang="en-US" sz="3600" b="1">
                <a:solidFill>
                  <a:srgbClr val="000000"/>
                </a:solidFill>
                <a:latin typeface="เอฟซี เรนโบว์ Bold"/>
                <a:ea typeface="เอฟซี เรนโบว์ Bold"/>
                <a:cs typeface="เอฟซี เรนโบว์ Bold"/>
                <a:sym typeface="เอฟซี เรนโบว์ Bold"/>
              </a:rPr>
              <a:t>See the risks in cases such as Walters v Bingham [1987]</a:t>
            </a:r>
          </a:p>
          <a:p>
            <a:pPr algn="ctr">
              <a:lnSpc>
                <a:spcPts val="5040"/>
              </a:lnSpc>
            </a:pPr>
            <a:endParaRPr lang="en-US" sz="3600" b="1">
              <a:solidFill>
                <a:srgbClr val="000000"/>
              </a:solidFill>
              <a:latin typeface="เอฟซี เรนโบว์ Bold"/>
              <a:ea typeface="เอฟซี เรนโบว์ Bold"/>
              <a:cs typeface="เอฟซี เรนโบว์ Bold"/>
              <a:sym typeface="เอฟซี เรนโบว์ Bo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553067" y="2707036"/>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TextBox 30"/>
          <p:cNvSpPr txBox="1"/>
          <p:nvPr/>
        </p:nvSpPr>
        <p:spPr>
          <a:xfrm>
            <a:off x="1581633"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1" name="TextBox 31"/>
          <p:cNvSpPr txBox="1"/>
          <p:nvPr/>
        </p:nvSpPr>
        <p:spPr>
          <a:xfrm>
            <a:off x="11260814" y="1705641"/>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2" name="TextBox 32"/>
          <p:cNvSpPr txBox="1"/>
          <p:nvPr/>
        </p:nvSpPr>
        <p:spPr>
          <a:xfrm>
            <a:off x="553067" y="3021861"/>
            <a:ext cx="7293696" cy="5306695"/>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There are times where S.26 is not applicable - specific time.</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If this is the case S.32 applies.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Continue after expiry?</a:t>
            </a:r>
          </a:p>
        </p:txBody>
      </p:sp>
      <p:sp>
        <p:nvSpPr>
          <p:cNvPr id="33" name="TextBox 33"/>
          <p:cNvSpPr txBox="1"/>
          <p:nvPr/>
        </p:nvSpPr>
        <p:spPr>
          <a:xfrm>
            <a:off x="10398169" y="3240811"/>
            <a:ext cx="7293696" cy="5294591"/>
          </a:xfrm>
          <a:prstGeom prst="rect">
            <a:avLst/>
          </a:prstGeom>
        </p:spPr>
        <p:txBody>
          <a:bodyPr lIns="0" tIns="0" rIns="0" bIns="0" rtlCol="0" anchor="t">
            <a:spAutoFit/>
          </a:bodyPr>
          <a:lstStyle/>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Other key sections to consider include S.33 – can be overridden by the agreement.</a:t>
            </a: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S.26 can be excluded. </a:t>
            </a: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TextBox 30"/>
          <p:cNvSpPr txBox="1"/>
          <p:nvPr/>
        </p:nvSpPr>
        <p:spPr>
          <a:xfrm>
            <a:off x="1581633"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1" name="TextBox 31"/>
          <p:cNvSpPr txBox="1"/>
          <p:nvPr/>
        </p:nvSpPr>
        <p:spPr>
          <a:xfrm>
            <a:off x="11260814"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2" name="TextBox 32"/>
          <p:cNvSpPr txBox="1"/>
          <p:nvPr/>
        </p:nvSpPr>
        <p:spPr>
          <a:xfrm>
            <a:off x="591111" y="3021861"/>
            <a:ext cx="7352134" cy="2677795"/>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What about the assets?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We look at S.20 &amp; S 21 of PA 1890. </a:t>
            </a:r>
          </a:p>
        </p:txBody>
      </p:sp>
      <p:sp>
        <p:nvSpPr>
          <p:cNvPr id="33" name="TextBox 33"/>
          <p:cNvSpPr txBox="1"/>
          <p:nvPr/>
        </p:nvSpPr>
        <p:spPr>
          <a:xfrm>
            <a:off x="10368950" y="3179564"/>
            <a:ext cx="7352134" cy="5961440"/>
          </a:xfrm>
          <a:prstGeom prst="rect">
            <a:avLst/>
          </a:prstGeom>
        </p:spPr>
        <p:txBody>
          <a:bodyPr lIns="0" tIns="0" rIns="0" bIns="0" rtlCol="0" anchor="t">
            <a:spAutoFit/>
          </a:bodyPr>
          <a:lstStyle/>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 When owned by 1 person and used for the partnership it becomes part of their contribution capital and part of the partnership property. </a:t>
            </a:r>
          </a:p>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 Held on trust or formal transfer of title. </a:t>
            </a:r>
          </a:p>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Not part of partnership property?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TextBox 30"/>
          <p:cNvSpPr txBox="1"/>
          <p:nvPr/>
        </p:nvSpPr>
        <p:spPr>
          <a:xfrm>
            <a:off x="1581633"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1" name="TextBox 31"/>
          <p:cNvSpPr txBox="1"/>
          <p:nvPr/>
        </p:nvSpPr>
        <p:spPr>
          <a:xfrm>
            <a:off x="11563899"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2" name="TextBox 32"/>
          <p:cNvSpPr txBox="1"/>
          <p:nvPr/>
        </p:nvSpPr>
        <p:spPr>
          <a:xfrm>
            <a:off x="916511" y="3119323"/>
            <a:ext cx="6590774" cy="5306695"/>
          </a:xfrm>
          <a:prstGeom prst="rect">
            <a:avLst/>
          </a:prstGeom>
        </p:spPr>
        <p:txBody>
          <a:bodyPr lIns="0" tIns="0" rIns="0" bIns="0" rtlCol="0" anchor="t">
            <a:spAutoFit/>
          </a:bodyPr>
          <a:lstStyle/>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What if you want to change your business structure to a partnership?</a:t>
            </a: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You can? </a:t>
            </a:r>
          </a:p>
          <a:p>
            <a:pPr algn="ctr">
              <a:lnSpc>
                <a:spcPts val="5179"/>
              </a:lnSpc>
            </a:pPr>
            <a:endParaRPr lang="en-US" sz="3699" b="1" dirty="0">
              <a:solidFill>
                <a:srgbClr val="000000"/>
              </a:solidFill>
              <a:latin typeface="เอฟซี เรนโบว์ Bold"/>
              <a:ea typeface="เอฟซี เรนโบว์ Bold"/>
              <a:cs typeface="เอฟซี เรนโบว์ Bold"/>
              <a:sym typeface="เอฟซี เรนโบว์ Bold"/>
            </a:endParaRPr>
          </a:p>
          <a:p>
            <a:pPr marL="798829" lvl="1" indent="-399415" algn="ctr">
              <a:lnSpc>
                <a:spcPts val="5179"/>
              </a:lnSpc>
              <a:buAutoNum type="arabicPeriod"/>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Form a Partnership</a:t>
            </a:r>
          </a:p>
          <a:p>
            <a:pPr marL="798829" lvl="1" indent="-399415" algn="ctr">
              <a:lnSpc>
                <a:spcPts val="5179"/>
              </a:lnSpc>
              <a:buAutoNum type="arabicPeriod"/>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Transfer the assets</a:t>
            </a:r>
          </a:p>
        </p:txBody>
      </p:sp>
      <p:sp>
        <p:nvSpPr>
          <p:cNvPr id="33" name="TextBox 33"/>
          <p:cNvSpPr txBox="1"/>
          <p:nvPr/>
        </p:nvSpPr>
        <p:spPr>
          <a:xfrm>
            <a:off x="11052715" y="3240811"/>
            <a:ext cx="6590774" cy="1293496"/>
          </a:xfrm>
          <a:prstGeom prst="rect">
            <a:avLst/>
          </a:prstGeom>
        </p:spPr>
        <p:txBody>
          <a:bodyPr lIns="0" tIns="0" rIns="0" bIns="0" rtlCol="0" anchor="t">
            <a:spAutoFit/>
          </a:bodyPr>
          <a:lstStyle/>
          <a:p>
            <a:pPr algn="ctr">
              <a:lnSpc>
                <a:spcPts val="5179"/>
              </a:lnSpc>
            </a:pPr>
            <a:r>
              <a:rPr lang="en-US" sz="3699" b="1" dirty="0">
                <a:solidFill>
                  <a:srgbClr val="000000"/>
                </a:solidFill>
                <a:latin typeface="เอฟซี เรนโบว์ Bold"/>
                <a:ea typeface="เอฟซี เรนโบว์ Bold"/>
                <a:cs typeface="เอฟซี เรนโบว์ Bold"/>
                <a:sym typeface="เอฟซี เรนโบว์ Bold"/>
              </a:rPr>
              <a:t>Correct procedures need to be followed.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TextBox 30"/>
          <p:cNvSpPr txBox="1"/>
          <p:nvPr/>
        </p:nvSpPr>
        <p:spPr>
          <a:xfrm>
            <a:off x="1581633"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1" name="TextBox 31"/>
          <p:cNvSpPr txBox="1"/>
          <p:nvPr/>
        </p:nvSpPr>
        <p:spPr>
          <a:xfrm>
            <a:off x="11431063" y="1563260"/>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
        <p:nvSpPr>
          <p:cNvPr id="32" name="TextBox 32"/>
          <p:cNvSpPr txBox="1"/>
          <p:nvPr/>
        </p:nvSpPr>
        <p:spPr>
          <a:xfrm>
            <a:off x="0" y="3150926"/>
            <a:ext cx="8366100" cy="2020569"/>
          </a:xfrm>
          <a:prstGeom prst="rect">
            <a:avLst/>
          </a:prstGeom>
        </p:spPr>
        <p:txBody>
          <a:bodyPr lIns="0" tIns="0" rIns="0" bIns="0" rtlCol="0" anchor="t">
            <a:spAutoFit/>
          </a:bodyPr>
          <a:lstStyle/>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Need to ensure that there is compliance with the correct formalities to transfer assets.</a:t>
            </a:r>
          </a:p>
        </p:txBody>
      </p:sp>
      <p:sp>
        <p:nvSpPr>
          <p:cNvPr id="33" name="TextBox 33"/>
          <p:cNvSpPr txBox="1"/>
          <p:nvPr/>
        </p:nvSpPr>
        <p:spPr>
          <a:xfrm>
            <a:off x="10768785" y="3150926"/>
            <a:ext cx="7036427" cy="5306694"/>
          </a:xfrm>
          <a:prstGeom prst="rect">
            <a:avLst/>
          </a:prstGeom>
        </p:spPr>
        <p:txBody>
          <a:bodyPr lIns="0" tIns="0" rIns="0" bIns="0" rtlCol="0" anchor="t">
            <a:spAutoFit/>
          </a:bodyPr>
          <a:lstStyle/>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Liabilities usually cannot be</a:t>
            </a: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transferred. </a:t>
            </a:r>
          </a:p>
          <a:p>
            <a:pPr algn="ctr">
              <a:lnSpc>
                <a:spcPts val="5180"/>
              </a:lnSpc>
            </a:pPr>
            <a:endParaRPr lang="en-US" sz="3700"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But it is possible pass benefit and burden, through a process called novation. </a:t>
            </a:r>
          </a:p>
          <a:p>
            <a:pPr algn="ctr">
              <a:lnSpc>
                <a:spcPts val="5180"/>
              </a:lnSpc>
            </a:pPr>
            <a:endParaRPr lang="en-US" sz="3700"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Have you heard of this term?</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22855" y="2564655"/>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8695745" y="811125"/>
            <a:ext cx="1320565" cy="8773472"/>
            <a:chOff x="0" y="0"/>
            <a:chExt cx="1760754" cy="11697962"/>
          </a:xfrm>
        </p:grpSpPr>
        <p:sp>
          <p:nvSpPr>
            <p:cNvPr id="9" name="Freeform 9"/>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1" name="Freeform 11"/>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2" name="Group 12"/>
          <p:cNvGrpSpPr/>
          <p:nvPr/>
        </p:nvGrpSpPr>
        <p:grpSpPr>
          <a:xfrm rot="-2622763">
            <a:off x="6574698" y="1133415"/>
            <a:ext cx="411875" cy="1390303"/>
            <a:chOff x="0" y="0"/>
            <a:chExt cx="108477" cy="366170"/>
          </a:xfrm>
        </p:grpSpPr>
        <p:sp>
          <p:nvSpPr>
            <p:cNvPr id="13" name="Freeform 1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4" name="TextBox 1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7583812">
            <a:off x="1504506" y="1133415"/>
            <a:ext cx="411875" cy="1390303"/>
            <a:chOff x="0" y="0"/>
            <a:chExt cx="108477" cy="366170"/>
          </a:xfrm>
        </p:grpSpPr>
        <p:sp>
          <p:nvSpPr>
            <p:cNvPr id="16" name="Freeform 1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7" name="TextBox 1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6537015"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Freeform 19"/>
          <p:cNvSpPr/>
          <p:nvPr/>
        </p:nvSpPr>
        <p:spPr>
          <a:xfrm>
            <a:off x="10016310" y="2117958"/>
            <a:ext cx="8563507" cy="6508265"/>
          </a:xfrm>
          <a:custGeom>
            <a:avLst/>
            <a:gdLst/>
            <a:ahLst/>
            <a:cxnLst/>
            <a:rect l="l" t="t" r="r" b="b"/>
            <a:pathLst>
              <a:path w="8563507" h="6508265">
                <a:moveTo>
                  <a:pt x="0" y="0"/>
                </a:moveTo>
                <a:lnTo>
                  <a:pt x="8563507" y="0"/>
                </a:lnTo>
                <a:lnTo>
                  <a:pt x="8563507" y="6508265"/>
                </a:lnTo>
                <a:lnTo>
                  <a:pt x="0" y="6508265"/>
                </a:lnTo>
                <a:lnTo>
                  <a:pt x="0" y="0"/>
                </a:lnTo>
                <a:close/>
              </a:path>
            </a:pathLst>
          </a:custGeom>
          <a:blipFill>
            <a:blip r:embed="rId9"/>
            <a:stretch>
              <a:fillRect/>
            </a:stretch>
          </a:blipFill>
        </p:spPr>
        <p:txBody>
          <a:bodyPr/>
          <a:lstStyle/>
          <a:p>
            <a:endParaRPr lang="en-GB"/>
          </a:p>
        </p:txBody>
      </p:sp>
      <p:sp>
        <p:nvSpPr>
          <p:cNvPr id="20" name="TextBox 20"/>
          <p:cNvSpPr txBox="1"/>
          <p:nvPr/>
        </p:nvSpPr>
        <p:spPr>
          <a:xfrm>
            <a:off x="521463" y="3141401"/>
            <a:ext cx="7421782" cy="5804534"/>
          </a:xfrm>
          <a:prstGeom prst="rect">
            <a:avLst/>
          </a:prstGeom>
        </p:spPr>
        <p:txBody>
          <a:bodyPr lIns="0" tIns="0" rIns="0" bIns="0" rtlCol="0" anchor="t">
            <a:spAutoFit/>
          </a:bodyPr>
          <a:lstStyle/>
          <a:p>
            <a:pPr algn="ctr">
              <a:lnSpc>
                <a:spcPts val="5040"/>
              </a:lnSpc>
            </a:pPr>
            <a:r>
              <a:rPr lang="en-US" sz="3600" b="1" dirty="0">
                <a:solidFill>
                  <a:srgbClr val="000000"/>
                </a:solidFill>
                <a:latin typeface="เอฟซี เรนโบว์ Bold"/>
                <a:ea typeface="เอฟซี เรนโบว์ Bold"/>
                <a:cs typeface="เอฟซี เรนโบว์ Bold"/>
                <a:sym typeface="เอฟซี เรนโบว์ Bold"/>
              </a:rPr>
              <a:t>Instead, the time novation will not happen. </a:t>
            </a:r>
          </a:p>
          <a:p>
            <a:pPr algn="ctr">
              <a:lnSpc>
                <a:spcPts val="5040"/>
              </a:lnSpc>
            </a:pPr>
            <a:endParaRPr lang="en-US" sz="3600"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040"/>
              </a:lnSpc>
            </a:pPr>
            <a:r>
              <a:rPr lang="en-US" sz="3600" b="1" dirty="0">
                <a:solidFill>
                  <a:srgbClr val="000000"/>
                </a:solidFill>
                <a:latin typeface="เอฟซี เรนโบว์ Bold"/>
                <a:ea typeface="เอฟซี เรนโบว์ Bold"/>
                <a:cs typeface="เอฟซี เรนโบว์ Bold"/>
                <a:sym typeface="เอฟซี เรนโบว์ Bold"/>
              </a:rPr>
              <a:t>Instead the individual will end their contract with the supplier and the partnership will enter into a new one.</a:t>
            </a:r>
          </a:p>
          <a:p>
            <a:pPr algn="ctr">
              <a:lnSpc>
                <a:spcPts val="5040"/>
              </a:lnSpc>
            </a:pPr>
            <a:endParaRPr lang="en-US" sz="3600" b="1" dirty="0">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040"/>
              </a:lnSpc>
            </a:pPr>
            <a:r>
              <a:rPr lang="en-US" sz="3600" b="1" dirty="0">
                <a:solidFill>
                  <a:srgbClr val="000000"/>
                </a:solidFill>
                <a:latin typeface="เอฟซี เรนโบว์ Bold"/>
                <a:ea typeface="เอฟซี เรนโบว์ Bold"/>
                <a:cs typeface="เอฟซี เรนโบว์ Bold"/>
                <a:sym typeface="เอฟซี เรนโบว์ Bold"/>
              </a:rPr>
              <a:t>Possibility of indemnity. </a:t>
            </a:r>
          </a:p>
        </p:txBody>
      </p:sp>
      <p:sp>
        <p:nvSpPr>
          <p:cNvPr id="21" name="TextBox 21"/>
          <p:cNvSpPr txBox="1"/>
          <p:nvPr/>
        </p:nvSpPr>
        <p:spPr>
          <a:xfrm>
            <a:off x="1581633" y="1671497"/>
            <a:ext cx="5568404"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6591523" y="8403509"/>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23818" y="581078"/>
            <a:ext cx="2598803" cy="1544607"/>
          </a:xfrm>
          <a:custGeom>
            <a:avLst/>
            <a:gdLst/>
            <a:ahLst/>
            <a:cxnLst/>
            <a:rect l="l" t="t" r="r" b="b"/>
            <a:pathLst>
              <a:path w="2598803" h="1544607">
                <a:moveTo>
                  <a:pt x="0" y="0"/>
                </a:moveTo>
                <a:lnTo>
                  <a:pt x="2598803" y="0"/>
                </a:lnTo>
                <a:lnTo>
                  <a:pt x="2598803" y="1544606"/>
                </a:lnTo>
                <a:lnTo>
                  <a:pt x="0" y="154460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7" name="Picture 7"/>
          <p:cNvPicPr>
            <a:picLocks noChangeAspect="1"/>
          </p:cNvPicPr>
          <p:nvPr/>
        </p:nvPicPr>
        <p:blipFill>
          <a:blip r:embed="rId6"/>
          <a:srcRect/>
          <a:stretch>
            <a:fillRect/>
          </a:stretch>
        </p:blipFill>
        <p:spPr>
          <a:xfrm>
            <a:off x="6243066" y="1028700"/>
            <a:ext cx="5801868" cy="82296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TextBox 30"/>
          <p:cNvSpPr txBox="1"/>
          <p:nvPr/>
        </p:nvSpPr>
        <p:spPr>
          <a:xfrm>
            <a:off x="1355216" y="1332693"/>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1" name="TextBox 31"/>
          <p:cNvSpPr txBox="1"/>
          <p:nvPr/>
        </p:nvSpPr>
        <p:spPr>
          <a:xfrm>
            <a:off x="10878130"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2" name="TextBox 32"/>
          <p:cNvSpPr txBox="1"/>
          <p:nvPr/>
        </p:nvSpPr>
        <p:spPr>
          <a:xfrm>
            <a:off x="816719" y="3132575"/>
            <a:ext cx="6732663" cy="5306694"/>
          </a:xfrm>
          <a:prstGeom prst="rect">
            <a:avLst/>
          </a:prstGeom>
        </p:spPr>
        <p:txBody>
          <a:bodyPr lIns="0" tIns="0" rIns="0" bIns="0" rtlCol="0" anchor="t">
            <a:spAutoFit/>
          </a:bodyPr>
          <a:lstStyle/>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There is no legal formations that need to be followed. </a:t>
            </a:r>
          </a:p>
          <a:p>
            <a:pPr algn="ctr">
              <a:lnSpc>
                <a:spcPts val="5180"/>
              </a:lnSpc>
            </a:pPr>
            <a:endParaRPr lang="en-US" sz="3700"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But usually there is a structure which will include elements such as start date and shares.</a:t>
            </a:r>
          </a:p>
        </p:txBody>
      </p:sp>
      <p:sp>
        <p:nvSpPr>
          <p:cNvPr id="33" name="TextBox 33"/>
          <p:cNvSpPr txBox="1"/>
          <p:nvPr/>
        </p:nvSpPr>
        <p:spPr>
          <a:xfrm>
            <a:off x="10768785" y="3363985"/>
            <a:ext cx="6732663" cy="4649469"/>
          </a:xfrm>
          <a:prstGeom prst="rect">
            <a:avLst/>
          </a:prstGeom>
        </p:spPr>
        <p:txBody>
          <a:bodyPr lIns="0" tIns="0" rIns="0" bIns="0" rtlCol="0" anchor="t">
            <a:spAutoFit/>
          </a:bodyPr>
          <a:lstStyle/>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Start date - As soon as S.1 of the PA 1890 is fulfilled.</a:t>
            </a:r>
          </a:p>
          <a:p>
            <a:pPr algn="ctr">
              <a:lnSpc>
                <a:spcPts val="5180"/>
              </a:lnSpc>
            </a:pPr>
            <a:endParaRPr lang="en-US" sz="3700"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Can however, have a start date in the agreement.</a:t>
            </a:r>
          </a:p>
          <a:p>
            <a:pPr algn="ctr">
              <a:lnSpc>
                <a:spcPts val="5180"/>
              </a:lnSpc>
            </a:pPr>
            <a:endParaRPr lang="en-US" sz="3700"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Why?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Freeform 30"/>
          <p:cNvSpPr/>
          <p:nvPr/>
        </p:nvSpPr>
        <p:spPr>
          <a:xfrm>
            <a:off x="11874462" y="5031757"/>
            <a:ext cx="4755604" cy="4226543"/>
          </a:xfrm>
          <a:custGeom>
            <a:avLst/>
            <a:gdLst/>
            <a:ahLst/>
            <a:cxnLst/>
            <a:rect l="l" t="t" r="r" b="b"/>
            <a:pathLst>
              <a:path w="4755604" h="4226543">
                <a:moveTo>
                  <a:pt x="0" y="0"/>
                </a:moveTo>
                <a:lnTo>
                  <a:pt x="4755604" y="0"/>
                </a:lnTo>
                <a:lnTo>
                  <a:pt x="4755604" y="4226543"/>
                </a:lnTo>
                <a:lnTo>
                  <a:pt x="0" y="4226543"/>
                </a:lnTo>
                <a:lnTo>
                  <a:pt x="0" y="0"/>
                </a:lnTo>
                <a:close/>
              </a:path>
            </a:pathLst>
          </a:custGeom>
          <a:blipFill>
            <a:blip r:embed="rId10"/>
            <a:stretch>
              <a:fillRect/>
            </a:stretch>
          </a:blipFill>
        </p:spPr>
        <p:txBody>
          <a:bodyPr/>
          <a:lstStyle/>
          <a:p>
            <a:endParaRPr lang="en-GB"/>
          </a:p>
        </p:txBody>
      </p:sp>
      <p:sp>
        <p:nvSpPr>
          <p:cNvPr id="31" name="TextBox 31"/>
          <p:cNvSpPr txBox="1"/>
          <p:nvPr/>
        </p:nvSpPr>
        <p:spPr>
          <a:xfrm>
            <a:off x="1355216" y="1417445"/>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2" name="TextBox 32"/>
          <p:cNvSpPr txBox="1"/>
          <p:nvPr/>
        </p:nvSpPr>
        <p:spPr>
          <a:xfrm>
            <a:off x="11024453" y="1563260"/>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3" name="TextBox 33"/>
          <p:cNvSpPr txBox="1"/>
          <p:nvPr/>
        </p:nvSpPr>
        <p:spPr>
          <a:xfrm>
            <a:off x="0" y="3179378"/>
            <a:ext cx="8366100" cy="5963920"/>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Finance - Agreement needs to include  partners capital contributions and future increases.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Specification of the shares is needed.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If not, PA 1890 states equal.</a:t>
            </a:r>
          </a:p>
        </p:txBody>
      </p:sp>
      <p:sp>
        <p:nvSpPr>
          <p:cNvPr id="34" name="TextBox 34"/>
          <p:cNvSpPr txBox="1"/>
          <p:nvPr/>
        </p:nvSpPr>
        <p:spPr>
          <a:xfrm>
            <a:off x="10349685" y="3186143"/>
            <a:ext cx="7938315" cy="2020570"/>
          </a:xfrm>
          <a:prstGeom prst="rect">
            <a:avLst/>
          </a:prstGeom>
        </p:spPr>
        <p:txBody>
          <a:bodyPr lIns="0" tIns="0" rIns="0" bIns="0" rtlCol="0" anchor="t">
            <a:spAutoFit/>
          </a:bodyPr>
          <a:lstStyle/>
          <a:p>
            <a:pPr algn="ctr">
              <a:lnSpc>
                <a:spcPts val="5179"/>
              </a:lnSpc>
            </a:pPr>
            <a:r>
              <a:rPr lang="en-US" sz="3699">
                <a:solidFill>
                  <a:srgbClr val="000000"/>
                </a:solidFill>
                <a:latin typeface="เอฟซี เรนโบว์"/>
                <a:ea typeface="เอฟซี เรนโบว์"/>
                <a:cs typeface="เอฟซี เรนโบว์"/>
                <a:sym typeface="เอฟซี เรนโบว์"/>
              </a:rPr>
              <a:t>Unequal - courts suggest implied agreement.</a:t>
            </a:r>
          </a:p>
          <a:p>
            <a:pPr algn="ctr">
              <a:lnSpc>
                <a:spcPts val="5179"/>
              </a:lnSpc>
            </a:pPr>
            <a:endParaRPr lang="en-US" sz="3699">
              <a:solidFill>
                <a:srgbClr val="000000"/>
              </a:solidFill>
              <a:latin typeface="เอฟซี เรนโบว์"/>
              <a:ea typeface="เอฟซี เรนโบว์"/>
              <a:cs typeface="เอฟซี เรนโบว์"/>
              <a:sym typeface="เอฟซี เรนโบว์"/>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AutoShape 30"/>
          <p:cNvSpPr/>
          <p:nvPr/>
        </p:nvSpPr>
        <p:spPr>
          <a:xfrm>
            <a:off x="14219687" y="3951336"/>
            <a:ext cx="0" cy="1340816"/>
          </a:xfrm>
          <a:prstGeom prst="line">
            <a:avLst/>
          </a:prstGeom>
          <a:ln w="38100" cap="flat">
            <a:solidFill>
              <a:srgbClr val="000000"/>
            </a:solidFill>
            <a:prstDash val="solid"/>
            <a:headEnd type="none" w="sm" len="sm"/>
            <a:tailEnd type="arrow" w="med" len="sm"/>
          </a:ln>
        </p:spPr>
        <p:txBody>
          <a:bodyPr/>
          <a:lstStyle/>
          <a:p>
            <a:endParaRPr lang="en-GB"/>
          </a:p>
        </p:txBody>
      </p:sp>
      <p:sp>
        <p:nvSpPr>
          <p:cNvPr id="31" name="AutoShape 31"/>
          <p:cNvSpPr/>
          <p:nvPr/>
        </p:nvSpPr>
        <p:spPr>
          <a:xfrm>
            <a:off x="15981782" y="3943084"/>
            <a:ext cx="342692" cy="1254777"/>
          </a:xfrm>
          <a:prstGeom prst="line">
            <a:avLst/>
          </a:prstGeom>
          <a:ln w="38100" cap="flat">
            <a:solidFill>
              <a:srgbClr val="000000"/>
            </a:solidFill>
            <a:prstDash val="solid"/>
            <a:headEnd type="none" w="sm" len="sm"/>
            <a:tailEnd type="arrow" w="med" len="sm"/>
          </a:ln>
        </p:spPr>
        <p:txBody>
          <a:bodyPr/>
          <a:lstStyle/>
          <a:p>
            <a:endParaRPr lang="en-GB"/>
          </a:p>
        </p:txBody>
      </p:sp>
      <p:sp>
        <p:nvSpPr>
          <p:cNvPr id="32" name="AutoShape 32"/>
          <p:cNvSpPr/>
          <p:nvPr/>
        </p:nvSpPr>
        <p:spPr>
          <a:xfrm flipH="1">
            <a:off x="12020085" y="3943084"/>
            <a:ext cx="963917" cy="1188416"/>
          </a:xfrm>
          <a:prstGeom prst="line">
            <a:avLst/>
          </a:prstGeom>
          <a:ln w="38100" cap="flat">
            <a:solidFill>
              <a:srgbClr val="000000"/>
            </a:solidFill>
            <a:prstDash val="solid"/>
            <a:headEnd type="none" w="sm" len="sm"/>
            <a:tailEnd type="arrow" w="med" len="sm"/>
          </a:ln>
        </p:spPr>
        <p:txBody>
          <a:bodyPr/>
          <a:lstStyle/>
          <a:p>
            <a:endParaRPr lang="en-GB"/>
          </a:p>
        </p:txBody>
      </p:sp>
      <p:sp>
        <p:nvSpPr>
          <p:cNvPr id="33" name="Freeform 33"/>
          <p:cNvSpPr/>
          <p:nvPr/>
        </p:nvSpPr>
        <p:spPr>
          <a:xfrm>
            <a:off x="10349685" y="2786483"/>
            <a:ext cx="6909615" cy="1783937"/>
          </a:xfrm>
          <a:custGeom>
            <a:avLst/>
            <a:gdLst/>
            <a:ahLst/>
            <a:cxnLst/>
            <a:rect l="l" t="t" r="r" b="b"/>
            <a:pathLst>
              <a:path w="6909615" h="1783937">
                <a:moveTo>
                  <a:pt x="0" y="0"/>
                </a:moveTo>
                <a:lnTo>
                  <a:pt x="6909615" y="0"/>
                </a:lnTo>
                <a:lnTo>
                  <a:pt x="6909615" y="1783937"/>
                </a:lnTo>
                <a:lnTo>
                  <a:pt x="0" y="178393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34" name="TextBox 34"/>
          <p:cNvSpPr txBox="1"/>
          <p:nvPr/>
        </p:nvSpPr>
        <p:spPr>
          <a:xfrm>
            <a:off x="11218173" y="1538475"/>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5" name="TextBox 35"/>
          <p:cNvSpPr txBox="1"/>
          <p:nvPr/>
        </p:nvSpPr>
        <p:spPr>
          <a:xfrm>
            <a:off x="1162487"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6" name="TextBox 36"/>
          <p:cNvSpPr txBox="1"/>
          <p:nvPr/>
        </p:nvSpPr>
        <p:spPr>
          <a:xfrm>
            <a:off x="0" y="3021861"/>
            <a:ext cx="8366100" cy="3056890"/>
          </a:xfrm>
          <a:prstGeom prst="rect">
            <a:avLst/>
          </a:prstGeom>
        </p:spPr>
        <p:txBody>
          <a:bodyPr lIns="0" tIns="0" rIns="0" bIns="0" rtlCol="0" anchor="t">
            <a:spAutoFit/>
          </a:bodyPr>
          <a:lstStyle/>
          <a:p>
            <a:pPr algn="ctr">
              <a:lnSpc>
                <a:spcPts val="4759"/>
              </a:lnSpc>
            </a:pPr>
            <a:r>
              <a:rPr lang="en-US" sz="3399">
                <a:solidFill>
                  <a:srgbClr val="000000"/>
                </a:solidFill>
                <a:latin typeface="เอฟซี เรนโบว์"/>
                <a:ea typeface="เอฟซี เรนโบว์"/>
                <a:cs typeface="เอฟซี เรนโบว์"/>
                <a:sym typeface="เอฟซี เรนโบว์"/>
              </a:rPr>
              <a:t>Shares - PA 1890 - Share Equally. </a:t>
            </a:r>
          </a:p>
          <a:p>
            <a:pPr algn="ctr">
              <a:lnSpc>
                <a:spcPts val="4759"/>
              </a:lnSpc>
            </a:pPr>
            <a:endParaRPr lang="en-US" sz="3399">
              <a:solidFill>
                <a:srgbClr val="000000"/>
              </a:solidFill>
              <a:latin typeface="เอฟซี เรนโบว์"/>
              <a:ea typeface="เอฟซี เรนโบว์"/>
              <a:cs typeface="เอฟซี เรนโบว์"/>
              <a:sym typeface="เอฟซี เรนโบว์"/>
            </a:endParaRPr>
          </a:p>
          <a:p>
            <a:pPr algn="ctr">
              <a:lnSpc>
                <a:spcPts val="4759"/>
              </a:lnSpc>
            </a:pPr>
            <a:r>
              <a:rPr lang="en-US" sz="3399">
                <a:solidFill>
                  <a:srgbClr val="000000"/>
                </a:solidFill>
                <a:latin typeface="เอฟซี เรนโบว์"/>
                <a:ea typeface="เอฟซี เรนโบว์"/>
                <a:cs typeface="เอฟซี เรนโบว์"/>
                <a:sym typeface="เอฟซี เรนโบว์"/>
              </a:rPr>
              <a:t>But needs to be stated in the agreement. </a:t>
            </a:r>
          </a:p>
          <a:p>
            <a:pPr algn="ctr">
              <a:lnSpc>
                <a:spcPts val="4759"/>
              </a:lnSpc>
            </a:pPr>
            <a:endParaRPr lang="en-US" sz="3399">
              <a:solidFill>
                <a:srgbClr val="000000"/>
              </a:solidFill>
              <a:latin typeface="เอฟซี เรนโบว์"/>
              <a:ea typeface="เอฟซี เรนโบว์"/>
              <a:cs typeface="เอฟซี เรนโบว์"/>
              <a:sym typeface="เอฟซี เรนโบว์"/>
            </a:endParaRPr>
          </a:p>
        </p:txBody>
      </p:sp>
      <p:sp>
        <p:nvSpPr>
          <p:cNvPr id="37" name="TextBox 37"/>
          <p:cNvSpPr txBox="1"/>
          <p:nvPr/>
        </p:nvSpPr>
        <p:spPr>
          <a:xfrm>
            <a:off x="10542045" y="3050436"/>
            <a:ext cx="6629995" cy="538480"/>
          </a:xfrm>
          <a:prstGeom prst="rect">
            <a:avLst/>
          </a:prstGeom>
        </p:spPr>
        <p:txBody>
          <a:bodyPr lIns="0" tIns="0" rIns="0" bIns="0" rtlCol="0" anchor="t">
            <a:spAutoFit/>
          </a:bodyPr>
          <a:lstStyle/>
          <a:p>
            <a:pPr algn="ctr">
              <a:lnSpc>
                <a:spcPts val="3920"/>
              </a:lnSpc>
            </a:pPr>
            <a:r>
              <a:rPr lang="en-US" sz="2800">
                <a:solidFill>
                  <a:srgbClr val="000000"/>
                </a:solidFill>
                <a:latin typeface="เอฟซี เรนโบว์"/>
                <a:ea typeface="เอฟซี เรนโบว์"/>
                <a:cs typeface="เอฟซี เรนโบว์"/>
                <a:sym typeface="เอฟซี เรนโบว์"/>
              </a:rPr>
              <a:t>Reasons not to equally share profits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Freeform 30"/>
          <p:cNvSpPr/>
          <p:nvPr/>
        </p:nvSpPr>
        <p:spPr>
          <a:xfrm>
            <a:off x="0" y="8396405"/>
            <a:ext cx="448186" cy="1723791"/>
          </a:xfrm>
          <a:custGeom>
            <a:avLst/>
            <a:gdLst/>
            <a:ahLst/>
            <a:cxnLst/>
            <a:rect l="l" t="t" r="r" b="b"/>
            <a:pathLst>
              <a:path w="448186" h="1723791">
                <a:moveTo>
                  <a:pt x="0" y="0"/>
                </a:moveTo>
                <a:lnTo>
                  <a:pt x="448186" y="0"/>
                </a:lnTo>
                <a:lnTo>
                  <a:pt x="448186" y="1723790"/>
                </a:lnTo>
                <a:lnTo>
                  <a:pt x="0" y="172379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1" name="Freeform 31"/>
          <p:cNvSpPr/>
          <p:nvPr/>
        </p:nvSpPr>
        <p:spPr>
          <a:xfrm>
            <a:off x="16834589" y="164126"/>
            <a:ext cx="849421" cy="1378117"/>
          </a:xfrm>
          <a:custGeom>
            <a:avLst/>
            <a:gdLst/>
            <a:ahLst/>
            <a:cxnLst/>
            <a:rect l="l" t="t" r="r" b="b"/>
            <a:pathLst>
              <a:path w="849421" h="1378117">
                <a:moveTo>
                  <a:pt x="0" y="0"/>
                </a:moveTo>
                <a:lnTo>
                  <a:pt x="849422" y="0"/>
                </a:lnTo>
                <a:lnTo>
                  <a:pt x="849422" y="1378117"/>
                </a:lnTo>
                <a:lnTo>
                  <a:pt x="0" y="137811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32" name="TextBox 32"/>
          <p:cNvSpPr txBox="1"/>
          <p:nvPr/>
        </p:nvSpPr>
        <p:spPr>
          <a:xfrm>
            <a:off x="1355216"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3" name="TextBox 33"/>
          <p:cNvSpPr txBox="1"/>
          <p:nvPr/>
        </p:nvSpPr>
        <p:spPr>
          <a:xfrm>
            <a:off x="11218173" y="1538475"/>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4" name="TextBox 34"/>
          <p:cNvSpPr txBox="1"/>
          <p:nvPr/>
        </p:nvSpPr>
        <p:spPr>
          <a:xfrm>
            <a:off x="533428" y="3021861"/>
            <a:ext cx="7520391" cy="5963920"/>
          </a:xfrm>
          <a:prstGeom prst="rect">
            <a:avLst/>
          </a:prstGeom>
        </p:spPr>
        <p:txBody>
          <a:bodyPr wrap="square" lIns="0" tIns="0" rIns="0" bIns="0" rtlCol="0" anchor="t">
            <a:spAutoFit/>
          </a:bodyPr>
          <a:lstStyle/>
          <a:p>
            <a:pPr algn="ctr">
              <a:lnSpc>
                <a:spcPts val="5179"/>
              </a:lnSpc>
            </a:pPr>
            <a:r>
              <a:rPr lang="en-US" sz="3699" dirty="0">
                <a:solidFill>
                  <a:srgbClr val="000000"/>
                </a:solidFill>
                <a:latin typeface="เอฟซี เรนโบว์"/>
                <a:ea typeface="เอฟซี เรนโบว์"/>
                <a:cs typeface="เอฟซี เรนโบว์"/>
                <a:sym typeface="เอฟซี เรนโบว์"/>
              </a:rPr>
              <a:t>Profits - need to know the difference between income and capital. </a:t>
            </a:r>
          </a:p>
          <a:p>
            <a:pPr algn="ctr">
              <a:lnSpc>
                <a:spcPts val="5179"/>
              </a:lnSpc>
            </a:pPr>
            <a:endParaRPr lang="en-US" sz="3699" dirty="0">
              <a:solidFill>
                <a:srgbClr val="000000"/>
              </a:solidFill>
              <a:latin typeface="เอฟซี เรนโบว์"/>
              <a:ea typeface="เอฟซี เรนโบว์"/>
              <a:cs typeface="เอฟซี เรนโบว์"/>
              <a:sym typeface="เอฟซี เรนโบว์"/>
            </a:endParaRPr>
          </a:p>
          <a:p>
            <a:pPr algn="ctr">
              <a:lnSpc>
                <a:spcPts val="5179"/>
              </a:lnSpc>
            </a:pPr>
            <a:r>
              <a:rPr lang="en-US" sz="3699" dirty="0">
                <a:solidFill>
                  <a:srgbClr val="000000"/>
                </a:solidFill>
                <a:latin typeface="เอฟซี เรนโบว์"/>
                <a:ea typeface="เอฟซี เรนโบว์"/>
                <a:cs typeface="เอฟซี เรนโบว์"/>
                <a:sym typeface="เอฟซี เรนโบว์"/>
              </a:rPr>
              <a:t>Income - day to day profits. </a:t>
            </a:r>
          </a:p>
          <a:p>
            <a:pPr algn="ctr">
              <a:lnSpc>
                <a:spcPts val="5179"/>
              </a:lnSpc>
            </a:pPr>
            <a:endParaRPr lang="en-US" sz="3699" dirty="0">
              <a:solidFill>
                <a:srgbClr val="000000"/>
              </a:solidFill>
              <a:latin typeface="เอฟซี เรนโบว์"/>
              <a:ea typeface="เอฟซี เรนโบว์"/>
              <a:cs typeface="เอฟซี เรนโบว์"/>
              <a:sym typeface="เอฟซี เรนโบว์"/>
            </a:endParaRPr>
          </a:p>
          <a:p>
            <a:pPr algn="ctr">
              <a:lnSpc>
                <a:spcPts val="5179"/>
              </a:lnSpc>
            </a:pPr>
            <a:r>
              <a:rPr lang="en-US" sz="3699" dirty="0">
                <a:solidFill>
                  <a:srgbClr val="000000"/>
                </a:solidFill>
                <a:latin typeface="เอฟซี เรนโบว์"/>
                <a:ea typeface="เอฟซี เรนโบว์"/>
                <a:cs typeface="เอฟซี เรนโบว์"/>
                <a:sym typeface="เอฟซี เรนโบว์"/>
              </a:rPr>
              <a:t>Capital - Anything own - Capital asset, selling it becomes capital profit.</a:t>
            </a:r>
          </a:p>
        </p:txBody>
      </p:sp>
      <p:sp>
        <p:nvSpPr>
          <p:cNvPr id="35" name="TextBox 35"/>
          <p:cNvSpPr txBox="1"/>
          <p:nvPr/>
        </p:nvSpPr>
        <p:spPr>
          <a:xfrm>
            <a:off x="11218173" y="3231411"/>
            <a:ext cx="6041127" cy="5306695"/>
          </a:xfrm>
          <a:prstGeom prst="rect">
            <a:avLst/>
          </a:prstGeom>
        </p:spPr>
        <p:txBody>
          <a:bodyPr lIns="0" tIns="0" rIns="0" bIns="0" rtlCol="0" anchor="t">
            <a:spAutoFit/>
          </a:bodyPr>
          <a:lstStyle/>
          <a:p>
            <a:pPr algn="ctr">
              <a:lnSpc>
                <a:spcPts val="5179"/>
              </a:lnSpc>
            </a:pPr>
            <a:r>
              <a:rPr lang="en-US" sz="3699">
                <a:solidFill>
                  <a:srgbClr val="000000"/>
                </a:solidFill>
                <a:latin typeface="เอฟซี เรนโบว์"/>
                <a:ea typeface="เอฟซี เรนโบว์"/>
                <a:cs typeface="เอฟซี เรนโบว์"/>
                <a:sym typeface="เอฟซี เรนโบว์"/>
              </a:rPr>
              <a:t>Loses- PA 1890 - Equal contribution- if want to change need to be included in the agreement. </a:t>
            </a:r>
          </a:p>
          <a:p>
            <a:pPr algn="ctr">
              <a:lnSpc>
                <a:spcPts val="5179"/>
              </a:lnSpc>
            </a:pPr>
            <a:endParaRPr lang="en-US" sz="3699">
              <a:solidFill>
                <a:srgbClr val="000000"/>
              </a:solidFill>
              <a:latin typeface="เอฟซี เรนโบว์"/>
              <a:ea typeface="เอฟซี เรนโบว์"/>
              <a:cs typeface="เอฟซี เรนโบว์"/>
              <a:sym typeface="เอฟซี เรนโบว์"/>
            </a:endParaRPr>
          </a:p>
          <a:p>
            <a:pPr algn="ctr">
              <a:lnSpc>
                <a:spcPts val="5179"/>
              </a:lnSpc>
            </a:pPr>
            <a:r>
              <a:rPr lang="en-US" sz="3699">
                <a:solidFill>
                  <a:srgbClr val="000000"/>
                </a:solidFill>
                <a:latin typeface="เอฟซี เรนโบว์"/>
                <a:ea typeface="เอฟซี เรนโบว์"/>
                <a:cs typeface="เอฟซี เรนโบว์"/>
                <a:sym typeface="เอฟซี เรนโบว์"/>
              </a:rPr>
              <a:t>The same income and capital apply as seen.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TextBox 30"/>
          <p:cNvSpPr txBox="1"/>
          <p:nvPr/>
        </p:nvSpPr>
        <p:spPr>
          <a:xfrm>
            <a:off x="10878130" y="1538475"/>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1" name="TextBox 31"/>
          <p:cNvSpPr txBox="1"/>
          <p:nvPr/>
        </p:nvSpPr>
        <p:spPr>
          <a:xfrm>
            <a:off x="1355216"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2" name="TextBox 32"/>
          <p:cNvSpPr txBox="1"/>
          <p:nvPr/>
        </p:nvSpPr>
        <p:spPr>
          <a:xfrm>
            <a:off x="9139238" y="4538027"/>
            <a:ext cx="9525" cy="1001395"/>
          </a:xfrm>
          <a:prstGeom prst="rect">
            <a:avLst/>
          </a:prstGeom>
        </p:spPr>
        <p:txBody>
          <a:bodyPr lIns="0" tIns="0" rIns="0" bIns="0" rtlCol="0" anchor="t">
            <a:spAutoFit/>
          </a:bodyPr>
          <a:lstStyle/>
          <a:p>
            <a:pPr algn="ctr">
              <a:lnSpc>
                <a:spcPts val="7279"/>
              </a:lnSpc>
            </a:pPr>
            <a:endParaRPr/>
          </a:p>
        </p:txBody>
      </p:sp>
      <p:sp>
        <p:nvSpPr>
          <p:cNvPr id="33" name="TextBox 33"/>
          <p:cNvSpPr txBox="1"/>
          <p:nvPr/>
        </p:nvSpPr>
        <p:spPr>
          <a:xfrm>
            <a:off x="1173300" y="2912198"/>
            <a:ext cx="6404960" cy="5963920"/>
          </a:xfrm>
          <a:prstGeom prst="rect">
            <a:avLst/>
          </a:prstGeom>
        </p:spPr>
        <p:txBody>
          <a:bodyPr lIns="0" tIns="0" rIns="0" bIns="0" rtlCol="0" anchor="t">
            <a:spAutoFit/>
          </a:bodyPr>
          <a:lstStyle/>
          <a:p>
            <a:pPr algn="ctr">
              <a:lnSpc>
                <a:spcPts val="5179"/>
              </a:lnSpc>
            </a:pPr>
            <a:r>
              <a:rPr lang="en-US" sz="3699">
                <a:solidFill>
                  <a:srgbClr val="000000"/>
                </a:solidFill>
                <a:latin typeface="เอฟซี เรนโบว์"/>
                <a:ea typeface="เอฟซี เรนโบว์"/>
                <a:cs typeface="เอฟซี เรนโบว์"/>
                <a:sym typeface="เอฟซี เรนโบว์"/>
              </a:rPr>
              <a:t>Other elements that need to be included - when money can be drawn out. </a:t>
            </a:r>
          </a:p>
          <a:p>
            <a:pPr algn="ctr">
              <a:lnSpc>
                <a:spcPts val="5179"/>
              </a:lnSpc>
            </a:pPr>
            <a:endParaRPr lang="en-US" sz="3699">
              <a:solidFill>
                <a:srgbClr val="000000"/>
              </a:solidFill>
              <a:latin typeface="เอฟซี เรนโบว์"/>
              <a:ea typeface="เอฟซี เรนโบว์"/>
              <a:cs typeface="เอฟซี เรนโบว์"/>
              <a:sym typeface="เอฟซี เรนโบว์"/>
            </a:endParaRPr>
          </a:p>
          <a:p>
            <a:pPr algn="ctr">
              <a:lnSpc>
                <a:spcPts val="5179"/>
              </a:lnSpc>
            </a:pPr>
            <a:r>
              <a:rPr lang="en-US" sz="3699">
                <a:solidFill>
                  <a:srgbClr val="000000"/>
                </a:solidFill>
                <a:latin typeface="เอฟซี เรนโบว์"/>
                <a:ea typeface="เอฟซี เรนโบว์"/>
                <a:cs typeface="เอฟซี เรนโบว์"/>
                <a:sym typeface="เอฟซี เรนโบว์"/>
              </a:rPr>
              <a:t>In addition, where the business is and what is does should be included including any changes that will occur. </a:t>
            </a:r>
          </a:p>
        </p:txBody>
      </p:sp>
      <p:sp>
        <p:nvSpPr>
          <p:cNvPr id="34" name="TextBox 34"/>
          <p:cNvSpPr txBox="1"/>
          <p:nvPr/>
        </p:nvSpPr>
        <p:spPr>
          <a:xfrm>
            <a:off x="10136628" y="3272927"/>
            <a:ext cx="7668584" cy="5306695"/>
          </a:xfrm>
          <a:prstGeom prst="rect">
            <a:avLst/>
          </a:prstGeom>
        </p:spPr>
        <p:txBody>
          <a:bodyPr lIns="0" tIns="0" rIns="0" bIns="0" rtlCol="0" anchor="t">
            <a:spAutoFit/>
          </a:bodyPr>
          <a:lstStyle/>
          <a:p>
            <a:pPr algn="ctr">
              <a:lnSpc>
                <a:spcPts val="5179"/>
              </a:lnSpc>
            </a:pPr>
            <a:r>
              <a:rPr lang="en-US" sz="3699">
                <a:solidFill>
                  <a:srgbClr val="000000"/>
                </a:solidFill>
                <a:latin typeface="เอฟซี เรนโบว์"/>
                <a:ea typeface="เอฟซี เรนโบว์"/>
                <a:cs typeface="เอฟซี เรนโบว์"/>
                <a:sym typeface="เอฟซี เรนโบว์"/>
              </a:rPr>
              <a:t>Other elements includes stating the ownership of assets whether the are the partnerships or are owned by individual partners. </a:t>
            </a:r>
          </a:p>
          <a:p>
            <a:pPr algn="ctr">
              <a:lnSpc>
                <a:spcPts val="5179"/>
              </a:lnSpc>
            </a:pPr>
            <a:r>
              <a:rPr lang="en-US" sz="3699">
                <a:solidFill>
                  <a:srgbClr val="000000"/>
                </a:solidFill>
                <a:latin typeface="เอฟซี เรนโบว์"/>
                <a:ea typeface="เอฟซี เรนโบว์"/>
                <a:cs typeface="เอฟซี เรนโบว์"/>
                <a:sym typeface="เอฟซี เรนโบว์"/>
              </a:rPr>
              <a:t>Specific Terms. </a:t>
            </a:r>
          </a:p>
          <a:p>
            <a:pPr algn="ctr">
              <a:lnSpc>
                <a:spcPts val="5179"/>
              </a:lnSpc>
            </a:pPr>
            <a:r>
              <a:rPr lang="en-US" sz="3699">
                <a:solidFill>
                  <a:srgbClr val="000000"/>
                </a:solidFill>
                <a:latin typeface="เอฟซี เรนโบว์"/>
                <a:ea typeface="เอฟซี เรนโบว์"/>
                <a:cs typeface="เอฟซี เรนโบว์"/>
                <a:sym typeface="เอฟซี เรนโบว์"/>
              </a:rPr>
              <a:t>Needs to be written in the agreement.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Freeform 30"/>
          <p:cNvSpPr/>
          <p:nvPr/>
        </p:nvSpPr>
        <p:spPr>
          <a:xfrm rot="19802888">
            <a:off x="7576794" y="6329508"/>
            <a:ext cx="3360940" cy="1708911"/>
          </a:xfrm>
          <a:custGeom>
            <a:avLst/>
            <a:gdLst/>
            <a:ahLst/>
            <a:cxnLst/>
            <a:rect l="l" t="t" r="r" b="b"/>
            <a:pathLst>
              <a:path w="3013983" h="1708911">
                <a:moveTo>
                  <a:pt x="0" y="0"/>
                </a:moveTo>
                <a:lnTo>
                  <a:pt x="3013983" y="0"/>
                </a:lnTo>
                <a:lnTo>
                  <a:pt x="3013983" y="1708911"/>
                </a:lnTo>
                <a:lnTo>
                  <a:pt x="0" y="170891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1" name="TextBox 31"/>
          <p:cNvSpPr txBox="1"/>
          <p:nvPr/>
        </p:nvSpPr>
        <p:spPr>
          <a:xfrm>
            <a:off x="1355216"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2" name="TextBox 32"/>
          <p:cNvSpPr txBox="1"/>
          <p:nvPr/>
        </p:nvSpPr>
        <p:spPr>
          <a:xfrm>
            <a:off x="11311710" y="1563260"/>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3" name="TextBox 33"/>
          <p:cNvSpPr txBox="1"/>
          <p:nvPr/>
        </p:nvSpPr>
        <p:spPr>
          <a:xfrm>
            <a:off x="647878" y="3195180"/>
            <a:ext cx="7295367" cy="5306695"/>
          </a:xfrm>
          <a:prstGeom prst="rect">
            <a:avLst/>
          </a:prstGeom>
        </p:spPr>
        <p:txBody>
          <a:bodyPr lIns="0" tIns="0" rIns="0" bIns="0" rtlCol="0" anchor="t">
            <a:spAutoFit/>
          </a:bodyPr>
          <a:lstStyle/>
          <a:p>
            <a:pPr algn="ctr">
              <a:lnSpc>
                <a:spcPts val="5179"/>
              </a:lnSpc>
            </a:pPr>
            <a:r>
              <a:rPr lang="en-US" sz="3699" dirty="0">
                <a:solidFill>
                  <a:srgbClr val="000000"/>
                </a:solidFill>
                <a:latin typeface="เอฟซี เรนโบว์"/>
                <a:ea typeface="เอฟซี เรนโบว์"/>
                <a:cs typeface="เอฟซี เรนโบว์"/>
                <a:sym typeface="เอฟซี เรนโบว์"/>
              </a:rPr>
              <a:t>Within the agreement it should state how much work each partner puts in. </a:t>
            </a:r>
          </a:p>
          <a:p>
            <a:pPr algn="ctr">
              <a:lnSpc>
                <a:spcPts val="5179"/>
              </a:lnSpc>
            </a:pPr>
            <a:endParaRPr lang="en-US" sz="3699" dirty="0">
              <a:solidFill>
                <a:srgbClr val="000000"/>
              </a:solidFill>
              <a:latin typeface="เอฟซี เรนโบว์"/>
              <a:ea typeface="เอฟซี เรนโบว์"/>
              <a:cs typeface="เอฟซี เรนโบว์"/>
              <a:sym typeface="เอฟซี เรนโบว์"/>
            </a:endParaRPr>
          </a:p>
          <a:p>
            <a:pPr algn="ctr">
              <a:lnSpc>
                <a:spcPts val="5179"/>
              </a:lnSpc>
            </a:pPr>
            <a:r>
              <a:rPr lang="en-US" sz="3699" dirty="0">
                <a:solidFill>
                  <a:srgbClr val="000000"/>
                </a:solidFill>
                <a:latin typeface="เอฟซี เรนโบว์"/>
                <a:ea typeface="เอฟซี เรนโบว์"/>
                <a:cs typeface="เอฟซี เรนโบว์"/>
                <a:sym typeface="เอฟซี เรนโบว์"/>
              </a:rPr>
              <a:t>Key elements are taken into account. </a:t>
            </a:r>
          </a:p>
          <a:p>
            <a:pPr algn="ctr">
              <a:lnSpc>
                <a:spcPts val="5179"/>
              </a:lnSpc>
            </a:pPr>
            <a:endParaRPr lang="en-US" sz="3699" dirty="0">
              <a:solidFill>
                <a:srgbClr val="000000"/>
              </a:solidFill>
              <a:latin typeface="เอฟซี เรนโบว์"/>
              <a:ea typeface="เอฟซี เรนโบว์"/>
              <a:cs typeface="เอฟซี เรนโบว์"/>
              <a:sym typeface="เอฟซี เรนโบว์"/>
            </a:endParaRPr>
          </a:p>
          <a:p>
            <a:pPr algn="ctr">
              <a:lnSpc>
                <a:spcPts val="5179"/>
              </a:lnSpc>
            </a:pPr>
            <a:r>
              <a:rPr lang="en-US" sz="3699" dirty="0">
                <a:solidFill>
                  <a:srgbClr val="000000"/>
                </a:solidFill>
                <a:latin typeface="เอฟซี เรนโบว์"/>
                <a:ea typeface="เอฟซี เรนโบว์"/>
                <a:cs typeface="เอฟซี เรนโบว์"/>
                <a:sym typeface="เอฟซี เรนโบว์"/>
              </a:rPr>
              <a:t>What do you think these are?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Freeform 30"/>
          <p:cNvSpPr/>
          <p:nvPr/>
        </p:nvSpPr>
        <p:spPr>
          <a:xfrm>
            <a:off x="13082223" y="6652782"/>
            <a:ext cx="2220311" cy="2497282"/>
          </a:xfrm>
          <a:custGeom>
            <a:avLst/>
            <a:gdLst/>
            <a:ahLst/>
            <a:cxnLst/>
            <a:rect l="l" t="t" r="r" b="b"/>
            <a:pathLst>
              <a:path w="2220311" h="2497282">
                <a:moveTo>
                  <a:pt x="0" y="0"/>
                </a:moveTo>
                <a:lnTo>
                  <a:pt x="2220311" y="0"/>
                </a:lnTo>
                <a:lnTo>
                  <a:pt x="2220311" y="2497282"/>
                </a:lnTo>
                <a:lnTo>
                  <a:pt x="0" y="249728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1" name="TextBox 31"/>
          <p:cNvSpPr txBox="1"/>
          <p:nvPr/>
        </p:nvSpPr>
        <p:spPr>
          <a:xfrm>
            <a:off x="1355216"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2" name="TextBox 32"/>
          <p:cNvSpPr txBox="1"/>
          <p:nvPr/>
        </p:nvSpPr>
        <p:spPr>
          <a:xfrm>
            <a:off x="11764085" y="1563260"/>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3" name="TextBox 33"/>
          <p:cNvSpPr txBox="1"/>
          <p:nvPr/>
        </p:nvSpPr>
        <p:spPr>
          <a:xfrm>
            <a:off x="132139" y="2937109"/>
            <a:ext cx="8101822" cy="5457190"/>
          </a:xfrm>
          <a:prstGeom prst="rect">
            <a:avLst/>
          </a:prstGeom>
        </p:spPr>
        <p:txBody>
          <a:bodyPr lIns="0" tIns="0" rIns="0" bIns="0" rtlCol="0" anchor="t">
            <a:spAutoFit/>
          </a:bodyPr>
          <a:lstStyle/>
          <a:p>
            <a:pPr algn="ctr">
              <a:lnSpc>
                <a:spcPts val="4759"/>
              </a:lnSpc>
            </a:pPr>
            <a:r>
              <a:rPr lang="en-US" sz="3399">
                <a:solidFill>
                  <a:srgbClr val="000000"/>
                </a:solidFill>
                <a:latin typeface="เอฟซี เรนโบว์"/>
                <a:ea typeface="เอฟซี เรนโบว์"/>
                <a:cs typeface="เอฟซี เรนโบว์"/>
                <a:sym typeface="เอฟซี เรนโบว์"/>
              </a:rPr>
              <a:t>Another key element will be agreeing the roles of each </a:t>
            </a:r>
          </a:p>
          <a:p>
            <a:pPr algn="ctr">
              <a:lnSpc>
                <a:spcPts val="4759"/>
              </a:lnSpc>
            </a:pPr>
            <a:r>
              <a:rPr lang="en-US" sz="3399">
                <a:solidFill>
                  <a:srgbClr val="000000"/>
                </a:solidFill>
                <a:latin typeface="เอฟซี เรนโบว์"/>
                <a:ea typeface="เอฟซี เรนโบว์"/>
                <a:cs typeface="เอฟซี เรนโบว์"/>
                <a:sym typeface="เอฟซี เรนโบว์"/>
              </a:rPr>
              <a:t>person. However, this does not happen in all businesses. </a:t>
            </a:r>
          </a:p>
          <a:p>
            <a:pPr algn="ctr">
              <a:lnSpc>
                <a:spcPts val="4759"/>
              </a:lnSpc>
            </a:pPr>
            <a:r>
              <a:rPr lang="en-US" sz="3399">
                <a:solidFill>
                  <a:srgbClr val="000000"/>
                </a:solidFill>
                <a:latin typeface="เอฟซี เรนโบว์"/>
                <a:ea typeface="เอฟซี เรนโบว์"/>
                <a:cs typeface="เอฟซี เรนโบว์"/>
                <a:sym typeface="เอฟซี เรนโบว์"/>
              </a:rPr>
              <a:t>Partners have authority over elements such as entering into contracts,</a:t>
            </a:r>
          </a:p>
          <a:p>
            <a:pPr algn="ctr">
              <a:lnSpc>
                <a:spcPts val="4759"/>
              </a:lnSpc>
            </a:pPr>
            <a:r>
              <a:rPr lang="en-US" sz="3399">
                <a:solidFill>
                  <a:srgbClr val="000000"/>
                </a:solidFill>
                <a:latin typeface="เอฟซี เรนโบว์"/>
                <a:ea typeface="เอฟซี เรนโบว์"/>
                <a:cs typeface="เอฟซี เรนโบว์"/>
                <a:sym typeface="เอฟซี เรนโบว์"/>
              </a:rPr>
              <a:t>We will consider this more in Thursday’s session.</a:t>
            </a:r>
          </a:p>
        </p:txBody>
      </p:sp>
      <p:sp>
        <p:nvSpPr>
          <p:cNvPr id="34" name="TextBox 34"/>
          <p:cNvSpPr txBox="1"/>
          <p:nvPr/>
        </p:nvSpPr>
        <p:spPr>
          <a:xfrm>
            <a:off x="10511785" y="3135124"/>
            <a:ext cx="7361188" cy="3335019"/>
          </a:xfrm>
          <a:prstGeom prst="rect">
            <a:avLst/>
          </a:prstGeom>
        </p:spPr>
        <p:txBody>
          <a:bodyPr lIns="0" tIns="0" rIns="0" bIns="0" rtlCol="0" anchor="t">
            <a:spAutoFit/>
          </a:bodyPr>
          <a:lstStyle/>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Who makes the decisions?</a:t>
            </a: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 key section; S.19 </a:t>
            </a: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Voting systems. </a:t>
            </a: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This needs to be considered in </a:t>
            </a: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the agreement.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Freeform 30"/>
          <p:cNvSpPr/>
          <p:nvPr/>
        </p:nvSpPr>
        <p:spPr>
          <a:xfrm>
            <a:off x="12731241" y="6350548"/>
            <a:ext cx="2627550" cy="2907752"/>
          </a:xfrm>
          <a:custGeom>
            <a:avLst/>
            <a:gdLst/>
            <a:ahLst/>
            <a:cxnLst/>
            <a:rect l="l" t="t" r="r" b="b"/>
            <a:pathLst>
              <a:path w="2627550" h="2907752">
                <a:moveTo>
                  <a:pt x="0" y="0"/>
                </a:moveTo>
                <a:lnTo>
                  <a:pt x="2627551" y="0"/>
                </a:lnTo>
                <a:lnTo>
                  <a:pt x="2627551" y="2907752"/>
                </a:lnTo>
                <a:lnTo>
                  <a:pt x="0" y="290775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31" name="TextBox 31"/>
          <p:cNvSpPr txBox="1"/>
          <p:nvPr/>
        </p:nvSpPr>
        <p:spPr>
          <a:xfrm>
            <a:off x="1355216"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2" name="TextBox 32"/>
          <p:cNvSpPr txBox="1"/>
          <p:nvPr/>
        </p:nvSpPr>
        <p:spPr>
          <a:xfrm>
            <a:off x="11024453" y="1538475"/>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33" name="TextBox 33"/>
          <p:cNvSpPr txBox="1"/>
          <p:nvPr/>
        </p:nvSpPr>
        <p:spPr>
          <a:xfrm>
            <a:off x="632077" y="3198332"/>
            <a:ext cx="7143841" cy="5306695"/>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But in line with the PA 1890 - all have to agree about someone new joining/ All are liable for debt/ All need to consent regarding a change in the nature of the business/ Vote via majority on ordinary matters. </a:t>
            </a:r>
          </a:p>
        </p:txBody>
      </p:sp>
      <p:sp>
        <p:nvSpPr>
          <p:cNvPr id="34" name="TextBox 34"/>
          <p:cNvSpPr txBox="1"/>
          <p:nvPr/>
        </p:nvSpPr>
        <p:spPr>
          <a:xfrm>
            <a:off x="10528921" y="3198332"/>
            <a:ext cx="6953181" cy="2677794"/>
          </a:xfrm>
          <a:prstGeom prst="rect">
            <a:avLst/>
          </a:prstGeom>
        </p:spPr>
        <p:txBody>
          <a:bodyPr lIns="0" tIns="0" rIns="0" bIns="0" rtlCol="0" anchor="t">
            <a:spAutoFit/>
          </a:bodyPr>
          <a:lstStyle/>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Partnership continues for as long as there are partners.</a:t>
            </a:r>
          </a:p>
          <a:p>
            <a:pPr algn="ctr">
              <a:lnSpc>
                <a:spcPts val="5180"/>
              </a:lnSpc>
            </a:pPr>
            <a:endParaRPr lang="en-US" sz="3700"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80"/>
              </a:lnSpc>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Want to retire? - S.26</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312367"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22855" y="2796739"/>
            <a:ext cx="7520391" cy="2081863"/>
            <a:chOff x="0" y="0"/>
            <a:chExt cx="1980679" cy="548309"/>
          </a:xfrm>
        </p:grpSpPr>
        <p:sp>
          <p:nvSpPr>
            <p:cNvPr id="6" name="Freeform 6"/>
            <p:cNvSpPr/>
            <p:nvPr/>
          </p:nvSpPr>
          <p:spPr>
            <a:xfrm>
              <a:off x="0" y="0"/>
              <a:ext cx="1980679" cy="548309"/>
            </a:xfrm>
            <a:custGeom>
              <a:avLst/>
              <a:gdLst/>
              <a:ahLst/>
              <a:cxnLst/>
              <a:rect l="l" t="t" r="r" b="b"/>
              <a:pathLst>
                <a:path w="1980679" h="548309">
                  <a:moveTo>
                    <a:pt x="66915" y="0"/>
                  </a:moveTo>
                  <a:lnTo>
                    <a:pt x="1913764" y="0"/>
                  </a:lnTo>
                  <a:cubicBezTo>
                    <a:pt x="1931511" y="0"/>
                    <a:pt x="1948531" y="7050"/>
                    <a:pt x="1961080" y="19599"/>
                  </a:cubicBezTo>
                  <a:cubicBezTo>
                    <a:pt x="1973629" y="32148"/>
                    <a:pt x="1980679" y="49168"/>
                    <a:pt x="1980679" y="66915"/>
                  </a:cubicBezTo>
                  <a:lnTo>
                    <a:pt x="1980679" y="481395"/>
                  </a:lnTo>
                  <a:cubicBezTo>
                    <a:pt x="1980679" y="518351"/>
                    <a:pt x="1950720" y="548309"/>
                    <a:pt x="1913764" y="548309"/>
                  </a:cubicBezTo>
                  <a:lnTo>
                    <a:pt x="66915" y="548309"/>
                  </a:lnTo>
                  <a:cubicBezTo>
                    <a:pt x="29959" y="548309"/>
                    <a:pt x="0" y="518351"/>
                    <a:pt x="0" y="481395"/>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595934"/>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8695745" y="811125"/>
            <a:ext cx="1320565" cy="8773472"/>
            <a:chOff x="0" y="0"/>
            <a:chExt cx="1760754" cy="11697962"/>
          </a:xfrm>
        </p:grpSpPr>
        <p:sp>
          <p:nvSpPr>
            <p:cNvPr id="9" name="Freeform 9"/>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1" name="Freeform 11"/>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2" name="Group 12"/>
          <p:cNvGrpSpPr/>
          <p:nvPr/>
        </p:nvGrpSpPr>
        <p:grpSpPr>
          <a:xfrm rot="-2622763">
            <a:off x="6574698" y="1133415"/>
            <a:ext cx="411875" cy="1390303"/>
            <a:chOff x="0" y="0"/>
            <a:chExt cx="108477" cy="366170"/>
          </a:xfrm>
        </p:grpSpPr>
        <p:sp>
          <p:nvSpPr>
            <p:cNvPr id="13" name="Freeform 1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4" name="TextBox 1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7583812">
            <a:off x="1504506" y="1133415"/>
            <a:ext cx="411875" cy="1390303"/>
            <a:chOff x="0" y="0"/>
            <a:chExt cx="108477" cy="366170"/>
          </a:xfrm>
        </p:grpSpPr>
        <p:sp>
          <p:nvSpPr>
            <p:cNvPr id="16" name="Freeform 1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7" name="TextBox 1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Freeform 19"/>
          <p:cNvSpPr/>
          <p:nvPr/>
        </p:nvSpPr>
        <p:spPr>
          <a:xfrm>
            <a:off x="1672334" y="5776451"/>
            <a:ext cx="5406891" cy="3213603"/>
          </a:xfrm>
          <a:custGeom>
            <a:avLst/>
            <a:gdLst/>
            <a:ahLst/>
            <a:cxnLst/>
            <a:rect l="l" t="t" r="r" b="b"/>
            <a:pathLst>
              <a:path w="5406891" h="3213603">
                <a:moveTo>
                  <a:pt x="0" y="0"/>
                </a:moveTo>
                <a:lnTo>
                  <a:pt x="5406892" y="0"/>
                </a:lnTo>
                <a:lnTo>
                  <a:pt x="5406892" y="3213603"/>
                </a:lnTo>
                <a:lnTo>
                  <a:pt x="0" y="321360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pic>
        <p:nvPicPr>
          <p:cNvPr id="20" name="Picture 20"/>
          <p:cNvPicPr>
            <a:picLocks noChangeAspect="1"/>
          </p:cNvPicPr>
          <p:nvPr/>
        </p:nvPicPr>
        <p:blipFill>
          <a:blip r:embed="rId11"/>
          <a:srcRect/>
          <a:stretch>
            <a:fillRect/>
          </a:stretch>
        </p:blipFill>
        <p:spPr>
          <a:xfrm>
            <a:off x="10349685" y="811125"/>
            <a:ext cx="7077456" cy="8229600"/>
          </a:xfrm>
          <a:prstGeom prst="rect">
            <a:avLst/>
          </a:prstGeom>
        </p:spPr>
      </p:pic>
      <p:sp>
        <p:nvSpPr>
          <p:cNvPr id="21" name="TextBox 21"/>
          <p:cNvSpPr txBox="1"/>
          <p:nvPr/>
        </p:nvSpPr>
        <p:spPr>
          <a:xfrm>
            <a:off x="1355216"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Agreement </a:t>
            </a:r>
          </a:p>
        </p:txBody>
      </p:sp>
      <p:sp>
        <p:nvSpPr>
          <p:cNvPr id="22" name="TextBox 22"/>
          <p:cNvSpPr txBox="1"/>
          <p:nvPr/>
        </p:nvSpPr>
        <p:spPr>
          <a:xfrm>
            <a:off x="9139238" y="4652327"/>
            <a:ext cx="9525" cy="887095"/>
          </a:xfrm>
          <a:prstGeom prst="rect">
            <a:avLst/>
          </a:prstGeom>
        </p:spPr>
        <p:txBody>
          <a:bodyPr lIns="0" tIns="0" rIns="0" bIns="0" rtlCol="0" anchor="t">
            <a:spAutoFit/>
          </a:bodyPr>
          <a:lstStyle/>
          <a:p>
            <a:pPr algn="ctr">
              <a:lnSpc>
                <a:spcPts val="7279"/>
              </a:lnSpc>
            </a:pPr>
            <a:endParaRPr/>
          </a:p>
        </p:txBody>
      </p:sp>
      <p:sp>
        <p:nvSpPr>
          <p:cNvPr id="23" name="TextBox 23"/>
          <p:cNvSpPr txBox="1"/>
          <p:nvPr/>
        </p:nvSpPr>
        <p:spPr>
          <a:xfrm>
            <a:off x="0" y="3098061"/>
            <a:ext cx="8366100" cy="1780540"/>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S.25 - No partner can be expelled without agreement saying so. </a:t>
            </a:r>
          </a:p>
          <a:p>
            <a:pPr algn="ctr">
              <a:lnSpc>
                <a:spcPts val="4759"/>
              </a:lnSpc>
            </a:pPr>
            <a:endParaRPr lang="en-US" sz="3399">
              <a:solidFill>
                <a:srgbClr val="000000"/>
              </a:solidFill>
              <a:latin typeface="Canva Sans"/>
              <a:ea typeface="Canva Sans"/>
              <a:cs typeface="Canva Sans"/>
              <a:sym typeface="Canva San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TextBox 30"/>
          <p:cNvSpPr txBox="1"/>
          <p:nvPr/>
        </p:nvSpPr>
        <p:spPr>
          <a:xfrm>
            <a:off x="1162487"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a:t>
            </a:r>
          </a:p>
        </p:txBody>
      </p:sp>
      <p:sp>
        <p:nvSpPr>
          <p:cNvPr id="31" name="TextBox 31"/>
          <p:cNvSpPr txBox="1"/>
          <p:nvPr/>
        </p:nvSpPr>
        <p:spPr>
          <a:xfrm>
            <a:off x="11024453" y="1563260"/>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a:t>
            </a:r>
          </a:p>
        </p:txBody>
      </p:sp>
      <p:sp>
        <p:nvSpPr>
          <p:cNvPr id="32" name="TextBox 32"/>
          <p:cNvSpPr txBox="1"/>
          <p:nvPr/>
        </p:nvSpPr>
        <p:spPr>
          <a:xfrm>
            <a:off x="837501" y="3076055"/>
            <a:ext cx="6706299" cy="5961440"/>
          </a:xfrm>
          <a:prstGeom prst="rect">
            <a:avLst/>
          </a:prstGeom>
        </p:spPr>
        <p:txBody>
          <a:bodyPr wrap="square" lIns="0" tIns="0" rIns="0" bIns="0" rtlCol="0" anchor="t">
            <a:spAutoFit/>
          </a:bodyPr>
          <a:lstStyle/>
          <a:p>
            <a:pPr marL="798838" lvl="1" indent="-399419" algn="ctr">
              <a:lnSpc>
                <a:spcPts val="5180"/>
              </a:lnSpc>
              <a:buFont typeface="Arial"/>
              <a:buChar char="•"/>
            </a:pPr>
            <a:r>
              <a:rPr lang="en-US" sz="3700" b="1" dirty="0">
                <a:solidFill>
                  <a:srgbClr val="000000"/>
                </a:solidFill>
                <a:latin typeface="เอฟซี เรนโบว์ Bold"/>
                <a:ea typeface="เอฟซี เรนโบว์ Bold"/>
                <a:cs typeface="เอฟซี เรนโบว์ Bold"/>
                <a:sym typeface="เอฟซี เรนโบว์ Bold"/>
              </a:rPr>
              <a:t>What happens to shares after elements such as expulsion? </a:t>
            </a:r>
          </a:p>
          <a:p>
            <a:pPr marL="798838" lvl="1" indent="-399419" algn="ctr">
              <a:lnSpc>
                <a:spcPts val="5180"/>
              </a:lnSpc>
              <a:buFont typeface="Arial"/>
              <a:buChar char="•"/>
            </a:pPr>
            <a:r>
              <a:rPr lang="en-US" sz="3700" b="1" dirty="0">
                <a:solidFill>
                  <a:srgbClr val="000000"/>
                </a:solidFill>
                <a:latin typeface="เอฟซี เรนโบว์ Bold"/>
                <a:ea typeface="เอฟซี เรนโบว์ Bold"/>
                <a:cs typeface="เอฟซี เรนโบว์ Bold"/>
                <a:sym typeface="เอฟซี เรนโบว์ Bold"/>
              </a:rPr>
              <a:t>This will be stated in the agreement. </a:t>
            </a:r>
          </a:p>
          <a:p>
            <a:pPr marL="798838" lvl="1" indent="-399419" algn="ctr">
              <a:lnSpc>
                <a:spcPts val="5180"/>
              </a:lnSpc>
              <a:buFont typeface="Arial"/>
              <a:buChar char="•"/>
            </a:pPr>
            <a:r>
              <a:rPr lang="en-US" sz="3700" b="1" dirty="0">
                <a:solidFill>
                  <a:srgbClr val="000000"/>
                </a:solidFill>
                <a:latin typeface="เอฟซี เรนโบว์ Bold"/>
                <a:ea typeface="เอฟซี เรนโบว์ Bold"/>
                <a:cs typeface="เอฟซี เรนโบว์ Bold"/>
                <a:sym typeface="เอฟซี เรนโบว์ Bold"/>
              </a:rPr>
              <a:t>Likely will be purchased by other partners, and agreement will explain the value.</a:t>
            </a:r>
          </a:p>
        </p:txBody>
      </p:sp>
      <p:sp>
        <p:nvSpPr>
          <p:cNvPr id="33" name="TextBox 33"/>
          <p:cNvSpPr txBox="1"/>
          <p:nvPr/>
        </p:nvSpPr>
        <p:spPr>
          <a:xfrm>
            <a:off x="10878130" y="3021861"/>
            <a:ext cx="6848593" cy="3992244"/>
          </a:xfrm>
          <a:prstGeom prst="rect">
            <a:avLst/>
          </a:prstGeom>
        </p:spPr>
        <p:txBody>
          <a:bodyPr lIns="0" tIns="0" rIns="0" bIns="0" rtlCol="0" anchor="t">
            <a:spAutoFit/>
          </a:bodyPr>
          <a:lstStyle/>
          <a:p>
            <a:pPr marL="798838" lvl="1" indent="-399419" algn="ctr">
              <a:lnSpc>
                <a:spcPts val="5180"/>
              </a:lnSpc>
              <a:buFont typeface="Arial"/>
              <a:buChar char="•"/>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S.33 excluded partnership continues. </a:t>
            </a:r>
          </a:p>
          <a:p>
            <a:pPr marL="798838" lvl="1" indent="-399419" algn="ctr">
              <a:lnSpc>
                <a:spcPts val="5180"/>
              </a:lnSpc>
              <a:buFont typeface="Arial"/>
              <a:buChar char="•"/>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Share in assets. </a:t>
            </a:r>
          </a:p>
          <a:p>
            <a:pPr marL="798838" lvl="1" indent="-399419" algn="ctr">
              <a:lnSpc>
                <a:spcPts val="5180"/>
              </a:lnSpc>
              <a:buFont typeface="Arial"/>
              <a:buChar char="•"/>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Capital loss and profit. </a:t>
            </a:r>
          </a:p>
          <a:p>
            <a:pPr marL="798838" lvl="1" indent="-399419" algn="ctr">
              <a:lnSpc>
                <a:spcPts val="5180"/>
              </a:lnSpc>
              <a:buFont typeface="Arial"/>
              <a:buChar char="•"/>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No agreement; </a:t>
            </a:r>
          </a:p>
          <a:p>
            <a:pPr marL="798838" lvl="1" indent="-399419" algn="ctr">
              <a:lnSpc>
                <a:spcPts val="5180"/>
              </a:lnSpc>
              <a:buFont typeface="Arial"/>
              <a:buChar char="•"/>
            </a:pPr>
            <a:r>
              <a:rPr lang="en-US" sz="3700" b="1">
                <a:solidFill>
                  <a:srgbClr val="000000"/>
                </a:solidFill>
                <a:latin typeface="เอฟซี เรนโบว์ Bold"/>
                <a:ea typeface="เอฟซี เรนโบว์ Bold"/>
                <a:cs typeface="เอฟซี เรนโบว์ Bold"/>
                <a:sym typeface="เอฟซี เรนโบว์ Bold"/>
              </a:rPr>
              <a:t>Research S. 42 PA 1890</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22855" y="2564655"/>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8695745" y="811125"/>
            <a:ext cx="1320565" cy="8773472"/>
            <a:chOff x="0" y="0"/>
            <a:chExt cx="1760754" cy="11697962"/>
          </a:xfrm>
        </p:grpSpPr>
        <p:sp>
          <p:nvSpPr>
            <p:cNvPr id="9" name="Freeform 9"/>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1" name="Freeform 11"/>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2" name="Group 12"/>
          <p:cNvGrpSpPr/>
          <p:nvPr/>
        </p:nvGrpSpPr>
        <p:grpSpPr>
          <a:xfrm rot="-2622763">
            <a:off x="6574698" y="1133415"/>
            <a:ext cx="411875" cy="1390303"/>
            <a:chOff x="0" y="0"/>
            <a:chExt cx="108477" cy="366170"/>
          </a:xfrm>
        </p:grpSpPr>
        <p:sp>
          <p:nvSpPr>
            <p:cNvPr id="13" name="Freeform 1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4" name="TextBox 1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7583812">
            <a:off x="1504506" y="1133415"/>
            <a:ext cx="411875" cy="1390303"/>
            <a:chOff x="0" y="0"/>
            <a:chExt cx="108477" cy="366170"/>
          </a:xfrm>
        </p:grpSpPr>
        <p:sp>
          <p:nvSpPr>
            <p:cNvPr id="16" name="Freeform 1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7" name="TextBox 1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Freeform 1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pic>
        <p:nvPicPr>
          <p:cNvPr id="20" name="Picture 20"/>
          <p:cNvPicPr>
            <a:picLocks noChangeAspect="1"/>
          </p:cNvPicPr>
          <p:nvPr/>
        </p:nvPicPr>
        <p:blipFill>
          <a:blip r:embed="rId10"/>
          <a:srcRect/>
          <a:stretch>
            <a:fillRect/>
          </a:stretch>
        </p:blipFill>
        <p:spPr>
          <a:xfrm>
            <a:off x="9769774" y="811125"/>
            <a:ext cx="8229600" cy="8229600"/>
          </a:xfrm>
          <a:prstGeom prst="rect">
            <a:avLst/>
          </a:prstGeom>
        </p:spPr>
      </p:pic>
      <p:sp>
        <p:nvSpPr>
          <p:cNvPr id="21" name="TextBox 21"/>
          <p:cNvSpPr txBox="1"/>
          <p:nvPr/>
        </p:nvSpPr>
        <p:spPr>
          <a:xfrm>
            <a:off x="1162487" y="1471948"/>
            <a:ext cx="6041127" cy="1001395"/>
          </a:xfrm>
          <a:prstGeom prst="rect">
            <a:avLst/>
          </a:prstGeom>
        </p:spPr>
        <p:txBody>
          <a:bodyPr lIns="0" tIns="0" rIns="0" bIns="0" rtlCol="0" anchor="t">
            <a:spAutoFit/>
          </a:bodyPr>
          <a:lstStyle/>
          <a:p>
            <a:pPr algn="ctr">
              <a:lnSpc>
                <a:spcPts val="7279"/>
              </a:lnSpc>
            </a:pPr>
            <a:r>
              <a:rPr lang="en-US" sz="5199" b="1">
                <a:solidFill>
                  <a:srgbClr val="000000"/>
                </a:solidFill>
                <a:latin typeface="เอฟซี เรนโบว์ Bold"/>
                <a:ea typeface="เอฟซี เรนโบว์ Bold"/>
                <a:cs typeface="เอฟซี เรนโบว์ Bold"/>
                <a:sym typeface="เอฟซี เรนโบว์ Bold"/>
              </a:rPr>
              <a:t>The Partnership</a:t>
            </a:r>
          </a:p>
        </p:txBody>
      </p:sp>
      <p:sp>
        <p:nvSpPr>
          <p:cNvPr id="22" name="TextBox 22"/>
          <p:cNvSpPr txBox="1"/>
          <p:nvPr/>
        </p:nvSpPr>
        <p:spPr>
          <a:xfrm>
            <a:off x="805898" y="3274692"/>
            <a:ext cx="6849117" cy="3335020"/>
          </a:xfrm>
          <a:prstGeom prst="rect">
            <a:avLst/>
          </a:prstGeom>
        </p:spPr>
        <p:txBody>
          <a:bodyPr lIns="0" tIns="0" rIns="0" bIns="0" rtlCol="0" anchor="t">
            <a:spAutoFit/>
          </a:bodyPr>
          <a:lstStyle/>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Yes - Set up a competing business once left. </a:t>
            </a:r>
          </a:p>
          <a:p>
            <a:pPr algn="ctr">
              <a:lnSpc>
                <a:spcPts val="5179"/>
              </a:lnSpc>
            </a:pPr>
            <a:endParaRPr lang="en-US" sz="3699"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179"/>
              </a:lnSpc>
            </a:pPr>
            <a:r>
              <a:rPr lang="en-US" sz="3699" b="1">
                <a:solidFill>
                  <a:srgbClr val="000000"/>
                </a:solidFill>
                <a:latin typeface="เอฟซี เรนโบว์ Bold"/>
                <a:ea typeface="เอฟซี เรนโบว์ Bold"/>
                <a:cs typeface="เอฟซี เรนโบว์ Bold"/>
                <a:sym typeface="เอฟซี เรนโบว์ Bold"/>
              </a:rPr>
              <a:t>But usually there will be an agreement not to.</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568126" y="581078"/>
            <a:ext cx="19407887" cy="9233566"/>
            <a:chOff x="0" y="0"/>
            <a:chExt cx="5111542" cy="2431886"/>
          </a:xfrm>
        </p:grpSpPr>
        <p:sp>
          <p:nvSpPr>
            <p:cNvPr id="3" name="Freeform 3"/>
            <p:cNvSpPr/>
            <p:nvPr/>
          </p:nvSpPr>
          <p:spPr>
            <a:xfrm>
              <a:off x="0" y="0"/>
              <a:ext cx="5111542" cy="2431886"/>
            </a:xfrm>
            <a:custGeom>
              <a:avLst/>
              <a:gdLst/>
              <a:ahLst/>
              <a:cxnLst/>
              <a:rect l="l" t="t" r="r" b="b"/>
              <a:pathLst>
                <a:path w="5111542" h="2431886">
                  <a:moveTo>
                    <a:pt x="0" y="0"/>
                  </a:moveTo>
                  <a:lnTo>
                    <a:pt x="5111542" y="0"/>
                  </a:lnTo>
                  <a:lnTo>
                    <a:pt x="5111542" y="2431886"/>
                  </a:lnTo>
                  <a:lnTo>
                    <a:pt x="0" y="2431886"/>
                  </a:lnTo>
                  <a:close/>
                </a:path>
              </a:pathLst>
            </a:custGeom>
            <a:solidFill>
              <a:srgbClr val="FFFFFF"/>
            </a:solidFill>
          </p:spPr>
          <p:txBody>
            <a:bodyPr/>
            <a:lstStyle/>
            <a:p>
              <a:endParaRPr lang="en-GB"/>
            </a:p>
          </p:txBody>
        </p:sp>
        <p:sp>
          <p:nvSpPr>
            <p:cNvPr id="4" name="TextBox 4"/>
            <p:cNvSpPr txBox="1"/>
            <p:nvPr/>
          </p:nvSpPr>
          <p:spPr>
            <a:xfrm>
              <a:off x="0" y="-47625"/>
              <a:ext cx="5111542" cy="247951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284821" y="2672892"/>
            <a:ext cx="7520391" cy="6585408"/>
            <a:chOff x="0" y="0"/>
            <a:chExt cx="1980679" cy="1734428"/>
          </a:xfrm>
        </p:grpSpPr>
        <p:sp>
          <p:nvSpPr>
            <p:cNvPr id="6" name="Freeform 6"/>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7" name="TextBox 7"/>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22855" y="2564655"/>
            <a:ext cx="7520391" cy="6585408"/>
            <a:chOff x="0" y="0"/>
            <a:chExt cx="1980679" cy="1734428"/>
          </a:xfrm>
        </p:grpSpPr>
        <p:sp>
          <p:nvSpPr>
            <p:cNvPr id="9" name="Freeform 9"/>
            <p:cNvSpPr/>
            <p:nvPr/>
          </p:nvSpPr>
          <p:spPr>
            <a:xfrm>
              <a:off x="0" y="0"/>
              <a:ext cx="1980679" cy="1734428"/>
            </a:xfrm>
            <a:custGeom>
              <a:avLst/>
              <a:gdLst/>
              <a:ahLst/>
              <a:cxnLst/>
              <a:rect l="l" t="t" r="r" b="b"/>
              <a:pathLst>
                <a:path w="1980679" h="1734428">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10" name="TextBox 10"/>
            <p:cNvSpPr txBox="1"/>
            <p:nvPr/>
          </p:nvSpPr>
          <p:spPr>
            <a:xfrm>
              <a:off x="0" y="-47625"/>
              <a:ext cx="1980679" cy="17820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695745" y="811125"/>
            <a:ext cx="1320565" cy="8773472"/>
            <a:chOff x="0" y="0"/>
            <a:chExt cx="1760754" cy="11697962"/>
          </a:xfrm>
        </p:grpSpPr>
        <p:sp>
          <p:nvSpPr>
            <p:cNvPr id="12" name="Freeform 12"/>
            <p:cNvSpPr/>
            <p:nvPr/>
          </p:nvSpPr>
          <p:spPr>
            <a:xfrm>
              <a:off x="293191" y="0"/>
              <a:ext cx="1467563" cy="11697962"/>
            </a:xfrm>
            <a:custGeom>
              <a:avLst/>
              <a:gdLst/>
              <a:ahLst/>
              <a:cxnLst/>
              <a:rect l="l" t="t" r="r" b="b"/>
              <a:pathLst>
                <a:path w="1467563" h="11697962">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H="1">
              <a:off x="0" y="0"/>
              <a:ext cx="1467563" cy="11697962"/>
            </a:xfrm>
            <a:custGeom>
              <a:avLst/>
              <a:gdLst/>
              <a:ahLst/>
              <a:cxnLst/>
              <a:rect l="l" t="t" r="r" b="b"/>
              <a:pathLst>
                <a:path w="1467563" h="11697962">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sp>
        <p:nvSpPr>
          <p:cNvPr id="14" name="Freeform 14"/>
          <p:cNvSpPr/>
          <p:nvPr/>
        </p:nvSpPr>
        <p:spPr>
          <a:xfrm>
            <a:off x="1162487" y="1542243"/>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11024453" y="1626995"/>
            <a:ext cx="6041127" cy="1537741"/>
          </a:xfrm>
          <a:custGeom>
            <a:avLst/>
            <a:gdLst/>
            <a:ahLst/>
            <a:cxnLst/>
            <a:rect l="l" t="t" r="r" b="b"/>
            <a:pathLst>
              <a:path w="6041127" h="1537741">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rot="-2622763">
            <a:off x="6574698" y="1133415"/>
            <a:ext cx="411875" cy="1390303"/>
            <a:chOff x="0" y="0"/>
            <a:chExt cx="108477" cy="366170"/>
          </a:xfrm>
        </p:grpSpPr>
        <p:sp>
          <p:nvSpPr>
            <p:cNvPr id="17" name="Freeform 17"/>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18" name="TextBox 18"/>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7583812">
            <a:off x="1504506" y="1133415"/>
            <a:ext cx="411875" cy="1390303"/>
            <a:chOff x="0" y="0"/>
            <a:chExt cx="108477" cy="366170"/>
          </a:xfrm>
        </p:grpSpPr>
        <p:sp>
          <p:nvSpPr>
            <p:cNvPr id="20" name="Freeform 20"/>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1" name="TextBox 21"/>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2622763">
            <a:off x="16424128" y="1199942"/>
            <a:ext cx="411875" cy="1390303"/>
            <a:chOff x="0" y="0"/>
            <a:chExt cx="108477" cy="366170"/>
          </a:xfrm>
        </p:grpSpPr>
        <p:sp>
          <p:nvSpPr>
            <p:cNvPr id="23" name="Freeform 23"/>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4" name="TextBox 24"/>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rot="-7583812">
            <a:off x="11353936" y="1199942"/>
            <a:ext cx="411875" cy="1390303"/>
            <a:chOff x="0" y="0"/>
            <a:chExt cx="108477" cy="366170"/>
          </a:xfrm>
        </p:grpSpPr>
        <p:sp>
          <p:nvSpPr>
            <p:cNvPr id="26" name="Freeform 26"/>
            <p:cNvSpPr/>
            <p:nvPr/>
          </p:nvSpPr>
          <p:spPr>
            <a:xfrm>
              <a:off x="0" y="0"/>
              <a:ext cx="108477" cy="366170"/>
            </a:xfrm>
            <a:custGeom>
              <a:avLst/>
              <a:gdLst/>
              <a:ahLst/>
              <a:cxnLst/>
              <a:rect l="l" t="t" r="r" b="b"/>
              <a:pathLst>
                <a:path w="108477" h="366170">
                  <a:moveTo>
                    <a:pt x="0" y="0"/>
                  </a:moveTo>
                  <a:lnTo>
                    <a:pt x="108477" y="0"/>
                  </a:lnTo>
                  <a:lnTo>
                    <a:pt x="108477" y="366170"/>
                  </a:lnTo>
                  <a:lnTo>
                    <a:pt x="0" y="366170"/>
                  </a:lnTo>
                  <a:close/>
                </a:path>
              </a:pathLst>
            </a:custGeom>
            <a:solidFill>
              <a:srgbClr val="373737">
                <a:alpha val="27843"/>
              </a:srgbClr>
            </a:solidFill>
          </p:spPr>
          <p:txBody>
            <a:bodyPr/>
            <a:lstStyle/>
            <a:p>
              <a:endParaRPr lang="en-GB"/>
            </a:p>
          </p:txBody>
        </p:sp>
        <p:sp>
          <p:nvSpPr>
            <p:cNvPr id="27" name="TextBox 27"/>
            <p:cNvSpPr txBox="1"/>
            <p:nvPr/>
          </p:nvSpPr>
          <p:spPr>
            <a:xfrm>
              <a:off x="0" y="-47625"/>
              <a:ext cx="108477" cy="413795"/>
            </a:xfrm>
            <a:prstGeom prst="rect">
              <a:avLst/>
            </a:prstGeom>
          </p:spPr>
          <p:txBody>
            <a:bodyPr lIns="50800" tIns="50800" rIns="50800" bIns="50800" rtlCol="0" anchor="ctr"/>
            <a:lstStyle/>
            <a:p>
              <a:pPr algn="ctr">
                <a:lnSpc>
                  <a:spcPts val="2659"/>
                </a:lnSpc>
              </a:pPr>
              <a:endParaRPr/>
            </a:p>
          </p:txBody>
        </p:sp>
      </p:grpSp>
      <p:sp>
        <p:nvSpPr>
          <p:cNvPr id="28" name="Freeform 28"/>
          <p:cNvSpPr/>
          <p:nvPr/>
        </p:nvSpPr>
        <p:spPr>
          <a:xfrm>
            <a:off x="17065580" y="8173462"/>
            <a:ext cx="1074226" cy="1411135"/>
          </a:xfrm>
          <a:custGeom>
            <a:avLst/>
            <a:gdLst/>
            <a:ahLst/>
            <a:cxnLst/>
            <a:rect l="l" t="t" r="r" b="b"/>
            <a:pathLst>
              <a:path w="1074226" h="1411135">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6096942" y="8377760"/>
            <a:ext cx="2598803" cy="1544607"/>
          </a:xfrm>
          <a:custGeom>
            <a:avLst/>
            <a:gdLst/>
            <a:ahLst/>
            <a:cxnLst/>
            <a:rect l="l" t="t" r="r" b="b"/>
            <a:pathLst>
              <a:path w="2598803" h="1544607">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TextBox 30"/>
          <p:cNvSpPr txBox="1"/>
          <p:nvPr/>
        </p:nvSpPr>
        <p:spPr>
          <a:xfrm>
            <a:off x="1028700" y="1578012"/>
            <a:ext cx="6041127" cy="1218553"/>
          </a:xfrm>
          <a:prstGeom prst="rect">
            <a:avLst/>
          </a:prstGeom>
        </p:spPr>
        <p:txBody>
          <a:bodyPr lIns="0" tIns="0" rIns="0" bIns="0" rtlCol="0" anchor="t">
            <a:spAutoFit/>
          </a:bodyPr>
          <a:lstStyle/>
          <a:p>
            <a:pPr algn="ctr">
              <a:lnSpc>
                <a:spcPts val="8960"/>
              </a:lnSpc>
            </a:pPr>
            <a:r>
              <a:rPr lang="en-US" sz="6400" b="1">
                <a:solidFill>
                  <a:srgbClr val="000000"/>
                </a:solidFill>
                <a:latin typeface="เอฟซี เรนโบว์ Bold"/>
                <a:ea typeface="เอฟซี เรนโบว์ Bold"/>
                <a:cs typeface="เอฟซี เรนโบว์ Bold"/>
                <a:sym typeface="เอฟซี เรนโบว์ Bold"/>
              </a:rPr>
              <a:t>Issues</a:t>
            </a:r>
          </a:p>
        </p:txBody>
      </p:sp>
      <p:sp>
        <p:nvSpPr>
          <p:cNvPr id="31" name="TextBox 31"/>
          <p:cNvSpPr txBox="1"/>
          <p:nvPr/>
        </p:nvSpPr>
        <p:spPr>
          <a:xfrm>
            <a:off x="632077" y="2993286"/>
            <a:ext cx="7022963" cy="5805244"/>
          </a:xfrm>
          <a:prstGeom prst="rect">
            <a:avLst/>
          </a:prstGeom>
        </p:spPr>
        <p:txBody>
          <a:bodyPr lIns="0" tIns="0" rIns="0" bIns="0" rtlCol="0" anchor="t">
            <a:spAutoFit/>
          </a:bodyPr>
          <a:lstStyle/>
          <a:p>
            <a:pPr algn="ctr">
              <a:lnSpc>
                <a:spcPts val="5740"/>
              </a:lnSpc>
            </a:pPr>
            <a:r>
              <a:rPr lang="en-US" sz="4100" b="1" dirty="0">
                <a:solidFill>
                  <a:srgbClr val="000000"/>
                </a:solidFill>
                <a:latin typeface="เอฟซี เรนโบว์ Bold"/>
                <a:ea typeface="เอฟซี เรนโบว์ Bold"/>
                <a:cs typeface="เอฟซี เรนโบว์ Bold"/>
                <a:sym typeface="เอฟซี เรนโบว์ Bold"/>
              </a:rPr>
              <a:t>If there are issues with the partnership, it is likely that within the agreement ADR has been agreed. </a:t>
            </a:r>
          </a:p>
          <a:p>
            <a:pPr algn="ctr">
              <a:lnSpc>
                <a:spcPts val="5740"/>
              </a:lnSpc>
            </a:pPr>
            <a:r>
              <a:rPr lang="en-US" sz="4100" b="1" dirty="0">
                <a:solidFill>
                  <a:srgbClr val="000000"/>
                </a:solidFill>
                <a:latin typeface="เอฟซี เรนโบว์ Bold"/>
                <a:ea typeface="เอฟซี เรนโบว์ Bold"/>
                <a:cs typeface="เอฟซี เรนโบว์ Bold"/>
                <a:sym typeface="เอฟซี เรนโบว์ Bold"/>
              </a:rPr>
              <a:t>This comes in the form of elements such as conciliation </a:t>
            </a:r>
          </a:p>
        </p:txBody>
      </p:sp>
      <p:sp>
        <p:nvSpPr>
          <p:cNvPr id="32" name="TextBox 32"/>
          <p:cNvSpPr txBox="1"/>
          <p:nvPr/>
        </p:nvSpPr>
        <p:spPr>
          <a:xfrm>
            <a:off x="10579730" y="3020533"/>
            <a:ext cx="7022963" cy="4410696"/>
          </a:xfrm>
          <a:prstGeom prst="rect">
            <a:avLst/>
          </a:prstGeom>
        </p:spPr>
        <p:txBody>
          <a:bodyPr lIns="0" tIns="0" rIns="0" bIns="0" rtlCol="0" anchor="t">
            <a:spAutoFit/>
          </a:bodyPr>
          <a:lstStyle/>
          <a:p>
            <a:pPr algn="ctr">
              <a:lnSpc>
                <a:spcPts val="5740"/>
              </a:lnSpc>
            </a:pPr>
            <a:r>
              <a:rPr lang="en-US" sz="4100" b="1">
                <a:solidFill>
                  <a:srgbClr val="000000"/>
                </a:solidFill>
                <a:latin typeface="เอฟซี เรนโบว์ Bold"/>
                <a:ea typeface="เอฟซี เรนโบว์ Bold"/>
                <a:cs typeface="เอฟซี เรนโบว์ Bold"/>
                <a:sym typeface="เอฟซี เรนโบว์ Bold"/>
              </a:rPr>
              <a:t>Why would we use ADR? </a:t>
            </a:r>
          </a:p>
          <a:p>
            <a:pPr algn="ctr">
              <a:lnSpc>
                <a:spcPts val="5740"/>
              </a:lnSpc>
            </a:pPr>
            <a:endParaRPr lang="en-US" sz="4100"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740"/>
              </a:lnSpc>
            </a:pPr>
            <a:r>
              <a:rPr lang="en-US" sz="4100" b="1">
                <a:solidFill>
                  <a:srgbClr val="000000"/>
                </a:solidFill>
                <a:latin typeface="เอฟซี เรนโบว์ Bold"/>
                <a:ea typeface="เอฟซี เรนโบว์ Bold"/>
                <a:cs typeface="เอฟซี เรนโบว์ Bold"/>
                <a:sym typeface="เอฟซี เรนโบว์ Bold"/>
              </a:rPr>
              <a:t>What are advantages? </a:t>
            </a:r>
          </a:p>
          <a:p>
            <a:pPr algn="ctr">
              <a:lnSpc>
                <a:spcPts val="5740"/>
              </a:lnSpc>
            </a:pPr>
            <a:endParaRPr lang="en-US" sz="4100" b="1">
              <a:solidFill>
                <a:srgbClr val="000000"/>
              </a:solidFill>
              <a:latin typeface="เอฟซี เรนโบว์ Bold"/>
              <a:ea typeface="เอฟซี เรนโบว์ Bold"/>
              <a:cs typeface="เอฟซี เรนโบว์ Bold"/>
              <a:sym typeface="เอฟซี เรนโบว์ Bold"/>
            </a:endParaRPr>
          </a:p>
          <a:p>
            <a:pPr algn="ctr">
              <a:lnSpc>
                <a:spcPts val="5740"/>
              </a:lnSpc>
            </a:pPr>
            <a:r>
              <a:rPr lang="en-US" sz="4100" b="1">
                <a:solidFill>
                  <a:srgbClr val="000000"/>
                </a:solidFill>
                <a:latin typeface="เอฟซี เรนโบว์ Bold"/>
                <a:ea typeface="เอฟซี เรนโบว์ Bold"/>
                <a:cs typeface="เอฟซี เรนโบว์ Bold"/>
                <a:sym typeface="เอฟซี เรนโบว์ Bold"/>
              </a:rPr>
              <a:t>What are the disadvantages?</a:t>
            </a:r>
          </a:p>
        </p:txBody>
      </p:sp>
      <p:sp>
        <p:nvSpPr>
          <p:cNvPr id="33" name="TextBox 33"/>
          <p:cNvSpPr txBox="1"/>
          <p:nvPr/>
        </p:nvSpPr>
        <p:spPr>
          <a:xfrm>
            <a:off x="11070648" y="1580917"/>
            <a:ext cx="6041127" cy="1218553"/>
          </a:xfrm>
          <a:prstGeom prst="rect">
            <a:avLst/>
          </a:prstGeom>
        </p:spPr>
        <p:txBody>
          <a:bodyPr lIns="0" tIns="0" rIns="0" bIns="0" rtlCol="0" anchor="t">
            <a:spAutoFit/>
          </a:bodyPr>
          <a:lstStyle/>
          <a:p>
            <a:pPr algn="ctr">
              <a:lnSpc>
                <a:spcPts val="8960"/>
              </a:lnSpc>
            </a:pPr>
            <a:r>
              <a:rPr lang="en-US" sz="6400" b="1">
                <a:solidFill>
                  <a:srgbClr val="000000"/>
                </a:solidFill>
                <a:latin typeface="เอฟซี เรนโบว์ Bold"/>
                <a:ea typeface="เอฟซี เรนโบว์ Bold"/>
                <a:cs typeface="เอฟซี เรนโบว์ Bold"/>
                <a:sym typeface="เอฟซี เรนโบว์ Bold"/>
              </a:rPr>
              <a:t>Issues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grpSp>
        <p:nvGrpSpPr>
          <p:cNvPr id="2" name="Group 2"/>
          <p:cNvGrpSpPr/>
          <p:nvPr/>
        </p:nvGrpSpPr>
        <p:grpSpPr>
          <a:xfrm>
            <a:off x="-1622303" y="0"/>
            <a:ext cx="14938563" cy="13787502"/>
            <a:chOff x="0" y="0"/>
            <a:chExt cx="19918083" cy="18383336"/>
          </a:xfrm>
        </p:grpSpPr>
        <p:grpSp>
          <p:nvGrpSpPr>
            <p:cNvPr id="3" name="Group 3"/>
            <p:cNvGrpSpPr/>
            <p:nvPr/>
          </p:nvGrpSpPr>
          <p:grpSpPr>
            <a:xfrm>
              <a:off x="0" y="0"/>
              <a:ext cx="19217676" cy="18383336"/>
              <a:chOff x="0" y="0"/>
              <a:chExt cx="3796084" cy="3631276"/>
            </a:xfrm>
          </p:grpSpPr>
          <p:sp>
            <p:nvSpPr>
              <p:cNvPr id="4" name="Freeform 4"/>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FFFF"/>
              </a:solidFill>
            </p:spPr>
            <p:txBody>
              <a:bodyPr/>
              <a:lstStyle/>
              <a:p>
                <a:endParaRPr lang="en-GB"/>
              </a:p>
            </p:txBody>
          </p:sp>
          <p:sp>
            <p:nvSpPr>
              <p:cNvPr id="5" name="TextBox 5"/>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H="1">
              <a:off x="18151877" y="0"/>
              <a:ext cx="1766206" cy="14078456"/>
            </a:xfrm>
            <a:custGeom>
              <a:avLst/>
              <a:gdLst/>
              <a:ahLst/>
              <a:cxnLst/>
              <a:rect l="l" t="t" r="r" b="b"/>
              <a:pathLst>
                <a:path w="1766206" h="14078456">
                  <a:moveTo>
                    <a:pt x="1766206" y="0"/>
                  </a:moveTo>
                  <a:lnTo>
                    <a:pt x="0" y="0"/>
                  </a:lnTo>
                  <a:lnTo>
                    <a:pt x="0" y="14078456"/>
                  </a:lnTo>
                  <a:lnTo>
                    <a:pt x="1766206" y="14078456"/>
                  </a:lnTo>
                  <a:lnTo>
                    <a:pt x="176620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grpSp>
        <p:nvGrpSpPr>
          <p:cNvPr id="7" name="Group 7"/>
          <p:cNvGrpSpPr/>
          <p:nvPr/>
        </p:nvGrpSpPr>
        <p:grpSpPr>
          <a:xfrm>
            <a:off x="597379" y="2483464"/>
            <a:ext cx="10849881" cy="7256468"/>
            <a:chOff x="0" y="0"/>
            <a:chExt cx="2857582" cy="1911169"/>
          </a:xfrm>
        </p:grpSpPr>
        <p:sp>
          <p:nvSpPr>
            <p:cNvPr id="8" name="Freeform 8"/>
            <p:cNvSpPr/>
            <p:nvPr/>
          </p:nvSpPr>
          <p:spPr>
            <a:xfrm>
              <a:off x="0" y="0"/>
              <a:ext cx="2857582" cy="1911169"/>
            </a:xfrm>
            <a:custGeom>
              <a:avLst/>
              <a:gdLst/>
              <a:ahLst/>
              <a:cxnLst/>
              <a:rect l="l" t="t" r="r" b="b"/>
              <a:pathLst>
                <a:path w="2857582" h="1911169">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txBody>
            <a:bodyPr/>
            <a:lstStyle/>
            <a:p>
              <a:endParaRPr lang="en-GB"/>
            </a:p>
          </p:txBody>
        </p:sp>
        <p:sp>
          <p:nvSpPr>
            <p:cNvPr id="9" name="TextBox 9"/>
            <p:cNvSpPr txBox="1"/>
            <p:nvPr/>
          </p:nvSpPr>
          <p:spPr>
            <a:xfrm>
              <a:off x="0" y="-47625"/>
              <a:ext cx="2857582" cy="1958794"/>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483675" y="757110"/>
            <a:ext cx="10726606" cy="1244599"/>
          </a:xfrm>
          <a:prstGeom prst="rect">
            <a:avLst/>
          </a:prstGeom>
        </p:spPr>
        <p:txBody>
          <a:bodyPr lIns="0" tIns="0" rIns="0" bIns="0" rtlCol="0" anchor="t">
            <a:spAutoFit/>
          </a:bodyPr>
          <a:lstStyle/>
          <a:p>
            <a:pPr algn="ctr">
              <a:lnSpc>
                <a:spcPts val="10150"/>
              </a:lnSpc>
            </a:pPr>
            <a:r>
              <a:rPr lang="en-US" sz="7250">
                <a:solidFill>
                  <a:srgbClr val="373737"/>
                </a:solidFill>
                <a:latin typeface="Paytone One"/>
                <a:ea typeface="Paytone One"/>
                <a:cs typeface="Paytone One"/>
                <a:sym typeface="Paytone One"/>
              </a:rPr>
              <a:t>CONCLUSION</a:t>
            </a:r>
          </a:p>
        </p:txBody>
      </p:sp>
      <p:sp>
        <p:nvSpPr>
          <p:cNvPr id="11" name="Freeform 11"/>
          <p:cNvSpPr/>
          <p:nvPr/>
        </p:nvSpPr>
        <p:spPr>
          <a:xfrm flipH="1">
            <a:off x="9636570" y="642554"/>
            <a:ext cx="1082327" cy="1359281"/>
          </a:xfrm>
          <a:custGeom>
            <a:avLst/>
            <a:gdLst/>
            <a:ahLst/>
            <a:cxnLst/>
            <a:rect l="l" t="t" r="r" b="b"/>
            <a:pathLst>
              <a:path w="1082327" h="1359281">
                <a:moveTo>
                  <a:pt x="1082327" y="0"/>
                </a:moveTo>
                <a:lnTo>
                  <a:pt x="0" y="0"/>
                </a:lnTo>
                <a:lnTo>
                  <a:pt x="0" y="1359280"/>
                </a:lnTo>
                <a:lnTo>
                  <a:pt x="1082327" y="1359280"/>
                </a:lnTo>
                <a:lnTo>
                  <a:pt x="1082327"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247777" y="771269"/>
            <a:ext cx="1082327" cy="1359281"/>
          </a:xfrm>
          <a:custGeom>
            <a:avLst/>
            <a:gdLst/>
            <a:ahLst/>
            <a:cxnLst/>
            <a:rect l="l" t="t" r="r" b="b"/>
            <a:pathLst>
              <a:path w="1082327" h="1359281">
                <a:moveTo>
                  <a:pt x="0" y="0"/>
                </a:moveTo>
                <a:lnTo>
                  <a:pt x="1082328" y="0"/>
                </a:lnTo>
                <a:lnTo>
                  <a:pt x="1082328" y="1359281"/>
                </a:lnTo>
                <a:lnTo>
                  <a:pt x="0" y="135928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Freeform 13"/>
          <p:cNvSpPr/>
          <p:nvPr/>
        </p:nvSpPr>
        <p:spPr>
          <a:xfrm rot="-1049429">
            <a:off x="14296765" y="5574676"/>
            <a:ext cx="5925070" cy="6817549"/>
          </a:xfrm>
          <a:custGeom>
            <a:avLst/>
            <a:gdLst/>
            <a:ahLst/>
            <a:cxnLst/>
            <a:rect l="l" t="t" r="r" b="b"/>
            <a:pathLst>
              <a:path w="5925070" h="6817549">
                <a:moveTo>
                  <a:pt x="0" y="0"/>
                </a:moveTo>
                <a:lnTo>
                  <a:pt x="5925070" y="0"/>
                </a:lnTo>
                <a:lnTo>
                  <a:pt x="5925070" y="6817549"/>
                </a:lnTo>
                <a:lnTo>
                  <a:pt x="0" y="68175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Freeform 14"/>
          <p:cNvSpPr/>
          <p:nvPr/>
        </p:nvSpPr>
        <p:spPr>
          <a:xfrm rot="1074498">
            <a:off x="14322564" y="-1633889"/>
            <a:ext cx="6338431" cy="6939172"/>
          </a:xfrm>
          <a:custGeom>
            <a:avLst/>
            <a:gdLst/>
            <a:ahLst/>
            <a:cxnLst/>
            <a:rect l="l" t="t" r="r" b="b"/>
            <a:pathLst>
              <a:path w="6338431" h="6939172">
                <a:moveTo>
                  <a:pt x="0" y="0"/>
                </a:moveTo>
                <a:lnTo>
                  <a:pt x="6338430" y="0"/>
                </a:lnTo>
                <a:lnTo>
                  <a:pt x="6338430" y="6939172"/>
                </a:lnTo>
                <a:lnTo>
                  <a:pt x="0" y="693917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5" name="Freeform 15"/>
          <p:cNvSpPr/>
          <p:nvPr/>
        </p:nvSpPr>
        <p:spPr>
          <a:xfrm rot="-1165491">
            <a:off x="13751474" y="3903315"/>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6" name="Freeform 16"/>
          <p:cNvSpPr/>
          <p:nvPr/>
        </p:nvSpPr>
        <p:spPr>
          <a:xfrm>
            <a:off x="8839728" y="6723291"/>
            <a:ext cx="2676012" cy="2999723"/>
          </a:xfrm>
          <a:custGeom>
            <a:avLst/>
            <a:gdLst/>
            <a:ahLst/>
            <a:cxnLst/>
            <a:rect l="l" t="t" r="r" b="b"/>
            <a:pathLst>
              <a:path w="2676012" h="2999723">
                <a:moveTo>
                  <a:pt x="0" y="0"/>
                </a:moveTo>
                <a:lnTo>
                  <a:pt x="2676011" y="0"/>
                </a:lnTo>
                <a:lnTo>
                  <a:pt x="2676011" y="2999723"/>
                </a:lnTo>
                <a:lnTo>
                  <a:pt x="0" y="2999723"/>
                </a:lnTo>
                <a:lnTo>
                  <a:pt x="0" y="0"/>
                </a:lnTo>
                <a:close/>
              </a:path>
            </a:pathLst>
          </a:custGeom>
          <a:blipFill>
            <a:blip r:embed="rId12"/>
            <a:stretch>
              <a:fillRect/>
            </a:stretch>
          </a:blipFill>
        </p:spPr>
        <p:txBody>
          <a:bodyPr/>
          <a:lstStyle/>
          <a:p>
            <a:endParaRPr lang="en-GB"/>
          </a:p>
        </p:txBody>
      </p:sp>
      <p:sp>
        <p:nvSpPr>
          <p:cNvPr id="17" name="TextBox 17"/>
          <p:cNvSpPr txBox="1"/>
          <p:nvPr/>
        </p:nvSpPr>
        <p:spPr>
          <a:xfrm>
            <a:off x="828762" y="2812035"/>
            <a:ext cx="10199966" cy="5027048"/>
          </a:xfrm>
          <a:prstGeom prst="rect">
            <a:avLst/>
          </a:prstGeom>
        </p:spPr>
        <p:txBody>
          <a:bodyPr lIns="0" tIns="0" rIns="0" bIns="0" rtlCol="0" anchor="t">
            <a:spAutoFit/>
          </a:bodyPr>
          <a:lstStyle/>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Starting a Partnership</a:t>
            </a:r>
          </a:p>
          <a:p>
            <a:pPr algn="ctr">
              <a:lnSpc>
                <a:spcPts val="5629"/>
              </a:lnSpc>
            </a:pPr>
            <a:endParaRPr lang="en-US" sz="4021">
              <a:solidFill>
                <a:srgbClr val="373737"/>
              </a:solidFill>
              <a:latin typeface="เอฟซี เรนโบว์"/>
              <a:ea typeface="เอฟซี เรนโบว์"/>
              <a:cs typeface="เอฟซี เรนโบว์"/>
              <a:sym typeface="เอฟซี เรนโบว์"/>
            </a:endParaRP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Including tax &amp; Name </a:t>
            </a:r>
          </a:p>
          <a:p>
            <a:pPr algn="ctr">
              <a:lnSpc>
                <a:spcPts val="5629"/>
              </a:lnSpc>
            </a:pPr>
            <a:endParaRPr lang="en-US" sz="4021">
              <a:solidFill>
                <a:srgbClr val="373737"/>
              </a:solidFill>
              <a:latin typeface="เอฟซี เรนโบว์"/>
              <a:ea typeface="เอฟซี เรนโบว์"/>
              <a:cs typeface="เอฟซี เรนโบว์"/>
              <a:sym typeface="เอฟซี เรนโบว์"/>
            </a:endParaRP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Retirement </a:t>
            </a:r>
          </a:p>
          <a:p>
            <a:pPr algn="ctr">
              <a:lnSpc>
                <a:spcPts val="5629"/>
              </a:lnSpc>
            </a:pPr>
            <a:endParaRPr lang="en-US" sz="4021">
              <a:solidFill>
                <a:srgbClr val="373737"/>
              </a:solidFill>
              <a:latin typeface="เอฟซี เรนโบว์"/>
              <a:ea typeface="เอฟซี เรนโบว์"/>
              <a:cs typeface="เอฟซี เรนโบว์"/>
              <a:sym typeface="เอฟซี เรนโบว์"/>
            </a:endParaRP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Much more.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7D7AAD"/>
        </a:solidFill>
        <a:effectLst/>
      </p:bgPr>
    </p:bg>
    <p:spTree>
      <p:nvGrpSpPr>
        <p:cNvPr id="1" name=""/>
        <p:cNvGrpSpPr/>
        <p:nvPr/>
      </p:nvGrpSpPr>
      <p:grpSpPr>
        <a:xfrm>
          <a:off x="0" y="0"/>
          <a:ext cx="0" cy="0"/>
          <a:chOff x="0" y="0"/>
          <a:chExt cx="0" cy="0"/>
        </a:xfrm>
      </p:grpSpPr>
      <p:sp>
        <p:nvSpPr>
          <p:cNvPr id="2" name="Freeform 2"/>
          <p:cNvSpPr/>
          <p:nvPr/>
        </p:nvSpPr>
        <p:spPr>
          <a:xfrm rot="-7351381">
            <a:off x="14972160" y="-3368866"/>
            <a:ext cx="4200452" cy="5938942"/>
          </a:xfrm>
          <a:custGeom>
            <a:avLst/>
            <a:gdLst/>
            <a:ahLst/>
            <a:cxnLst/>
            <a:rect l="l" t="t" r="r" b="b"/>
            <a:pathLst>
              <a:path w="4200452" h="5938942">
                <a:moveTo>
                  <a:pt x="0" y="0"/>
                </a:moveTo>
                <a:lnTo>
                  <a:pt x="4200452" y="0"/>
                </a:lnTo>
                <a:lnTo>
                  <a:pt x="4200452" y="5938942"/>
                </a:lnTo>
                <a:lnTo>
                  <a:pt x="0" y="59389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rot="1193691">
            <a:off x="15375789" y="3947180"/>
            <a:ext cx="2238907" cy="8942567"/>
            <a:chOff x="0" y="0"/>
            <a:chExt cx="2985209" cy="11923422"/>
          </a:xfrm>
        </p:grpSpPr>
        <p:grpSp>
          <p:nvGrpSpPr>
            <p:cNvPr id="4" name="Group 4"/>
            <p:cNvGrpSpPr/>
            <p:nvPr/>
          </p:nvGrpSpPr>
          <p:grpSpPr>
            <a:xfrm rot="-463612">
              <a:off x="182432" y="81756"/>
              <a:ext cx="1405813" cy="2808667"/>
              <a:chOff x="0" y="0"/>
              <a:chExt cx="277692" cy="554798"/>
            </a:xfrm>
          </p:grpSpPr>
          <p:sp>
            <p:nvSpPr>
              <p:cNvPr id="5" name="Freeform 5"/>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txBody>
              <a:bodyPr/>
              <a:lstStyle/>
              <a:p>
                <a:endParaRPr lang="en-GB"/>
              </a:p>
            </p:txBody>
          </p:sp>
          <p:sp>
            <p:nvSpPr>
              <p:cNvPr id="6" name="TextBox 6"/>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463612">
              <a:off x="587276" y="3065504"/>
              <a:ext cx="1405813" cy="2808667"/>
              <a:chOff x="0" y="0"/>
              <a:chExt cx="277692" cy="554798"/>
            </a:xfrm>
          </p:grpSpPr>
          <p:sp>
            <p:nvSpPr>
              <p:cNvPr id="8" name="Freeform 8"/>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txBody>
              <a:bodyPr/>
              <a:lstStyle/>
              <a:p>
                <a:endParaRPr lang="en-GB"/>
              </a:p>
            </p:txBody>
          </p:sp>
          <p:sp>
            <p:nvSpPr>
              <p:cNvPr id="9" name="TextBox 9"/>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463612">
              <a:off x="992120" y="6049252"/>
              <a:ext cx="1405813" cy="2808667"/>
              <a:chOff x="0" y="0"/>
              <a:chExt cx="277692" cy="554798"/>
            </a:xfrm>
          </p:grpSpPr>
          <p:sp>
            <p:nvSpPr>
              <p:cNvPr id="11" name="Freeform 11"/>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txBody>
              <a:bodyPr/>
              <a:lstStyle/>
              <a:p>
                <a:endParaRPr lang="en-GB"/>
              </a:p>
            </p:txBody>
          </p:sp>
          <p:sp>
            <p:nvSpPr>
              <p:cNvPr id="12" name="TextBox 12"/>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463612">
              <a:off x="1396963" y="9033000"/>
              <a:ext cx="1405813" cy="2808667"/>
              <a:chOff x="0" y="0"/>
              <a:chExt cx="277692" cy="554798"/>
            </a:xfrm>
          </p:grpSpPr>
          <p:sp>
            <p:nvSpPr>
              <p:cNvPr id="14" name="Freeform 14"/>
              <p:cNvSpPr/>
              <p:nvPr/>
            </p:nvSpPr>
            <p:spPr>
              <a:xfrm>
                <a:off x="0" y="0"/>
                <a:ext cx="277692" cy="554798"/>
              </a:xfrm>
              <a:custGeom>
                <a:avLst/>
                <a:gdLst/>
                <a:ahLst/>
                <a:cxnLst/>
                <a:rect l="l" t="t" r="r" b="b"/>
                <a:pathLst>
                  <a:path w="277692" h="554798">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txBody>
              <a:bodyPr/>
              <a:lstStyle/>
              <a:p>
                <a:endParaRPr lang="en-GB"/>
              </a:p>
            </p:txBody>
          </p:sp>
          <p:sp>
            <p:nvSpPr>
              <p:cNvPr id="15" name="TextBox 15"/>
              <p:cNvSpPr txBox="1"/>
              <p:nvPr/>
            </p:nvSpPr>
            <p:spPr>
              <a:xfrm>
                <a:off x="0" y="-47625"/>
                <a:ext cx="277692" cy="602423"/>
              </a:xfrm>
              <a:prstGeom prst="rect">
                <a:avLst/>
              </a:prstGeom>
            </p:spPr>
            <p:txBody>
              <a:bodyPr lIns="50800" tIns="50800" rIns="50800" bIns="50800" rtlCol="0" anchor="ctr"/>
              <a:lstStyle/>
              <a:p>
                <a:pPr algn="ctr">
                  <a:lnSpc>
                    <a:spcPts val="2659"/>
                  </a:lnSpc>
                </a:pPr>
                <a:endParaRPr/>
              </a:p>
            </p:txBody>
          </p:sp>
        </p:grpSp>
      </p:grpSp>
      <p:sp>
        <p:nvSpPr>
          <p:cNvPr id="16" name="Freeform 16"/>
          <p:cNvSpPr/>
          <p:nvPr/>
        </p:nvSpPr>
        <p:spPr>
          <a:xfrm rot="-4755613">
            <a:off x="11076805" y="7252712"/>
            <a:ext cx="9598456" cy="2519595"/>
          </a:xfrm>
          <a:custGeom>
            <a:avLst/>
            <a:gdLst/>
            <a:ahLst/>
            <a:cxnLst/>
            <a:rect l="l" t="t" r="r" b="b"/>
            <a:pathLst>
              <a:path w="9598456" h="2519595">
                <a:moveTo>
                  <a:pt x="0" y="0"/>
                </a:moveTo>
                <a:lnTo>
                  <a:pt x="9598456" y="0"/>
                </a:lnTo>
                <a:lnTo>
                  <a:pt x="9598456" y="2519595"/>
                </a:lnTo>
                <a:lnTo>
                  <a:pt x="0" y="2519595"/>
                </a:lnTo>
                <a:lnTo>
                  <a:pt x="0" y="0"/>
                </a:lnTo>
                <a:close/>
              </a:path>
            </a:pathLst>
          </a:custGeom>
          <a:blipFill>
            <a:blip r:embed="rId4"/>
            <a:stretch>
              <a:fillRect/>
            </a:stretch>
          </a:blipFill>
        </p:spPr>
        <p:txBody>
          <a:bodyPr/>
          <a:lstStyle/>
          <a:p>
            <a:endParaRPr lang="en-GB"/>
          </a:p>
        </p:txBody>
      </p:sp>
      <p:sp>
        <p:nvSpPr>
          <p:cNvPr id="17" name="Freeform 17"/>
          <p:cNvSpPr/>
          <p:nvPr/>
        </p:nvSpPr>
        <p:spPr>
          <a:xfrm rot="-8991638">
            <a:off x="10032972" y="1537386"/>
            <a:ext cx="5743684" cy="3285078"/>
          </a:xfrm>
          <a:custGeom>
            <a:avLst/>
            <a:gdLst/>
            <a:ahLst/>
            <a:cxnLst/>
            <a:rect l="l" t="t" r="r" b="b"/>
            <a:pathLst>
              <a:path w="5743684" h="3285078">
                <a:moveTo>
                  <a:pt x="0" y="0"/>
                </a:moveTo>
                <a:lnTo>
                  <a:pt x="5743684" y="0"/>
                </a:lnTo>
                <a:lnTo>
                  <a:pt x="5743684" y="3285078"/>
                </a:lnTo>
                <a:lnTo>
                  <a:pt x="0" y="328507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rot="-711319">
            <a:off x="13649081" y="-52658"/>
            <a:ext cx="1173273" cy="2162716"/>
          </a:xfrm>
          <a:custGeom>
            <a:avLst/>
            <a:gdLst/>
            <a:ahLst/>
            <a:cxnLst/>
            <a:rect l="l" t="t" r="r" b="b"/>
            <a:pathLst>
              <a:path w="1173273" h="2162716">
                <a:moveTo>
                  <a:pt x="0" y="0"/>
                </a:moveTo>
                <a:lnTo>
                  <a:pt x="1173273" y="0"/>
                </a:lnTo>
                <a:lnTo>
                  <a:pt x="1173273" y="2162716"/>
                </a:lnTo>
                <a:lnTo>
                  <a:pt x="0" y="21627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9" name="Group 19"/>
          <p:cNvGrpSpPr/>
          <p:nvPr/>
        </p:nvGrpSpPr>
        <p:grpSpPr>
          <a:xfrm rot="711303">
            <a:off x="1721769" y="1650944"/>
            <a:ext cx="14413257" cy="13787502"/>
            <a:chOff x="0" y="0"/>
            <a:chExt cx="3796084" cy="3631276"/>
          </a:xfrm>
        </p:grpSpPr>
        <p:sp>
          <p:nvSpPr>
            <p:cNvPr id="20" name="Freeform 20"/>
            <p:cNvSpPr/>
            <p:nvPr/>
          </p:nvSpPr>
          <p:spPr>
            <a:xfrm>
              <a:off x="0" y="0"/>
              <a:ext cx="3796084" cy="3631276"/>
            </a:xfrm>
            <a:custGeom>
              <a:avLst/>
              <a:gdLst/>
              <a:ahLst/>
              <a:cxnLst/>
              <a:rect l="l" t="t" r="r" b="b"/>
              <a:pathLst>
                <a:path w="3796084" h="3631276">
                  <a:moveTo>
                    <a:pt x="0" y="0"/>
                  </a:moveTo>
                  <a:lnTo>
                    <a:pt x="3796084" y="0"/>
                  </a:lnTo>
                  <a:lnTo>
                    <a:pt x="3796084" y="3631276"/>
                  </a:lnTo>
                  <a:lnTo>
                    <a:pt x="0" y="3631276"/>
                  </a:lnTo>
                  <a:close/>
                </a:path>
              </a:pathLst>
            </a:custGeom>
            <a:solidFill>
              <a:srgbClr val="FFD8D3"/>
            </a:solidFill>
          </p:spPr>
          <p:txBody>
            <a:bodyPr/>
            <a:lstStyle/>
            <a:p>
              <a:endParaRPr lang="en-GB"/>
            </a:p>
          </p:txBody>
        </p:sp>
        <p:sp>
          <p:nvSpPr>
            <p:cNvPr id="21" name="TextBox 21"/>
            <p:cNvSpPr txBox="1"/>
            <p:nvPr/>
          </p:nvSpPr>
          <p:spPr>
            <a:xfrm>
              <a:off x="0" y="-47625"/>
              <a:ext cx="3796084" cy="3678901"/>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rot="723674">
            <a:off x="1664265" y="1657314"/>
            <a:ext cx="14335750" cy="14309685"/>
          </a:xfrm>
          <a:custGeom>
            <a:avLst/>
            <a:gdLst/>
            <a:ahLst/>
            <a:cxnLst/>
            <a:rect l="l" t="t" r="r" b="b"/>
            <a:pathLst>
              <a:path w="14335750" h="14309685">
                <a:moveTo>
                  <a:pt x="0" y="0"/>
                </a:moveTo>
                <a:lnTo>
                  <a:pt x="14335750" y="0"/>
                </a:lnTo>
                <a:lnTo>
                  <a:pt x="14335750" y="14309685"/>
                </a:lnTo>
                <a:lnTo>
                  <a:pt x="0" y="1430968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3" name="Freeform 23"/>
          <p:cNvSpPr/>
          <p:nvPr/>
        </p:nvSpPr>
        <p:spPr>
          <a:xfrm rot="606299">
            <a:off x="1520078" y="628111"/>
            <a:ext cx="1324655" cy="10558842"/>
          </a:xfrm>
          <a:custGeom>
            <a:avLst/>
            <a:gdLst/>
            <a:ahLst/>
            <a:cxnLst/>
            <a:rect l="l" t="t" r="r" b="b"/>
            <a:pathLst>
              <a:path w="1324655" h="10558842">
                <a:moveTo>
                  <a:pt x="0" y="0"/>
                </a:moveTo>
                <a:lnTo>
                  <a:pt x="1324655" y="0"/>
                </a:lnTo>
                <a:lnTo>
                  <a:pt x="1324655" y="10558842"/>
                </a:lnTo>
                <a:lnTo>
                  <a:pt x="0" y="105588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24" name="Group 24"/>
          <p:cNvGrpSpPr/>
          <p:nvPr/>
        </p:nvGrpSpPr>
        <p:grpSpPr>
          <a:xfrm rot="711303">
            <a:off x="3260917" y="4062468"/>
            <a:ext cx="13272947" cy="4788655"/>
            <a:chOff x="0" y="0"/>
            <a:chExt cx="3495756" cy="1261209"/>
          </a:xfrm>
        </p:grpSpPr>
        <p:sp>
          <p:nvSpPr>
            <p:cNvPr id="25" name="Freeform 25"/>
            <p:cNvSpPr/>
            <p:nvPr/>
          </p:nvSpPr>
          <p:spPr>
            <a:xfrm>
              <a:off x="0" y="0"/>
              <a:ext cx="3495756" cy="1261209"/>
            </a:xfrm>
            <a:custGeom>
              <a:avLst/>
              <a:gdLst/>
              <a:ahLst/>
              <a:cxnLst/>
              <a:rect l="l" t="t" r="r" b="b"/>
              <a:pathLst>
                <a:path w="3495756" h="1261209">
                  <a:moveTo>
                    <a:pt x="0" y="0"/>
                  </a:moveTo>
                  <a:lnTo>
                    <a:pt x="3495756" y="0"/>
                  </a:lnTo>
                  <a:lnTo>
                    <a:pt x="3495756" y="1261209"/>
                  </a:lnTo>
                  <a:lnTo>
                    <a:pt x="0" y="1261209"/>
                  </a:lnTo>
                  <a:close/>
                </a:path>
              </a:pathLst>
            </a:custGeom>
            <a:solidFill>
              <a:srgbClr val="FFFFFF"/>
            </a:solidFill>
          </p:spPr>
          <p:txBody>
            <a:bodyPr/>
            <a:lstStyle/>
            <a:p>
              <a:endParaRPr lang="en-GB"/>
            </a:p>
          </p:txBody>
        </p:sp>
        <p:sp>
          <p:nvSpPr>
            <p:cNvPr id="26" name="TextBox 26"/>
            <p:cNvSpPr txBox="1"/>
            <p:nvPr/>
          </p:nvSpPr>
          <p:spPr>
            <a:xfrm>
              <a:off x="0" y="-47625"/>
              <a:ext cx="3495756" cy="1308834"/>
            </a:xfrm>
            <a:prstGeom prst="rect">
              <a:avLst/>
            </a:prstGeom>
          </p:spPr>
          <p:txBody>
            <a:bodyPr lIns="50800" tIns="50800" rIns="50800" bIns="50800" rtlCol="0" anchor="ctr"/>
            <a:lstStyle/>
            <a:p>
              <a:pPr algn="ctr">
                <a:lnSpc>
                  <a:spcPts val="2659"/>
                </a:lnSpc>
              </a:pPr>
              <a:endParaRPr/>
            </a:p>
          </p:txBody>
        </p:sp>
      </p:grpSp>
      <p:sp>
        <p:nvSpPr>
          <p:cNvPr id="27" name="TextBox 27"/>
          <p:cNvSpPr txBox="1"/>
          <p:nvPr/>
        </p:nvSpPr>
        <p:spPr>
          <a:xfrm rot="712925">
            <a:off x="3893887" y="5348249"/>
            <a:ext cx="12258523" cy="2417917"/>
          </a:xfrm>
          <a:prstGeom prst="rect">
            <a:avLst/>
          </a:prstGeom>
        </p:spPr>
        <p:txBody>
          <a:bodyPr lIns="0" tIns="0" rIns="0" bIns="0" rtlCol="0" anchor="t">
            <a:spAutoFit/>
          </a:bodyPr>
          <a:lstStyle/>
          <a:p>
            <a:pPr algn="r">
              <a:lnSpc>
                <a:spcPts val="19728"/>
              </a:lnSpc>
            </a:pPr>
            <a:r>
              <a:rPr lang="en-US" sz="14092">
                <a:solidFill>
                  <a:srgbClr val="373737"/>
                </a:solidFill>
                <a:latin typeface="Paytone One"/>
                <a:ea typeface="Paytone One"/>
                <a:cs typeface="Paytone One"/>
                <a:sym typeface="Paytone One"/>
              </a:rPr>
              <a:t>THANK YOU</a:t>
            </a:r>
          </a:p>
        </p:txBody>
      </p:sp>
      <p:sp>
        <p:nvSpPr>
          <p:cNvPr id="28" name="Freeform 28"/>
          <p:cNvSpPr/>
          <p:nvPr/>
        </p:nvSpPr>
        <p:spPr>
          <a:xfrm rot="642909">
            <a:off x="7598719" y="207701"/>
            <a:ext cx="2466841" cy="2480370"/>
          </a:xfrm>
          <a:custGeom>
            <a:avLst/>
            <a:gdLst/>
            <a:ahLst/>
            <a:cxnLst/>
            <a:rect l="l" t="t" r="r" b="b"/>
            <a:pathLst>
              <a:path w="2466841" h="2480370">
                <a:moveTo>
                  <a:pt x="0" y="0"/>
                </a:moveTo>
                <a:lnTo>
                  <a:pt x="2466841" y="0"/>
                </a:lnTo>
                <a:lnTo>
                  <a:pt x="2466841" y="2480370"/>
                </a:lnTo>
                <a:lnTo>
                  <a:pt x="0" y="248037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1638</Words>
  <Application>Microsoft Office PowerPoint</Application>
  <PresentationFormat>Custom</PresentationFormat>
  <Paragraphs>264</Paragraphs>
  <Slides>34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เอฟซี เรนโบว์</vt:lpstr>
      <vt:lpstr>Canva Sans</vt:lpstr>
      <vt:lpstr>Arial</vt:lpstr>
      <vt:lpstr>Calibri</vt:lpstr>
      <vt:lpstr>Paytone One</vt:lpstr>
      <vt:lpstr>เอฟซี เรนโบว์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Partnerships</dc:title>
  <cp:lastModifiedBy>Zita Draper</cp:lastModifiedBy>
  <cp:revision>1</cp:revision>
  <dcterms:created xsi:type="dcterms:W3CDTF">2006-08-16T00:00:00Z</dcterms:created>
  <dcterms:modified xsi:type="dcterms:W3CDTF">2025-02-10T13:52:20Z</dcterms:modified>
  <dc:identifier>DAGeUOQV0L0</dc:identifier>
</cp:coreProperties>
</file>