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6" r:id="rId2"/>
    <p:sldId id="257" r:id="rId3"/>
    <p:sldId id="259" r:id="rId4"/>
    <p:sldId id="269" r:id="rId5"/>
    <p:sldId id="260" r:id="rId6"/>
    <p:sldId id="271" r:id="rId7"/>
    <p:sldId id="272" r:id="rId8"/>
    <p:sldId id="27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8E0FEA-E8CC-486E-B2F9-290EEF60F1AD}" v="3" dt="2023-02-17T20:11:54.545"/>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4" autoAdjust="0"/>
    <p:restoredTop sz="94737" autoAdjust="0"/>
  </p:normalViewPr>
  <p:slideViewPr>
    <p:cSldViewPr snapToGrid="0">
      <p:cViewPr>
        <p:scale>
          <a:sx n="82" d="100"/>
          <a:sy n="82" d="100"/>
        </p:scale>
        <p:origin x="498" y="84"/>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DEAAE-DE55-45A3-A4F7-3874E0140D37}"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E4D23657-D1E8-4B22-974B-8DC90813F51B}">
      <dgm:prSet phldrT="[Text]" custT="1"/>
      <dgm:spPr/>
      <dgm:t>
        <a:bodyPr/>
        <a:lstStyle/>
        <a:p>
          <a:pPr>
            <a:lnSpc>
              <a:spcPct val="150000"/>
            </a:lnSpc>
          </a:pPr>
          <a:r>
            <a:rPr lang="en-US" sz="1100" dirty="0">
              <a:latin typeface="Arial" panose="020B0604020202020204" pitchFamily="34" charset="0"/>
              <a:cs typeface="Arial" panose="020B0604020202020204" pitchFamily="34" charset="0"/>
            </a:rPr>
            <a:t>Sensorimotor</a:t>
          </a:r>
        </a:p>
        <a:p>
          <a:pPr>
            <a:lnSpc>
              <a:spcPct val="150000"/>
            </a:lnSpc>
          </a:pPr>
          <a:r>
            <a:rPr lang="en-US" sz="1100" dirty="0">
              <a:latin typeface="Arial" panose="020B0604020202020204" pitchFamily="34" charset="0"/>
              <a:cs typeface="Arial" panose="020B0604020202020204" pitchFamily="34" charset="0"/>
            </a:rPr>
            <a:t>0-2 </a:t>
          </a:r>
        </a:p>
        <a:p>
          <a:pPr>
            <a:lnSpc>
              <a:spcPct val="150000"/>
            </a:lnSpc>
          </a:pPr>
          <a:r>
            <a:rPr lang="en-US" sz="1100" dirty="0">
              <a:latin typeface="Arial" panose="020B0604020202020204" pitchFamily="34" charset="0"/>
              <a:cs typeface="Arial" panose="020B0604020202020204" pitchFamily="34" charset="0"/>
            </a:rPr>
            <a:t>The infant will initially explore anything that is in front of him, but as soon as it disappears, he will stop looking for it.</a:t>
          </a:r>
        </a:p>
      </dgm:t>
    </dgm:pt>
    <dgm:pt modelId="{89EF0911-2234-42D0-AEF3-7FADAFD12999}" type="parTrans" cxnId="{99F95D8E-A851-4953-A3C5-9BF7753ED9FA}">
      <dgm:prSet/>
      <dgm:spPr/>
      <dgm:t>
        <a:bodyPr/>
        <a:lstStyle/>
        <a:p>
          <a:endParaRPr lang="en-US" sz="1400"/>
        </a:p>
      </dgm:t>
    </dgm:pt>
    <dgm:pt modelId="{529487B0-19AA-4AAC-8F83-CF2C113EB84D}" type="sibTrans" cxnId="{99F95D8E-A851-4953-A3C5-9BF7753ED9FA}">
      <dgm:prSet/>
      <dgm:spPr/>
      <dgm:t>
        <a:bodyPr/>
        <a:lstStyle/>
        <a:p>
          <a:endParaRPr lang="en-US" sz="1400"/>
        </a:p>
      </dgm:t>
    </dgm:pt>
    <dgm:pt modelId="{EF034794-D109-40B6-8FA2-8971C3123AB6}">
      <dgm:prSet phldrT="[Text]" custT="1"/>
      <dgm:spPr/>
      <dgm:t>
        <a:bodyPr/>
        <a:lstStyle/>
        <a:p>
          <a:pPr>
            <a:lnSpc>
              <a:spcPct val="150000"/>
            </a:lnSpc>
          </a:pPr>
          <a:r>
            <a:rPr lang="en-US" sz="1100" dirty="0">
              <a:latin typeface="Arial" panose="020B0604020202020204" pitchFamily="34" charset="0"/>
              <a:cs typeface="Arial" panose="020B0604020202020204" pitchFamily="34" charset="0"/>
            </a:rPr>
            <a:t>Preoperational</a:t>
          </a:r>
        </a:p>
        <a:p>
          <a:pPr>
            <a:lnSpc>
              <a:spcPct val="150000"/>
            </a:lnSpc>
          </a:pPr>
          <a:r>
            <a:rPr lang="en-US" sz="1100" dirty="0">
              <a:latin typeface="Arial" panose="020B0604020202020204" pitchFamily="34" charset="0"/>
              <a:cs typeface="Arial" panose="020B0604020202020204" pitchFamily="34" charset="0"/>
            </a:rPr>
            <a:t>2-6</a:t>
          </a:r>
        </a:p>
        <a:p>
          <a:pPr>
            <a:lnSpc>
              <a:spcPct val="150000"/>
            </a:lnSpc>
          </a:pPr>
          <a:r>
            <a:rPr lang="en-US" sz="1100" dirty="0">
              <a:latin typeface="Arial" panose="020B0604020202020204" pitchFamily="34" charset="0"/>
              <a:cs typeface="Arial" panose="020B0604020202020204" pitchFamily="34" charset="0"/>
            </a:rPr>
            <a:t>, At this time, the child begins to create his or her own stories by describing the images or noises that were heard</a:t>
          </a:r>
          <a:r>
            <a:rPr lang="en-US" sz="1400" dirty="0"/>
            <a:t>.</a:t>
          </a:r>
        </a:p>
      </dgm:t>
    </dgm:pt>
    <dgm:pt modelId="{64D09C75-3D44-4CEF-9459-5C91DB44A9EA}" type="parTrans" cxnId="{80FF73C0-9BCD-436E-A85B-D6D7D322462C}">
      <dgm:prSet/>
      <dgm:spPr/>
      <dgm:t>
        <a:bodyPr/>
        <a:lstStyle/>
        <a:p>
          <a:endParaRPr lang="en-US" sz="1400"/>
        </a:p>
      </dgm:t>
    </dgm:pt>
    <dgm:pt modelId="{CDDFC891-FC62-4131-A642-2D94388BCCE2}" type="sibTrans" cxnId="{80FF73C0-9BCD-436E-A85B-D6D7D322462C}">
      <dgm:prSet/>
      <dgm:spPr/>
      <dgm:t>
        <a:bodyPr/>
        <a:lstStyle/>
        <a:p>
          <a:endParaRPr lang="en-US" sz="1400"/>
        </a:p>
      </dgm:t>
    </dgm:pt>
    <dgm:pt modelId="{15E11DBD-E9B5-4BCF-A56C-7AAE26CE30DC}">
      <dgm:prSet phldrT="[Text]" custT="1"/>
      <dgm:spPr/>
      <dgm:t>
        <a:bodyPr/>
        <a:lstStyle/>
        <a:p>
          <a:pPr>
            <a:lnSpc>
              <a:spcPct val="150000"/>
            </a:lnSpc>
          </a:pPr>
          <a:r>
            <a:rPr lang="en-US" sz="1100" dirty="0">
              <a:latin typeface="Arial" panose="020B0604020202020204" pitchFamily="34" charset="0"/>
              <a:cs typeface="Arial" panose="020B0604020202020204" pitchFamily="34" charset="0"/>
            </a:rPr>
            <a:t>Concrete Operational</a:t>
          </a:r>
        </a:p>
        <a:p>
          <a:pPr>
            <a:lnSpc>
              <a:spcPct val="150000"/>
            </a:lnSpc>
          </a:pPr>
          <a:r>
            <a:rPr lang="en-US" sz="1100" dirty="0">
              <a:latin typeface="Arial" panose="020B0604020202020204" pitchFamily="34" charset="0"/>
              <a:cs typeface="Arial" panose="020B0604020202020204" pitchFamily="34" charset="0"/>
            </a:rPr>
            <a:t>7-11</a:t>
          </a:r>
        </a:p>
        <a:p>
          <a:pPr>
            <a:lnSpc>
              <a:spcPct val="150000"/>
            </a:lnSpc>
          </a:pPr>
          <a:r>
            <a:rPr lang="en-US" sz="1100" dirty="0">
              <a:latin typeface="Arial" panose="020B0604020202020204" pitchFamily="34" charset="0"/>
              <a:cs typeface="Arial" panose="020B0604020202020204" pitchFamily="34" charset="0"/>
            </a:rPr>
            <a:t>I will focus on my task at this stage because the child has already acquired the necessary knowledge. For example, if I offer the child the task of putting a puzzle together, the child will comprehend since he has already developed a logical thought process regarding the concrete object.</a:t>
          </a:r>
        </a:p>
      </dgm:t>
    </dgm:pt>
    <dgm:pt modelId="{B7B43D5B-12E9-44B1-B818-4B50F6AD3C0A}" type="parTrans" cxnId="{5E0737F0-6DE4-4885-BC59-82E10D617E50}">
      <dgm:prSet/>
      <dgm:spPr/>
      <dgm:t>
        <a:bodyPr/>
        <a:lstStyle/>
        <a:p>
          <a:endParaRPr lang="en-US" sz="1400"/>
        </a:p>
      </dgm:t>
    </dgm:pt>
    <dgm:pt modelId="{329BDEDB-415B-4AB3-B964-E819D0C56DBB}" type="sibTrans" cxnId="{5E0737F0-6DE4-4885-BC59-82E10D617E50}">
      <dgm:prSet/>
      <dgm:spPr/>
      <dgm:t>
        <a:bodyPr/>
        <a:lstStyle/>
        <a:p>
          <a:endParaRPr lang="en-US" sz="1400"/>
        </a:p>
      </dgm:t>
    </dgm:pt>
    <dgm:pt modelId="{EB3CB291-E23A-4667-A32E-A640A76557A1}" type="pres">
      <dgm:prSet presAssocID="{41DDEAAE-DE55-45A3-A4F7-3874E0140D37}" presName="rootnode" presStyleCnt="0">
        <dgm:presLayoutVars>
          <dgm:chMax/>
          <dgm:chPref/>
          <dgm:dir/>
          <dgm:animLvl val="lvl"/>
        </dgm:presLayoutVars>
      </dgm:prSet>
      <dgm:spPr/>
    </dgm:pt>
    <dgm:pt modelId="{01035298-0CF7-4145-8EE2-24DBFEAF33BB}" type="pres">
      <dgm:prSet presAssocID="{E4D23657-D1E8-4B22-974B-8DC90813F51B}" presName="composite" presStyleCnt="0"/>
      <dgm:spPr/>
    </dgm:pt>
    <dgm:pt modelId="{21E1F518-1190-4883-914B-1FB66E6D3A63}" type="pres">
      <dgm:prSet presAssocID="{E4D23657-D1E8-4B22-974B-8DC90813F51B}" presName="LShape" presStyleLbl="alignNode1" presStyleIdx="0" presStyleCnt="5"/>
      <dgm:spPr/>
    </dgm:pt>
    <dgm:pt modelId="{80B372F1-8EF3-4532-ACC6-E65E1D63ACA2}" type="pres">
      <dgm:prSet presAssocID="{E4D23657-D1E8-4B22-974B-8DC90813F51B}" presName="ParentText" presStyleLbl="revTx" presStyleIdx="0" presStyleCnt="3" custScaleX="80188" custScaleY="55302" custLinFactNeighborX="-2967" custLinFactNeighborY="-17407">
        <dgm:presLayoutVars>
          <dgm:chMax val="0"/>
          <dgm:chPref val="0"/>
          <dgm:bulletEnabled val="1"/>
        </dgm:presLayoutVars>
      </dgm:prSet>
      <dgm:spPr/>
    </dgm:pt>
    <dgm:pt modelId="{B746139E-4627-4CCC-9299-5653D77ED24D}" type="pres">
      <dgm:prSet presAssocID="{E4D23657-D1E8-4B22-974B-8DC90813F51B}" presName="Triangle" presStyleLbl="alignNode1" presStyleIdx="1" presStyleCnt="5"/>
      <dgm:spPr/>
    </dgm:pt>
    <dgm:pt modelId="{780BC64D-2F67-498A-99F6-7EB28080D705}" type="pres">
      <dgm:prSet presAssocID="{529487B0-19AA-4AAC-8F83-CF2C113EB84D}" presName="sibTrans" presStyleCnt="0"/>
      <dgm:spPr/>
    </dgm:pt>
    <dgm:pt modelId="{68E230FA-2656-4C78-B827-58AFD214F445}" type="pres">
      <dgm:prSet presAssocID="{529487B0-19AA-4AAC-8F83-CF2C113EB84D}" presName="space" presStyleCnt="0"/>
      <dgm:spPr/>
    </dgm:pt>
    <dgm:pt modelId="{B07824BD-C1CB-4098-8E38-D3E1F721DF31}" type="pres">
      <dgm:prSet presAssocID="{EF034794-D109-40B6-8FA2-8971C3123AB6}" presName="composite" presStyleCnt="0"/>
      <dgm:spPr/>
    </dgm:pt>
    <dgm:pt modelId="{85769F8C-5820-4CB5-B01D-69A648973D8F}" type="pres">
      <dgm:prSet presAssocID="{EF034794-D109-40B6-8FA2-8971C3123AB6}" presName="LShape" presStyleLbl="alignNode1" presStyleIdx="2" presStyleCnt="5"/>
      <dgm:spPr/>
    </dgm:pt>
    <dgm:pt modelId="{18F7A15A-3ED1-4A32-B700-36B8D6BBE441}" type="pres">
      <dgm:prSet presAssocID="{EF034794-D109-40B6-8FA2-8971C3123AB6}" presName="ParentText" presStyleLbl="revTx" presStyleIdx="1" presStyleCnt="3" custScaleX="64624" custScaleY="47943" custLinFactNeighborX="-2967" custLinFactNeighborY="-17610">
        <dgm:presLayoutVars>
          <dgm:chMax val="0"/>
          <dgm:chPref val="0"/>
          <dgm:bulletEnabled val="1"/>
        </dgm:presLayoutVars>
      </dgm:prSet>
      <dgm:spPr/>
    </dgm:pt>
    <dgm:pt modelId="{F6F2BEFC-1674-4E8D-98FF-DE4432BB887C}" type="pres">
      <dgm:prSet presAssocID="{EF034794-D109-40B6-8FA2-8971C3123AB6}" presName="Triangle" presStyleLbl="alignNode1" presStyleIdx="3" presStyleCnt="5"/>
      <dgm:spPr/>
    </dgm:pt>
    <dgm:pt modelId="{E26373E0-D095-405B-9F4A-CC7FBB5BEBD2}" type="pres">
      <dgm:prSet presAssocID="{CDDFC891-FC62-4131-A642-2D94388BCCE2}" presName="sibTrans" presStyleCnt="0"/>
      <dgm:spPr/>
    </dgm:pt>
    <dgm:pt modelId="{8B10941C-73F0-477C-9F3D-EB0A4525ACBE}" type="pres">
      <dgm:prSet presAssocID="{CDDFC891-FC62-4131-A642-2D94388BCCE2}" presName="space" presStyleCnt="0"/>
      <dgm:spPr/>
    </dgm:pt>
    <dgm:pt modelId="{DF2F85E9-6BAE-40EA-8F18-DAFCA3EFFB69}" type="pres">
      <dgm:prSet presAssocID="{15E11DBD-E9B5-4BCF-A56C-7AAE26CE30DC}" presName="composite" presStyleCnt="0"/>
      <dgm:spPr/>
    </dgm:pt>
    <dgm:pt modelId="{A5E67CF4-39ED-4CC8-A27F-E45EA5D3AC44}" type="pres">
      <dgm:prSet presAssocID="{15E11DBD-E9B5-4BCF-A56C-7AAE26CE30DC}" presName="LShape" presStyleLbl="alignNode1" presStyleIdx="4" presStyleCnt="5"/>
      <dgm:spPr/>
    </dgm:pt>
    <dgm:pt modelId="{F0124EB5-2136-46F3-B2F4-41A5196C24A0}" type="pres">
      <dgm:prSet presAssocID="{15E11DBD-E9B5-4BCF-A56C-7AAE26CE30DC}" presName="ParentText" presStyleLbl="revTx" presStyleIdx="2" presStyleCnt="3" custScaleX="93267" custScaleY="26995" custLinFactNeighborX="-1830" custLinFactNeighborY="-29993">
        <dgm:presLayoutVars>
          <dgm:chMax val="0"/>
          <dgm:chPref val="0"/>
          <dgm:bulletEnabled val="1"/>
        </dgm:presLayoutVars>
      </dgm:prSet>
      <dgm:spPr/>
    </dgm:pt>
  </dgm:ptLst>
  <dgm:cxnLst>
    <dgm:cxn modelId="{144D3C17-9BB9-4853-A637-BAE8CE37705E}" type="presOf" srcId="{EF034794-D109-40B6-8FA2-8971C3123AB6}" destId="{18F7A15A-3ED1-4A32-B700-36B8D6BBE441}" srcOrd="0" destOrd="0" presId="urn:microsoft.com/office/officeart/2009/3/layout/StepUpProcess"/>
    <dgm:cxn modelId="{B9285067-C906-4FDE-AAAC-9EE99F7669E3}" type="presOf" srcId="{E4D23657-D1E8-4B22-974B-8DC90813F51B}" destId="{80B372F1-8EF3-4532-ACC6-E65E1D63ACA2}" srcOrd="0" destOrd="0" presId="urn:microsoft.com/office/officeart/2009/3/layout/StepUpProcess"/>
    <dgm:cxn modelId="{99F95D8E-A851-4953-A3C5-9BF7753ED9FA}" srcId="{41DDEAAE-DE55-45A3-A4F7-3874E0140D37}" destId="{E4D23657-D1E8-4B22-974B-8DC90813F51B}" srcOrd="0" destOrd="0" parTransId="{89EF0911-2234-42D0-AEF3-7FADAFD12999}" sibTransId="{529487B0-19AA-4AAC-8F83-CF2C113EB84D}"/>
    <dgm:cxn modelId="{A98402AF-AFAB-470F-9C97-EF1C509D8499}" type="presOf" srcId="{15E11DBD-E9B5-4BCF-A56C-7AAE26CE30DC}" destId="{F0124EB5-2136-46F3-B2F4-41A5196C24A0}" srcOrd="0" destOrd="0" presId="urn:microsoft.com/office/officeart/2009/3/layout/StepUpProcess"/>
    <dgm:cxn modelId="{80FF73C0-9BCD-436E-A85B-D6D7D322462C}" srcId="{41DDEAAE-DE55-45A3-A4F7-3874E0140D37}" destId="{EF034794-D109-40B6-8FA2-8971C3123AB6}" srcOrd="1" destOrd="0" parTransId="{64D09C75-3D44-4CEF-9459-5C91DB44A9EA}" sibTransId="{CDDFC891-FC62-4131-A642-2D94388BCCE2}"/>
    <dgm:cxn modelId="{5E0737F0-6DE4-4885-BC59-82E10D617E50}" srcId="{41DDEAAE-DE55-45A3-A4F7-3874E0140D37}" destId="{15E11DBD-E9B5-4BCF-A56C-7AAE26CE30DC}" srcOrd="2" destOrd="0" parTransId="{B7B43D5B-12E9-44B1-B818-4B50F6AD3C0A}" sibTransId="{329BDEDB-415B-4AB3-B964-E819D0C56DBB}"/>
    <dgm:cxn modelId="{2607AFFA-E9F8-4160-9AE4-19F4DB2B71C9}" type="presOf" srcId="{41DDEAAE-DE55-45A3-A4F7-3874E0140D37}" destId="{EB3CB291-E23A-4667-A32E-A640A76557A1}" srcOrd="0" destOrd="0" presId="urn:microsoft.com/office/officeart/2009/3/layout/StepUpProcess"/>
    <dgm:cxn modelId="{D3BFF791-8D8E-4FBF-9F59-1FB887121875}" type="presParOf" srcId="{EB3CB291-E23A-4667-A32E-A640A76557A1}" destId="{01035298-0CF7-4145-8EE2-24DBFEAF33BB}" srcOrd="0" destOrd="0" presId="urn:microsoft.com/office/officeart/2009/3/layout/StepUpProcess"/>
    <dgm:cxn modelId="{AFA2BCAD-2F0B-4C3E-86A6-55A260AD16B0}" type="presParOf" srcId="{01035298-0CF7-4145-8EE2-24DBFEAF33BB}" destId="{21E1F518-1190-4883-914B-1FB66E6D3A63}" srcOrd="0" destOrd="0" presId="urn:microsoft.com/office/officeart/2009/3/layout/StepUpProcess"/>
    <dgm:cxn modelId="{AF2B8620-9DC0-4A87-9014-D45C2D1F8B38}" type="presParOf" srcId="{01035298-0CF7-4145-8EE2-24DBFEAF33BB}" destId="{80B372F1-8EF3-4532-ACC6-E65E1D63ACA2}" srcOrd="1" destOrd="0" presId="urn:microsoft.com/office/officeart/2009/3/layout/StepUpProcess"/>
    <dgm:cxn modelId="{4AA5420E-C2A1-4D24-A1DA-DA9E7976427D}" type="presParOf" srcId="{01035298-0CF7-4145-8EE2-24DBFEAF33BB}" destId="{B746139E-4627-4CCC-9299-5653D77ED24D}" srcOrd="2" destOrd="0" presId="urn:microsoft.com/office/officeart/2009/3/layout/StepUpProcess"/>
    <dgm:cxn modelId="{C3204B2A-D9EE-439E-BA61-A2C860BFF519}" type="presParOf" srcId="{EB3CB291-E23A-4667-A32E-A640A76557A1}" destId="{780BC64D-2F67-498A-99F6-7EB28080D705}" srcOrd="1" destOrd="0" presId="urn:microsoft.com/office/officeart/2009/3/layout/StepUpProcess"/>
    <dgm:cxn modelId="{49AEC91A-7C1D-4222-94BA-4D738F2D6C79}" type="presParOf" srcId="{780BC64D-2F67-498A-99F6-7EB28080D705}" destId="{68E230FA-2656-4C78-B827-58AFD214F445}" srcOrd="0" destOrd="0" presId="urn:microsoft.com/office/officeart/2009/3/layout/StepUpProcess"/>
    <dgm:cxn modelId="{B3ADA2AF-BE62-4C22-84A1-F4C5043918A4}" type="presParOf" srcId="{EB3CB291-E23A-4667-A32E-A640A76557A1}" destId="{B07824BD-C1CB-4098-8E38-D3E1F721DF31}" srcOrd="2" destOrd="0" presId="urn:microsoft.com/office/officeart/2009/3/layout/StepUpProcess"/>
    <dgm:cxn modelId="{D55AC698-F4A8-404D-94F4-78DB0A0637AF}" type="presParOf" srcId="{B07824BD-C1CB-4098-8E38-D3E1F721DF31}" destId="{85769F8C-5820-4CB5-B01D-69A648973D8F}" srcOrd="0" destOrd="0" presId="urn:microsoft.com/office/officeart/2009/3/layout/StepUpProcess"/>
    <dgm:cxn modelId="{6DF3D3A6-F203-4587-9E47-85B7CF8CB3D6}" type="presParOf" srcId="{B07824BD-C1CB-4098-8E38-D3E1F721DF31}" destId="{18F7A15A-3ED1-4A32-B700-36B8D6BBE441}" srcOrd="1" destOrd="0" presId="urn:microsoft.com/office/officeart/2009/3/layout/StepUpProcess"/>
    <dgm:cxn modelId="{B0900791-DD10-486B-8501-E09AD6094101}" type="presParOf" srcId="{B07824BD-C1CB-4098-8E38-D3E1F721DF31}" destId="{F6F2BEFC-1674-4E8D-98FF-DE4432BB887C}" srcOrd="2" destOrd="0" presId="urn:microsoft.com/office/officeart/2009/3/layout/StepUpProcess"/>
    <dgm:cxn modelId="{3EE6A66E-230B-46C6-B833-F1FB7D9677BB}" type="presParOf" srcId="{EB3CB291-E23A-4667-A32E-A640A76557A1}" destId="{E26373E0-D095-405B-9F4A-CC7FBB5BEBD2}" srcOrd="3" destOrd="0" presId="urn:microsoft.com/office/officeart/2009/3/layout/StepUpProcess"/>
    <dgm:cxn modelId="{3C46AB4C-8FD6-4F18-89B0-206793A671D9}" type="presParOf" srcId="{E26373E0-D095-405B-9F4A-CC7FBB5BEBD2}" destId="{8B10941C-73F0-477C-9F3D-EB0A4525ACBE}" srcOrd="0" destOrd="0" presId="urn:microsoft.com/office/officeart/2009/3/layout/StepUpProcess"/>
    <dgm:cxn modelId="{BD02CC66-E7B8-4247-B83C-1E49E3A3190F}" type="presParOf" srcId="{EB3CB291-E23A-4667-A32E-A640A76557A1}" destId="{DF2F85E9-6BAE-40EA-8F18-DAFCA3EFFB69}" srcOrd="4" destOrd="0" presId="urn:microsoft.com/office/officeart/2009/3/layout/StepUpProcess"/>
    <dgm:cxn modelId="{73FD8DEB-3FA4-428D-8D3F-4FFB6F588D0C}" type="presParOf" srcId="{DF2F85E9-6BAE-40EA-8F18-DAFCA3EFFB69}" destId="{A5E67CF4-39ED-4CC8-A27F-E45EA5D3AC44}" srcOrd="0" destOrd="0" presId="urn:microsoft.com/office/officeart/2009/3/layout/StepUpProcess"/>
    <dgm:cxn modelId="{1D96201E-2684-4A2C-ABB0-E762F06034DB}" type="presParOf" srcId="{DF2F85E9-6BAE-40EA-8F18-DAFCA3EFFB69}" destId="{F0124EB5-2136-46F3-B2F4-41A5196C24A0}"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1F518-1190-4883-914B-1FB66E6D3A63}">
      <dsp:nvSpPr>
        <dsp:cNvPr id="0" name=""/>
        <dsp:cNvSpPr/>
      </dsp:nvSpPr>
      <dsp:spPr>
        <a:xfrm rot="5400000">
          <a:off x="584916" y="930940"/>
          <a:ext cx="1753443" cy="2917690"/>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B372F1-8EF3-4532-ACC6-E65E1D63ACA2}">
      <dsp:nvSpPr>
        <dsp:cNvPr id="0" name=""/>
        <dsp:cNvSpPr/>
      </dsp:nvSpPr>
      <dsp:spPr>
        <a:xfrm>
          <a:off x="475004" y="1916809"/>
          <a:ext cx="2112237" cy="1276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Sensorimotor</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0-2 </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The infant will initially explore anything that is in front of him, but as soon as it disappears, he will stop looking for it.</a:t>
          </a:r>
        </a:p>
      </dsp:txBody>
      <dsp:txXfrm>
        <a:off x="475004" y="1916809"/>
        <a:ext cx="2112237" cy="1276895"/>
      </dsp:txXfrm>
    </dsp:sp>
    <dsp:sp modelId="{B746139E-4627-4CCC-9299-5653D77ED24D}">
      <dsp:nvSpPr>
        <dsp:cNvPr id="0" name=""/>
        <dsp:cNvSpPr/>
      </dsp:nvSpPr>
      <dsp:spPr>
        <a:xfrm>
          <a:off x="2429329" y="716137"/>
          <a:ext cx="497001" cy="497001"/>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69F8C-5820-4CB5-B01D-69A648973D8F}">
      <dsp:nvSpPr>
        <dsp:cNvPr id="0" name=""/>
        <dsp:cNvSpPr/>
      </dsp:nvSpPr>
      <dsp:spPr>
        <a:xfrm rot="5400000">
          <a:off x="3809578" y="733979"/>
          <a:ext cx="1753443" cy="2917690"/>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7A15A-3ED1-4A32-B700-36B8D6BBE441}">
      <dsp:nvSpPr>
        <dsp:cNvPr id="0" name=""/>
        <dsp:cNvSpPr/>
      </dsp:nvSpPr>
      <dsp:spPr>
        <a:xfrm>
          <a:off x="3904651" y="1800119"/>
          <a:ext cx="1702265" cy="1106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Preoperational</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2-6</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 At this time, the child begins to create his or her own stories by describing the images or noises that were heard</a:t>
          </a:r>
          <a:r>
            <a:rPr lang="en-US" sz="1400" kern="1200" dirty="0"/>
            <a:t>.</a:t>
          </a:r>
        </a:p>
      </dsp:txBody>
      <dsp:txXfrm>
        <a:off x="3904651" y="1800119"/>
        <a:ext cx="1702265" cy="1106979"/>
      </dsp:txXfrm>
    </dsp:sp>
    <dsp:sp modelId="{F6F2BEFC-1674-4E8D-98FF-DE4432BB887C}">
      <dsp:nvSpPr>
        <dsp:cNvPr id="0" name=""/>
        <dsp:cNvSpPr/>
      </dsp:nvSpPr>
      <dsp:spPr>
        <a:xfrm>
          <a:off x="5653990" y="519176"/>
          <a:ext cx="497001" cy="497001"/>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67CF4-39ED-4CC8-A27F-E45EA5D3AC44}">
      <dsp:nvSpPr>
        <dsp:cNvPr id="0" name=""/>
        <dsp:cNvSpPr/>
      </dsp:nvSpPr>
      <dsp:spPr>
        <a:xfrm rot="5400000">
          <a:off x="7034239" y="778858"/>
          <a:ext cx="1753443" cy="2917690"/>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24EB5-2136-46F3-B2F4-41A5196C24A0}">
      <dsp:nvSpPr>
        <dsp:cNvPr id="0" name=""/>
        <dsp:cNvSpPr/>
      </dsp:nvSpPr>
      <dsp:spPr>
        <a:xfrm>
          <a:off x="6782019" y="1800920"/>
          <a:ext cx="2456752" cy="623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Concrete Operational</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7-11</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I will focus on my task at this stage because the child has already acquired the necessary knowledge. For example, if I offer the child the task of putting a puzzle together, the child will comprehend since he has already developed a logical thought process regarding the concrete object.</a:t>
          </a:r>
        </a:p>
      </dsp:txBody>
      <dsp:txXfrm>
        <a:off x="6782019" y="1800920"/>
        <a:ext cx="2456752" cy="623300"/>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2/14/2023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2/14/2023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E2820-AFE1-45FA-949E-17BDB534E1DC}" type="slidenum">
              <a:rPr lang="en-GB" smtClean="0"/>
              <a:t>5</a:t>
            </a:fld>
            <a:endParaRPr lang="en-GB"/>
          </a:p>
        </p:txBody>
      </p:sp>
    </p:spTree>
    <p:extLst>
      <p:ext uri="{BB962C8B-B14F-4D97-AF65-F5344CB8AC3E}">
        <p14:creationId xmlns:p14="http://schemas.microsoft.com/office/powerpoint/2010/main" val="3894140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2/14/2023</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2/14/2023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2/14/2023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2/14/2023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2/14/2023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2/14/2023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2/14/2023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2/14/2023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2/14/2023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2/14/2023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2/14/2023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2/14/2023</a:t>
            </a:fld>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erywellmind.com/what-is-sociocultural-theory-2795088" TargetMode="External"/><Relationship Id="rId2" Type="http://schemas.openxmlformats.org/officeDocument/2006/relationships/hyperlink" Target="https://www.verywellmind.com/piagets-stages-of-cognitive-development-2795457" TargetMode="External"/><Relationship Id="rId1" Type="http://schemas.openxmlformats.org/officeDocument/2006/relationships/slideLayout" Target="../slideLayouts/slideLayout2.xml"/><Relationship Id="rId6" Type="http://schemas.openxmlformats.org/officeDocument/2006/relationships/hyperlink" Target="http://www.simplypsychology.org/bruner.html" TargetMode="External"/><Relationship Id="rId5" Type="http://schemas.openxmlformats.org/officeDocument/2006/relationships/hyperlink" Target="https://www.youtube.com/watch?v=rcIcUk8RY6g" TargetMode="External"/><Relationship Id="rId4" Type="http://schemas.openxmlformats.org/officeDocument/2006/relationships/hyperlink" Target="https://empoweredparents.co/benefits-of-puzzles/#:~:text=Building%20jigsaw%20puzzles%20in%20early,their%20level%20of%20cognitive%20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1896" y="635094"/>
            <a:ext cx="8970884" cy="2793906"/>
          </a:xfrm>
        </p:spPr>
        <p:txBody>
          <a:bodyPr>
            <a:normAutofit/>
          </a:bodyPr>
          <a:lstStyle/>
          <a:p>
            <a:pPr algn="ctr">
              <a:lnSpc>
                <a:spcPct val="150000"/>
              </a:lnSpc>
            </a:pPr>
            <a:r>
              <a:rPr lang="en-US" sz="1100" dirty="0">
                <a:latin typeface="Arial" panose="020B0604020202020204" pitchFamily="34" charset="0"/>
                <a:cs typeface="Arial" panose="020B0604020202020204" pitchFamily="34" charset="0"/>
              </a:rPr>
              <a:t>Erma Pires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2020339</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Module code: LCHS4006</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Module name: Psychology in Health and Social Care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Assignment number: Component 1 Part 1</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Lecturer name: Alice Clayton</a:t>
            </a:r>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371708"/>
            <a:ext cx="9372600" cy="1200416"/>
          </a:xfrm>
        </p:spPr>
        <p:txBody>
          <a:bodyPr/>
          <a:lstStyle/>
          <a:p>
            <a:pPr algn="ctr"/>
            <a:r>
              <a:rPr lang="fr-FR" dirty="0"/>
              <a:t>Introduction</a:t>
            </a:r>
            <a:endParaRPr lang="en-US" dirty="0"/>
          </a:p>
        </p:txBody>
      </p:sp>
      <p:sp>
        <p:nvSpPr>
          <p:cNvPr id="3" name="Content Placeholder 2"/>
          <p:cNvSpPr>
            <a:spLocks noGrp="1"/>
          </p:cNvSpPr>
          <p:nvPr>
            <p:ph idx="1"/>
          </p:nvPr>
        </p:nvSpPr>
        <p:spPr>
          <a:xfrm>
            <a:off x="1126545" y="2559204"/>
            <a:ext cx="9372600" cy="1637657"/>
          </a:xfrm>
        </p:spPr>
        <p:txBody>
          <a:bodyPr>
            <a:normAutofit/>
          </a:bodyPr>
          <a:lstStyle/>
          <a:p>
            <a:pPr marL="45720" indent="0">
              <a:lnSpc>
                <a:spcPct val="150000"/>
              </a:lnSpc>
              <a:buNone/>
            </a:pPr>
            <a:r>
              <a:rPr lang="en-US" sz="1100" dirty="0">
                <a:latin typeface="Arial" panose="020B0604020202020204" pitchFamily="34" charset="0"/>
                <a:cs typeface="Arial" panose="020B0604020202020204" pitchFamily="34" charset="0"/>
              </a:rPr>
              <a:t>The task is to provide two childcare activities for kids while their mothers participate in a weekly, one-hour support group. I'll be working with children ages 7 to 11.Piaget's is the basic theory I hold.</a:t>
            </a:r>
          </a:p>
          <a:p>
            <a:pPr marL="45720" indent="0">
              <a:lnSpc>
                <a:spcPct val="150000"/>
              </a:lnSpc>
              <a:buNone/>
            </a:pPr>
            <a:r>
              <a:rPr lang="en-US" sz="1100" dirty="0">
                <a:latin typeface="Arial" panose="020B0604020202020204" pitchFamily="34" charset="0"/>
                <a:cs typeface="Arial" panose="020B0604020202020204" pitchFamily="34" charset="0"/>
              </a:rPr>
              <a:t>I'm going to focus on the Concrete Operational based on Piaget's theory of child development.</a:t>
            </a:r>
          </a:p>
          <a:p>
            <a:pPr marL="45720" indent="0">
              <a:lnSpc>
                <a:spcPct val="150000"/>
              </a:lnSpc>
              <a:buNone/>
            </a:pPr>
            <a:r>
              <a:rPr lang="en-US" sz="1100" dirty="0">
                <a:latin typeface="Arial" panose="020B0604020202020204" pitchFamily="34" charset="0"/>
                <a:cs typeface="Arial" panose="020B0604020202020204" pitchFamily="34" charset="0"/>
              </a:rPr>
              <a:t>I also want to talk about Vygotsky and his theories. I strongly believe that his theory is critical for comprehending the tasks I will choose.</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1441" y="54096"/>
            <a:ext cx="9372600" cy="1200416"/>
          </a:xfrm>
        </p:spPr>
        <p:txBody>
          <a:bodyPr>
            <a:normAutofit/>
          </a:bodyPr>
          <a:lstStyle/>
          <a:p>
            <a:pPr algn="ctr">
              <a:lnSpc>
                <a:spcPct val="150000"/>
              </a:lnSpc>
            </a:pPr>
            <a:r>
              <a:rPr lang="en-US" sz="1100" dirty="0">
                <a:latin typeface="Arial" panose="020B0604020202020204" pitchFamily="34" charset="0"/>
                <a:cs typeface="Arial" panose="020B0604020202020204" pitchFamily="34" charset="0"/>
              </a:rPr>
              <a:t>Piaget´s Children development stage</a:t>
            </a:r>
          </a:p>
        </p:txBody>
      </p:sp>
      <p:graphicFrame>
        <p:nvGraphicFramePr>
          <p:cNvPr id="15" name="Content Placeholder 14" descr="Step Up Process diagram showing 5 steps ascending" title="SmartArt"/>
          <p:cNvGraphicFramePr>
            <a:graphicFrameLocks noGrp="1"/>
          </p:cNvGraphicFramePr>
          <p:nvPr>
            <p:ph idx="1"/>
            <p:extLst>
              <p:ext uri="{D42A27DB-BD31-4B8C-83A1-F6EECF244321}">
                <p14:modId xmlns:p14="http://schemas.microsoft.com/office/powerpoint/2010/main" val="1826217110"/>
              </p:ext>
            </p:extLst>
          </p:nvPr>
        </p:nvGraphicFramePr>
        <p:xfrm>
          <a:off x="1695257" y="1371600"/>
          <a:ext cx="93726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2506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4098" y="241709"/>
            <a:ext cx="9372600" cy="1200416"/>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Group Activity Age 7 Years Old</a:t>
            </a:r>
          </a:p>
        </p:txBody>
      </p:sp>
      <p:sp>
        <p:nvSpPr>
          <p:cNvPr id="3" name="Content Placeholder 2"/>
          <p:cNvSpPr>
            <a:spLocks noGrp="1"/>
          </p:cNvSpPr>
          <p:nvPr>
            <p:ph sz="half" idx="1"/>
          </p:nvPr>
        </p:nvSpPr>
        <p:spPr>
          <a:xfrm>
            <a:off x="1524000" y="1936452"/>
            <a:ext cx="4572000" cy="4114800"/>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The jigsaw puzzle game is suitable for this age group since it gives the children confidence.</a:t>
            </a:r>
          </a:p>
          <a:p>
            <a:pPr>
              <a:lnSpc>
                <a:spcPct val="150000"/>
              </a:lnSpc>
            </a:pPr>
            <a:r>
              <a:rPr lang="en-US" sz="1100" dirty="0">
                <a:latin typeface="Arial" panose="020B0604020202020204" pitchFamily="34" charset="0"/>
                <a:cs typeface="Arial" panose="020B0604020202020204" pitchFamily="34" charset="0"/>
              </a:rPr>
              <a:t>Children who are in the concrete development stage can put the puzzles together correctly because they associate the image with the right order, but if we compare the sensor of a 3-year-old child to 7 years old child, the younger child will not be able to do so.</a:t>
            </a:r>
          </a:p>
        </p:txBody>
      </p:sp>
      <p:pic>
        <p:nvPicPr>
          <p:cNvPr id="7" name="Content Placeholder 6">
            <a:extLst>
              <a:ext uri="{FF2B5EF4-FFF2-40B4-BE49-F238E27FC236}">
                <a16:creationId xmlns:a16="http://schemas.microsoft.com/office/drawing/2014/main" id="{866E02CD-B651-AB86-02D0-1E62A1630C54}"/>
              </a:ext>
            </a:extLst>
          </p:cNvPr>
          <p:cNvPicPr>
            <a:picLocks noGrp="1" noChangeAspect="1"/>
          </p:cNvPicPr>
          <p:nvPr>
            <p:ph sz="half" idx="2"/>
          </p:nvPr>
        </p:nvPicPr>
        <p:blipFill>
          <a:blip r:embed="rId3"/>
          <a:stretch>
            <a:fillRect/>
          </a:stretch>
        </p:blipFill>
        <p:spPr>
          <a:xfrm>
            <a:off x="6713034" y="1567875"/>
            <a:ext cx="4867779" cy="3404133"/>
          </a:xfrm>
          <a:prstGeom prst="rect">
            <a:avLst/>
          </a:prstGeom>
        </p:spPr>
      </p:pic>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554" y="1486229"/>
            <a:ext cx="7846871" cy="914400"/>
          </a:xfrm>
        </p:spPr>
        <p:txBody>
          <a:bodyPr>
            <a:normAutofit/>
          </a:bodyPr>
          <a:lstStyle/>
          <a:p>
            <a:pPr algn="ctr">
              <a:lnSpc>
                <a:spcPct val="150000"/>
              </a:lnSpc>
            </a:pPr>
            <a:r>
              <a:rPr lang="en-US" sz="1100" dirty="0">
                <a:latin typeface="Arial" panose="020B0604020202020204" pitchFamily="34" charset="0"/>
                <a:cs typeface="Arial" panose="020B0604020202020204" pitchFamily="34" charset="0"/>
              </a:rPr>
              <a:t>Activity 2, Working together</a:t>
            </a:r>
          </a:p>
        </p:txBody>
      </p:sp>
      <p:sp>
        <p:nvSpPr>
          <p:cNvPr id="3" name="Text Placeholder 2"/>
          <p:cNvSpPr>
            <a:spLocks noGrp="1"/>
          </p:cNvSpPr>
          <p:nvPr>
            <p:ph type="body" idx="1"/>
          </p:nvPr>
        </p:nvSpPr>
        <p:spPr>
          <a:xfrm>
            <a:off x="5461365" y="3135590"/>
            <a:ext cx="6400801" cy="2236181"/>
          </a:xfrm>
        </p:spPr>
        <p:txBody>
          <a:bodyPr>
            <a:normAutofit fontScale="55000" lnSpcReduction="20000"/>
          </a:bodyPr>
          <a:lstStyle/>
          <a:p>
            <a:pPr>
              <a:lnSpc>
                <a:spcPct val="170000"/>
              </a:lnSpc>
            </a:pPr>
            <a:r>
              <a:rPr lang="en-US" dirty="0">
                <a:solidFill>
                  <a:schemeClr val="tx2"/>
                </a:solidFill>
                <a:latin typeface="Arial" panose="020B0604020202020204" pitchFamily="34" charset="0"/>
                <a:cs typeface="Arial" panose="020B0604020202020204" pitchFamily="34" charset="0"/>
              </a:rPr>
              <a:t>Using writer's block is a very beneficial activity since it allows children of various ages, including those I am working with who are 7 to 11 years old, to collaborate and work on projects together. As they work on this activity, children are using this method to process abstract ideas. They are also engaging in social interaction by sharing ideas with one another</a:t>
            </a:r>
            <a:r>
              <a:rPr lang="en-US" dirty="0">
                <a:latin typeface="Arial" panose="020B0604020202020204" pitchFamily="34" charset="0"/>
                <a:cs typeface="Arial" panose="020B0604020202020204" pitchFamily="34" charset="0"/>
              </a:rPr>
              <a:t>. </a:t>
            </a:r>
            <a:r>
              <a:rPr lang="en-US" dirty="0">
                <a:solidFill>
                  <a:schemeClr val="tx2"/>
                </a:solidFill>
                <a:latin typeface="Arial" panose="020B0604020202020204" pitchFamily="34" charset="0"/>
                <a:cs typeface="Arial" panose="020B0604020202020204" pitchFamily="34" charset="0"/>
              </a:rPr>
              <a:t>In this activity, the terms will be using Bruner's term "Scaffolding." The Bruner theory was identical to Vygotsky’s.” [Scaffolding] refers to the steps taken to reduce the degrees of freedom in carrying out some task so that the child can concentrate on the difficult skill she is in the process of acquiring' (Bruner, 1978, p. 19).</a:t>
            </a:r>
          </a:p>
          <a:p>
            <a:pPr>
              <a:lnSpc>
                <a:spcPct val="170000"/>
              </a:lnSpc>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C75F5A7-0F3C-4692-4D35-00F08918E281}"/>
              </a:ext>
            </a:extLst>
          </p:cNvPr>
          <p:cNvPicPr>
            <a:picLocks noChangeAspect="1"/>
          </p:cNvPicPr>
          <p:nvPr/>
        </p:nvPicPr>
        <p:blipFill>
          <a:blip r:embed="rId3"/>
          <a:stretch>
            <a:fillRect/>
          </a:stretch>
        </p:blipFill>
        <p:spPr>
          <a:xfrm>
            <a:off x="0" y="2874105"/>
            <a:ext cx="5224558" cy="3491526"/>
          </a:xfrm>
          <a:prstGeom prst="rect">
            <a:avLst/>
          </a:prstGeom>
        </p:spPr>
      </p:pic>
    </p:spTree>
    <p:extLst>
      <p:ext uri="{BB962C8B-B14F-4D97-AF65-F5344CB8AC3E}">
        <p14:creationId xmlns:p14="http://schemas.microsoft.com/office/powerpoint/2010/main" val="4274568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89388-D965-49A9-6723-0EBEFD6C47FA}"/>
              </a:ext>
            </a:extLst>
          </p:cNvPr>
          <p:cNvSpPr>
            <a:spLocks noGrp="1"/>
          </p:cNvSpPr>
          <p:nvPr>
            <p:ph type="title"/>
          </p:nvPr>
        </p:nvSpPr>
        <p:spPr>
          <a:xfrm>
            <a:off x="1317259" y="527538"/>
            <a:ext cx="9372600" cy="274292"/>
          </a:xfrm>
        </p:spPr>
        <p:txBody>
          <a:bodyPr>
            <a:normAutofit/>
          </a:bodyPr>
          <a:lstStyle/>
          <a:p>
            <a:pPr algn="ctr"/>
            <a:r>
              <a:rPr lang="en-GB" sz="1100" dirty="0">
                <a:latin typeface="Arial" panose="020B0604020202020204" pitchFamily="34" charset="0"/>
                <a:cs typeface="Arial" panose="020B0604020202020204" pitchFamily="34" charset="0"/>
              </a:rPr>
              <a:t>Evaluation</a:t>
            </a:r>
          </a:p>
        </p:txBody>
      </p:sp>
      <p:sp>
        <p:nvSpPr>
          <p:cNvPr id="3" name="Content Placeholder 2">
            <a:extLst>
              <a:ext uri="{FF2B5EF4-FFF2-40B4-BE49-F238E27FC236}">
                <a16:creationId xmlns:a16="http://schemas.microsoft.com/office/drawing/2014/main" id="{30D1032A-FD7A-389F-CCA8-436649E7C5F4}"/>
              </a:ext>
            </a:extLst>
          </p:cNvPr>
          <p:cNvSpPr>
            <a:spLocks noGrp="1"/>
          </p:cNvSpPr>
          <p:nvPr>
            <p:ph idx="1"/>
          </p:nvPr>
        </p:nvSpPr>
        <p:spPr>
          <a:xfrm>
            <a:off x="1317259" y="1152281"/>
            <a:ext cx="9372600" cy="2276719"/>
          </a:xfrm>
        </p:spPr>
        <p:txBody>
          <a:bodyPr>
            <a:normAutofit/>
          </a:bodyPr>
          <a:lstStyle/>
          <a:p>
            <a:pPr marL="45720" indent="0">
              <a:lnSpc>
                <a:spcPct val="150000"/>
              </a:lnSpc>
              <a:buNone/>
            </a:pPr>
            <a:r>
              <a:rPr lang="en-US" sz="1100" dirty="0">
                <a:latin typeface="Arial" panose="020B0604020202020204" pitchFamily="34" charset="0"/>
                <a:cs typeface="Arial" panose="020B0604020202020204" pitchFamily="34" charset="0"/>
              </a:rPr>
              <a:t>I used Piaget's theory for this work, but as I was conducting the research, it became clear that the combination of Vygotsky and Piaget's theories made a significant difference in how children can play. Language is a tool, according to Vygotsky. As I researched Activity 2, I saw that his claim that children frequently think inaudibly to themselves while performing tasks made sense. While this evaluation was being written, it was stated that "Vygotsky placed greater emphasis on society and culture, although he recognized the significance that curiosity and active involvement play in learning." In evaluating this paragraph, I agree with Vygotsky since a child that age will repeat habits like talking, eating, or even walking. A child's development is greatly influenced by culture and society because, even though she will learn many things at home, once she is involved in other environments, such as school, they will also learn things that, frequently, they did not learn at home.</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EAFD462-B13E-60A2-F483-730C2ED48A2E}"/>
              </a:ext>
            </a:extLst>
          </p:cNvPr>
          <p:cNvPicPr>
            <a:picLocks noChangeAspect="1"/>
          </p:cNvPicPr>
          <p:nvPr/>
        </p:nvPicPr>
        <p:blipFill>
          <a:blip r:embed="rId2"/>
          <a:stretch>
            <a:fillRect/>
          </a:stretch>
        </p:blipFill>
        <p:spPr>
          <a:xfrm>
            <a:off x="3596298" y="3120781"/>
            <a:ext cx="4814521" cy="3209681"/>
          </a:xfrm>
          <a:prstGeom prst="rect">
            <a:avLst/>
          </a:prstGeom>
        </p:spPr>
      </p:pic>
    </p:spTree>
    <p:extLst>
      <p:ext uri="{BB962C8B-B14F-4D97-AF65-F5344CB8AC3E}">
        <p14:creationId xmlns:p14="http://schemas.microsoft.com/office/powerpoint/2010/main" val="1022271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502B-29B6-8FED-2E69-D087A265FC41}"/>
              </a:ext>
            </a:extLst>
          </p:cNvPr>
          <p:cNvSpPr>
            <a:spLocks noGrp="1"/>
          </p:cNvSpPr>
          <p:nvPr>
            <p:ph type="title"/>
          </p:nvPr>
        </p:nvSpPr>
        <p:spPr>
          <a:xfrm>
            <a:off x="1657229" y="1160583"/>
            <a:ext cx="9372600" cy="379801"/>
          </a:xfrm>
        </p:spPr>
        <p:txBody>
          <a:bodyPr>
            <a:normAutofit/>
          </a:bodyPr>
          <a:lstStyle/>
          <a:p>
            <a:pPr algn="ctr">
              <a:lnSpc>
                <a:spcPct val="150000"/>
              </a:lnSpc>
            </a:pPr>
            <a:r>
              <a:rPr lang="en-GB" sz="11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9D9DE5A-699F-A91D-4A36-46E075132FC6}"/>
              </a:ext>
            </a:extLst>
          </p:cNvPr>
          <p:cNvSpPr>
            <a:spLocks noGrp="1"/>
          </p:cNvSpPr>
          <p:nvPr>
            <p:ph idx="1"/>
          </p:nvPr>
        </p:nvSpPr>
        <p:spPr>
          <a:xfrm>
            <a:off x="1833074" y="2162908"/>
            <a:ext cx="9372600" cy="990600"/>
          </a:xfrm>
        </p:spPr>
        <p:txBody>
          <a:bodyPr/>
          <a:lstStyle/>
          <a:p>
            <a:pPr marL="45720" indent="0">
              <a:lnSpc>
                <a:spcPct val="150000"/>
              </a:lnSpc>
              <a:buNone/>
            </a:pPr>
            <a:r>
              <a:rPr lang="en-US" sz="1100" dirty="0">
                <a:latin typeface="Arial" panose="020B0604020202020204" pitchFamily="34" charset="0"/>
                <a:cs typeface="Arial" panose="020B0604020202020204" pitchFamily="34" charset="0"/>
              </a:rPr>
              <a:t>I chose these activities based on Piaget's theory because they provided extremely valuable information without limiting Vygotsky's theories</a:t>
            </a:r>
            <a:r>
              <a:rPr lang="en-US" dirty="0"/>
              <a:t>.</a:t>
            </a:r>
            <a:endParaRPr lang="en-GB" dirty="0"/>
          </a:p>
        </p:txBody>
      </p:sp>
    </p:spTree>
    <p:extLst>
      <p:ext uri="{BB962C8B-B14F-4D97-AF65-F5344CB8AC3E}">
        <p14:creationId xmlns:p14="http://schemas.microsoft.com/office/powerpoint/2010/main" val="1773832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661FB-C39D-E80C-F4CA-B0F27EAF8FC3}"/>
              </a:ext>
            </a:extLst>
          </p:cNvPr>
          <p:cNvSpPr>
            <a:spLocks noGrp="1"/>
          </p:cNvSpPr>
          <p:nvPr>
            <p:ph type="title"/>
          </p:nvPr>
        </p:nvSpPr>
        <p:spPr/>
        <p:txBody>
          <a:bodyPr/>
          <a:lstStyle/>
          <a:p>
            <a:pPr algn="ctr"/>
            <a:r>
              <a:rPr lang="en-GB" dirty="0"/>
              <a:t>Reference</a:t>
            </a:r>
          </a:p>
        </p:txBody>
      </p:sp>
      <p:sp>
        <p:nvSpPr>
          <p:cNvPr id="3" name="Content Placeholder 2">
            <a:extLst>
              <a:ext uri="{FF2B5EF4-FFF2-40B4-BE49-F238E27FC236}">
                <a16:creationId xmlns:a16="http://schemas.microsoft.com/office/drawing/2014/main" id="{8804A824-7700-C1CF-89E0-0ED085E77C01}"/>
              </a:ext>
            </a:extLst>
          </p:cNvPr>
          <p:cNvSpPr>
            <a:spLocks noGrp="1"/>
          </p:cNvSpPr>
          <p:nvPr>
            <p:ph idx="1"/>
          </p:nvPr>
        </p:nvSpPr>
        <p:spPr/>
        <p:txBody>
          <a:bodyPr>
            <a:normAutofit lnSpcReduction="10000"/>
          </a:bodyPr>
          <a:lstStyle/>
          <a:p>
            <a:r>
              <a:rPr lang="en-GB" sz="1400" dirty="0">
                <a:latin typeface="Arial" panose="020B0604020202020204" pitchFamily="34" charset="0"/>
                <a:cs typeface="Arial" panose="020B0604020202020204" pitchFamily="34" charset="0"/>
              </a:rPr>
              <a:t>Cherry, K. (2022) </a:t>
            </a:r>
            <a:r>
              <a:rPr lang="en-US" sz="1400" dirty="0">
                <a:latin typeface="Arial" panose="020B0604020202020204" pitchFamily="34" charset="0"/>
                <a:cs typeface="Arial" panose="020B0604020202020204" pitchFamily="34" charset="0"/>
              </a:rPr>
              <a:t>Piaget's 4 Stages of Cognitive Development </a:t>
            </a:r>
            <a:r>
              <a:rPr lang="en-US" sz="1400" dirty="0" err="1">
                <a:latin typeface="Arial" panose="020B0604020202020204" pitchFamily="34" charset="0"/>
                <a:cs typeface="Arial" panose="020B0604020202020204" pitchFamily="34" charset="0"/>
              </a:rPr>
              <a:t>Explained´Background</a:t>
            </a:r>
            <a:r>
              <a:rPr lang="en-US" sz="1400" dirty="0">
                <a:latin typeface="Arial" panose="020B0604020202020204" pitchFamily="34" charset="0"/>
                <a:cs typeface="Arial" panose="020B0604020202020204" pitchFamily="34" charset="0"/>
              </a:rPr>
              <a:t> and Key Concepts of Piaget's Theory , 16 December. Available at: </a:t>
            </a:r>
            <a:r>
              <a:rPr lang="en-US" sz="1200" dirty="0">
                <a:hlinkClick r:id="rId2"/>
              </a:rPr>
              <a:t>Piaget's 4 Stages of Cognitive Development Explained (verywellmind.com)</a:t>
            </a:r>
            <a:r>
              <a:rPr lang="en-US" sz="1200" dirty="0"/>
              <a:t> (Accessed: 17 February 2023)</a:t>
            </a:r>
          </a:p>
          <a:p>
            <a:r>
              <a:rPr kumimoji="0" lang="en-GB" sz="1400" b="0" i="0" u="none" strike="noStrike" kern="1200" cap="none" spc="0" normalizeH="0" baseline="0" noProof="0" dirty="0">
                <a:ln>
                  <a:noFill/>
                </a:ln>
                <a:solidFill>
                  <a:srgbClr val="595959"/>
                </a:solidFill>
                <a:effectLst/>
                <a:uLnTx/>
                <a:uFillTx/>
                <a:latin typeface="Arial" panose="020B0604020202020204" pitchFamily="34" charset="0"/>
                <a:ea typeface="+mn-ea"/>
                <a:cs typeface="Arial" panose="020B0604020202020204" pitchFamily="34" charset="0"/>
              </a:rPr>
              <a:t>Cherry, K. (2022) </a:t>
            </a:r>
            <a:r>
              <a:rPr kumimoji="0" lang="en-US" sz="1400" b="0" i="0" u="none" strike="noStrike" kern="1200" cap="none" spc="0" normalizeH="0" baseline="0" noProof="0" dirty="0">
                <a:ln>
                  <a:noFill/>
                </a:ln>
                <a:solidFill>
                  <a:srgbClr val="595959"/>
                </a:solidFill>
                <a:effectLst/>
                <a:uLnTx/>
                <a:uFillTx/>
                <a:latin typeface="Arial" panose="020B0604020202020204" pitchFamily="34" charset="0"/>
                <a:ea typeface="+mn-ea"/>
                <a:cs typeface="Arial" panose="020B0604020202020204" pitchFamily="34" charset="0"/>
              </a:rPr>
              <a:t>What Is Sociocultural Theory?, 08 December. Available at: </a:t>
            </a:r>
            <a:r>
              <a:rPr lang="en-GB" sz="1100" dirty="0">
                <a:hlinkClick r:id="rId3"/>
              </a:rPr>
              <a:t>Sociocultural Theory: Understanding Vygotsky's Theory (verywellmind.com)</a:t>
            </a:r>
            <a:r>
              <a:rPr kumimoji="0" lang="en-US" sz="1200" b="0" i="0" u="none" strike="noStrike" kern="1200" cap="none" spc="0" normalizeH="0" baseline="0" noProof="0" dirty="0">
                <a:ln>
                  <a:noFill/>
                </a:ln>
                <a:solidFill>
                  <a:srgbClr val="595959"/>
                </a:solidFill>
                <a:effectLst/>
                <a:uLnTx/>
                <a:uFillTx/>
                <a:latin typeface="Euphemia"/>
                <a:ea typeface="+mn-ea"/>
                <a:cs typeface="+mn-cs"/>
              </a:rPr>
              <a:t>(Accessed: 17 February 2023</a:t>
            </a:r>
            <a:endParaRPr lang="en-GB" sz="12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McIlroy, T. (2023) </a:t>
            </a:r>
            <a:r>
              <a:rPr lang="en-US" sz="1400" dirty="0">
                <a:latin typeface="Arial" panose="020B0604020202020204" pitchFamily="34" charset="0"/>
                <a:cs typeface="Arial" panose="020B0604020202020204" pitchFamily="34" charset="0"/>
              </a:rPr>
              <a:t>´13 Benefits of Puzzles for Child Development´, Teaching kids through playing,26 January. Available at: </a:t>
            </a:r>
            <a:r>
              <a:rPr lang="en-US" sz="1400" dirty="0">
                <a:latin typeface="Arial" panose="020B0604020202020204" pitchFamily="34" charset="0"/>
                <a:cs typeface="Arial" panose="020B0604020202020204" pitchFamily="34" charset="0"/>
                <a:hlinkClick r:id="rId4"/>
              </a:rPr>
              <a:t>13 Benefits of Puzzles for Child Development - Empowered Parents</a:t>
            </a:r>
            <a:r>
              <a:rPr lang="en-US" sz="1400" dirty="0">
                <a:latin typeface="Arial" panose="020B0604020202020204" pitchFamily="34" charset="0"/>
                <a:cs typeface="Arial" panose="020B0604020202020204" pitchFamily="34" charset="0"/>
              </a:rPr>
              <a:t> (Accessed) 17 February 2023)</a:t>
            </a:r>
          </a:p>
          <a:p>
            <a:r>
              <a:rPr lang="en-US" sz="1600" dirty="0">
                <a:latin typeface="Arial" panose="020B0604020202020204" pitchFamily="34" charset="0"/>
                <a:cs typeface="Arial" panose="020B0604020202020204" pitchFamily="34" charset="0"/>
              </a:rPr>
              <a:t>Main, P. (2021) Writers Block Explainer. 02 March.</a:t>
            </a:r>
          </a:p>
          <a:p>
            <a:pPr marL="45720" indent="0">
              <a:buNone/>
            </a:pPr>
            <a:r>
              <a:rPr lang="en-US"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Writers Block Explainer – YouTube</a:t>
            </a:r>
            <a:r>
              <a:rPr lang="en-GB" sz="1600" dirty="0">
                <a:latin typeface="Arial" panose="020B0604020202020204" pitchFamily="34" charset="0"/>
                <a:cs typeface="Arial" panose="020B0604020202020204" pitchFamily="34" charset="0"/>
              </a:rPr>
              <a:t> : </a:t>
            </a:r>
          </a:p>
          <a:p>
            <a:pPr marL="45720" indent="0">
              <a:buNone/>
            </a:pPr>
            <a:r>
              <a:rPr lang="en-GB" sz="1600" dirty="0">
                <a:latin typeface="Arial" panose="020B0604020202020204" pitchFamily="34" charset="0"/>
                <a:cs typeface="Arial" panose="020B0604020202020204" pitchFamily="34" charset="0"/>
              </a:rPr>
              <a:t>      (Accessed) 17 February 2023</a:t>
            </a:r>
          </a:p>
          <a:p>
            <a:r>
              <a:rPr lang="en-US" sz="1400" b="0" i="0" dirty="0">
                <a:solidFill>
                  <a:srgbClr val="000000"/>
                </a:solidFill>
                <a:effectLst/>
                <a:latin typeface="Arial" panose="020B0604020202020204" pitchFamily="34" charset="0"/>
                <a:cs typeface="Arial" panose="020B0604020202020204" pitchFamily="34" charset="0"/>
              </a:rPr>
              <a:t>McLeod, S. A. (2019, July 11). </a:t>
            </a:r>
            <a:r>
              <a:rPr lang="en-US" sz="1400" b="0" i="1" dirty="0">
                <a:solidFill>
                  <a:srgbClr val="000000"/>
                </a:solidFill>
                <a:effectLst/>
                <a:latin typeface="Arial" panose="020B0604020202020204" pitchFamily="34" charset="0"/>
                <a:cs typeface="Arial" panose="020B0604020202020204" pitchFamily="34" charset="0"/>
              </a:rPr>
              <a:t>Bruner - learning theory in education</a:t>
            </a:r>
            <a:r>
              <a:rPr lang="en-US" sz="1400" b="0" i="0" dirty="0">
                <a:solidFill>
                  <a:srgbClr val="000000"/>
                </a:solidFill>
                <a:effectLst/>
                <a:latin typeface="Arial" panose="020B0604020202020204" pitchFamily="34" charset="0"/>
                <a:cs typeface="Arial" panose="020B0604020202020204" pitchFamily="34" charset="0"/>
              </a:rPr>
              <a:t>. Simply Psychology. </a:t>
            </a:r>
            <a:r>
              <a:rPr lang="en-US" sz="1400" b="0" i="0" dirty="0">
                <a:solidFill>
                  <a:srgbClr val="000000"/>
                </a:solidFill>
                <a:effectLst/>
                <a:latin typeface="Arial" panose="020B0604020202020204" pitchFamily="34" charset="0"/>
                <a:cs typeface="Arial" panose="020B0604020202020204" pitchFamily="34" charset="0"/>
                <a:hlinkClick r:id="rId6"/>
              </a:rPr>
              <a:t>www.simplypsychology.org/bruner.html</a:t>
            </a:r>
            <a:endParaRPr lang="en-US" sz="1400" b="0" i="0" dirty="0">
              <a:solidFill>
                <a:srgbClr val="000000"/>
              </a:solidFill>
              <a:effectLst/>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Piaget J. The Essential Piaget. Gruber HE, </a:t>
            </a:r>
            <a:r>
              <a:rPr lang="en-US" sz="1600" dirty="0" err="1">
                <a:latin typeface="Arial" panose="020B0604020202020204" pitchFamily="34" charset="0"/>
                <a:cs typeface="Arial" panose="020B0604020202020204" pitchFamily="34" charset="0"/>
              </a:rPr>
              <a:t>Voneche</a:t>
            </a:r>
            <a:r>
              <a:rPr lang="en-US" sz="1600" dirty="0">
                <a:latin typeface="Arial" panose="020B0604020202020204" pitchFamily="34" charset="0"/>
                <a:cs typeface="Arial" panose="020B0604020202020204" pitchFamily="34" charset="0"/>
              </a:rPr>
              <a:t> JJ. eds. Basic Books</a:t>
            </a:r>
          </a:p>
        </p:txBody>
      </p:sp>
    </p:spTree>
    <p:extLst>
      <p:ext uri="{BB962C8B-B14F-4D97-AF65-F5344CB8AC3E}">
        <p14:creationId xmlns:p14="http://schemas.microsoft.com/office/powerpoint/2010/main" val="2675782155"/>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4886</TotalTime>
  <Words>864</Words>
  <Application>Microsoft Office PowerPoint</Application>
  <PresentationFormat>Widescreen</PresentationFormat>
  <Paragraphs>37</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Euphemia</vt:lpstr>
      <vt:lpstr>Wingdings</vt:lpstr>
      <vt:lpstr>Children Playing 16x9</vt:lpstr>
      <vt:lpstr>Erma Pires 2020339 Module code: LCHS4006 Module name: Psychology in Health and Social Care Assignment number: Component 1 Part 1 Lecturer name: Alice Clayton</vt:lpstr>
      <vt:lpstr>Introduction</vt:lpstr>
      <vt:lpstr>Piaget´s Children development stage</vt:lpstr>
      <vt:lpstr>Group Activity Age 7 Years Old</vt:lpstr>
      <vt:lpstr>Activity 2, Working together</vt:lpstr>
      <vt:lpstr>Evaluation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Erma Pires 2020339 Module code: LCHS4006 Module name: Psychology in Health and Social Care Assignment number: Component 1 Part 1 Lecturer name: Alice Clayton</dc:title>
  <dc:creator>Erma Pires</dc:creator>
  <cp:lastModifiedBy>Erma Pires</cp:lastModifiedBy>
  <cp:revision>2</cp:revision>
  <dcterms:created xsi:type="dcterms:W3CDTF">2023-02-14T10:59:44Z</dcterms:created>
  <dcterms:modified xsi:type="dcterms:W3CDTF">2023-02-17T20:25:52Z</dcterms:modified>
</cp:coreProperties>
</file>