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4" d="100"/>
          <a:sy n="74" d="100"/>
        </p:scale>
        <p:origin x="129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2E004F8-B8D6-4051-97F1-557D8D36CF5B}" type="datetimeFigureOut">
              <a:rPr lang="en-GB" smtClean="0">
                <a:solidFill>
                  <a:prstClr val="black">
                    <a:tint val="75000"/>
                  </a:prstClr>
                </a:solidFill>
              </a:rPr>
              <a:pPr/>
              <a:t>30/11/2020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4913A96-72A3-4231-864F-A93F9A2DD4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067803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2E004F8-B8D6-4051-97F1-557D8D36CF5B}" type="datetimeFigureOut">
              <a:rPr lang="en-GB" smtClean="0">
                <a:solidFill>
                  <a:prstClr val="black">
                    <a:tint val="75000"/>
                  </a:prstClr>
                </a:solidFill>
              </a:rPr>
              <a:pPr/>
              <a:t>30/11/2020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4913A96-72A3-4231-864F-A93F9A2DD4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635229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2E004F8-B8D6-4051-97F1-557D8D36CF5B}" type="datetimeFigureOut">
              <a:rPr lang="en-GB" smtClean="0">
                <a:solidFill>
                  <a:prstClr val="black">
                    <a:tint val="75000"/>
                  </a:prstClr>
                </a:solidFill>
              </a:rPr>
              <a:pPr/>
              <a:t>30/11/2020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4913A96-72A3-4231-864F-A93F9A2DD4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4443848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2E004F8-B8D6-4051-97F1-557D8D36CF5B}" type="datetimeFigureOut">
              <a:rPr lang="en-GB" smtClean="0">
                <a:solidFill>
                  <a:prstClr val="black">
                    <a:tint val="75000"/>
                  </a:prstClr>
                </a:solidFill>
              </a:rPr>
              <a:pPr/>
              <a:t>30/11/2020</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4913A96-72A3-4231-864F-A93F9A2DD4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313278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2E004F8-B8D6-4051-97F1-557D8D36CF5B}" type="datetimeFigureOut">
              <a:rPr lang="en-GB" smtClean="0">
                <a:solidFill>
                  <a:prstClr val="black">
                    <a:tint val="75000"/>
                  </a:prstClr>
                </a:solidFill>
              </a:rPr>
              <a:pPr/>
              <a:t>30/11/2020</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C4913A96-72A3-4231-864F-A93F9A2DD4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707878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2E004F8-B8D6-4051-97F1-557D8D36CF5B}" type="datetimeFigureOut">
              <a:rPr lang="en-GB" smtClean="0">
                <a:solidFill>
                  <a:prstClr val="black">
                    <a:tint val="75000"/>
                  </a:prstClr>
                </a:solidFill>
              </a:rPr>
              <a:pPr/>
              <a:t>30/11/2020</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C4913A96-72A3-4231-864F-A93F9A2DD4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807637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2E004F8-B8D6-4051-97F1-557D8D36CF5B}" type="datetimeFigureOut">
              <a:rPr lang="en-GB" smtClean="0">
                <a:solidFill>
                  <a:prstClr val="black">
                    <a:tint val="75000"/>
                  </a:prstClr>
                </a:solidFill>
              </a:rPr>
              <a:pPr/>
              <a:t>30/11/2020</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C4913A96-72A3-4231-864F-A93F9A2DD4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467251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2E004F8-B8D6-4051-97F1-557D8D36CF5B}" type="datetimeFigureOut">
              <a:rPr lang="en-GB" smtClean="0">
                <a:solidFill>
                  <a:prstClr val="black">
                    <a:tint val="75000"/>
                  </a:prstClr>
                </a:solidFill>
              </a:rPr>
              <a:pPr/>
              <a:t>30/11/2020</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4913A96-72A3-4231-864F-A93F9A2DD4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495151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2E004F8-B8D6-4051-97F1-557D8D36CF5B}" type="datetimeFigureOut">
              <a:rPr lang="en-GB" smtClean="0">
                <a:solidFill>
                  <a:prstClr val="black">
                    <a:tint val="75000"/>
                  </a:prstClr>
                </a:solidFill>
              </a:rPr>
              <a:pPr/>
              <a:t>30/11/2020</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4913A96-72A3-4231-864F-A93F9A2DD4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353645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2E004F8-B8D6-4051-97F1-557D8D36CF5B}" type="datetimeFigureOut">
              <a:rPr lang="en-GB" smtClean="0">
                <a:solidFill>
                  <a:prstClr val="black">
                    <a:tint val="75000"/>
                  </a:prstClr>
                </a:solidFill>
              </a:rPr>
              <a:pPr/>
              <a:t>30/11/2020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4913A96-72A3-4231-864F-A93F9A2DD4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117513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2E004F8-B8D6-4051-97F1-557D8D36CF5B}" type="datetimeFigureOut">
              <a:rPr lang="en-GB" smtClean="0">
                <a:solidFill>
                  <a:prstClr val="black">
                    <a:tint val="75000"/>
                  </a:prstClr>
                </a:solidFill>
              </a:rPr>
              <a:pPr/>
              <a:t>30/11/2020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4913A96-72A3-4231-864F-A93F9A2DD4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655233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l="-1000" r="-1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2E004F8-B8D6-4051-97F1-557D8D36CF5B}" type="datetimeFigureOut">
              <a:rPr lang="en-GB" smtClean="0">
                <a:solidFill>
                  <a:prstClr val="black">
                    <a:tint val="75000"/>
                  </a:prstClr>
                </a:solidFill>
              </a:rPr>
              <a:pPr/>
              <a:t>30/11/2020</a:t>
            </a:fld>
            <a:endParaRPr lang="en-GB">
              <a:solidFill>
                <a:prstClr val="black">
                  <a:tint val="75000"/>
                </a:prstClr>
              </a:solidFill>
            </a:endParaRP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4913A96-72A3-4231-864F-A93F9A2DD4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9197909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478971"/>
            <a:ext cx="7772400" cy="3030992"/>
          </a:xfrm>
          <a:solidFill>
            <a:srgbClr val="FFFF00"/>
          </a:solidFill>
        </p:spPr>
        <p:txBody>
          <a:bodyPr>
            <a:normAutofit fontScale="90000"/>
          </a:bodyPr>
          <a:lstStyle/>
          <a:p>
            <a:r>
              <a:rPr lang="en-GB" b="1" dirty="0"/>
              <a:t>From the twilight of Rome to the Dawn of Islam: The World of Late Antiquity (AD 235-632)</a:t>
            </a:r>
          </a:p>
        </p:txBody>
      </p:sp>
      <p:sp>
        <p:nvSpPr>
          <p:cNvPr id="3" name="Subtitle 2"/>
          <p:cNvSpPr>
            <a:spLocks noGrp="1"/>
          </p:cNvSpPr>
          <p:nvPr>
            <p:ph type="subTitle" idx="1"/>
          </p:nvPr>
        </p:nvSpPr>
        <p:spPr>
          <a:xfrm>
            <a:off x="1143000" y="5861319"/>
            <a:ext cx="6858000" cy="449943"/>
          </a:xfrm>
          <a:solidFill>
            <a:srgbClr val="92D050"/>
          </a:solidFill>
        </p:spPr>
        <p:txBody>
          <a:bodyPr/>
          <a:lstStyle/>
          <a:p>
            <a:r>
              <a:rPr lang="en-GB" b="1" dirty="0" smtClean="0"/>
              <a:t>HPAH5061/6061</a:t>
            </a:r>
            <a:endParaRPr lang="en-GB" b="1" dirty="0"/>
          </a:p>
        </p:txBody>
      </p:sp>
      <p:sp>
        <p:nvSpPr>
          <p:cNvPr id="4" name="Subtitle 2"/>
          <p:cNvSpPr txBox="1">
            <a:spLocks/>
          </p:cNvSpPr>
          <p:nvPr/>
        </p:nvSpPr>
        <p:spPr>
          <a:xfrm>
            <a:off x="685799" y="4584164"/>
            <a:ext cx="7968803" cy="449943"/>
          </a:xfrm>
          <a:prstGeom prst="rect">
            <a:avLst/>
          </a:prstGeom>
          <a:solidFill>
            <a:schemeClr val="accent1">
              <a:lumMod val="60000"/>
              <a:lumOff val="40000"/>
            </a:schemeClr>
          </a:solidFill>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3600" b="1" dirty="0" smtClean="0">
                <a:solidFill>
                  <a:prstClr val="black"/>
                </a:solidFill>
              </a:rPr>
              <a:t>Rome in the Post-Classical World</a:t>
            </a:r>
            <a:endParaRPr lang="en-GB" sz="3600" b="1" dirty="0">
              <a:solidFill>
                <a:prstClr val="black"/>
              </a:solidFill>
            </a:endParaRPr>
          </a:p>
        </p:txBody>
      </p:sp>
    </p:spTree>
    <p:extLst>
      <p:ext uri="{BB962C8B-B14F-4D97-AF65-F5344CB8AC3E}">
        <p14:creationId xmlns:p14="http://schemas.microsoft.com/office/powerpoint/2010/main" val="75308790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5">
              <a:lumMod val="40000"/>
              <a:lumOff val="60000"/>
            </a:schemeClr>
          </a:solidFill>
        </p:spPr>
        <p:txBody>
          <a:bodyPr/>
          <a:lstStyle/>
          <a:p>
            <a:r>
              <a:rPr lang="en-GB" b="1" dirty="0" smtClean="0"/>
              <a:t>Medieval Period</a:t>
            </a:r>
            <a:endParaRPr lang="en-GB" b="1" dirty="0"/>
          </a:p>
        </p:txBody>
      </p:sp>
      <p:sp>
        <p:nvSpPr>
          <p:cNvPr id="3" name="Content Placeholder 2"/>
          <p:cNvSpPr>
            <a:spLocks noGrp="1"/>
          </p:cNvSpPr>
          <p:nvPr>
            <p:ph idx="1"/>
          </p:nvPr>
        </p:nvSpPr>
        <p:spPr>
          <a:xfrm>
            <a:off x="0" y="2021982"/>
            <a:ext cx="9036496" cy="4836017"/>
          </a:xfrm>
          <a:solidFill>
            <a:schemeClr val="accent6">
              <a:lumMod val="40000"/>
              <a:lumOff val="60000"/>
            </a:schemeClr>
          </a:solidFill>
        </p:spPr>
        <p:txBody>
          <a:bodyPr>
            <a:normAutofit/>
          </a:bodyPr>
          <a:lstStyle/>
          <a:p>
            <a:r>
              <a:rPr lang="en-GB" dirty="0" smtClean="0"/>
              <a:t>Conception of Rome heavily influenced by St. Augustine’s </a:t>
            </a:r>
            <a:r>
              <a:rPr lang="en-GB" i="1" dirty="0" smtClean="0"/>
              <a:t>City of Rome </a:t>
            </a:r>
            <a:r>
              <a:rPr lang="en-GB" dirty="0" smtClean="0"/>
              <a:t>and </a:t>
            </a:r>
            <a:r>
              <a:rPr lang="en-GB" dirty="0" err="1" smtClean="0"/>
              <a:t>Orosius</a:t>
            </a:r>
            <a:r>
              <a:rPr lang="en-GB" dirty="0" smtClean="0"/>
              <a:t>’ </a:t>
            </a:r>
            <a:r>
              <a:rPr lang="en-GB" i="1" dirty="0" smtClean="0"/>
              <a:t>Seven Books of History Against the Pagans</a:t>
            </a:r>
            <a:r>
              <a:rPr lang="en-GB" dirty="0" smtClean="0"/>
              <a:t>.</a:t>
            </a:r>
          </a:p>
          <a:p>
            <a:endParaRPr lang="en-GB" sz="1200" dirty="0"/>
          </a:p>
          <a:p>
            <a:r>
              <a:rPr lang="en-GB" dirty="0" smtClean="0"/>
              <a:t>Pope Stephen II appeals to the Franks for help in removing the </a:t>
            </a:r>
            <a:r>
              <a:rPr lang="en-GB" dirty="0" err="1" smtClean="0"/>
              <a:t>Lombards</a:t>
            </a:r>
            <a:r>
              <a:rPr lang="en-GB" dirty="0" smtClean="0"/>
              <a:t> from Italy – major victory </a:t>
            </a:r>
            <a:r>
              <a:rPr lang="en-GB" dirty="0"/>
              <a:t>for Charlemagne (“Charles the Great” </a:t>
            </a:r>
            <a:r>
              <a:rPr lang="en-GB" dirty="0" smtClean="0"/>
              <a:t>) in 773 – much of northern Italy controlled by the Franks.</a:t>
            </a:r>
          </a:p>
          <a:p>
            <a:endParaRPr lang="en-GB" sz="1200" dirty="0" smtClean="0"/>
          </a:p>
          <a:p>
            <a:r>
              <a:rPr lang="en-GB" dirty="0" smtClean="0"/>
              <a:t>The Popes claim the right to grant the title emperor of the Romans – e.g.  Leo III and Charlemagne (AD 800).  </a:t>
            </a:r>
          </a:p>
          <a:p>
            <a:endParaRPr lang="en-GB" sz="1200" dirty="0">
              <a:solidFill>
                <a:schemeClr val="accent6">
                  <a:lumMod val="20000"/>
                  <a:lumOff val="80000"/>
                </a:schemeClr>
              </a:solidFill>
            </a:endParaRPr>
          </a:p>
          <a:p>
            <a:endParaRPr lang="en-GB" sz="1200" dirty="0">
              <a:solidFill>
                <a:schemeClr val="accent6">
                  <a:lumMod val="20000"/>
                  <a:lumOff val="80000"/>
                </a:schemeClr>
              </a:solidFill>
            </a:endParaRPr>
          </a:p>
          <a:p>
            <a:endParaRPr lang="en-GB" dirty="0">
              <a:solidFill>
                <a:schemeClr val="accent6">
                  <a:lumMod val="20000"/>
                  <a:lumOff val="80000"/>
                </a:schemeClr>
              </a:solidFill>
            </a:endParaRPr>
          </a:p>
          <a:p>
            <a:endParaRPr lang="en-GB" dirty="0">
              <a:solidFill>
                <a:schemeClr val="accent6">
                  <a:lumMod val="20000"/>
                  <a:lumOff val="80000"/>
                </a:schemeClr>
              </a:solidFill>
            </a:endParaRPr>
          </a:p>
        </p:txBody>
      </p:sp>
    </p:spTree>
    <p:extLst>
      <p:ext uri="{BB962C8B-B14F-4D97-AF65-F5344CB8AC3E}">
        <p14:creationId xmlns:p14="http://schemas.microsoft.com/office/powerpoint/2010/main" val="110617475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154545"/>
            <a:ext cx="8640960" cy="6529589"/>
          </a:xfrm>
          <a:solidFill>
            <a:schemeClr val="accent4">
              <a:lumMod val="20000"/>
              <a:lumOff val="80000"/>
            </a:schemeClr>
          </a:solidFill>
        </p:spPr>
        <p:txBody>
          <a:bodyPr>
            <a:normAutofit/>
          </a:bodyPr>
          <a:lstStyle/>
          <a:p>
            <a:r>
              <a:rPr lang="en-GB" sz="3000" dirty="0"/>
              <a:t>Carolingian Age (mid-eight to ninth century) – improved economic fortunes for Rome and the Church – Pope Hadrian I revives agriculture around Rome – repair of aqueducts – repair of city walls.</a:t>
            </a:r>
          </a:p>
          <a:p>
            <a:endParaRPr lang="en-GB" sz="500" dirty="0" smtClean="0"/>
          </a:p>
          <a:p>
            <a:r>
              <a:rPr lang="en-GB" sz="3000" dirty="0" smtClean="0"/>
              <a:t>Donation </a:t>
            </a:r>
            <a:r>
              <a:rPr lang="en-GB" sz="3000" dirty="0"/>
              <a:t>of Constantine – composed during eight century – claims the emperor Constantine granted to the pope Sylvester I a status higher than his own, and ceded the Lateran Palace, the city of Rome and “all provinces, places and towns of Italy and the Western regions</a:t>
            </a:r>
            <a:r>
              <a:rPr lang="en-GB" sz="3000" dirty="0" smtClean="0"/>
              <a:t>…”</a:t>
            </a:r>
          </a:p>
          <a:p>
            <a:endParaRPr lang="en-GB" sz="500" dirty="0"/>
          </a:p>
          <a:p>
            <a:r>
              <a:rPr lang="en-GB" sz="3000" dirty="0" smtClean="0"/>
              <a:t>Increasing power of local counts.</a:t>
            </a:r>
          </a:p>
          <a:p>
            <a:endParaRPr lang="en-GB" sz="500" dirty="0"/>
          </a:p>
          <a:p>
            <a:r>
              <a:rPr lang="en-GB" sz="3000" dirty="0" smtClean="0"/>
              <a:t>Subsequent claims for temporal power by Pope Innocent III (elected 1198).</a:t>
            </a:r>
            <a:endParaRPr lang="en-GB" sz="3000" dirty="0"/>
          </a:p>
          <a:p>
            <a:endParaRPr lang="en-GB" dirty="0"/>
          </a:p>
        </p:txBody>
      </p:sp>
    </p:spTree>
    <p:extLst>
      <p:ext uri="{BB962C8B-B14F-4D97-AF65-F5344CB8AC3E}">
        <p14:creationId xmlns:p14="http://schemas.microsoft.com/office/powerpoint/2010/main" val="64097712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96752"/>
          </a:xfrm>
          <a:solidFill>
            <a:schemeClr val="accent5">
              <a:lumMod val="40000"/>
              <a:lumOff val="60000"/>
            </a:schemeClr>
          </a:solidFill>
        </p:spPr>
        <p:txBody>
          <a:bodyPr/>
          <a:lstStyle/>
          <a:p>
            <a:r>
              <a:rPr lang="en-GB" b="1" dirty="0" smtClean="0"/>
              <a:t>Renaissance</a:t>
            </a:r>
            <a:endParaRPr lang="en-GB" b="1" dirty="0"/>
          </a:p>
        </p:txBody>
      </p:sp>
      <p:sp>
        <p:nvSpPr>
          <p:cNvPr id="3" name="Content Placeholder 2"/>
          <p:cNvSpPr>
            <a:spLocks noGrp="1"/>
          </p:cNvSpPr>
          <p:nvPr>
            <p:ph sz="half" idx="1"/>
          </p:nvPr>
        </p:nvSpPr>
        <p:spPr>
          <a:xfrm>
            <a:off x="0" y="1340768"/>
            <a:ext cx="4860032" cy="5517232"/>
          </a:xfrm>
          <a:solidFill>
            <a:schemeClr val="accent3">
              <a:lumMod val="20000"/>
              <a:lumOff val="80000"/>
            </a:schemeClr>
          </a:solidFill>
        </p:spPr>
        <p:txBody>
          <a:bodyPr>
            <a:normAutofit fontScale="92500" lnSpcReduction="20000"/>
          </a:bodyPr>
          <a:lstStyle/>
          <a:p>
            <a:r>
              <a:rPr lang="en-GB" sz="2800" dirty="0" smtClean="0"/>
              <a:t>Cola </a:t>
            </a:r>
            <a:r>
              <a:rPr lang="en-GB" sz="2800" dirty="0" err="1" smtClean="0"/>
              <a:t>di</a:t>
            </a:r>
            <a:r>
              <a:rPr lang="en-GB" sz="2800" dirty="0" smtClean="0"/>
              <a:t> </a:t>
            </a:r>
            <a:r>
              <a:rPr lang="en-GB" sz="2800" dirty="0" err="1" smtClean="0"/>
              <a:t>Rienzo</a:t>
            </a:r>
            <a:r>
              <a:rPr lang="en-GB" sz="2800" dirty="0" smtClean="0"/>
              <a:t> (1347) tries to reduce the temporal power of the papacy in Rome.</a:t>
            </a:r>
          </a:p>
          <a:p>
            <a:endParaRPr lang="en-GB" sz="600" dirty="0" smtClean="0"/>
          </a:p>
          <a:p>
            <a:r>
              <a:rPr lang="en-GB" sz="2800" dirty="0" smtClean="0"/>
              <a:t>Revival in fourteenth and fifteenth century Italy of Classical art and literature.</a:t>
            </a:r>
          </a:p>
          <a:p>
            <a:endParaRPr lang="en-GB" sz="600" dirty="0"/>
          </a:p>
          <a:p>
            <a:r>
              <a:rPr lang="en-GB" sz="2800" dirty="0" smtClean="0"/>
              <a:t>“Humanist” scholars turned to Livy, Cicero, and Suetonius to create and new moral system harmonising the lifestyle of merchants and bankers who had risen to prominence in the Italian city-states.</a:t>
            </a:r>
          </a:p>
          <a:p>
            <a:endParaRPr lang="en-GB" sz="600" dirty="0"/>
          </a:p>
          <a:p>
            <a:r>
              <a:rPr lang="en-GB" sz="2800" dirty="0" smtClean="0"/>
              <a:t>Humanist influences spread to rest of Europe during the sixteenth century.</a:t>
            </a:r>
            <a:endParaRPr lang="en-GB" sz="2800" dirty="0"/>
          </a:p>
        </p:txBody>
      </p:sp>
      <p:sp>
        <p:nvSpPr>
          <p:cNvPr id="4" name="Content Placeholder 3"/>
          <p:cNvSpPr>
            <a:spLocks noGrp="1"/>
          </p:cNvSpPr>
          <p:nvPr>
            <p:ph sz="half" idx="2"/>
          </p:nvPr>
        </p:nvSpPr>
        <p:spPr>
          <a:xfrm>
            <a:off x="4860032" y="5647979"/>
            <a:ext cx="4283968" cy="1210022"/>
          </a:xfrm>
          <a:solidFill>
            <a:schemeClr val="tx2">
              <a:lumMod val="20000"/>
              <a:lumOff val="80000"/>
            </a:schemeClr>
          </a:solidFill>
        </p:spPr>
        <p:txBody>
          <a:bodyPr>
            <a:noAutofit/>
          </a:bodyPr>
          <a:lstStyle/>
          <a:p>
            <a:pPr marL="137160" indent="0">
              <a:buNone/>
            </a:pPr>
            <a:r>
              <a:rPr lang="en-GB" dirty="0" smtClean="0"/>
              <a:t>Andrea Mantegna (c. 1480-95) – Triumph of Julius Caesar.</a:t>
            </a:r>
            <a:endParaRPr lang="en-GB" dirty="0"/>
          </a:p>
        </p:txBody>
      </p:sp>
      <p:pic>
        <p:nvPicPr>
          <p:cNvPr id="1026" name="Picture 2" descr="C:\Users\Matt\Downloads\Tiumphs_of_Ceasar-Vase-Bearers-Mantegna.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860032" y="1107081"/>
            <a:ext cx="4283968" cy="45408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2062868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74637"/>
            <a:ext cx="7886700" cy="1325563"/>
          </a:xfrm>
          <a:solidFill>
            <a:schemeClr val="accent5">
              <a:lumMod val="40000"/>
              <a:lumOff val="60000"/>
            </a:schemeClr>
          </a:solidFill>
        </p:spPr>
        <p:txBody>
          <a:bodyPr/>
          <a:lstStyle/>
          <a:p>
            <a:r>
              <a:rPr lang="en-GB" b="1" dirty="0" smtClean="0"/>
              <a:t>Modern Italy</a:t>
            </a:r>
            <a:endParaRPr lang="en-GB" b="1" dirty="0"/>
          </a:p>
        </p:txBody>
      </p:sp>
      <p:sp>
        <p:nvSpPr>
          <p:cNvPr id="3" name="Content Placeholder 2"/>
          <p:cNvSpPr>
            <a:spLocks noGrp="1"/>
          </p:cNvSpPr>
          <p:nvPr>
            <p:ph sz="half" idx="1"/>
          </p:nvPr>
        </p:nvSpPr>
        <p:spPr>
          <a:xfrm>
            <a:off x="0" y="1672209"/>
            <a:ext cx="8820472" cy="2461909"/>
          </a:xfrm>
          <a:solidFill>
            <a:schemeClr val="accent4">
              <a:lumMod val="40000"/>
              <a:lumOff val="60000"/>
            </a:schemeClr>
          </a:solidFill>
        </p:spPr>
        <p:txBody>
          <a:bodyPr>
            <a:normAutofit fontScale="92500" lnSpcReduction="10000"/>
          </a:bodyPr>
          <a:lstStyle/>
          <a:p>
            <a:r>
              <a:rPr lang="en-GB" dirty="0" smtClean="0"/>
              <a:t>Italy reunified under the House of Savoy by 1870 – capital formally moved from Florence to Rome.</a:t>
            </a:r>
          </a:p>
          <a:p>
            <a:endParaRPr lang="en-GB" sz="1100" dirty="0" smtClean="0"/>
          </a:p>
          <a:p>
            <a:r>
              <a:rPr lang="en-GB" dirty="0" smtClean="0"/>
              <a:t>Population of Rome at this time was 230,000 – with only half of the area inside the Aurelian walls was subject to urban occupation, the remainder divided into gardens for Renaissance villas and agricultural land. </a:t>
            </a:r>
          </a:p>
          <a:p>
            <a:endParaRPr lang="en-GB" sz="1200" dirty="0" smtClean="0"/>
          </a:p>
        </p:txBody>
      </p:sp>
      <p:sp>
        <p:nvSpPr>
          <p:cNvPr id="4" name="Content Placeholder 3"/>
          <p:cNvSpPr>
            <a:spLocks noGrp="1"/>
          </p:cNvSpPr>
          <p:nvPr>
            <p:ph sz="half" idx="2"/>
          </p:nvPr>
        </p:nvSpPr>
        <p:spPr>
          <a:xfrm>
            <a:off x="0" y="4134118"/>
            <a:ext cx="4434136" cy="2723882"/>
          </a:xfrm>
          <a:solidFill>
            <a:schemeClr val="accent4">
              <a:lumMod val="40000"/>
              <a:lumOff val="60000"/>
            </a:schemeClr>
          </a:solidFill>
        </p:spPr>
        <p:txBody>
          <a:bodyPr>
            <a:normAutofit fontScale="92500" lnSpcReduction="10000"/>
          </a:bodyPr>
          <a:lstStyle/>
          <a:p>
            <a:r>
              <a:rPr lang="en-GB" i="1" dirty="0" smtClean="0"/>
              <a:t>Roma </a:t>
            </a:r>
            <a:r>
              <a:rPr lang="en-GB" i="1" dirty="0" err="1" smtClean="0"/>
              <a:t>Capitale</a:t>
            </a:r>
            <a:r>
              <a:rPr lang="en-GB" i="1" dirty="0" smtClean="0"/>
              <a:t> </a:t>
            </a:r>
            <a:r>
              <a:rPr lang="en-GB" dirty="0" smtClean="0"/>
              <a:t>placed on the historic fabric of the city – building constructed influence by Antique imagery and design.</a:t>
            </a:r>
            <a:endParaRPr lang="en-GB" i="1" dirty="0" smtClean="0"/>
          </a:p>
          <a:p>
            <a:endParaRPr lang="en-GB" sz="1100" dirty="0" smtClean="0"/>
          </a:p>
          <a:p>
            <a:r>
              <a:rPr lang="en-GB" dirty="0" smtClean="0"/>
              <a:t>Desire to undermine papacy.</a:t>
            </a:r>
            <a:endParaRPr lang="en-GB" dirty="0"/>
          </a:p>
        </p:txBody>
      </p:sp>
      <p:pic>
        <p:nvPicPr>
          <p:cNvPr id="6" name="Picture 5" descr="monument-vittorio-emanuele-ii.jpg"/>
          <p:cNvPicPr>
            <a:picLocks noChangeAspect="1"/>
          </p:cNvPicPr>
          <p:nvPr/>
        </p:nvPicPr>
        <p:blipFill>
          <a:blip r:embed="rId2" cstate="print"/>
          <a:stretch>
            <a:fillRect/>
          </a:stretch>
        </p:blipFill>
        <p:spPr>
          <a:xfrm>
            <a:off x="4628343" y="4077072"/>
            <a:ext cx="4063777" cy="2088232"/>
          </a:xfrm>
          <a:prstGeom prst="rect">
            <a:avLst/>
          </a:prstGeom>
        </p:spPr>
      </p:pic>
      <p:sp>
        <p:nvSpPr>
          <p:cNvPr id="7" name="Rectangle 6"/>
          <p:cNvSpPr/>
          <p:nvPr/>
        </p:nvSpPr>
        <p:spPr>
          <a:xfrm>
            <a:off x="4499992" y="6165304"/>
            <a:ext cx="4320480" cy="646331"/>
          </a:xfrm>
          <a:prstGeom prst="rect">
            <a:avLst/>
          </a:prstGeom>
          <a:solidFill>
            <a:schemeClr val="tx2">
              <a:lumMod val="20000"/>
              <a:lumOff val="80000"/>
            </a:schemeClr>
          </a:solidFill>
        </p:spPr>
        <p:txBody>
          <a:bodyPr wrap="square">
            <a:spAutoFit/>
          </a:bodyPr>
          <a:lstStyle/>
          <a:p>
            <a:pPr algn="ctr"/>
            <a:r>
              <a:rPr lang="en-GB" dirty="0" smtClean="0"/>
              <a:t>Monument to King </a:t>
            </a:r>
            <a:r>
              <a:rPr lang="en-GB" dirty="0" err="1" smtClean="0"/>
              <a:t>Vittorio</a:t>
            </a:r>
            <a:r>
              <a:rPr lang="en-GB" dirty="0" smtClean="0"/>
              <a:t> </a:t>
            </a:r>
            <a:r>
              <a:rPr lang="en-GB" dirty="0" err="1" smtClean="0"/>
              <a:t>Emanuele</a:t>
            </a:r>
            <a:r>
              <a:rPr lang="en-GB" dirty="0" smtClean="0"/>
              <a:t> II – by Giuseppe </a:t>
            </a:r>
            <a:r>
              <a:rPr lang="en-GB" dirty="0" err="1" smtClean="0"/>
              <a:t>Sacconi</a:t>
            </a:r>
            <a:r>
              <a:rPr lang="en-GB" dirty="0" smtClean="0"/>
              <a:t> (and others).</a:t>
            </a:r>
            <a:endParaRPr lang="en-GB" dirty="0"/>
          </a:p>
        </p:txBody>
      </p:sp>
    </p:spTree>
    <p:extLst>
      <p:ext uri="{BB962C8B-B14F-4D97-AF65-F5344CB8AC3E}">
        <p14:creationId xmlns:p14="http://schemas.microsoft.com/office/powerpoint/2010/main" val="124204551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48874" y="2270864"/>
            <a:ext cx="6368603" cy="2507199"/>
          </a:xfrm>
          <a:solidFill>
            <a:srgbClr val="FFFF00"/>
          </a:solidFill>
        </p:spPr>
        <p:txBody>
          <a:bodyPr>
            <a:normAutofit/>
          </a:bodyPr>
          <a:lstStyle/>
          <a:p>
            <a:r>
              <a:rPr lang="en-GB" sz="8000" b="1" dirty="0" smtClean="0"/>
              <a:t>Rebuilding and Reusing Rome</a:t>
            </a:r>
            <a:endParaRPr lang="en-GB" sz="8000" b="1" dirty="0"/>
          </a:p>
        </p:txBody>
      </p:sp>
    </p:spTree>
    <p:extLst>
      <p:ext uri="{BB962C8B-B14F-4D97-AF65-F5344CB8AC3E}">
        <p14:creationId xmlns:p14="http://schemas.microsoft.com/office/powerpoint/2010/main" val="349202633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4255" y="87213"/>
            <a:ext cx="7886700" cy="1325563"/>
          </a:xfrm>
          <a:solidFill>
            <a:schemeClr val="accent5">
              <a:lumMod val="40000"/>
              <a:lumOff val="60000"/>
            </a:schemeClr>
          </a:solidFill>
        </p:spPr>
        <p:txBody>
          <a:bodyPr/>
          <a:lstStyle/>
          <a:p>
            <a:r>
              <a:rPr lang="en-GB" b="1" dirty="0" smtClean="0"/>
              <a:t>“Recycling”</a:t>
            </a:r>
            <a:endParaRPr lang="en-GB" b="1" dirty="0"/>
          </a:p>
        </p:txBody>
      </p:sp>
      <p:sp>
        <p:nvSpPr>
          <p:cNvPr id="3" name="Content Placeholder 2"/>
          <p:cNvSpPr>
            <a:spLocks noGrp="1"/>
          </p:cNvSpPr>
          <p:nvPr>
            <p:ph idx="1"/>
          </p:nvPr>
        </p:nvSpPr>
        <p:spPr>
          <a:xfrm>
            <a:off x="107504" y="1412776"/>
            <a:ext cx="9036496" cy="5328592"/>
          </a:xfrm>
          <a:solidFill>
            <a:srgbClr val="FFFF99"/>
          </a:solidFill>
        </p:spPr>
        <p:txBody>
          <a:bodyPr>
            <a:normAutofit fontScale="92500"/>
          </a:bodyPr>
          <a:lstStyle/>
          <a:p>
            <a:r>
              <a:rPr lang="en-GB" dirty="0" smtClean="0"/>
              <a:t>Metals used in masonry to keep the structure together rob, and melted down.</a:t>
            </a:r>
          </a:p>
          <a:p>
            <a:endParaRPr lang="en-GB" sz="1200" dirty="0" smtClean="0"/>
          </a:p>
          <a:p>
            <a:r>
              <a:rPr lang="en-GB" dirty="0" smtClean="0"/>
              <a:t>Marble burned in order to produce lime.</a:t>
            </a:r>
          </a:p>
          <a:p>
            <a:endParaRPr lang="en-GB" sz="1200" dirty="0" smtClean="0"/>
          </a:p>
          <a:p>
            <a:r>
              <a:rPr lang="en-GB" dirty="0" smtClean="0"/>
              <a:t>Marble and stone stripped for reuse elsewhere – e.g. </a:t>
            </a:r>
            <a:r>
              <a:rPr lang="en-GB" dirty="0" err="1" smtClean="0"/>
              <a:t>Constans</a:t>
            </a:r>
            <a:r>
              <a:rPr lang="en-GB" dirty="0" smtClean="0"/>
              <a:t> II (mid-7</a:t>
            </a:r>
            <a:r>
              <a:rPr lang="en-GB" baseline="30000" dirty="0" smtClean="0"/>
              <a:t>th</a:t>
            </a:r>
            <a:r>
              <a:rPr lang="en-GB" dirty="0" smtClean="0"/>
              <a:t> century) and temple of Venus and Rome. </a:t>
            </a:r>
          </a:p>
          <a:p>
            <a:endParaRPr lang="en-GB" sz="1200" dirty="0" smtClean="0"/>
          </a:p>
          <a:p>
            <a:r>
              <a:rPr lang="en-GB" dirty="0" smtClean="0"/>
              <a:t>Systematic removal of fine stone by Charles and Robert of Anjou (</a:t>
            </a:r>
            <a:r>
              <a:rPr lang="en-GB" dirty="0" err="1" smtClean="0"/>
              <a:t>Angevins</a:t>
            </a:r>
            <a:r>
              <a:rPr lang="en-GB" dirty="0" smtClean="0"/>
              <a:t>), kings of Naples (late-13</a:t>
            </a:r>
            <a:r>
              <a:rPr lang="en-GB" baseline="30000" dirty="0" smtClean="0"/>
              <a:t>th</a:t>
            </a:r>
            <a:r>
              <a:rPr lang="en-GB" dirty="0" smtClean="0"/>
              <a:t> to early-14</a:t>
            </a:r>
            <a:r>
              <a:rPr lang="en-GB" baseline="30000" dirty="0" smtClean="0"/>
              <a:t>th</a:t>
            </a:r>
            <a:r>
              <a:rPr lang="en-GB" dirty="0" smtClean="0"/>
              <a:t> centuries).</a:t>
            </a:r>
          </a:p>
          <a:p>
            <a:endParaRPr lang="en-GB" sz="1200" dirty="0" smtClean="0"/>
          </a:p>
          <a:p>
            <a:pPr marL="0">
              <a:buNone/>
            </a:pPr>
            <a:r>
              <a:rPr lang="en-GB" dirty="0" smtClean="0"/>
              <a:t>“It is with your marble columns, with the thresholds of your temples, the statues of the tombs in which lie the ashes of your fathers that idle Naples is decorated.” – </a:t>
            </a:r>
            <a:r>
              <a:rPr lang="en-GB" b="1" dirty="0" smtClean="0"/>
              <a:t>Francesco Petrarch</a:t>
            </a:r>
            <a:r>
              <a:rPr lang="en-GB" dirty="0" smtClean="0"/>
              <a:t>.</a:t>
            </a:r>
            <a:endParaRPr lang="en-GB" dirty="0"/>
          </a:p>
        </p:txBody>
      </p:sp>
    </p:spTree>
    <p:extLst>
      <p:ext uri="{BB962C8B-B14F-4D97-AF65-F5344CB8AC3E}">
        <p14:creationId xmlns:p14="http://schemas.microsoft.com/office/powerpoint/2010/main" val="338461495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5">
              <a:lumMod val="40000"/>
              <a:lumOff val="60000"/>
            </a:schemeClr>
          </a:solidFill>
        </p:spPr>
        <p:txBody>
          <a:bodyPr/>
          <a:lstStyle/>
          <a:p>
            <a:r>
              <a:rPr lang="en-GB" b="1" dirty="0" smtClean="0"/>
              <a:t>Remodelling Rome</a:t>
            </a:r>
            <a:endParaRPr lang="en-GB" b="1" dirty="0"/>
          </a:p>
        </p:txBody>
      </p:sp>
      <p:sp>
        <p:nvSpPr>
          <p:cNvPr id="3" name="Content Placeholder 2"/>
          <p:cNvSpPr>
            <a:spLocks noGrp="1"/>
          </p:cNvSpPr>
          <p:nvPr>
            <p:ph idx="1"/>
          </p:nvPr>
        </p:nvSpPr>
        <p:spPr>
          <a:xfrm>
            <a:off x="107504" y="1600200"/>
            <a:ext cx="8928992" cy="5141168"/>
          </a:xfrm>
          <a:solidFill>
            <a:schemeClr val="accent6">
              <a:lumMod val="40000"/>
              <a:lumOff val="60000"/>
            </a:schemeClr>
          </a:solidFill>
        </p:spPr>
        <p:txBody>
          <a:bodyPr>
            <a:normAutofit fontScale="92500" lnSpcReduction="10000"/>
          </a:bodyPr>
          <a:lstStyle/>
          <a:p>
            <a:r>
              <a:rPr lang="en-GB" dirty="0"/>
              <a:t>Council of Trent (mid-sixteenth century) – censorship by Pope Pius IV of protestant scholarship – move away from classical humanist interests to an early history of the Church.</a:t>
            </a:r>
          </a:p>
          <a:p>
            <a:endParaRPr lang="en-GB" sz="1200" dirty="0" smtClean="0"/>
          </a:p>
          <a:p>
            <a:r>
              <a:rPr lang="en-GB" dirty="0" smtClean="0"/>
              <a:t>Popes from mid-fifteenth to mid-seventeenth centuries, remodelled Rome an obliterated large segments of what was previously visible.</a:t>
            </a:r>
          </a:p>
          <a:p>
            <a:endParaRPr lang="en-GB" sz="1200" dirty="0" smtClean="0"/>
          </a:p>
          <a:p>
            <a:r>
              <a:rPr lang="en-GB" dirty="0" smtClean="0"/>
              <a:t>The Angel placed on Hadrian’s Mausoleum; statues of Peter and Paul placed in the columns of Marcus Aurelius and Trajan. </a:t>
            </a:r>
          </a:p>
          <a:p>
            <a:endParaRPr lang="en-GB" sz="1200" dirty="0" smtClean="0"/>
          </a:p>
          <a:p>
            <a:r>
              <a:rPr lang="en-GB" dirty="0" smtClean="0"/>
              <a:t>Earlier reluctance to convert pagan temples into Churches in Rome – belief in demonic </a:t>
            </a:r>
            <a:r>
              <a:rPr lang="en-GB" dirty="0" smtClean="0"/>
              <a:t>spirits? </a:t>
            </a:r>
            <a:r>
              <a:rPr lang="en-GB" dirty="0" smtClean="0"/>
              <a:t>– Gregory the Great driving demons out of the Pantheon.</a:t>
            </a:r>
            <a:endParaRPr lang="en-GB" dirty="0"/>
          </a:p>
        </p:txBody>
      </p:sp>
    </p:spTree>
    <p:extLst>
      <p:ext uri="{BB962C8B-B14F-4D97-AF65-F5344CB8AC3E}">
        <p14:creationId xmlns:p14="http://schemas.microsoft.com/office/powerpoint/2010/main" val="68336285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5">
              <a:lumMod val="40000"/>
              <a:lumOff val="60000"/>
            </a:schemeClr>
          </a:solidFill>
        </p:spPr>
        <p:txBody>
          <a:bodyPr/>
          <a:lstStyle/>
          <a:p>
            <a:r>
              <a:rPr lang="en-GB" b="1" dirty="0" smtClean="0"/>
              <a:t>Preservation or Usurpation?</a:t>
            </a:r>
            <a:endParaRPr lang="en-GB" b="1" dirty="0"/>
          </a:p>
        </p:txBody>
      </p:sp>
      <p:sp>
        <p:nvSpPr>
          <p:cNvPr id="3" name="Content Placeholder 2"/>
          <p:cNvSpPr>
            <a:spLocks noGrp="1"/>
          </p:cNvSpPr>
          <p:nvPr>
            <p:ph idx="1"/>
          </p:nvPr>
        </p:nvSpPr>
        <p:spPr>
          <a:xfrm>
            <a:off x="107504" y="2240924"/>
            <a:ext cx="8928992" cy="4428436"/>
          </a:xfrm>
          <a:solidFill>
            <a:schemeClr val="accent2">
              <a:lumMod val="40000"/>
              <a:lumOff val="60000"/>
            </a:schemeClr>
          </a:solidFill>
        </p:spPr>
        <p:txBody>
          <a:bodyPr>
            <a:normAutofit/>
          </a:bodyPr>
          <a:lstStyle/>
          <a:p>
            <a:r>
              <a:rPr lang="en-GB" dirty="0" smtClean="0"/>
              <a:t>Ideological value of the monuments for powers in Rome.</a:t>
            </a:r>
          </a:p>
          <a:p>
            <a:endParaRPr lang="en-GB" sz="1200" dirty="0" smtClean="0"/>
          </a:p>
          <a:p>
            <a:r>
              <a:rPr lang="en-GB" dirty="0" smtClean="0"/>
              <a:t>Edict of 27 March 1162 forbids damage to Trajan’s column so it may remain a glory to the Roman people. </a:t>
            </a:r>
          </a:p>
          <a:p>
            <a:endParaRPr lang="en-GB" sz="1200" dirty="0" smtClean="0"/>
          </a:p>
          <a:p>
            <a:r>
              <a:rPr lang="en-GB" dirty="0" smtClean="0"/>
              <a:t>Increasing taste among the elite (including the ecclesiastical) for forming collections of ancient works and antiquities – ransacking of monuments – later acquisition by Northern Europeans e.g. </a:t>
            </a:r>
            <a:r>
              <a:rPr lang="en-GB" dirty="0" err="1" smtClean="0"/>
              <a:t>Ashmolean</a:t>
            </a:r>
            <a:r>
              <a:rPr lang="en-GB" dirty="0" smtClean="0"/>
              <a:t> and British Museums, French occupation. </a:t>
            </a:r>
          </a:p>
          <a:p>
            <a:endParaRPr lang="en-GB" dirty="0"/>
          </a:p>
        </p:txBody>
      </p:sp>
    </p:spTree>
    <p:extLst>
      <p:ext uri="{BB962C8B-B14F-4D97-AF65-F5344CB8AC3E}">
        <p14:creationId xmlns:p14="http://schemas.microsoft.com/office/powerpoint/2010/main" val="99027655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0" y="404664"/>
            <a:ext cx="4860032" cy="6048672"/>
          </a:xfrm>
          <a:solidFill>
            <a:schemeClr val="tx2">
              <a:lumMod val="40000"/>
              <a:lumOff val="60000"/>
            </a:schemeClr>
          </a:solidFill>
        </p:spPr>
        <p:txBody>
          <a:bodyPr>
            <a:normAutofit/>
          </a:bodyPr>
          <a:lstStyle/>
          <a:p>
            <a:pPr marL="137160" indent="0">
              <a:buNone/>
            </a:pPr>
            <a:r>
              <a:rPr lang="en-GB" dirty="0" smtClean="0"/>
              <a:t>“We entered [he recalled] and saw that the whole appearance of the place was confused, and that it was only a shadow and a corpse of that splendid work. So I turned with a sigh to </a:t>
            </a:r>
            <a:r>
              <a:rPr lang="en-GB" dirty="0" err="1" smtClean="0"/>
              <a:t>Florentius</a:t>
            </a:r>
            <a:r>
              <a:rPr lang="en-GB" dirty="0" smtClean="0"/>
              <a:t>: ‘Alas,’ I said, ‘what is this? Everything I see has been destroyed by men or has collapsed with age, and the limbs and joints of the original body are lost. Who can use these ruins to restore its true appearance for me?’” – </a:t>
            </a:r>
            <a:r>
              <a:rPr lang="en-GB" b="1" dirty="0" smtClean="0"/>
              <a:t>Justus </a:t>
            </a:r>
            <a:r>
              <a:rPr lang="en-GB" b="1" dirty="0" err="1" smtClean="0"/>
              <a:t>Lipsius</a:t>
            </a:r>
            <a:r>
              <a:rPr lang="en-GB" dirty="0"/>
              <a:t> </a:t>
            </a:r>
            <a:r>
              <a:rPr lang="en-GB" dirty="0" smtClean="0"/>
              <a:t>(1560s).</a:t>
            </a:r>
            <a:endParaRPr lang="en-GB" dirty="0"/>
          </a:p>
        </p:txBody>
      </p:sp>
      <p:sp>
        <p:nvSpPr>
          <p:cNvPr id="4" name="Content Placeholder 3"/>
          <p:cNvSpPr>
            <a:spLocks noGrp="1"/>
          </p:cNvSpPr>
          <p:nvPr>
            <p:ph sz="half" idx="2"/>
          </p:nvPr>
        </p:nvSpPr>
        <p:spPr>
          <a:xfrm>
            <a:off x="4932040" y="5517232"/>
            <a:ext cx="4032448" cy="936104"/>
          </a:xfrm>
          <a:solidFill>
            <a:schemeClr val="bg2">
              <a:lumMod val="90000"/>
            </a:schemeClr>
          </a:solidFill>
        </p:spPr>
        <p:txBody>
          <a:bodyPr>
            <a:normAutofit/>
          </a:bodyPr>
          <a:lstStyle/>
          <a:p>
            <a:pPr marL="137160" indent="0" algn="ctr">
              <a:buNone/>
            </a:pPr>
            <a:r>
              <a:rPr lang="en-GB" dirty="0" smtClean="0"/>
              <a:t>Giovanni Battista Piranesi (1720-1778)</a:t>
            </a:r>
            <a:endParaRPr lang="en-GB" dirty="0"/>
          </a:p>
        </p:txBody>
      </p:sp>
      <p:pic>
        <p:nvPicPr>
          <p:cNvPr id="1026" name="Picture 2" descr="C:\Users\Matt\Downloads\Aerial-View-Of-The-Colosseum-In-Rome-From-Views-Of-Rome,-First-Published-In-1756,-Printed-Paris-1800.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932040" y="548680"/>
            <a:ext cx="4032448" cy="46523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0623079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60997" y="2850412"/>
            <a:ext cx="5273899" cy="1412494"/>
          </a:xfrm>
          <a:solidFill>
            <a:srgbClr val="FFFF00"/>
          </a:solidFill>
        </p:spPr>
        <p:txBody>
          <a:bodyPr>
            <a:normAutofit/>
          </a:bodyPr>
          <a:lstStyle/>
          <a:p>
            <a:r>
              <a:rPr lang="en-GB" sz="6000" b="1" dirty="0" smtClean="0"/>
              <a:t>Travels to Rome</a:t>
            </a:r>
            <a:endParaRPr lang="en-GB" sz="6000" b="1" dirty="0"/>
          </a:p>
        </p:txBody>
      </p:sp>
    </p:spTree>
    <p:extLst>
      <p:ext uri="{BB962C8B-B14F-4D97-AF65-F5344CB8AC3E}">
        <p14:creationId xmlns:p14="http://schemas.microsoft.com/office/powerpoint/2010/main" val="23793376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28650" y="133306"/>
            <a:ext cx="7886700" cy="1325563"/>
          </a:xfrm>
          <a:solidFill>
            <a:schemeClr val="accent5">
              <a:lumMod val="40000"/>
              <a:lumOff val="60000"/>
            </a:schemeClr>
          </a:solidFill>
        </p:spPr>
        <p:txBody>
          <a:bodyPr/>
          <a:lstStyle/>
          <a:p>
            <a:r>
              <a:rPr lang="en-GB" b="1" dirty="0" smtClean="0"/>
              <a:t>Rome in the Imagination</a:t>
            </a:r>
            <a:endParaRPr lang="en-GB" b="1" dirty="0"/>
          </a:p>
        </p:txBody>
      </p:sp>
      <p:sp>
        <p:nvSpPr>
          <p:cNvPr id="3" name="Content Placeholder 2"/>
          <p:cNvSpPr>
            <a:spLocks noGrp="1"/>
          </p:cNvSpPr>
          <p:nvPr>
            <p:ph idx="1"/>
          </p:nvPr>
        </p:nvSpPr>
        <p:spPr>
          <a:xfrm>
            <a:off x="179512" y="1600200"/>
            <a:ext cx="8784976" cy="5257800"/>
          </a:xfrm>
          <a:solidFill>
            <a:srgbClr val="00B050"/>
          </a:solidFill>
        </p:spPr>
        <p:txBody>
          <a:bodyPr>
            <a:normAutofit fontScale="92500" lnSpcReduction="10000"/>
          </a:bodyPr>
          <a:lstStyle/>
          <a:p>
            <a:pPr>
              <a:buNone/>
            </a:pPr>
            <a:r>
              <a:rPr lang="en-GB" dirty="0" smtClean="0"/>
              <a:t>“As long as the </a:t>
            </a:r>
            <a:r>
              <a:rPr lang="en-GB" dirty="0" err="1" smtClean="0"/>
              <a:t>Colisaeus</a:t>
            </a:r>
            <a:r>
              <a:rPr lang="en-GB" dirty="0" smtClean="0"/>
              <a:t> [Colosseum] stands, Rome stands too; when the </a:t>
            </a:r>
            <a:r>
              <a:rPr lang="en-GB" dirty="0" err="1" smtClean="0"/>
              <a:t>Colisaeus</a:t>
            </a:r>
            <a:r>
              <a:rPr lang="en-GB" dirty="0" smtClean="0"/>
              <a:t> falls, Rome falls too, when Rome falls, the world falls too.” – </a:t>
            </a:r>
            <a:r>
              <a:rPr lang="en-GB" i="1" dirty="0" smtClean="0"/>
              <a:t>Quotations from the Fathers</a:t>
            </a:r>
            <a:r>
              <a:rPr lang="en-GB" dirty="0" smtClean="0"/>
              <a:t>. </a:t>
            </a:r>
          </a:p>
          <a:p>
            <a:pPr>
              <a:buNone/>
            </a:pPr>
            <a:endParaRPr lang="en-GB" sz="1400" dirty="0" smtClean="0"/>
          </a:p>
          <a:p>
            <a:pPr>
              <a:buNone/>
            </a:pPr>
            <a:r>
              <a:rPr lang="en-GB" dirty="0" smtClean="0"/>
              <a:t>“The multitude of statues known as the ‘Salvation of the Citizens’ is to be much admired. By magic art statues were dedicated to all those peoples who were subject to Roman rule, and indeed there was no region under Roman authority which did not have statues in this particular hall… each wearing round its neck a bell made of silver… If any nation dared to rise in rebellion against Roman rule, its statues would immediate move, causing the bell to ring, and at once a priest would write down its name and convey this to the government.” – Magister </a:t>
            </a:r>
            <a:r>
              <a:rPr lang="en-GB" dirty="0" err="1" smtClean="0"/>
              <a:t>Gregorius</a:t>
            </a:r>
            <a:r>
              <a:rPr lang="en-GB" dirty="0" smtClean="0"/>
              <a:t> </a:t>
            </a:r>
            <a:r>
              <a:rPr lang="en-GB" i="1" dirty="0" smtClean="0"/>
              <a:t>The Marvels of Rome </a:t>
            </a:r>
            <a:r>
              <a:rPr lang="en-GB" dirty="0" smtClean="0"/>
              <a:t>(tr. Osborne, 8) – (12</a:t>
            </a:r>
            <a:r>
              <a:rPr lang="en-GB" baseline="30000" dirty="0" smtClean="0"/>
              <a:t>th</a:t>
            </a:r>
            <a:r>
              <a:rPr lang="en-GB" dirty="0" smtClean="0"/>
              <a:t> century).</a:t>
            </a:r>
            <a:endParaRPr lang="en-GB" dirty="0"/>
          </a:p>
        </p:txBody>
      </p:sp>
    </p:spTree>
    <p:extLst>
      <p:ext uri="{BB962C8B-B14F-4D97-AF65-F5344CB8AC3E}">
        <p14:creationId xmlns:p14="http://schemas.microsoft.com/office/powerpoint/2010/main" val="262930818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5">
              <a:lumMod val="40000"/>
              <a:lumOff val="60000"/>
            </a:schemeClr>
          </a:solidFill>
          <a:ln>
            <a:solidFill>
              <a:schemeClr val="accent5">
                <a:lumMod val="40000"/>
                <a:lumOff val="60000"/>
              </a:schemeClr>
            </a:solidFill>
          </a:ln>
        </p:spPr>
        <p:txBody>
          <a:bodyPr/>
          <a:lstStyle/>
          <a:p>
            <a:r>
              <a:rPr lang="en-GB" b="1" dirty="0" smtClean="0"/>
              <a:t>Pilgrimage and Tours</a:t>
            </a:r>
            <a:endParaRPr lang="en-GB" b="1" dirty="0"/>
          </a:p>
        </p:txBody>
      </p:sp>
      <p:sp>
        <p:nvSpPr>
          <p:cNvPr id="4" name="Content Placeholder 3"/>
          <p:cNvSpPr>
            <a:spLocks noGrp="1"/>
          </p:cNvSpPr>
          <p:nvPr>
            <p:ph sz="half" idx="1"/>
          </p:nvPr>
        </p:nvSpPr>
        <p:spPr>
          <a:xfrm>
            <a:off x="0" y="1596980"/>
            <a:ext cx="4895528" cy="5261020"/>
          </a:xfrm>
          <a:solidFill>
            <a:schemeClr val="accent3">
              <a:lumMod val="20000"/>
              <a:lumOff val="80000"/>
            </a:schemeClr>
          </a:solidFill>
        </p:spPr>
        <p:txBody>
          <a:bodyPr>
            <a:normAutofit fontScale="92500" lnSpcReduction="20000"/>
          </a:bodyPr>
          <a:lstStyle/>
          <a:p>
            <a:r>
              <a:rPr lang="en-GB" dirty="0" smtClean="0"/>
              <a:t>Peoples from Europe and the Arab world continued to visit the city in the Medieval and Renaissance period. </a:t>
            </a:r>
          </a:p>
          <a:p>
            <a:endParaRPr lang="en-GB" sz="500" dirty="0" smtClean="0"/>
          </a:p>
          <a:p>
            <a:r>
              <a:rPr lang="en-GB" dirty="0" smtClean="0"/>
              <a:t>Many of the monuments were subject to speculation and myth-making.</a:t>
            </a:r>
          </a:p>
          <a:p>
            <a:endParaRPr lang="en-GB" sz="500" dirty="0" smtClean="0"/>
          </a:p>
          <a:p>
            <a:r>
              <a:rPr lang="en-GB" dirty="0" smtClean="0"/>
              <a:t>Magister </a:t>
            </a:r>
            <a:r>
              <a:rPr lang="en-GB" dirty="0" err="1" smtClean="0"/>
              <a:t>Gregorius</a:t>
            </a:r>
            <a:r>
              <a:rPr lang="en-GB" dirty="0" smtClean="0"/>
              <a:t> misinterprets a copy of the </a:t>
            </a:r>
            <a:r>
              <a:rPr lang="en-GB" i="1" dirty="0" err="1" smtClean="0"/>
              <a:t>Lex</a:t>
            </a:r>
            <a:r>
              <a:rPr lang="en-GB" i="1" dirty="0" smtClean="0"/>
              <a:t> de </a:t>
            </a:r>
            <a:r>
              <a:rPr lang="en-GB" i="1" dirty="0" err="1" smtClean="0"/>
              <a:t>imperio</a:t>
            </a:r>
            <a:r>
              <a:rPr lang="en-GB" i="1" dirty="0" smtClean="0"/>
              <a:t> </a:t>
            </a:r>
            <a:r>
              <a:rPr lang="en-GB" i="1" dirty="0" err="1" smtClean="0"/>
              <a:t>Vespasiani</a:t>
            </a:r>
            <a:r>
              <a:rPr lang="en-GB" i="1" dirty="0" smtClean="0"/>
              <a:t> </a:t>
            </a:r>
            <a:r>
              <a:rPr lang="en-GB" dirty="0" smtClean="0"/>
              <a:t>as a ‘tablet forbidding sin’.</a:t>
            </a:r>
          </a:p>
          <a:p>
            <a:endParaRPr lang="en-GB" sz="500" i="1" dirty="0" smtClean="0"/>
          </a:p>
          <a:p>
            <a:r>
              <a:rPr lang="en-GB" dirty="0" smtClean="0"/>
              <a:t>Pantheon was though to be Republican with an Augustan Portico until the nineteenth century.</a:t>
            </a:r>
            <a:endParaRPr lang="en-GB" dirty="0"/>
          </a:p>
        </p:txBody>
      </p:sp>
      <p:sp>
        <p:nvSpPr>
          <p:cNvPr id="5" name="Content Placeholder 4"/>
          <p:cNvSpPr>
            <a:spLocks noGrp="1"/>
          </p:cNvSpPr>
          <p:nvPr>
            <p:ph sz="half" idx="2"/>
          </p:nvPr>
        </p:nvSpPr>
        <p:spPr>
          <a:xfrm>
            <a:off x="4895528" y="1596980"/>
            <a:ext cx="4248472" cy="5305657"/>
          </a:xfrm>
          <a:solidFill>
            <a:schemeClr val="accent3">
              <a:lumMod val="60000"/>
              <a:lumOff val="40000"/>
            </a:schemeClr>
          </a:solidFill>
        </p:spPr>
        <p:txBody>
          <a:bodyPr>
            <a:normAutofit fontScale="92500" lnSpcReduction="20000"/>
          </a:bodyPr>
          <a:lstStyle/>
          <a:p>
            <a:r>
              <a:rPr lang="en-GB" dirty="0" smtClean="0"/>
              <a:t>Interests in Martyrs (as well as the antiquarian).</a:t>
            </a:r>
          </a:p>
          <a:p>
            <a:pPr marL="137160" indent="0">
              <a:buNone/>
            </a:pPr>
            <a:endParaRPr lang="en-GB" sz="1200" dirty="0"/>
          </a:p>
          <a:p>
            <a:pPr marL="137160" indent="0">
              <a:buNone/>
            </a:pPr>
            <a:r>
              <a:rPr lang="en-GB" dirty="0" smtClean="0"/>
              <a:t>“Rome, without compare, though all but shattered; Your very ruins tell of greatness once enjoyed. Great age has trembled your boasting, the Palaces of Caesar and the temples of the gods alike lie smothering in the mud… With those features, these gods were honoured, Rather for the skill that shaped them than for their deity.” – </a:t>
            </a:r>
            <a:r>
              <a:rPr lang="en-GB" b="1" dirty="0" err="1" smtClean="0"/>
              <a:t>Hildebert</a:t>
            </a:r>
            <a:r>
              <a:rPr lang="en-GB" b="1" dirty="0" smtClean="0"/>
              <a:t> of </a:t>
            </a:r>
            <a:r>
              <a:rPr lang="en-GB" b="1" dirty="0" err="1" smtClean="0"/>
              <a:t>Lavardin</a:t>
            </a:r>
            <a:r>
              <a:rPr lang="en-GB" b="1" dirty="0" smtClean="0"/>
              <a:t> 1-36</a:t>
            </a:r>
            <a:r>
              <a:rPr lang="en-GB" dirty="0" smtClean="0"/>
              <a:t>. </a:t>
            </a:r>
            <a:endParaRPr lang="en-GB" dirty="0"/>
          </a:p>
        </p:txBody>
      </p:sp>
    </p:spTree>
    <p:extLst>
      <p:ext uri="{BB962C8B-B14F-4D97-AF65-F5344CB8AC3E}">
        <p14:creationId xmlns:p14="http://schemas.microsoft.com/office/powerpoint/2010/main" val="361585898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5">
              <a:lumMod val="40000"/>
              <a:lumOff val="60000"/>
            </a:schemeClr>
          </a:solidFill>
        </p:spPr>
        <p:txBody>
          <a:bodyPr/>
          <a:lstStyle/>
          <a:p>
            <a:r>
              <a:rPr lang="en-GB" b="1" dirty="0" smtClean="0"/>
              <a:t>The Grand </a:t>
            </a:r>
            <a:r>
              <a:rPr lang="en-GB" b="1" dirty="0" smtClean="0"/>
              <a:t>Tour</a:t>
            </a:r>
            <a:endParaRPr lang="en-GB" b="1" dirty="0"/>
          </a:p>
        </p:txBody>
      </p:sp>
      <p:sp>
        <p:nvSpPr>
          <p:cNvPr id="3" name="Content Placeholder 2"/>
          <p:cNvSpPr>
            <a:spLocks noGrp="1"/>
          </p:cNvSpPr>
          <p:nvPr>
            <p:ph idx="1"/>
          </p:nvPr>
        </p:nvSpPr>
        <p:spPr>
          <a:xfrm>
            <a:off x="0" y="2024258"/>
            <a:ext cx="8712968" cy="1440160"/>
          </a:xfrm>
          <a:solidFill>
            <a:schemeClr val="accent2">
              <a:lumMod val="20000"/>
              <a:lumOff val="80000"/>
            </a:schemeClr>
          </a:solidFill>
        </p:spPr>
        <p:txBody>
          <a:bodyPr>
            <a:normAutofit/>
          </a:bodyPr>
          <a:lstStyle/>
          <a:p>
            <a:r>
              <a:rPr lang="en-GB" dirty="0" smtClean="0"/>
              <a:t>Young men of wealth (especially the British) took cultural tours of the legacy of Antiquity during seventeenth to mid-nineteenths centuries. </a:t>
            </a:r>
          </a:p>
          <a:p>
            <a:pPr>
              <a:buNone/>
            </a:pPr>
            <a:endParaRPr lang="en-GB" sz="1200" dirty="0" smtClean="0"/>
          </a:p>
        </p:txBody>
      </p:sp>
      <p:sp>
        <p:nvSpPr>
          <p:cNvPr id="4" name="Rectangle 3"/>
          <p:cNvSpPr/>
          <p:nvPr/>
        </p:nvSpPr>
        <p:spPr>
          <a:xfrm>
            <a:off x="0" y="3464418"/>
            <a:ext cx="5124822" cy="3190836"/>
          </a:xfrm>
          <a:prstGeom prst="rect">
            <a:avLst/>
          </a:prstGeom>
          <a:solidFill>
            <a:schemeClr val="accent2">
              <a:lumMod val="40000"/>
              <a:lumOff val="60000"/>
            </a:schemeClr>
          </a:solidFill>
        </p:spPr>
        <p:txBody>
          <a:bodyPr wrap="square">
            <a:spAutoFit/>
          </a:bodyPr>
          <a:lstStyle/>
          <a:p>
            <a:pPr>
              <a:buNone/>
            </a:pPr>
            <a:r>
              <a:rPr lang="en-GB" sz="2200" dirty="0" smtClean="0"/>
              <a:t>“[Picturesque landscape] ‘not only equal but even surpass the descriptions of the poets and the bright pictures of youthful imagination. The same observation cannot be applied to ruins, which, however interesting they may be, seldom answer expectation… we shall find them little more than tottering walls and masses of bricks…” – </a:t>
            </a:r>
            <a:r>
              <a:rPr lang="en-GB" sz="2200" b="1" dirty="0" smtClean="0"/>
              <a:t>Fr. Eustace</a:t>
            </a:r>
            <a:r>
              <a:rPr lang="en-GB" sz="2200" dirty="0" smtClean="0"/>
              <a:t> (1812).</a:t>
            </a:r>
            <a:endParaRPr lang="en-GB" sz="2200" dirty="0"/>
          </a:p>
        </p:txBody>
      </p:sp>
      <p:pic>
        <p:nvPicPr>
          <p:cNvPr id="5" name="Picture 4" descr="Piazza del Popolo.jpg"/>
          <p:cNvPicPr>
            <a:picLocks noChangeAspect="1"/>
          </p:cNvPicPr>
          <p:nvPr/>
        </p:nvPicPr>
        <p:blipFill>
          <a:blip r:embed="rId2" cstate="print"/>
          <a:stretch>
            <a:fillRect/>
          </a:stretch>
        </p:blipFill>
        <p:spPr>
          <a:xfrm>
            <a:off x="5124822" y="3068960"/>
            <a:ext cx="3970412" cy="3240360"/>
          </a:xfrm>
          <a:prstGeom prst="rect">
            <a:avLst/>
          </a:prstGeom>
        </p:spPr>
      </p:pic>
      <p:sp>
        <p:nvSpPr>
          <p:cNvPr id="6" name="Rectangle 5"/>
          <p:cNvSpPr/>
          <p:nvPr/>
        </p:nvSpPr>
        <p:spPr>
          <a:xfrm>
            <a:off x="5076056" y="6309320"/>
            <a:ext cx="4067944" cy="307777"/>
          </a:xfrm>
          <a:prstGeom prst="rect">
            <a:avLst/>
          </a:prstGeom>
          <a:solidFill>
            <a:schemeClr val="tx2">
              <a:lumMod val="20000"/>
              <a:lumOff val="80000"/>
            </a:schemeClr>
          </a:solidFill>
        </p:spPr>
        <p:txBody>
          <a:bodyPr wrap="square">
            <a:spAutoFit/>
          </a:bodyPr>
          <a:lstStyle/>
          <a:p>
            <a:r>
              <a:rPr lang="en-GB" sz="1400" dirty="0" smtClean="0"/>
              <a:t>Piazza del </a:t>
            </a:r>
            <a:r>
              <a:rPr lang="en-GB" sz="1400" dirty="0" err="1" smtClean="0"/>
              <a:t>Popolo</a:t>
            </a:r>
            <a:r>
              <a:rPr lang="en-GB" sz="1400" dirty="0" smtClean="0"/>
              <a:t> c. 1750 – Giovanni Ballista Piranesi</a:t>
            </a:r>
            <a:endParaRPr lang="en-GB" sz="1400" dirty="0"/>
          </a:p>
        </p:txBody>
      </p:sp>
    </p:spTree>
    <p:extLst>
      <p:ext uri="{BB962C8B-B14F-4D97-AF65-F5344CB8AC3E}">
        <p14:creationId xmlns:p14="http://schemas.microsoft.com/office/powerpoint/2010/main" val="202005804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5">
              <a:lumMod val="40000"/>
              <a:lumOff val="60000"/>
            </a:schemeClr>
          </a:solidFill>
        </p:spPr>
        <p:txBody>
          <a:bodyPr/>
          <a:lstStyle/>
          <a:p>
            <a:r>
              <a:rPr lang="en-GB" b="1" dirty="0" smtClean="0"/>
              <a:t>Bibliography</a:t>
            </a:r>
            <a:endParaRPr lang="en-GB" b="1" dirty="0"/>
          </a:p>
        </p:txBody>
      </p:sp>
      <p:sp>
        <p:nvSpPr>
          <p:cNvPr id="3" name="Content Placeholder 2"/>
          <p:cNvSpPr>
            <a:spLocks noGrp="1"/>
          </p:cNvSpPr>
          <p:nvPr>
            <p:ph idx="1"/>
          </p:nvPr>
        </p:nvSpPr>
        <p:spPr>
          <a:xfrm>
            <a:off x="180305" y="1825625"/>
            <a:ext cx="8770512" cy="4819874"/>
          </a:xfrm>
          <a:solidFill>
            <a:srgbClr val="92D050"/>
          </a:solidFill>
        </p:spPr>
        <p:txBody>
          <a:bodyPr>
            <a:normAutofit/>
          </a:bodyPr>
          <a:lstStyle/>
          <a:p>
            <a:r>
              <a:rPr lang="en-GB" dirty="0" err="1"/>
              <a:t>Petter</a:t>
            </a:r>
            <a:r>
              <a:rPr lang="en-GB" dirty="0"/>
              <a:t>, H. </a:t>
            </a:r>
            <a:r>
              <a:rPr lang="en-GB" dirty="0" smtClean="0"/>
              <a:t>2000. </a:t>
            </a:r>
            <a:r>
              <a:rPr lang="en-GB" dirty="0"/>
              <a:t>‘Back to the Future: Archaeology and Innovation in the Building of Roma </a:t>
            </a:r>
            <a:r>
              <a:rPr lang="en-GB" dirty="0" err="1"/>
              <a:t>Capitale</a:t>
            </a:r>
            <a:r>
              <a:rPr lang="en-GB" dirty="0"/>
              <a:t>’, in </a:t>
            </a:r>
            <a:r>
              <a:rPr lang="en-GB" dirty="0" err="1"/>
              <a:t>Coulston</a:t>
            </a:r>
            <a:r>
              <a:rPr lang="en-GB" dirty="0"/>
              <a:t>, J., and Dodge, H. (eds.), </a:t>
            </a:r>
            <a:r>
              <a:rPr lang="en-GB" i="1" dirty="0"/>
              <a:t>Ancient Rome: The Archaeology of the Eternal City</a:t>
            </a:r>
            <a:r>
              <a:rPr lang="en-GB" dirty="0"/>
              <a:t> (Oxford: Oxford University School of Archaeology): 332-353.</a:t>
            </a:r>
          </a:p>
          <a:p>
            <a:endParaRPr lang="en-GB" sz="1050" dirty="0"/>
          </a:p>
          <a:p>
            <a:r>
              <a:rPr lang="en-GB" dirty="0"/>
              <a:t>Purcell, N. </a:t>
            </a:r>
            <a:r>
              <a:rPr lang="en-GB" dirty="0" smtClean="0"/>
              <a:t>1992. </a:t>
            </a:r>
            <a:r>
              <a:rPr lang="en-GB" dirty="0"/>
              <a:t>‘The City of Rome’, in </a:t>
            </a:r>
            <a:r>
              <a:rPr lang="en-GB" dirty="0" err="1"/>
              <a:t>Jenkyns</a:t>
            </a:r>
            <a:r>
              <a:rPr lang="en-GB" dirty="0"/>
              <a:t>, R. (ed.), </a:t>
            </a:r>
            <a:r>
              <a:rPr lang="en-GB" i="1" dirty="0"/>
              <a:t>The Legacy of Rome: A New Appraisal </a:t>
            </a:r>
            <a:r>
              <a:rPr lang="en-GB" dirty="0"/>
              <a:t>(Oxford: Oxford University Press): 421-453.</a:t>
            </a:r>
          </a:p>
          <a:p>
            <a:endParaRPr lang="en-GB" sz="1000" dirty="0"/>
          </a:p>
          <a:p>
            <a:r>
              <a:rPr lang="en-GB" dirty="0" err="1"/>
              <a:t>Krautheimer</a:t>
            </a:r>
            <a:r>
              <a:rPr lang="en-GB" dirty="0"/>
              <a:t>, R. </a:t>
            </a:r>
            <a:r>
              <a:rPr lang="en-GB" dirty="0" smtClean="0"/>
              <a:t>1980. </a:t>
            </a:r>
            <a:r>
              <a:rPr lang="en-GB" i="1" dirty="0"/>
              <a:t>Rome: Profile of a City, 312-1308</a:t>
            </a:r>
            <a:r>
              <a:rPr lang="en-GB" dirty="0"/>
              <a:t>. Princeton: Princeton University Press.</a:t>
            </a:r>
          </a:p>
          <a:p>
            <a:endParaRPr lang="en-GB" dirty="0"/>
          </a:p>
        </p:txBody>
      </p:sp>
    </p:spTree>
    <p:extLst>
      <p:ext uri="{BB962C8B-B14F-4D97-AF65-F5344CB8AC3E}">
        <p14:creationId xmlns:p14="http://schemas.microsoft.com/office/powerpoint/2010/main" val="2779940167"/>
      </p:ext>
    </p:extLst>
  </p:cSld>
  <p:clrMapOvr>
    <a:masterClrMapping/>
  </p:clrMapOvr>
</p:sld>
</file>

<file path=ppt/theme/theme1.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19</TotalTime>
  <Words>1335</Words>
  <Application>Microsoft Office PowerPoint</Application>
  <PresentationFormat>On-screen Show (4:3)</PresentationFormat>
  <Paragraphs>88</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Calibri Light</vt:lpstr>
      <vt:lpstr>1_Office Theme</vt:lpstr>
      <vt:lpstr>From the twilight of Rome to the Dawn of Islam: The World of Late Antiquity (AD 235-632)</vt:lpstr>
      <vt:lpstr>Medieval Period</vt:lpstr>
      <vt:lpstr>PowerPoint Presentation</vt:lpstr>
      <vt:lpstr>Renaissance</vt:lpstr>
      <vt:lpstr>Modern Italy</vt:lpstr>
      <vt:lpstr>Rebuilding and Reusing Rome</vt:lpstr>
      <vt:lpstr>“Recycling”</vt:lpstr>
      <vt:lpstr>Remodelling Rome</vt:lpstr>
      <vt:lpstr>Preservation or Usurpation?</vt:lpstr>
      <vt:lpstr>PowerPoint Presentation</vt:lpstr>
      <vt:lpstr>Travels to Rome</vt:lpstr>
      <vt:lpstr>Rome in the Imagination</vt:lpstr>
      <vt:lpstr>Pilgrimage and Tours</vt:lpstr>
      <vt:lpstr>The Grand Tour</vt:lpstr>
      <vt:lpstr>Bibliography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From the twilight of Rome to the Dawn of Islam: The World of Late Antiquity (AD 235-632)</dc:title>
  <dc:creator>Matthew Cobb</dc:creator>
  <cp:lastModifiedBy>Matthew Cobb</cp:lastModifiedBy>
  <cp:revision>12</cp:revision>
  <dcterms:created xsi:type="dcterms:W3CDTF">2020-11-30T12:40:05Z</dcterms:created>
  <dcterms:modified xsi:type="dcterms:W3CDTF">2020-11-30T12:59:26Z</dcterms:modified>
</cp:coreProperties>
</file>