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Medium Style 4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400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8330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9589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737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6415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243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748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1014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852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889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808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8819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Oval 72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CDEC2-724B-F2A6-60F7-E21184D73A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Problem Solving &amp; Decision Making 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LCLM4004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Student: Liciana Bhavon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Student ID: 2531915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Lecturer: Toyin A 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Assignment 1: Presentation</a:t>
            </a:r>
            <a:endParaRPr lang="en-US" sz="3400">
              <a:solidFill>
                <a:srgbClr val="FFFFFF"/>
              </a:solidFill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3984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A43E65-8BA0-7557-0F76-C470A2618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Overview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C99DC-5257-4111-759A-1E37F4618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Introduction </a:t>
            </a:r>
          </a:p>
          <a:p>
            <a:r>
              <a:rPr lang="en-GB" sz="2000" dirty="0"/>
              <a:t>Company Background </a:t>
            </a:r>
          </a:p>
          <a:p>
            <a:r>
              <a:rPr lang="en-GB" sz="2000" dirty="0"/>
              <a:t>Problem: Nature and </a:t>
            </a:r>
            <a:r>
              <a:rPr lang="en-GB" sz="2000"/>
              <a:t>Scope using 5w2h model </a:t>
            </a:r>
            <a:endParaRPr lang="en-GB" sz="2000" dirty="0"/>
          </a:p>
          <a:p>
            <a:r>
              <a:rPr lang="en-GB" sz="2000" dirty="0"/>
              <a:t>PESTEL analysis: Basil’s Bakery </a:t>
            </a:r>
          </a:p>
          <a:p>
            <a:r>
              <a:rPr lang="en-GB" sz="2000" dirty="0"/>
              <a:t>Cause and Effect analysis: Fishbone Diagram </a:t>
            </a:r>
          </a:p>
          <a:p>
            <a:r>
              <a:rPr lang="en-GB" sz="2000" dirty="0"/>
              <a:t>Conclusion</a:t>
            </a:r>
          </a:p>
          <a:p>
            <a:r>
              <a:rPr lang="en-GB" sz="2000" dirty="0"/>
              <a:t>References </a:t>
            </a:r>
          </a:p>
          <a:p>
            <a:r>
              <a:rPr lang="en-GB" sz="2000" dirty="0"/>
              <a:t>Questions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96628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B9600F-3557-2279-403E-CB7E2F656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Introduction 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0EDE7-6D57-0FD4-56CB-EF6A25DB97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Today we will be…</a:t>
            </a:r>
          </a:p>
          <a:p>
            <a:r>
              <a:rPr lang="en-GB" sz="2000"/>
              <a:t>Identifying and providing insight to the nature and scope of the issues impacting Basil’s stagnation of sales. </a:t>
            </a:r>
          </a:p>
          <a:p>
            <a:pPr marL="0" indent="0">
              <a:buNone/>
            </a:pPr>
            <a:r>
              <a:rPr lang="en-GB" sz="2000"/>
              <a:t>This will be identified using the below frameworks: </a:t>
            </a:r>
          </a:p>
          <a:p>
            <a:r>
              <a:rPr lang="en-GB" sz="2000"/>
              <a:t>5w2h Model </a:t>
            </a:r>
          </a:p>
          <a:p>
            <a:r>
              <a:rPr lang="en-GB" sz="2000"/>
              <a:t>PESTEL Analysis </a:t>
            </a:r>
          </a:p>
          <a:p>
            <a:r>
              <a:rPr lang="en-GB" sz="2000"/>
              <a:t>Fishbone Diagram </a:t>
            </a:r>
          </a:p>
          <a:p>
            <a:pPr marL="0" indent="0">
              <a:buNone/>
            </a:pPr>
            <a:r>
              <a:rPr lang="en-GB" sz="2000"/>
              <a:t>Then we will… </a:t>
            </a:r>
          </a:p>
          <a:p>
            <a:r>
              <a:rPr lang="en-GB" sz="2000"/>
              <a:t>Summarise the key findings and provide references </a:t>
            </a:r>
          </a:p>
        </p:txBody>
      </p:sp>
    </p:spTree>
    <p:extLst>
      <p:ext uri="{BB962C8B-B14F-4D97-AF65-F5344CB8AC3E}">
        <p14:creationId xmlns:p14="http://schemas.microsoft.com/office/powerpoint/2010/main" val="252369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6429E0-66DE-BEB6-4ECD-D9FA9F24C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Company Background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858BA-7C44-F8A5-7ED4-00FADF5B4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Basil’s Bakery is a small, independent business located in a shopping centre retail park in Coventry, UK which was founded in 2015. The business grew by selling high quality, organic artisan bakery such as contemporary styled cakes, pastries and breads. </a:t>
            </a:r>
          </a:p>
          <a:p>
            <a:r>
              <a:rPr lang="en-GB" sz="2000"/>
              <a:t>Since 2019 and lockdown restrictions, sales and footfall decreased causing stagnant sales at an average of 25% below 2019 (prior to restrictions) </a:t>
            </a:r>
          </a:p>
        </p:txBody>
      </p:sp>
    </p:spTree>
    <p:extLst>
      <p:ext uri="{BB962C8B-B14F-4D97-AF65-F5344CB8AC3E}">
        <p14:creationId xmlns:p14="http://schemas.microsoft.com/office/powerpoint/2010/main" val="2503728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6BBE5-065E-B01E-10C6-4936F1F04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1765" y="0"/>
            <a:ext cx="7020711" cy="923331"/>
          </a:xfrm>
        </p:spPr>
        <p:txBody>
          <a:bodyPr/>
          <a:lstStyle/>
          <a:p>
            <a:r>
              <a:rPr lang="en-GB"/>
              <a:t>Problem: Stagnation of Sales </a:t>
            </a:r>
            <a:endParaRPr lang="en-US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C5835407-0AD0-89FC-5B14-DE065B7410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5672974"/>
              </p:ext>
            </p:extLst>
          </p:nvPr>
        </p:nvGraphicFramePr>
        <p:xfrm>
          <a:off x="451163" y="1043663"/>
          <a:ext cx="11330916" cy="5087264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5665458">
                  <a:extLst>
                    <a:ext uri="{9D8B030D-6E8A-4147-A177-3AD203B41FA5}">
                      <a16:colId xmlns:a16="http://schemas.microsoft.com/office/drawing/2014/main" val="2332418574"/>
                    </a:ext>
                  </a:extLst>
                </a:gridCol>
                <a:gridCol w="5665458">
                  <a:extLst>
                    <a:ext uri="{9D8B030D-6E8A-4147-A177-3AD203B41FA5}">
                      <a16:colId xmlns:a16="http://schemas.microsoft.com/office/drawing/2014/main" val="2918042200"/>
                    </a:ext>
                  </a:extLst>
                </a:gridCol>
              </a:tblGrid>
              <a:tr h="635908">
                <a:tc>
                  <a:txBody>
                    <a:bodyPr/>
                    <a:lstStyle/>
                    <a:p>
                      <a:r>
                        <a:rPr lang="en-GB"/>
                        <a:t>52WH MODEL: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Used to help identify a problem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5193215"/>
                  </a:ext>
                </a:extLst>
              </a:tr>
              <a:tr h="635908">
                <a:tc>
                  <a:txBody>
                    <a:bodyPr/>
                    <a:lstStyle/>
                    <a:p>
                      <a:r>
                        <a:rPr lang="en-GB"/>
                        <a:t>Who: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Basil and his bakery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4916586"/>
                  </a:ext>
                </a:extLst>
              </a:tr>
              <a:tr h="635908">
                <a:tc>
                  <a:txBody>
                    <a:bodyPr/>
                    <a:lstStyle/>
                    <a:p>
                      <a:r>
                        <a:rPr lang="en-GB"/>
                        <a:t>What: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Loss of sales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7371802"/>
                  </a:ext>
                </a:extLst>
              </a:tr>
              <a:tr h="635908">
                <a:tc>
                  <a:txBody>
                    <a:bodyPr/>
                    <a:lstStyle/>
                    <a:p>
                      <a:r>
                        <a:rPr lang="en-GB"/>
                        <a:t>When: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2020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7634616"/>
                  </a:ext>
                </a:extLst>
              </a:tr>
              <a:tr h="635908">
                <a:tc>
                  <a:txBody>
                    <a:bodyPr/>
                    <a:lstStyle/>
                    <a:p>
                      <a:r>
                        <a:rPr lang="en-GB"/>
                        <a:t>Where: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Retail park in Coventry UK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8672124"/>
                  </a:ext>
                </a:extLst>
              </a:tr>
              <a:tr h="635908">
                <a:tc>
                  <a:txBody>
                    <a:bodyPr/>
                    <a:lstStyle/>
                    <a:p>
                      <a:r>
                        <a:rPr lang="en-GB"/>
                        <a:t>Why: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Football and lockdown restrictions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0495449"/>
                  </a:ext>
                </a:extLst>
              </a:tr>
              <a:tr h="635908">
                <a:tc>
                  <a:txBody>
                    <a:bodyPr/>
                    <a:lstStyle/>
                    <a:p>
                      <a:r>
                        <a:rPr lang="en-GB"/>
                        <a:t>How: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Redundancy/people WFH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9546661"/>
                  </a:ext>
                </a:extLst>
              </a:tr>
              <a:tr h="635908">
                <a:tc>
                  <a:txBody>
                    <a:bodyPr/>
                    <a:lstStyle/>
                    <a:p>
                      <a:r>
                        <a:rPr lang="en-GB"/>
                        <a:t>How much: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25% on average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88565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1D6D533-5342-8A67-DD43-798EFF0305D8}"/>
              </a:ext>
            </a:extLst>
          </p:cNvPr>
          <p:cNvSpPr txBox="1"/>
          <p:nvPr/>
        </p:nvSpPr>
        <p:spPr>
          <a:xfrm>
            <a:off x="10242988" y="6251259"/>
            <a:ext cx="1539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</a:t>
            </a:r>
            <a:r>
              <a:rPr lang="en-GB" dirty="0" err="1"/>
              <a:t>Durej</a:t>
            </a:r>
            <a:r>
              <a:rPr lang="en-GB" dirty="0"/>
              <a:t>, 2018)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493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415A6-2F3E-A812-906D-8F87FDFDD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4747"/>
            <a:ext cx="10604374" cy="970244"/>
          </a:xfrm>
        </p:spPr>
        <p:txBody>
          <a:bodyPr/>
          <a:lstStyle/>
          <a:p>
            <a:pPr algn="ctr"/>
            <a:r>
              <a:rPr lang="en-GB" dirty="0"/>
              <a:t>PESTEL Analysis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F4D30-88B1-2EBC-ACF8-5D519F04E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686F8AB-D96A-7695-F48F-46B9AC811D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2264741"/>
              </p:ext>
            </p:extLst>
          </p:nvPr>
        </p:nvGraphicFramePr>
        <p:xfrm>
          <a:off x="511268" y="870024"/>
          <a:ext cx="10931306" cy="5352149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5465653">
                  <a:extLst>
                    <a:ext uri="{9D8B030D-6E8A-4147-A177-3AD203B41FA5}">
                      <a16:colId xmlns:a16="http://schemas.microsoft.com/office/drawing/2014/main" val="3654348638"/>
                    </a:ext>
                  </a:extLst>
                </a:gridCol>
                <a:gridCol w="5465653">
                  <a:extLst>
                    <a:ext uri="{9D8B030D-6E8A-4147-A177-3AD203B41FA5}">
                      <a16:colId xmlns:a16="http://schemas.microsoft.com/office/drawing/2014/main" val="2966672477"/>
                    </a:ext>
                  </a:extLst>
                </a:gridCol>
              </a:tblGrid>
              <a:tr h="369114">
                <a:tc>
                  <a:txBody>
                    <a:bodyPr/>
                    <a:lstStyle/>
                    <a:p>
                      <a:r>
                        <a:rPr lang="en-GB" dirty="0"/>
                        <a:t>Factors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Basil’s Bakery is affected.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7472633"/>
                  </a:ext>
                </a:extLst>
              </a:tr>
              <a:tr h="922784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Lockdown Restrictions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Stagnated sales at an average of 25% below years prior to restrictions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1884780"/>
                  </a:ext>
                </a:extLst>
              </a:tr>
              <a:tr h="1199620">
                <a:tc>
                  <a:txBody>
                    <a:bodyPr/>
                    <a:lstStyle/>
                    <a:p>
                      <a:r>
                        <a:rPr lang="en-GB" dirty="0"/>
                        <a:t>Economical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Shopping centre has become much quieter than previous years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Many customers have become redundant / have started working from home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0614020"/>
                  </a:ext>
                </a:extLst>
              </a:tr>
              <a:tr h="369114">
                <a:tc>
                  <a:txBody>
                    <a:bodyPr/>
                    <a:lstStyle/>
                    <a:p>
                      <a:r>
                        <a:rPr lang="en-GB" dirty="0"/>
                        <a:t>Socio-Cultural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No delivery / online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5335956"/>
                  </a:ext>
                </a:extLst>
              </a:tr>
              <a:tr h="922784">
                <a:tc>
                  <a:txBody>
                    <a:bodyPr/>
                    <a:lstStyle/>
                    <a:p>
                      <a:r>
                        <a:rPr lang="en-GB" dirty="0"/>
                        <a:t>Technological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No pre-ordering options / lack of technology availability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Unable to answer phone calls at times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2782486"/>
                  </a:ext>
                </a:extLst>
              </a:tr>
              <a:tr h="645949"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Vulnerability to crop failure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Difficulty to budget for the cost of his stock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5114"/>
                  </a:ext>
                </a:extLst>
              </a:tr>
              <a:tr h="922784"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Concern regarding viability with current prospects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Lack of understanding regarding running a business / business prospects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619610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C5BD7B8-DFFF-0B7A-B9A2-9F7CC0FC8118}"/>
              </a:ext>
            </a:extLst>
          </p:cNvPr>
          <p:cNvSpPr txBox="1"/>
          <p:nvPr/>
        </p:nvSpPr>
        <p:spPr>
          <a:xfrm>
            <a:off x="7662879" y="6277557"/>
            <a:ext cx="4529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(Johnson, Scholes and Whittington, 2020)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4502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0E467-0CE2-2051-9A44-7C55AB6F6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7639" y="24804"/>
            <a:ext cx="10478631" cy="872551"/>
          </a:xfrm>
        </p:spPr>
        <p:txBody>
          <a:bodyPr/>
          <a:lstStyle/>
          <a:p>
            <a:r>
              <a:rPr lang="en-GB" dirty="0"/>
              <a:t>Fishbone Diagram – The Root Cause 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34AA4D-9752-02B7-9167-9B32E36EE17E}"/>
              </a:ext>
            </a:extLst>
          </p:cNvPr>
          <p:cNvSpPr txBox="1"/>
          <p:nvPr/>
        </p:nvSpPr>
        <p:spPr>
          <a:xfrm>
            <a:off x="10237856" y="634839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(Ishikawa, 1986)</a:t>
            </a:r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42E6699D-B168-D118-43D5-0E9E71A12B56}"/>
              </a:ext>
            </a:extLst>
          </p:cNvPr>
          <p:cNvCxnSpPr>
            <a:cxnSpLocks/>
          </p:cNvCxnSpPr>
          <p:nvPr/>
        </p:nvCxnSpPr>
        <p:spPr>
          <a:xfrm flipV="1">
            <a:off x="317877" y="3948145"/>
            <a:ext cx="10194202" cy="1274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0902C65-BF1B-FA7A-941B-526B804B2828}"/>
              </a:ext>
            </a:extLst>
          </p:cNvPr>
          <p:cNvCxnSpPr>
            <a:cxnSpLocks/>
          </p:cNvCxnSpPr>
          <p:nvPr/>
        </p:nvCxnSpPr>
        <p:spPr>
          <a:xfrm flipH="1">
            <a:off x="335659" y="2212898"/>
            <a:ext cx="1320328" cy="1735247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9D461E3-4E4F-55E9-67EC-AEFF212EC034}"/>
              </a:ext>
            </a:extLst>
          </p:cNvPr>
          <p:cNvCxnSpPr>
            <a:cxnSpLocks/>
          </p:cNvCxnSpPr>
          <p:nvPr/>
        </p:nvCxnSpPr>
        <p:spPr>
          <a:xfrm>
            <a:off x="330020" y="3972208"/>
            <a:ext cx="1237967" cy="175711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989F4D0-DBE7-82E1-7A70-C510CC8B97F8}"/>
              </a:ext>
            </a:extLst>
          </p:cNvPr>
          <p:cNvCxnSpPr>
            <a:cxnSpLocks/>
          </p:cNvCxnSpPr>
          <p:nvPr/>
        </p:nvCxnSpPr>
        <p:spPr>
          <a:xfrm>
            <a:off x="3405095" y="3972208"/>
            <a:ext cx="1237848" cy="176843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509AC86-7BAF-E4EB-A770-0D63FC6041AD}"/>
              </a:ext>
            </a:extLst>
          </p:cNvPr>
          <p:cNvCxnSpPr>
            <a:cxnSpLocks/>
          </p:cNvCxnSpPr>
          <p:nvPr/>
        </p:nvCxnSpPr>
        <p:spPr>
          <a:xfrm flipH="1">
            <a:off x="3390017" y="2291362"/>
            <a:ext cx="1078810" cy="1689648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1E9CE98-1BA9-DBA2-DC36-6EC82795122D}"/>
              </a:ext>
            </a:extLst>
          </p:cNvPr>
          <p:cNvCxnSpPr>
            <a:cxnSpLocks/>
          </p:cNvCxnSpPr>
          <p:nvPr/>
        </p:nvCxnSpPr>
        <p:spPr>
          <a:xfrm>
            <a:off x="6955407" y="3948145"/>
            <a:ext cx="1148451" cy="164740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801CDFD2-131E-3CD3-601D-4F0142872016}"/>
              </a:ext>
            </a:extLst>
          </p:cNvPr>
          <p:cNvCxnSpPr>
            <a:cxnSpLocks/>
          </p:cNvCxnSpPr>
          <p:nvPr/>
        </p:nvCxnSpPr>
        <p:spPr>
          <a:xfrm flipH="1">
            <a:off x="6948534" y="2292035"/>
            <a:ext cx="1155324" cy="162610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12458CAC-EE05-F9E1-2A09-F1261B60E11E}"/>
              </a:ext>
            </a:extLst>
          </p:cNvPr>
          <p:cNvSpPr txBox="1"/>
          <p:nvPr/>
        </p:nvSpPr>
        <p:spPr>
          <a:xfrm>
            <a:off x="4355666" y="1703434"/>
            <a:ext cx="18288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Methods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35215E5-ADAD-161A-809E-5B4F31409B20}"/>
              </a:ext>
            </a:extLst>
          </p:cNvPr>
          <p:cNvSpPr txBox="1"/>
          <p:nvPr/>
        </p:nvSpPr>
        <p:spPr>
          <a:xfrm>
            <a:off x="7556418" y="1716661"/>
            <a:ext cx="1828800" cy="369332"/>
          </a:xfrm>
          <a:prstGeom prst="rect">
            <a:avLst/>
          </a:prstGeom>
          <a:noFill/>
          <a:ln>
            <a:solidFill>
              <a:schemeClr val="bg1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People</a:t>
            </a:r>
            <a:endParaRPr lang="en-US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9290E84-0A93-45D4-8F49-886E263D7930}"/>
              </a:ext>
            </a:extLst>
          </p:cNvPr>
          <p:cNvSpPr txBox="1"/>
          <p:nvPr/>
        </p:nvSpPr>
        <p:spPr>
          <a:xfrm>
            <a:off x="1279515" y="1702004"/>
            <a:ext cx="18288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Costs</a:t>
            </a:r>
            <a:endParaRPr lang="en-US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5F5B6224-96D4-479D-8C53-4678261894B6}"/>
              </a:ext>
            </a:extLst>
          </p:cNvPr>
          <p:cNvSpPr txBox="1"/>
          <p:nvPr/>
        </p:nvSpPr>
        <p:spPr>
          <a:xfrm>
            <a:off x="10524118" y="3517427"/>
            <a:ext cx="1131097" cy="646331"/>
          </a:xfrm>
          <a:prstGeom prst="rect">
            <a:avLst/>
          </a:prstGeom>
          <a:noFill/>
          <a:ln>
            <a:solidFill>
              <a:schemeClr val="bg1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Stagnant Sales</a:t>
            </a:r>
            <a:endParaRPr lang="en-US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0346E5B4-FEE6-E061-2DE1-6F4DEDC3DE8A}"/>
              </a:ext>
            </a:extLst>
          </p:cNvPr>
          <p:cNvSpPr txBox="1"/>
          <p:nvPr/>
        </p:nvSpPr>
        <p:spPr>
          <a:xfrm>
            <a:off x="7526196" y="5767234"/>
            <a:ext cx="18288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Environment</a:t>
            </a:r>
            <a:endParaRPr lang="en-US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8D9F054-E764-8ADA-C46B-0881415E415B}"/>
              </a:ext>
            </a:extLst>
          </p:cNvPr>
          <p:cNvSpPr txBox="1"/>
          <p:nvPr/>
        </p:nvSpPr>
        <p:spPr>
          <a:xfrm>
            <a:off x="4278997" y="5979060"/>
            <a:ext cx="18288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Customers</a:t>
            </a:r>
            <a:endParaRPr lang="en-US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813690-02D5-7FF6-4398-0AB4CA18ED6B}"/>
              </a:ext>
            </a:extLst>
          </p:cNvPr>
          <p:cNvSpPr txBox="1"/>
          <p:nvPr/>
        </p:nvSpPr>
        <p:spPr>
          <a:xfrm>
            <a:off x="846555" y="5849016"/>
            <a:ext cx="18288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Competition</a:t>
            </a:r>
            <a:endParaRPr lang="en-US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87B01CE3-F1F7-0F7D-7F5D-2C26C568081F}"/>
              </a:ext>
            </a:extLst>
          </p:cNvPr>
          <p:cNvSpPr txBox="1"/>
          <p:nvPr/>
        </p:nvSpPr>
        <p:spPr>
          <a:xfrm>
            <a:off x="1277639" y="4067838"/>
            <a:ext cx="26092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Local businesses within the retail park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Surrounding food businesses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Online delivery apps 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8E4DBB76-CB77-9C29-9C05-E6A3F01A6A3B}"/>
              </a:ext>
            </a:extLst>
          </p:cNvPr>
          <p:cNvSpPr txBox="1"/>
          <p:nvPr/>
        </p:nvSpPr>
        <p:spPr>
          <a:xfrm>
            <a:off x="4370136" y="4012908"/>
            <a:ext cx="23327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Weak engagement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Poor online services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Low retention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Tailored – not a broad target 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5C23B5B1-D1ED-E258-2982-1D979B1D2F65}"/>
              </a:ext>
            </a:extLst>
          </p:cNvPr>
          <p:cNvSpPr txBox="1"/>
          <p:nvPr/>
        </p:nvSpPr>
        <p:spPr>
          <a:xfrm>
            <a:off x="7891959" y="4226832"/>
            <a:ext cx="302240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Location became quieter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Less visitors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Empty retail units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Organic produce more vulnerable to crop failure </a:t>
            </a:r>
            <a:endParaRPr lang="en-US" dirty="0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EFE3D52-CE1D-1235-AB66-B50CDCDE6623}"/>
              </a:ext>
            </a:extLst>
          </p:cNvPr>
          <p:cNvSpPr txBox="1"/>
          <p:nvPr/>
        </p:nvSpPr>
        <p:spPr>
          <a:xfrm>
            <a:off x="1478795" y="2366336"/>
            <a:ext cx="20884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Utility Bills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Insurance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Business Rates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Cost of stock </a:t>
            </a:r>
            <a:endParaRPr lang="en-US" dirty="0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8FC6D9BF-9040-8E40-1493-CC664C1D82DE}"/>
              </a:ext>
            </a:extLst>
          </p:cNvPr>
          <p:cNvSpPr txBox="1"/>
          <p:nvPr/>
        </p:nvSpPr>
        <p:spPr>
          <a:xfrm>
            <a:off x="4355666" y="2338409"/>
            <a:ext cx="258082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Unsatisfactory waiting times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No delivery / pre order services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Unavailable at times </a:t>
            </a:r>
            <a:endParaRPr lang="en-US" dirty="0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058360A4-421E-6AF7-88EB-88BC3E0C02ED}"/>
              </a:ext>
            </a:extLst>
          </p:cNvPr>
          <p:cNvSpPr txBox="1"/>
          <p:nvPr/>
        </p:nvSpPr>
        <p:spPr>
          <a:xfrm>
            <a:off x="7891959" y="2462600"/>
            <a:ext cx="223331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Redundancy / Hybrid workers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Independent business – no staff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2E43450E-DCD9-7A00-E885-DACF0386EE13}"/>
              </a:ext>
            </a:extLst>
          </p:cNvPr>
          <p:cNvSpPr txBox="1"/>
          <p:nvPr/>
        </p:nvSpPr>
        <p:spPr>
          <a:xfrm>
            <a:off x="1954143" y="753389"/>
            <a:ext cx="8283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 visual tool used to identify and organise the causes of a specific problem.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82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00787-3CCC-C053-34DB-7AE14023F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284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 / Key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91847-2BD0-1582-1E41-172EF2C9C0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98626"/>
            <a:ext cx="5158427" cy="37304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Sales remain stagnant following Covid-19</a:t>
            </a:r>
          </a:p>
          <a:p>
            <a:r>
              <a:rPr lang="en-US" sz="2000" dirty="0"/>
              <a:t>Business rates, insurance, stock and utility bills have increased</a:t>
            </a:r>
          </a:p>
          <a:p>
            <a:r>
              <a:rPr lang="en-US" sz="2000" dirty="0"/>
              <a:t>Footfall has reduced</a:t>
            </a:r>
            <a:r>
              <a:rPr lang="en-GB" sz="2000" dirty="0"/>
              <a:t> and there is less visitors/customers</a:t>
            </a:r>
            <a:endParaRPr lang="en-US" sz="2000" dirty="0"/>
          </a:p>
          <a:p>
            <a:r>
              <a:rPr lang="en-US" sz="2000" dirty="0"/>
              <a:t>Basil will need to adapt his business operations to increase sales and satisfy customers </a:t>
            </a:r>
          </a:p>
          <a:p>
            <a:r>
              <a:rPr lang="en-GB" sz="2000" dirty="0"/>
              <a:t>Prospects need to be reviewed and challenged 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AB1C01-DA57-EF92-A920-81443F4A6452}"/>
              </a:ext>
            </a:extLst>
          </p:cNvPr>
          <p:cNvSpPr txBox="1"/>
          <p:nvPr/>
        </p:nvSpPr>
        <p:spPr>
          <a:xfrm>
            <a:off x="6189154" y="2398626"/>
            <a:ext cx="5164645" cy="3730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u="sng" dirty="0"/>
              <a:t>Conclusion: </a:t>
            </a:r>
            <a:endParaRPr lang="en-GB" sz="2000" b="1" u="sng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Basil needs to improve his service delivery and start offering online, delivery and pre-order services to adapt to loyal customer needs as well as supporting promotion and increased sales. Basil should equally consider his location, current prospects and overall change </a:t>
            </a:r>
            <a:r>
              <a:rPr lang="en-GB" sz="2000" dirty="0"/>
              <a:t>for the continual development of his business.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28917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F5851-69EB-8F3F-E7BF-42D79398A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9688296" cy="16429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latin typeface="+mj-lt"/>
                <a:ea typeface="+mj-ea"/>
                <a:cs typeface="+mj-cs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C9F9A-5266-ED47-6C62-91A36A002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7" y="2418409"/>
            <a:ext cx="9688296" cy="34543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 err="1"/>
              <a:t>Durej</a:t>
            </a:r>
            <a:r>
              <a:rPr lang="en-GB" sz="2000" dirty="0"/>
              <a:t>, O. (2018( ‘Back to Basics: The Right Questions’. Quality Progress, 51(10), p. 64 </a:t>
            </a:r>
          </a:p>
          <a:p>
            <a:endParaRPr lang="en-GB" sz="2000" dirty="0"/>
          </a:p>
          <a:p>
            <a:r>
              <a:rPr lang="en-GB" sz="2000" kern="1200" dirty="0">
                <a:latin typeface="+mn-lt"/>
                <a:ea typeface="+mn-ea"/>
                <a:cs typeface="+mn-cs"/>
              </a:rPr>
              <a:t>Johnson, G.</a:t>
            </a:r>
            <a:r>
              <a:rPr lang="en-GB" sz="2000" dirty="0"/>
              <a:t>, Scholes, K. And Whittington, R. (2020) Exploring Strategy: Text and Cases. 12</a:t>
            </a:r>
            <a:r>
              <a:rPr lang="en-GB" sz="2000" baseline="30000" dirty="0"/>
              <a:t>th</a:t>
            </a:r>
            <a:r>
              <a:rPr lang="en-GB" sz="2000" dirty="0"/>
              <a:t> edn. Harlow: Pearson. </a:t>
            </a:r>
          </a:p>
          <a:p>
            <a:endParaRPr lang="en-GB" sz="2000" kern="1200" dirty="0">
              <a:latin typeface="+mn-lt"/>
              <a:ea typeface="+mn-ea"/>
              <a:cs typeface="+mn-cs"/>
            </a:endParaRPr>
          </a:p>
          <a:p>
            <a:r>
              <a:rPr lang="en-GB" sz="2000" dirty="0"/>
              <a:t>Ishikawa, K. (1986) Guide to Quality Control. 2</a:t>
            </a:r>
            <a:r>
              <a:rPr lang="en-GB" sz="2000" baseline="30000" dirty="0"/>
              <a:t>nd</a:t>
            </a:r>
            <a:r>
              <a:rPr lang="en-GB" sz="2000" dirty="0"/>
              <a:t> rev. Edn. Tokyo: Asian Productivity Organisation.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6284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6E0CE-54C5-CDE7-577D-E77E0188B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Thank you for listening. </a:t>
            </a:r>
            <a:endParaRPr lang="en-US" sz="4000" dirty="0">
              <a:solidFill>
                <a:srgbClr val="FFFFFF"/>
              </a:solidFill>
            </a:endParaRPr>
          </a:p>
        </p:txBody>
      </p:sp>
      <p:pic>
        <p:nvPicPr>
          <p:cNvPr id="7" name="Picture 6" descr="Question mark boxes">
            <a:extLst>
              <a:ext uri="{FF2B5EF4-FFF2-40B4-BE49-F238E27FC236}">
                <a16:creationId xmlns:a16="http://schemas.microsoft.com/office/drawing/2014/main" id="{104FD186-A7CC-A443-D6BE-91543CCB12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8111" y="1627316"/>
            <a:ext cx="5903403" cy="332066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E448557-88BB-A329-D470-658415C88528}"/>
              </a:ext>
            </a:extLst>
          </p:cNvPr>
          <p:cNvSpPr txBox="1"/>
          <p:nvPr/>
        </p:nvSpPr>
        <p:spPr>
          <a:xfrm rot="10800000" flipV="1">
            <a:off x="6831856" y="5044812"/>
            <a:ext cx="5984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Please feel free to ask any questions.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9326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Problem Solving &amp; Decision Making  LCLM4004 Student: Liciana Bhavon Student ID: 2531915 Lecturer: Toyin A  Assignment 1: Presentation</vt:lpstr>
      <vt:lpstr>Overview</vt:lpstr>
      <vt:lpstr>Introduction </vt:lpstr>
      <vt:lpstr>Company Background</vt:lpstr>
      <vt:lpstr>Problem: Stagnation of Sales </vt:lpstr>
      <vt:lpstr>PESTEL Analysis </vt:lpstr>
      <vt:lpstr>Fishbone Diagram – The Root Cause </vt:lpstr>
      <vt:lpstr>Conclusion / Key Findings </vt:lpstr>
      <vt:lpstr>References </vt:lpstr>
      <vt:lpstr>Thank you for listening.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Problem Solving &amp; Decision Making  Module Code: LCLM4004 Student: Liciana Bhavon Student ID: 2531915 Lecturer: Toyin A  Assignment 1: Presentation</dc:title>
  <dc:creator>Liciana Andrea Bhavon (2531915)</dc:creator>
  <cp:lastModifiedBy>Liciana Andrea Bhavon (2531915)</cp:lastModifiedBy>
  <cp:revision>3</cp:revision>
  <dcterms:created xsi:type="dcterms:W3CDTF">2026-07-11T14:36:41Z</dcterms:created>
  <dcterms:modified xsi:type="dcterms:W3CDTF">2026-07-13T07:13:28Z</dcterms:modified>
</cp:coreProperties>
</file>