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3" r:id="rId4"/>
    <p:sldId id="296" r:id="rId5"/>
    <p:sldId id="297" r:id="rId6"/>
    <p:sldId id="298" r:id="rId7"/>
    <p:sldId id="295" r:id="rId8"/>
    <p:sldId id="301" r:id="rId9"/>
    <p:sldId id="302" r:id="rId10"/>
    <p:sldId id="303" r:id="rId11"/>
    <p:sldId id="300" r:id="rId12"/>
    <p:sldId id="261" r:id="rId1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29" autoAdjust="0"/>
    <p:restoredTop sz="94660"/>
  </p:normalViewPr>
  <p:slideViewPr>
    <p:cSldViewPr snapToGrid="0">
      <p:cViewPr varScale="1">
        <p:scale>
          <a:sx n="79" d="100"/>
          <a:sy n="79" d="100"/>
        </p:scale>
        <p:origin x="88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9BE3E-E5AC-49F6-A4D4-C31B6B41C15D}"/>
              </a:ext>
            </a:extLst>
          </p:cNvPr>
          <p:cNvSpPr>
            <a:spLocks noGrp="1"/>
          </p:cNvSpPr>
          <p:nvPr>
            <p:ph type="ctrTitle"/>
          </p:nvPr>
        </p:nvSpPr>
        <p:spPr>
          <a:xfrm>
            <a:off x="1524000" y="1122363"/>
            <a:ext cx="9144000" cy="2387600"/>
          </a:xfrm>
        </p:spPr>
        <p:txBody>
          <a:bodyPr anchor="b"/>
          <a:lstStyle>
            <a:lvl1pPr algn="ctr">
              <a:defRPr sz="6000"/>
            </a:lvl1pPr>
          </a:lstStyle>
          <a:p>
            <a:r>
              <a:rPr lang="en-US" altLang="zh-CN"/>
              <a:t>Click to edit Master title style</a:t>
            </a:r>
            <a:endParaRPr lang="zh-CN" altLang="en-US"/>
          </a:p>
        </p:txBody>
      </p:sp>
      <p:sp>
        <p:nvSpPr>
          <p:cNvPr id="3" name="Subtitle 2">
            <a:extLst>
              <a:ext uri="{FF2B5EF4-FFF2-40B4-BE49-F238E27FC236}">
                <a16:creationId xmlns:a16="http://schemas.microsoft.com/office/drawing/2014/main" id="{9AFD27A6-2008-4012-BECB-4AD96CE11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zh-CN" altLang="en-US"/>
          </a:p>
        </p:txBody>
      </p:sp>
      <p:sp>
        <p:nvSpPr>
          <p:cNvPr id="4" name="Date Placeholder 3">
            <a:extLst>
              <a:ext uri="{FF2B5EF4-FFF2-40B4-BE49-F238E27FC236}">
                <a16:creationId xmlns:a16="http://schemas.microsoft.com/office/drawing/2014/main" id="{E9A14E54-73F4-470C-A84B-C34928BDC7DD}"/>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7457FB28-02C4-4F41-8683-53980A76FAC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34C8E434-0415-49C3-A5F6-2B704FCD92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75709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7FDC-F72D-4BCD-A374-96A80978A137}"/>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98C16C17-803E-4C43-8C95-930AE71F37AB}"/>
              </a:ext>
            </a:extLst>
          </p:cNvPr>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DEF56C7-37A9-4EAB-9E3F-A67AC90D958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E872BA26-FF08-4A49-B46B-2370FDC66E21}"/>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4DED4AEB-388D-416E-B4B9-BBE34889049A}"/>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49881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1FA3D-491E-4E84-81AC-10BBD20AEEF9}"/>
              </a:ext>
            </a:extLst>
          </p:cNvPr>
          <p:cNvSpPr>
            <a:spLocks noGrp="1"/>
          </p:cNvSpPr>
          <p:nvPr>
            <p:ph type="title"/>
          </p:nvPr>
        </p:nvSpPr>
        <p:spPr>
          <a:xfrm>
            <a:off x="831850" y="1709738"/>
            <a:ext cx="10515600" cy="2852737"/>
          </a:xfrm>
        </p:spPr>
        <p:txBody>
          <a:bodyPr anchor="b"/>
          <a:lstStyle>
            <a:lvl1pPr>
              <a:defRPr sz="6000"/>
            </a:lvl1p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2608A182-FA87-4DC3-94FF-B24CE90C44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a:extLst>
              <a:ext uri="{FF2B5EF4-FFF2-40B4-BE49-F238E27FC236}">
                <a16:creationId xmlns:a16="http://schemas.microsoft.com/office/drawing/2014/main" id="{D4BB5F64-8552-4BCA-A7AE-12A6D538B8B5}"/>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6A36880E-359A-4701-9CB9-4D30FD1D1943}"/>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A2BCB29E-EFC7-4A33-B0A1-B0D51316C90D}"/>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04389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0C7C8-AC36-45FB-8AC3-36C31BFEA78E}"/>
              </a:ext>
            </a:extLst>
          </p:cNvPr>
          <p:cNvSpPr>
            <a:spLocks noGrp="1"/>
          </p:cNvSpPr>
          <p:nvPr>
            <p:ph type="title"/>
          </p:nvPr>
        </p:nvSpPr>
        <p:spPr/>
        <p:txBody>
          <a:body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1D7F8251-C37E-4B8F-8CE2-3834DE090660}"/>
              </a:ext>
            </a:extLst>
          </p:cNvPr>
          <p:cNvSpPr>
            <a:spLocks noGrp="1"/>
          </p:cNvSpPr>
          <p:nvPr>
            <p:ph sz="half" idx="1"/>
          </p:nvPr>
        </p:nvSpPr>
        <p:spPr>
          <a:xfrm>
            <a:off x="838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Content Placeholder 3">
            <a:extLst>
              <a:ext uri="{FF2B5EF4-FFF2-40B4-BE49-F238E27FC236}">
                <a16:creationId xmlns:a16="http://schemas.microsoft.com/office/drawing/2014/main" id="{1E1637B9-55C2-42F9-85C2-01AC1FED1B33}"/>
              </a:ext>
            </a:extLst>
          </p:cNvPr>
          <p:cNvSpPr>
            <a:spLocks noGrp="1"/>
          </p:cNvSpPr>
          <p:nvPr>
            <p:ph sz="half" idx="2"/>
          </p:nvPr>
        </p:nvSpPr>
        <p:spPr>
          <a:xfrm>
            <a:off x="6172200" y="1825625"/>
            <a:ext cx="5181600" cy="435133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Date Placeholder 4">
            <a:extLst>
              <a:ext uri="{FF2B5EF4-FFF2-40B4-BE49-F238E27FC236}">
                <a16:creationId xmlns:a16="http://schemas.microsoft.com/office/drawing/2014/main" id="{56B1D214-4716-40C0-B2B5-0A97611A59FF}"/>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38032124-811A-4ED5-8A9C-9B9FC0011A5B}"/>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83EB632B-A218-4AFB-B919-1E7B1FD4F0F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8445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A49BD-0688-4BCF-90A8-E68BE90E9687}"/>
              </a:ext>
            </a:extLst>
          </p:cNvPr>
          <p:cNvSpPr>
            <a:spLocks noGrp="1"/>
          </p:cNvSpPr>
          <p:nvPr>
            <p:ph type="title"/>
          </p:nvPr>
        </p:nvSpPr>
        <p:spPr>
          <a:xfrm>
            <a:off x="839788" y="365125"/>
            <a:ext cx="10515600" cy="1325563"/>
          </a:xfrm>
        </p:spPr>
        <p:txBody>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8044A12B-0D29-4CEB-9082-21BD78ECE7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a:extLst>
              <a:ext uri="{FF2B5EF4-FFF2-40B4-BE49-F238E27FC236}">
                <a16:creationId xmlns:a16="http://schemas.microsoft.com/office/drawing/2014/main" id="{0AAF716D-0F55-4FE5-97A4-25AA3DB69DAB}"/>
              </a:ext>
            </a:extLst>
          </p:cNvPr>
          <p:cNvSpPr>
            <a:spLocks noGrp="1"/>
          </p:cNvSpPr>
          <p:nvPr>
            <p:ph sz="half" idx="2"/>
          </p:nvPr>
        </p:nvSpPr>
        <p:spPr>
          <a:xfrm>
            <a:off x="839788" y="2505075"/>
            <a:ext cx="5157787"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5" name="Text Placeholder 4">
            <a:extLst>
              <a:ext uri="{FF2B5EF4-FFF2-40B4-BE49-F238E27FC236}">
                <a16:creationId xmlns:a16="http://schemas.microsoft.com/office/drawing/2014/main" id="{7871FE12-0148-496E-AFC7-FEA99303EC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954E2DC1-EDB6-4003-95B0-27DCB4E74A05}"/>
              </a:ext>
            </a:extLst>
          </p:cNvPr>
          <p:cNvSpPr>
            <a:spLocks noGrp="1"/>
          </p:cNvSpPr>
          <p:nvPr>
            <p:ph sz="quarter" idx="4"/>
          </p:nvPr>
        </p:nvSpPr>
        <p:spPr>
          <a:xfrm>
            <a:off x="6172200" y="2505075"/>
            <a:ext cx="5183188" cy="368458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7" name="Date Placeholder 6">
            <a:extLst>
              <a:ext uri="{FF2B5EF4-FFF2-40B4-BE49-F238E27FC236}">
                <a16:creationId xmlns:a16="http://schemas.microsoft.com/office/drawing/2014/main" id="{1DC603CB-9EE4-41C7-8238-68A3E2DA1486}"/>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8" name="Footer Placeholder 7">
            <a:extLst>
              <a:ext uri="{FF2B5EF4-FFF2-40B4-BE49-F238E27FC236}">
                <a16:creationId xmlns:a16="http://schemas.microsoft.com/office/drawing/2014/main" id="{ADF93960-960B-4743-ACD3-8F21395FC241}"/>
              </a:ext>
            </a:extLst>
          </p:cNvPr>
          <p:cNvSpPr>
            <a:spLocks noGrp="1"/>
          </p:cNvSpPr>
          <p:nvPr>
            <p:ph type="ftr" sz="quarter" idx="11"/>
          </p:nvPr>
        </p:nvSpPr>
        <p:spPr/>
        <p:txBody>
          <a:bodyPr/>
          <a:lstStyle/>
          <a:p>
            <a:endParaRPr lang="zh-CN" altLang="en-US"/>
          </a:p>
        </p:txBody>
      </p:sp>
      <p:sp>
        <p:nvSpPr>
          <p:cNvPr id="9" name="Slide Number Placeholder 8">
            <a:extLst>
              <a:ext uri="{FF2B5EF4-FFF2-40B4-BE49-F238E27FC236}">
                <a16:creationId xmlns:a16="http://schemas.microsoft.com/office/drawing/2014/main" id="{3932B1E8-B370-41E8-90C7-E0A08E916415}"/>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64946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0397-6E77-466E-994A-0D8AC8A082DA}"/>
              </a:ext>
            </a:extLst>
          </p:cNvPr>
          <p:cNvSpPr>
            <a:spLocks noGrp="1"/>
          </p:cNvSpPr>
          <p:nvPr>
            <p:ph type="title"/>
          </p:nvPr>
        </p:nvSpPr>
        <p:spPr/>
        <p:txBody>
          <a:bodyPr/>
          <a:lstStyle/>
          <a:p>
            <a:r>
              <a:rPr lang="en-US" altLang="zh-CN"/>
              <a:t>Click to edit Master title style</a:t>
            </a:r>
            <a:endParaRPr lang="zh-CN" altLang="en-US"/>
          </a:p>
        </p:txBody>
      </p:sp>
      <p:sp>
        <p:nvSpPr>
          <p:cNvPr id="3" name="Date Placeholder 2">
            <a:extLst>
              <a:ext uri="{FF2B5EF4-FFF2-40B4-BE49-F238E27FC236}">
                <a16:creationId xmlns:a16="http://schemas.microsoft.com/office/drawing/2014/main" id="{0A21336D-E4A5-4827-AF7F-6F364CB1D0F1}"/>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4" name="Footer Placeholder 3">
            <a:extLst>
              <a:ext uri="{FF2B5EF4-FFF2-40B4-BE49-F238E27FC236}">
                <a16:creationId xmlns:a16="http://schemas.microsoft.com/office/drawing/2014/main" id="{1BF1307F-04AD-4E46-B5F7-4CF3EDAD113C}"/>
              </a:ext>
            </a:extLst>
          </p:cNvPr>
          <p:cNvSpPr>
            <a:spLocks noGrp="1"/>
          </p:cNvSpPr>
          <p:nvPr>
            <p:ph type="ftr" sz="quarter" idx="11"/>
          </p:nvPr>
        </p:nvSpPr>
        <p:spPr/>
        <p:txBody>
          <a:bodyPr/>
          <a:lstStyle/>
          <a:p>
            <a:endParaRPr lang="zh-CN" altLang="en-US"/>
          </a:p>
        </p:txBody>
      </p:sp>
      <p:sp>
        <p:nvSpPr>
          <p:cNvPr id="5" name="Slide Number Placeholder 4">
            <a:extLst>
              <a:ext uri="{FF2B5EF4-FFF2-40B4-BE49-F238E27FC236}">
                <a16:creationId xmlns:a16="http://schemas.microsoft.com/office/drawing/2014/main" id="{EDCAC6F5-CBC0-4F25-A47E-345238333CF3}"/>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91191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1426C3-1DB0-4F03-B6A9-80D8790FD07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3" name="Footer Placeholder 2">
            <a:extLst>
              <a:ext uri="{FF2B5EF4-FFF2-40B4-BE49-F238E27FC236}">
                <a16:creationId xmlns:a16="http://schemas.microsoft.com/office/drawing/2014/main" id="{C6FD7A59-B6F2-4CBB-8532-9FDE85C4C649}"/>
              </a:ext>
            </a:extLst>
          </p:cNvPr>
          <p:cNvSpPr>
            <a:spLocks noGrp="1"/>
          </p:cNvSpPr>
          <p:nvPr>
            <p:ph type="ftr" sz="quarter" idx="11"/>
          </p:nvPr>
        </p:nvSpPr>
        <p:spPr/>
        <p:txBody>
          <a:bodyPr/>
          <a:lstStyle/>
          <a:p>
            <a:endParaRPr lang="zh-CN" altLang="en-US"/>
          </a:p>
        </p:txBody>
      </p:sp>
      <p:sp>
        <p:nvSpPr>
          <p:cNvPr id="4" name="Slide Number Placeholder 3">
            <a:extLst>
              <a:ext uri="{FF2B5EF4-FFF2-40B4-BE49-F238E27FC236}">
                <a16:creationId xmlns:a16="http://schemas.microsoft.com/office/drawing/2014/main" id="{9D658E75-F79B-45F5-93B9-2D4AD313A2E9}"/>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84977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610C3-5DB4-4E23-BDBA-C04E0C0ABB71}"/>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Content Placeholder 2">
            <a:extLst>
              <a:ext uri="{FF2B5EF4-FFF2-40B4-BE49-F238E27FC236}">
                <a16:creationId xmlns:a16="http://schemas.microsoft.com/office/drawing/2014/main" id="{AEB65F55-C67C-4726-8669-CAE9C69791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3">
            <a:extLst>
              <a:ext uri="{FF2B5EF4-FFF2-40B4-BE49-F238E27FC236}">
                <a16:creationId xmlns:a16="http://schemas.microsoft.com/office/drawing/2014/main" id="{2C62260A-C50D-4182-BF00-60FDDFB085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5D80B8D3-2C94-453D-A813-1BD22387082B}"/>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7E1CA5F8-2D98-4B15-8801-012B3562B89A}"/>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C3039AFA-538E-4C50-985B-57B618762D7E}"/>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252957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45E8-5CD8-4C5C-B5AE-478823DA9659}"/>
              </a:ext>
            </a:extLst>
          </p:cNvPr>
          <p:cNvSpPr>
            <a:spLocks noGrp="1"/>
          </p:cNvSpPr>
          <p:nvPr>
            <p:ph type="title"/>
          </p:nvPr>
        </p:nvSpPr>
        <p:spPr>
          <a:xfrm>
            <a:off x="839788" y="457200"/>
            <a:ext cx="3932237" cy="1600200"/>
          </a:xfrm>
        </p:spPr>
        <p:txBody>
          <a:bodyPr anchor="b"/>
          <a:lstStyle>
            <a:lvl1pPr>
              <a:defRPr sz="3200"/>
            </a:lvl1pPr>
          </a:lstStyle>
          <a:p>
            <a:r>
              <a:rPr lang="en-US" altLang="zh-CN"/>
              <a:t>Click to edit Master title style</a:t>
            </a:r>
            <a:endParaRPr lang="zh-CN" altLang="en-US"/>
          </a:p>
        </p:txBody>
      </p:sp>
      <p:sp>
        <p:nvSpPr>
          <p:cNvPr id="3" name="Picture Placeholder 2">
            <a:extLst>
              <a:ext uri="{FF2B5EF4-FFF2-40B4-BE49-F238E27FC236}">
                <a16:creationId xmlns:a16="http://schemas.microsoft.com/office/drawing/2014/main" id="{B553658C-DEA6-47BA-A309-50F58E5FC5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Placeholder 3">
            <a:extLst>
              <a:ext uri="{FF2B5EF4-FFF2-40B4-BE49-F238E27FC236}">
                <a16:creationId xmlns:a16="http://schemas.microsoft.com/office/drawing/2014/main" id="{82C2FD6D-FD8C-4E8E-97AC-51D11774D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a:extLst>
              <a:ext uri="{FF2B5EF4-FFF2-40B4-BE49-F238E27FC236}">
                <a16:creationId xmlns:a16="http://schemas.microsoft.com/office/drawing/2014/main" id="{3854DF04-5DC2-4F8F-94AD-10E4D0158E4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6" name="Footer Placeholder 5">
            <a:extLst>
              <a:ext uri="{FF2B5EF4-FFF2-40B4-BE49-F238E27FC236}">
                <a16:creationId xmlns:a16="http://schemas.microsoft.com/office/drawing/2014/main" id="{8AEB12A2-5DE0-4E12-AA8F-33126BF28804}"/>
              </a:ext>
            </a:extLst>
          </p:cNvPr>
          <p:cNvSpPr>
            <a:spLocks noGrp="1"/>
          </p:cNvSpPr>
          <p:nvPr>
            <p:ph type="ftr" sz="quarter" idx="11"/>
          </p:nvPr>
        </p:nvSpPr>
        <p:spPr/>
        <p:txBody>
          <a:bodyPr/>
          <a:lstStyle/>
          <a:p>
            <a:endParaRPr lang="zh-CN" altLang="en-US"/>
          </a:p>
        </p:txBody>
      </p:sp>
      <p:sp>
        <p:nvSpPr>
          <p:cNvPr id="7" name="Slide Number Placeholder 6">
            <a:extLst>
              <a:ext uri="{FF2B5EF4-FFF2-40B4-BE49-F238E27FC236}">
                <a16:creationId xmlns:a16="http://schemas.microsoft.com/office/drawing/2014/main" id="{9366CFB5-561B-4000-AE5B-5E5403CCD3A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369761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0E23-7B7E-4CD4-B658-D7359C99BB68}"/>
              </a:ext>
            </a:extLst>
          </p:cNvPr>
          <p:cNvSpPr>
            <a:spLocks noGrp="1"/>
          </p:cNvSpPr>
          <p:nvPr>
            <p:ph type="title"/>
          </p:nvPr>
        </p:nvSpPr>
        <p:spPr/>
        <p:txBody>
          <a:bodyPr/>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7AF30F90-43A2-453A-950D-08A4C37CCB1D}"/>
              </a:ext>
            </a:extLst>
          </p:cNvPr>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829A28C-39AF-4B32-8F80-1CD99ECA40A7}"/>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D6A61A08-A8A1-42B6-9015-DBE8D47E47AC}"/>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BE864F42-F1F8-40D0-B08B-08C5F16D7718}"/>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977776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474CA-50D2-4FC9-9B55-BEC2927FAF9D}"/>
              </a:ext>
            </a:extLst>
          </p:cNvPr>
          <p:cNvSpPr>
            <a:spLocks noGrp="1"/>
          </p:cNvSpPr>
          <p:nvPr>
            <p:ph type="title" orient="vert"/>
          </p:nvPr>
        </p:nvSpPr>
        <p:spPr>
          <a:xfrm>
            <a:off x="8724900" y="365125"/>
            <a:ext cx="2628900" cy="5811838"/>
          </a:xfrm>
        </p:spPr>
        <p:txBody>
          <a:bodyPr vert="eaVert"/>
          <a:lstStyle/>
          <a:p>
            <a:r>
              <a:rPr lang="en-US" altLang="zh-CN"/>
              <a:t>Click to edit Master title style</a:t>
            </a:r>
            <a:endParaRPr lang="zh-CN" altLang="en-US"/>
          </a:p>
        </p:txBody>
      </p:sp>
      <p:sp>
        <p:nvSpPr>
          <p:cNvPr id="3" name="Vertical Text Placeholder 2">
            <a:extLst>
              <a:ext uri="{FF2B5EF4-FFF2-40B4-BE49-F238E27FC236}">
                <a16:creationId xmlns:a16="http://schemas.microsoft.com/office/drawing/2014/main" id="{ADA11E43-E319-40A7-8535-C806F4097580}"/>
              </a:ext>
            </a:extLst>
          </p:cNvPr>
          <p:cNvSpPr>
            <a:spLocks noGrp="1"/>
          </p:cNvSpPr>
          <p:nvPr>
            <p:ph type="body" orient="vert" idx="1"/>
          </p:nvPr>
        </p:nvSpPr>
        <p:spPr>
          <a:xfrm>
            <a:off x="838200" y="365125"/>
            <a:ext cx="7734300" cy="5811838"/>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0F465E22-ED01-4B0E-99C5-E969CF57A029}"/>
              </a:ext>
            </a:extLst>
          </p:cNvPr>
          <p:cNvSpPr>
            <a:spLocks noGrp="1"/>
          </p:cNvSpPr>
          <p:nvPr>
            <p:ph type="dt" sz="half" idx="10"/>
          </p:nvPr>
        </p:nvSpPr>
        <p:spPr/>
        <p:txBody>
          <a:body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57FB9826-3679-45CD-BFB6-46FBA78131D9}"/>
              </a:ext>
            </a:extLst>
          </p:cNvPr>
          <p:cNvSpPr>
            <a:spLocks noGrp="1"/>
          </p:cNvSpPr>
          <p:nvPr>
            <p:ph type="ftr" sz="quarter" idx="11"/>
          </p:nvPr>
        </p:nvSpPr>
        <p:spPr/>
        <p:txBody>
          <a:bodyPr/>
          <a:lstStyle/>
          <a:p>
            <a:endParaRPr lang="zh-CN" altLang="en-US"/>
          </a:p>
        </p:txBody>
      </p:sp>
      <p:sp>
        <p:nvSpPr>
          <p:cNvPr id="6" name="Slide Number Placeholder 5">
            <a:extLst>
              <a:ext uri="{FF2B5EF4-FFF2-40B4-BE49-F238E27FC236}">
                <a16:creationId xmlns:a16="http://schemas.microsoft.com/office/drawing/2014/main" id="{E6D44D03-FCD1-4C57-953C-632EED3D439C}"/>
              </a:ext>
            </a:extLst>
          </p:cNvPr>
          <p:cNvSpPr>
            <a:spLocks noGrp="1"/>
          </p:cNvSpPr>
          <p:nvPr>
            <p:ph type="sldNum" sz="quarter" idx="12"/>
          </p:nvPr>
        </p:nvSpPr>
        <p:spPr/>
        <p:txBody>
          <a:body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2153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223E07-82B4-4FFB-B991-13B3C4EF34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ltLang="zh-CN"/>
              <a:t>Click to edit Master title style</a:t>
            </a:r>
            <a:endParaRPr lang="zh-CN" altLang="en-US"/>
          </a:p>
        </p:txBody>
      </p:sp>
      <p:sp>
        <p:nvSpPr>
          <p:cNvPr id="3" name="Text Placeholder 2">
            <a:extLst>
              <a:ext uri="{FF2B5EF4-FFF2-40B4-BE49-F238E27FC236}">
                <a16:creationId xmlns:a16="http://schemas.microsoft.com/office/drawing/2014/main" id="{DFD1370A-A89B-4CEB-A735-9CA3F68FD6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Date Placeholder 3">
            <a:extLst>
              <a:ext uri="{FF2B5EF4-FFF2-40B4-BE49-F238E27FC236}">
                <a16:creationId xmlns:a16="http://schemas.microsoft.com/office/drawing/2014/main" id="{5F162A33-8997-455B-9F1F-0032FFB0EE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D6607-9803-4AB4-8D90-78BB0B04515C}" type="datetimeFigureOut">
              <a:rPr lang="zh-CN" altLang="en-US" smtClean="0"/>
              <a:t>2021/4/2</a:t>
            </a:fld>
            <a:endParaRPr lang="zh-CN" altLang="en-US"/>
          </a:p>
        </p:txBody>
      </p:sp>
      <p:sp>
        <p:nvSpPr>
          <p:cNvPr id="5" name="Footer Placeholder 4">
            <a:extLst>
              <a:ext uri="{FF2B5EF4-FFF2-40B4-BE49-F238E27FC236}">
                <a16:creationId xmlns:a16="http://schemas.microsoft.com/office/drawing/2014/main" id="{100E3189-1BB5-49EB-90A0-3ABB4DBAB7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a:extLst>
              <a:ext uri="{FF2B5EF4-FFF2-40B4-BE49-F238E27FC236}">
                <a16:creationId xmlns:a16="http://schemas.microsoft.com/office/drawing/2014/main" id="{F13A1920-0FF7-48CB-9DDB-2054E49A7A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0C103-7A25-46BF-92E4-812236F8D451}" type="slidenum">
              <a:rPr lang="zh-CN" altLang="en-US" smtClean="0"/>
              <a:t>‹#›</a:t>
            </a:fld>
            <a:endParaRPr lang="zh-CN" altLang="en-US"/>
          </a:p>
        </p:txBody>
      </p:sp>
    </p:spTree>
    <p:extLst>
      <p:ext uri="{BB962C8B-B14F-4D97-AF65-F5344CB8AC3E}">
        <p14:creationId xmlns:p14="http://schemas.microsoft.com/office/powerpoint/2010/main" val="1617666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xml"/><Relationship Id="rId5" Type="http://schemas.openxmlformats.org/officeDocument/2006/relationships/image" Target="../media/image9.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008433" y="256281"/>
            <a:ext cx="10175131" cy="2387600"/>
          </a:xfrm>
        </p:spPr>
        <p:txBody>
          <a:bodyPr>
            <a:normAutofit/>
          </a:bodyPr>
          <a:lstStyle/>
          <a:p>
            <a:r>
              <a:rPr lang="en-US" altLang="zh-CN" sz="4400" b="1" dirty="0">
                <a:latin typeface="Times New Roman" panose="02020603050405020304" pitchFamily="18" charset="0"/>
                <a:cs typeface="Times New Roman" panose="02020603050405020304" pitchFamily="18" charset="0"/>
              </a:rPr>
              <a:t>A Reflection on the Sexual Liberation</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 Learning from</a:t>
            </a:r>
            <a:br>
              <a:rPr lang="en-US" altLang="zh-CN" sz="4400" b="1" dirty="0">
                <a:latin typeface="Times New Roman" panose="02020603050405020304" pitchFamily="18" charset="0"/>
                <a:cs typeface="Times New Roman" panose="02020603050405020304" pitchFamily="18" charset="0"/>
              </a:rPr>
            </a:br>
            <a:r>
              <a:rPr lang="en-US" altLang="zh-CN" sz="4400" b="1" dirty="0">
                <a:latin typeface="Times New Roman" panose="02020603050405020304" pitchFamily="18" charset="0"/>
                <a:cs typeface="Times New Roman" panose="02020603050405020304" pitchFamily="18" charset="0"/>
              </a:rPr>
              <a:t>the </a:t>
            </a:r>
            <a:r>
              <a:rPr lang="en-US" altLang="zh-CN" sz="4400" b="1" i="1" dirty="0" err="1">
                <a:latin typeface="Times New Roman" panose="02020603050405020304" pitchFamily="18" charset="0"/>
                <a:cs typeface="Times New Roman" panose="02020603050405020304" pitchFamily="18" charset="0"/>
              </a:rPr>
              <a:t>Taishang</a:t>
            </a:r>
            <a:r>
              <a:rPr lang="en-US" altLang="zh-CN" sz="4400" b="1" i="1" dirty="0">
                <a:latin typeface="Times New Roman" panose="02020603050405020304" pitchFamily="18" charset="0"/>
                <a:cs typeface="Times New Roman" panose="02020603050405020304" pitchFamily="18" charset="0"/>
              </a:rPr>
              <a:t> </a:t>
            </a:r>
            <a:r>
              <a:rPr lang="en-US" altLang="zh-CN" sz="4400" b="1" i="1" dirty="0" err="1">
                <a:latin typeface="Times New Roman" panose="02020603050405020304" pitchFamily="18" charset="0"/>
                <a:cs typeface="Times New Roman" panose="02020603050405020304" pitchFamily="18" charset="0"/>
              </a:rPr>
              <a:t>Ganying</a:t>
            </a:r>
            <a:r>
              <a:rPr lang="en-US" altLang="zh-CN" sz="4400" b="1" i="1" dirty="0">
                <a:latin typeface="Times New Roman" panose="02020603050405020304" pitchFamily="18" charset="0"/>
                <a:cs typeface="Times New Roman" panose="02020603050405020304" pitchFamily="18" charset="0"/>
              </a:rPr>
              <a:t> Pian </a:t>
            </a:r>
            <a:r>
              <a:rPr lang="zh-CN" altLang="en-US" sz="4400" b="1" dirty="0">
                <a:latin typeface="Times New Roman" panose="02020603050405020304" pitchFamily="18" charset="0"/>
                <a:cs typeface="Times New Roman" panose="02020603050405020304" pitchFamily="18" charset="0"/>
              </a:rPr>
              <a:t>太上感應篇</a:t>
            </a:r>
            <a:endParaRPr lang="zh-CN" altLang="zh-CN" sz="4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3480619" y="3582374"/>
            <a:ext cx="6188675" cy="2387600"/>
          </a:xfrm>
        </p:spPr>
        <p:txBody>
          <a:bodyPr>
            <a:normAutofit/>
          </a:bodyPr>
          <a:lstStyle/>
          <a:p>
            <a:pPr algn="l"/>
            <a:r>
              <a:rPr lang="en-US" altLang="zh-CN" dirty="0">
                <a:latin typeface="Arial" panose="020B0604020202020204" pitchFamily="34" charset="0"/>
                <a:ea typeface="PMingLiU" panose="02020500000000000000" pitchFamily="18" charset="-120"/>
                <a:cs typeface="Arial" panose="020B0604020202020204" pitchFamily="34" charset="0"/>
              </a:rPr>
              <a:t>Module code: 	SICH5001</a:t>
            </a:r>
          </a:p>
          <a:p>
            <a:pPr algn="l"/>
            <a:r>
              <a:rPr lang="en-US" altLang="zh-CN" dirty="0">
                <a:latin typeface="Arial" panose="020B0604020202020204" pitchFamily="34" charset="0"/>
                <a:ea typeface="PMingLiU" panose="02020500000000000000" pitchFamily="18" charset="-120"/>
                <a:cs typeface="Arial" panose="020B0604020202020204" pitchFamily="34" charset="0"/>
              </a:rPr>
              <a:t>Module tutor</a:t>
            </a:r>
            <a:r>
              <a:rPr lang="zh-CN" altLang="en-US" dirty="0">
                <a:latin typeface="Arial" panose="020B0604020202020204" pitchFamily="34" charset="0"/>
                <a:ea typeface="PMingLiU" panose="02020500000000000000" pitchFamily="18" charset="-120"/>
                <a:cs typeface="Arial" panose="020B0604020202020204" pitchFamily="34" charset="0"/>
              </a:rPr>
              <a:t>：    	</a:t>
            </a:r>
            <a:r>
              <a:rPr lang="en-US" altLang="zh-CN" dirty="0">
                <a:latin typeface="Arial" panose="020B0604020202020204" pitchFamily="34" charset="0"/>
                <a:ea typeface="PMingLiU" panose="02020500000000000000" pitchFamily="18" charset="-120"/>
                <a:cs typeface="Arial" panose="020B0604020202020204" pitchFamily="34" charset="0"/>
              </a:rPr>
              <a:t>Venerable Chengde</a:t>
            </a:r>
          </a:p>
          <a:p>
            <a:pPr algn="l"/>
            <a:r>
              <a:rPr lang="en-US" altLang="zh-CN" dirty="0">
                <a:latin typeface="Arial" panose="020B0604020202020204" pitchFamily="34" charset="0"/>
                <a:ea typeface="PMingLiU" panose="02020500000000000000" pitchFamily="18" charset="-120"/>
                <a:cs typeface="Arial" panose="020B0604020202020204" pitchFamily="34" charset="0"/>
              </a:rPr>
              <a:t>Student name: 	</a:t>
            </a:r>
            <a:r>
              <a:rPr lang="en-US" altLang="zh-CN" dirty="0" err="1">
                <a:latin typeface="Arial" panose="020B0604020202020204" pitchFamily="34" charset="0"/>
                <a:ea typeface="PMingLiU" panose="02020500000000000000" pitchFamily="18" charset="-120"/>
                <a:cs typeface="Arial" panose="020B0604020202020204" pitchFamily="34" charset="0"/>
              </a:rPr>
              <a:t>Xiaocong</a:t>
            </a:r>
            <a:r>
              <a:rPr lang="en-US" altLang="zh-CN" dirty="0">
                <a:latin typeface="Arial" panose="020B0604020202020204" pitchFamily="34" charset="0"/>
                <a:ea typeface="PMingLiU" panose="02020500000000000000" pitchFamily="18" charset="-120"/>
                <a:cs typeface="Arial" panose="020B0604020202020204" pitchFamily="34" charset="0"/>
              </a:rPr>
              <a:t> Zhou</a:t>
            </a:r>
          </a:p>
          <a:p>
            <a:pPr algn="l"/>
            <a:r>
              <a:rPr lang="en-US" altLang="zh-CN" dirty="0">
                <a:latin typeface="Arial" panose="020B0604020202020204" pitchFamily="34" charset="0"/>
                <a:ea typeface="PMingLiU" panose="02020500000000000000" pitchFamily="18" charset="-120"/>
                <a:cs typeface="Arial" panose="020B0604020202020204" pitchFamily="34" charset="0"/>
              </a:rPr>
              <a:t>SID: 			1903293</a:t>
            </a:r>
          </a:p>
          <a:p>
            <a:pPr algn="l"/>
            <a:r>
              <a:rPr lang="en-US" altLang="zh-CN" dirty="0">
                <a:latin typeface="Arial" panose="020B0604020202020204" pitchFamily="34" charset="0"/>
                <a:ea typeface="PMingLiU" panose="02020500000000000000" pitchFamily="18" charset="-120"/>
                <a:cs typeface="Arial" panose="020B0604020202020204" pitchFamily="34" charset="0"/>
              </a:rPr>
              <a:t>Date: 			7 April 2021</a:t>
            </a:r>
          </a:p>
        </p:txBody>
      </p:sp>
    </p:spTree>
    <p:extLst>
      <p:ext uri="{BB962C8B-B14F-4D97-AF65-F5344CB8AC3E}">
        <p14:creationId xmlns:p14="http://schemas.microsoft.com/office/powerpoint/2010/main" val="19377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0177A77-0733-435B-A867-E6662521D6BB}"/>
              </a:ext>
            </a:extLst>
          </p:cNvPr>
          <p:cNvSpPr>
            <a:spLocks noGrp="1"/>
          </p:cNvSpPr>
          <p:nvPr>
            <p:ph type="subTitle" idx="1"/>
          </p:nvPr>
        </p:nvSpPr>
        <p:spPr>
          <a:xfrm>
            <a:off x="749839" y="1294939"/>
            <a:ext cx="10692319" cy="5221432"/>
          </a:xfrm>
        </p:spPr>
        <p:txBody>
          <a:bodyPr>
            <a:noAutofit/>
          </a:bodyPr>
          <a:lstStyle/>
          <a:p>
            <a:pPr marL="514350" indent="-514350" algn="l">
              <a:lnSpc>
                <a:spcPct val="170000"/>
              </a:lnSpc>
              <a:buFont typeface="Arial" panose="020B0604020202020204" pitchFamily="34" charset="0"/>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Sexual liberation and the law of cause and effect</a:t>
            </a:r>
          </a:p>
          <a:p>
            <a:pPr marL="514350" indent="-514350" algn="l">
              <a:lnSpc>
                <a:spcPct val="170000"/>
              </a:lnSpc>
              <a:buFont typeface="Arial" panose="020B0604020202020204" pitchFamily="34" charset="0"/>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The effects of sextual misconduct</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2.1 The psychological effects on individuals</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2.2 The physical effects on individuals</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2.3 The effects on family</a:t>
            </a:r>
          </a:p>
          <a:p>
            <a:pPr lvl="1" algn="l">
              <a:lnSpc>
                <a:spcPct val="170000"/>
              </a:lnSpc>
            </a:pPr>
            <a:r>
              <a:rPr lang="en-US" altLang="zh-CN" sz="2400" dirty="0">
                <a:latin typeface="Times New Roman" panose="02020603050405020304" pitchFamily="18" charset="0"/>
                <a:ea typeface="PMingLiU" panose="02020500000000000000" pitchFamily="18" charset="-120"/>
                <a:cs typeface="Times New Roman" panose="02020603050405020304" pitchFamily="18" charset="0"/>
              </a:rPr>
              <a:t>2.4	The effects on society</a:t>
            </a:r>
            <a:endParaRPr lang="en-US" altLang="zh-CN" sz="2800" dirty="0">
              <a:latin typeface="Times New Roman" panose="02020603050405020304" pitchFamily="18" charset="0"/>
              <a:ea typeface="PMingLiU" panose="02020500000000000000" pitchFamily="18" charset="-120"/>
              <a:cs typeface="Times New Roman" panose="02020603050405020304" pitchFamily="18" charset="0"/>
            </a:endParaRPr>
          </a:p>
          <a:p>
            <a:pPr marL="514350" indent="-514350" algn="l">
              <a:lnSpc>
                <a:spcPct val="170000"/>
              </a:lnSpc>
              <a:buAutoNum type="arabicPeriod"/>
            </a:pPr>
            <a:r>
              <a:rPr lang="en-US" altLang="zh-CN" sz="2800" dirty="0">
                <a:latin typeface="Times New Roman" panose="02020603050405020304" pitchFamily="18" charset="0"/>
                <a:ea typeface="PMingLiU" panose="02020500000000000000" pitchFamily="18" charset="-120"/>
                <a:cs typeface="Times New Roman" panose="02020603050405020304" pitchFamily="18" charset="0"/>
              </a:rPr>
              <a:t>Conclusion</a:t>
            </a:r>
          </a:p>
          <a:p>
            <a:pPr algn="l">
              <a:lnSpc>
                <a:spcPct val="170000"/>
              </a:lnSpc>
            </a:pPr>
            <a:endParaRPr lang="zh-CN" altLang="en-US" sz="2800" dirty="0">
              <a:latin typeface="Times New Roman" panose="02020603050405020304" pitchFamily="18" charset="0"/>
              <a:ea typeface="PMingLiU" panose="02020500000000000000" pitchFamily="18" charset="-120"/>
              <a:cs typeface="Times New Roman" panose="02020603050405020304" pitchFamily="18" charset="0"/>
            </a:endParaRPr>
          </a:p>
        </p:txBody>
      </p:sp>
      <p:sp>
        <p:nvSpPr>
          <p:cNvPr id="4" name="Title 1">
            <a:extLst>
              <a:ext uri="{FF2B5EF4-FFF2-40B4-BE49-F238E27FC236}">
                <a16:creationId xmlns:a16="http://schemas.microsoft.com/office/drawing/2014/main" id="{8C0225A1-5115-49E7-B1D2-1A53FA11C795}"/>
              </a:ext>
            </a:extLst>
          </p:cNvPr>
          <p:cNvSpPr>
            <a:spLocks noGrp="1"/>
          </p:cNvSpPr>
          <p:nvPr>
            <p:ph type="ctrTitle"/>
          </p:nvPr>
        </p:nvSpPr>
        <p:spPr>
          <a:xfrm>
            <a:off x="516295" y="188068"/>
            <a:ext cx="11159409" cy="894945"/>
          </a:xfrm>
        </p:spPr>
        <p:txBody>
          <a:bodyPr>
            <a:normAutofit/>
          </a:bodyPr>
          <a:lstStyle/>
          <a:p>
            <a:r>
              <a:rPr lang="en-US" altLang="zh-CN" sz="3600" b="1" dirty="0">
                <a:latin typeface="Times New Roman" panose="02020603050405020304" pitchFamily="18" charset="0"/>
                <a:cs typeface="Times New Roman" panose="02020603050405020304" pitchFamily="18" charset="0"/>
              </a:rPr>
              <a:t>Introduction</a:t>
            </a:r>
            <a:endParaRPr lang="zh-CN" altLang="en-US" sz="4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684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516295" y="188068"/>
            <a:ext cx="11159409" cy="894945"/>
          </a:xfrm>
        </p:spPr>
        <p:txBody>
          <a:bodyPr>
            <a:normAutofit/>
          </a:bodyPr>
          <a:lstStyle/>
          <a:p>
            <a:r>
              <a:rPr lang="en-US" altLang="zh-CN" sz="3600" b="1" dirty="0">
                <a:latin typeface="Times New Roman" panose="02020603050405020304" pitchFamily="18" charset="0"/>
                <a:cs typeface="Times New Roman" panose="02020603050405020304" pitchFamily="18" charset="0"/>
              </a:rPr>
              <a:t>1. </a:t>
            </a:r>
            <a:r>
              <a:rPr lang="en-US" altLang="zh-CN" sz="4400" b="1" dirty="0">
                <a:latin typeface="Times New Roman" panose="02020603050405020304" pitchFamily="18" charset="0"/>
                <a:cs typeface="Times New Roman" panose="02020603050405020304" pitchFamily="18" charset="0"/>
              </a:rPr>
              <a:t> </a:t>
            </a:r>
            <a:r>
              <a:rPr lang="en-US" altLang="zh-CN" sz="3600" b="1" dirty="0">
                <a:latin typeface="Times New Roman" panose="02020603050405020304" pitchFamily="18" charset="0"/>
                <a:cs typeface="Times New Roman" panose="02020603050405020304" pitchFamily="18" charset="0"/>
              </a:rPr>
              <a:t>Sexual liberation and the law of cause and effect</a:t>
            </a:r>
            <a:endParaRPr lang="zh-CN" altLang="en-US" sz="4400" b="1"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31F1A97-CE9A-41A8-A95F-6F248E25E97F}"/>
              </a:ext>
            </a:extLst>
          </p:cNvPr>
          <p:cNvSpPr txBox="1"/>
          <p:nvPr/>
        </p:nvSpPr>
        <p:spPr>
          <a:xfrm>
            <a:off x="1200361" y="1703584"/>
            <a:ext cx="4470108" cy="461665"/>
          </a:xfrm>
          <a:prstGeom prst="rect">
            <a:avLst/>
          </a:prstGeom>
          <a:noFill/>
        </p:spPr>
        <p:txBody>
          <a:bodyPr wrap="square">
            <a:spAutoFit/>
          </a:bodyPr>
          <a:lstStyle/>
          <a:p>
            <a:pPr algn="ctr"/>
            <a:r>
              <a:rPr lang="en-GB" altLang="zh-CN" sz="2400" dirty="0">
                <a:effectLst/>
                <a:latin typeface="Arial" panose="020B0604020202020204" pitchFamily="34" charset="0"/>
                <a:ea typeface="等线" panose="02010600030101010101" pitchFamily="2" charset="-122"/>
                <a:cs typeface="Arial" panose="020B0604020202020204" pitchFamily="34" charset="0"/>
              </a:rPr>
              <a:t>Sexual liberation</a:t>
            </a:r>
            <a:endParaRPr lang="zh-CN" altLang="en-US"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E5CBB69-4B23-41F3-A7DE-5044C4C16407}"/>
              </a:ext>
            </a:extLst>
          </p:cNvPr>
          <p:cNvSpPr txBox="1"/>
          <p:nvPr/>
        </p:nvSpPr>
        <p:spPr>
          <a:xfrm>
            <a:off x="6638599" y="1589342"/>
            <a:ext cx="4470108" cy="461665"/>
          </a:xfrm>
          <a:prstGeom prst="rect">
            <a:avLst/>
          </a:prstGeom>
          <a:noFill/>
        </p:spPr>
        <p:txBody>
          <a:bodyPr wrap="square">
            <a:spAutoFit/>
          </a:bodyPr>
          <a:lstStyle/>
          <a:p>
            <a:pPr algn="ctr"/>
            <a:r>
              <a:rPr lang="en-GB" altLang="zh-CN" sz="2400" i="1" dirty="0" err="1">
                <a:effectLst/>
                <a:latin typeface="Arial" panose="020B0604020202020204" pitchFamily="34" charset="0"/>
                <a:ea typeface="等线" panose="02010600030101010101" pitchFamily="2" charset="-122"/>
                <a:cs typeface="Arial" panose="020B0604020202020204" pitchFamily="34" charset="0"/>
              </a:rPr>
              <a:t>Taishang</a:t>
            </a:r>
            <a:r>
              <a:rPr lang="en-GB" altLang="zh-CN" sz="2400" i="1" dirty="0">
                <a:effectLst/>
                <a:latin typeface="Arial" panose="020B0604020202020204" pitchFamily="34" charset="0"/>
                <a:ea typeface="等线" panose="02010600030101010101" pitchFamily="2" charset="-122"/>
                <a:cs typeface="Arial" panose="020B0604020202020204" pitchFamily="34" charset="0"/>
              </a:rPr>
              <a:t> </a:t>
            </a:r>
            <a:r>
              <a:rPr lang="en-GB" altLang="zh-CN" sz="2400" i="1" dirty="0" err="1">
                <a:effectLst/>
                <a:latin typeface="Arial" panose="020B0604020202020204" pitchFamily="34" charset="0"/>
                <a:ea typeface="等线" panose="02010600030101010101" pitchFamily="2" charset="-122"/>
                <a:cs typeface="Arial" panose="020B0604020202020204" pitchFamily="34" charset="0"/>
              </a:rPr>
              <a:t>Ganying</a:t>
            </a:r>
            <a:r>
              <a:rPr lang="en-GB" altLang="zh-CN" sz="2400" i="1" dirty="0">
                <a:effectLst/>
                <a:latin typeface="Arial" panose="020B0604020202020204" pitchFamily="34" charset="0"/>
                <a:ea typeface="等线" panose="02010600030101010101" pitchFamily="2" charset="-122"/>
                <a:cs typeface="Arial" panose="020B0604020202020204" pitchFamily="34" charset="0"/>
              </a:rPr>
              <a:t> Pian </a:t>
            </a:r>
            <a:endParaRPr lang="zh-CN" altLang="en-US" sz="2400" i="1" dirty="0">
              <a:latin typeface="Arial" panose="020B0604020202020204" pitchFamily="34" charset="0"/>
              <a:cs typeface="Arial" panose="020B0604020202020204" pitchFamily="34" charset="0"/>
            </a:endParaRPr>
          </a:p>
        </p:txBody>
      </p:sp>
      <p:pic>
        <p:nvPicPr>
          <p:cNvPr id="8" name="Picture 7" descr="Diagram&#10;&#10;Description automatically generated">
            <a:extLst>
              <a:ext uri="{FF2B5EF4-FFF2-40B4-BE49-F238E27FC236}">
                <a16:creationId xmlns:a16="http://schemas.microsoft.com/office/drawing/2014/main" id="{670AC2DF-98D3-4D8F-8172-C0974F6BC5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4429" y="2088184"/>
            <a:ext cx="3478448" cy="4424342"/>
          </a:xfrm>
          <a:prstGeom prst="rect">
            <a:avLst/>
          </a:prstGeom>
        </p:spPr>
      </p:pic>
      <p:pic>
        <p:nvPicPr>
          <p:cNvPr id="6" name="Picture 5" descr="Text&#10;&#10;Description automatically generated">
            <a:extLst>
              <a:ext uri="{FF2B5EF4-FFF2-40B4-BE49-F238E27FC236}">
                <a16:creationId xmlns:a16="http://schemas.microsoft.com/office/drawing/2014/main" id="{0F2724CA-A28F-4E23-B617-9720BFB550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906" y="2468636"/>
            <a:ext cx="5053017" cy="3663437"/>
          </a:xfrm>
          <a:prstGeom prst="rect">
            <a:avLst/>
          </a:prstGeom>
        </p:spPr>
      </p:pic>
    </p:spTree>
    <p:extLst>
      <p:ext uri="{BB962C8B-B14F-4D97-AF65-F5344CB8AC3E}">
        <p14:creationId xmlns:p14="http://schemas.microsoft.com/office/powerpoint/2010/main" val="1957616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1556425"/>
            <a:ext cx="11604369" cy="3443591"/>
          </a:xfrm>
        </p:spPr>
        <p:txBody>
          <a:bodyPr>
            <a:normAutofit fontScale="90000"/>
          </a:bodyPr>
          <a:lstStyle/>
          <a:p>
            <a:pPr>
              <a:lnSpc>
                <a:spcPct val="200000"/>
              </a:lnSpc>
            </a:pPr>
            <a:r>
              <a:rPr lang="en-GB" altLang="zh-CN" sz="2800" dirty="0">
                <a:effectLst/>
                <a:latin typeface="Arial" panose="020B0604020202020204" pitchFamily="34" charset="0"/>
                <a:ea typeface="等线" panose="02010600030101010101" pitchFamily="2" charset="-122"/>
                <a:cs typeface="Arial" panose="020B0604020202020204" pitchFamily="34" charset="0"/>
              </a:rPr>
              <a:t>There are no doors to good misfortune and fortune. They fall upon us due to our own doings</a:t>
            </a:r>
            <a:r>
              <a:rPr lang="en-US" altLang="zh-CN" sz="2800" dirty="0">
                <a:latin typeface="Arial" panose="020B0604020202020204" pitchFamily="34" charset="0"/>
                <a:ea typeface="等线" panose="02010600030101010101" pitchFamily="2" charset="-122"/>
                <a:cs typeface="Arial" panose="020B0604020202020204" pitchFamily="34" charset="0"/>
              </a:rPr>
              <a:t>,</a:t>
            </a:r>
            <a:r>
              <a:rPr lang="en-GB" altLang="zh-CN" sz="2800" dirty="0">
                <a:effectLst/>
                <a:latin typeface="Arial" panose="020B0604020202020204" pitchFamily="34" charset="0"/>
                <a:ea typeface="等线" panose="02010600030101010101" pitchFamily="2" charset="-122"/>
                <a:cs typeface="Arial" panose="020B0604020202020204" pitchFamily="34" charset="0"/>
              </a:rPr>
              <a:t> the consequences of which follow us like the shadow of the body. </a:t>
            </a:r>
            <a:br>
              <a:rPr lang="en-GB" altLang="zh-CN" sz="2800" dirty="0">
                <a:effectLst/>
                <a:latin typeface="Times New Roman" panose="02020603050405020304" pitchFamily="18" charset="0"/>
                <a:ea typeface="等线" panose="02010600030101010101" pitchFamily="2" charset="-122"/>
              </a:rPr>
            </a:br>
            <a:br>
              <a:rPr lang="en-GB" altLang="zh-CN" sz="2800" dirty="0">
                <a:effectLst/>
                <a:latin typeface="Times New Roman" panose="02020603050405020304" pitchFamily="18" charset="0"/>
                <a:ea typeface="等线" panose="02010600030101010101" pitchFamily="2" charset="-122"/>
              </a:rPr>
            </a:b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禍福無門</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惟人自召</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善惡之報</a:t>
            </a:r>
            <a:r>
              <a:rPr lang="zh-CN" altLang="en-US" sz="2800" dirty="0">
                <a:effectLst/>
                <a:latin typeface="Times New Roman" panose="02020603050405020304" pitchFamily="18" charset="0"/>
                <a:ea typeface="等线" panose="02010600030101010101" pitchFamily="2" charset="-122"/>
              </a:rPr>
              <a:t>。</a:t>
            </a:r>
            <a:r>
              <a:rPr lang="zh-CN" altLang="zh-CN" sz="2800" dirty="0">
                <a:effectLst/>
                <a:latin typeface="Times New Roman" panose="02020603050405020304" pitchFamily="18" charset="0"/>
                <a:ea typeface="等线" panose="02010600030101010101" pitchFamily="2" charset="-122"/>
                <a:cs typeface="Times New Roman" panose="02020603050405020304" pitchFamily="18" charset="0"/>
              </a:rPr>
              <a:t>如影隨形</a:t>
            </a:r>
            <a:r>
              <a:rPr lang="zh-CN" altLang="en-US" sz="2800" dirty="0">
                <a:latin typeface="Times New Roman" panose="02020603050405020304" pitchFamily="18" charset="0"/>
                <a:ea typeface="等线" panose="02010600030101010101" pitchFamily="2" charset="-122"/>
                <a:cs typeface="Times New Roman" panose="02020603050405020304" pitchFamily="18" charset="0"/>
              </a:rPr>
              <a:t>。</a:t>
            </a:r>
            <a:endParaRPr lang="zh-CN" altLang="en-US"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81648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1566153"/>
            <a:ext cx="11604369" cy="4309353"/>
          </a:xfrm>
        </p:spPr>
        <p:txBody>
          <a:bodyPr>
            <a:normAutofit fontScale="90000"/>
          </a:bodyPr>
          <a:lstStyle/>
          <a:p>
            <a:pPr algn="l">
              <a:lnSpc>
                <a:spcPct val="200000"/>
              </a:lnSpc>
            </a:pPr>
            <a:r>
              <a:rPr lang="en-GB" altLang="zh-CN" sz="2400" dirty="0">
                <a:effectLst/>
                <a:latin typeface="Arial" panose="020B0604020202020204" pitchFamily="34" charset="0"/>
                <a:ea typeface="等线" panose="02010600030101010101" pitchFamily="2" charset="-122"/>
                <a:cs typeface="Arial" panose="020B0604020202020204" pitchFamily="34" charset="0"/>
              </a:rPr>
              <a:t>1. Every cause definitely has its effect and consequence; </a:t>
            </a:r>
            <a:br>
              <a:rPr lang="en-GB" altLang="zh-CN" sz="2400" dirty="0">
                <a:effectLst/>
                <a:latin typeface="Arial" panose="020B0604020202020204" pitchFamily="34" charset="0"/>
                <a:ea typeface="等线" panose="02010600030101010101" pitchFamily="2" charset="-122"/>
                <a:cs typeface="Arial" panose="020B0604020202020204" pitchFamily="34" charset="0"/>
              </a:rPr>
            </a:br>
            <a:br>
              <a:rPr lang="en-GB" altLang="zh-CN" sz="2400" dirty="0">
                <a:effectLst/>
                <a:latin typeface="Arial" panose="020B0604020202020204" pitchFamily="34" charset="0"/>
                <a:ea typeface="等线" panose="02010600030101010101" pitchFamily="2" charset="-122"/>
                <a:cs typeface="Arial" panose="020B0604020202020204" pitchFamily="34" charset="0"/>
              </a:rPr>
            </a:br>
            <a:r>
              <a:rPr lang="en-GB" altLang="zh-CN" sz="2400" dirty="0">
                <a:effectLst/>
                <a:latin typeface="Arial" panose="020B0604020202020204" pitchFamily="34" charset="0"/>
                <a:ea typeface="等线" panose="02010600030101010101" pitchFamily="2" charset="-122"/>
                <a:cs typeface="Arial" panose="020B0604020202020204" pitchFamily="34" charset="0"/>
              </a:rPr>
              <a:t>2. </a:t>
            </a:r>
            <a:r>
              <a:rPr lang="en-GB" altLang="zh-CN" sz="2400" dirty="0">
                <a:latin typeface="Arial" panose="020B0604020202020204" pitchFamily="34" charset="0"/>
                <a:ea typeface="等线" panose="02010600030101010101" pitchFamily="2" charset="-122"/>
                <a:cs typeface="Arial" panose="020B0604020202020204" pitchFamily="34" charset="0"/>
              </a:rPr>
              <a:t>V</a:t>
            </a:r>
            <a:r>
              <a:rPr lang="en-GB" altLang="zh-CN" sz="2400" dirty="0">
                <a:effectLst/>
                <a:latin typeface="Arial" panose="020B0604020202020204" pitchFamily="34" charset="0"/>
                <a:ea typeface="等线" panose="02010600030101010101" pitchFamily="2" charset="-122"/>
                <a:cs typeface="Arial" panose="020B0604020202020204" pitchFamily="34" charset="0"/>
              </a:rPr>
              <a:t>irtue is always rewarded, and evil is always punished, but sometimes rewards and punishments may not come immediately;</a:t>
            </a:r>
            <a:br>
              <a:rPr lang="en-GB" altLang="zh-CN" sz="2400" dirty="0">
                <a:effectLst/>
                <a:latin typeface="Arial" panose="020B0604020202020204" pitchFamily="34" charset="0"/>
                <a:ea typeface="等线" panose="02010600030101010101" pitchFamily="2" charset="-122"/>
                <a:cs typeface="Arial" panose="020B0604020202020204" pitchFamily="34" charset="0"/>
              </a:rPr>
            </a:br>
            <a:br>
              <a:rPr lang="en-GB" altLang="zh-CN" sz="2400" dirty="0">
                <a:effectLst/>
                <a:latin typeface="Arial" panose="020B0604020202020204" pitchFamily="34" charset="0"/>
                <a:ea typeface="等线" panose="02010600030101010101" pitchFamily="2" charset="-122"/>
                <a:cs typeface="Arial" panose="020B0604020202020204" pitchFamily="34" charset="0"/>
              </a:rPr>
            </a:br>
            <a:r>
              <a:rPr lang="en-GB" altLang="zh-CN" sz="2400" dirty="0">
                <a:effectLst/>
                <a:latin typeface="Arial" panose="020B0604020202020204" pitchFamily="34" charset="0"/>
                <a:ea typeface="等线" panose="02010600030101010101" pitchFamily="2" charset="-122"/>
                <a:cs typeface="Arial" panose="020B0604020202020204" pitchFamily="34" charset="0"/>
              </a:rPr>
              <a:t>3. A tiny causes may lead to a big effect.</a:t>
            </a:r>
            <a:r>
              <a:rPr lang="zh-CN" altLang="zh-CN" sz="2400" dirty="0">
                <a:effectLst/>
                <a:latin typeface="Arial" panose="020B0604020202020204" pitchFamily="34" charset="0"/>
                <a:cs typeface="Arial" panose="020B0604020202020204" pitchFamily="34" charset="0"/>
              </a:rPr>
              <a:t> </a:t>
            </a:r>
            <a:endParaRPr lang="zh-CN" altLang="zh-CN" sz="2400" kern="100" dirty="0">
              <a:effectLst/>
              <a:latin typeface="Arial" panose="020B0604020202020204" pitchFamily="34" charset="0"/>
              <a:ea typeface="等线" panose="02010600030101010101" pitchFamily="2" charset="-122"/>
              <a:cs typeface="Arial" panose="020B0604020202020204" pitchFamily="34" charset="0"/>
            </a:endParaRPr>
          </a:p>
        </p:txBody>
      </p:sp>
      <p:sp>
        <p:nvSpPr>
          <p:cNvPr id="3" name="TextBox 2">
            <a:extLst>
              <a:ext uri="{FF2B5EF4-FFF2-40B4-BE49-F238E27FC236}">
                <a16:creationId xmlns:a16="http://schemas.microsoft.com/office/drawing/2014/main" id="{E5778352-4D43-4DCD-A447-00F344EBA85E}"/>
              </a:ext>
            </a:extLst>
          </p:cNvPr>
          <p:cNvSpPr txBox="1"/>
          <p:nvPr/>
        </p:nvSpPr>
        <p:spPr>
          <a:xfrm>
            <a:off x="2129419" y="662724"/>
            <a:ext cx="7676059" cy="523220"/>
          </a:xfrm>
          <a:prstGeom prst="rect">
            <a:avLst/>
          </a:prstGeom>
          <a:noFill/>
        </p:spPr>
        <p:txBody>
          <a:bodyPr wrap="square">
            <a:spAutoFit/>
          </a:bodyPr>
          <a:lstStyle/>
          <a:p>
            <a:pPr algn="ctr"/>
            <a:r>
              <a:rPr lang="en-GB" altLang="zh-CN" sz="2800" dirty="0">
                <a:effectLst/>
                <a:latin typeface="Arial" panose="020B0604020202020204" pitchFamily="34" charset="0"/>
                <a:ea typeface="等线" panose="02010600030101010101" pitchFamily="2" charset="-122"/>
                <a:cs typeface="Arial" panose="020B0604020202020204" pitchFamily="34" charset="0"/>
              </a:rPr>
              <a:t>Three properties of the law of cause and effect</a:t>
            </a:r>
            <a:endParaRPr lang="zh-CN"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9669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293815" y="3122579"/>
            <a:ext cx="11604369" cy="612842"/>
          </a:xfrm>
        </p:spPr>
        <p:txBody>
          <a:bodyPr>
            <a:noAutofit/>
          </a:bodyPr>
          <a:lstStyle/>
          <a:p>
            <a:pPr>
              <a:lnSpc>
                <a:spcPct val="200000"/>
              </a:lnSpc>
            </a:pPr>
            <a:r>
              <a:rPr lang="en-US" altLang="zh-CN" sz="2800" dirty="0">
                <a:latin typeface="Arial" panose="020B0604020202020204" pitchFamily="34" charset="0"/>
                <a:ea typeface="等线" panose="02010600030101010101" pitchFamily="2" charset="-122"/>
                <a:cs typeface="Arial" panose="020B0604020202020204" pitchFamily="34" charset="0"/>
              </a:rPr>
              <a:t>W</a:t>
            </a:r>
            <a:r>
              <a:rPr lang="en-US" altLang="zh-CN" sz="2800" dirty="0">
                <a:effectLst/>
                <a:latin typeface="Arial" panose="020B0604020202020204" pitchFamily="34" charset="0"/>
                <a:ea typeface="等线" panose="02010600030101010101" pitchFamily="2" charset="-122"/>
                <a:cs typeface="Arial" panose="020B0604020202020204" pitchFamily="34" charset="0"/>
              </a:rPr>
              <a:t>hat is the effect and the consequence of sexual misconduct?</a:t>
            </a:r>
            <a:endParaRPr lang="zh-CN" altLang="zh-CN" sz="2800" kern="100" dirty="0">
              <a:effectLst/>
              <a:latin typeface="Arial" panose="020B0604020202020204" pitchFamily="34" charset="0"/>
              <a:ea typeface="等线" panose="02010600030101010101" pitchFamily="2" charset="-122"/>
              <a:cs typeface="Arial" panose="020B0604020202020204" pitchFamily="34" charset="0"/>
            </a:endParaRPr>
          </a:p>
        </p:txBody>
      </p:sp>
    </p:spTree>
    <p:extLst>
      <p:ext uri="{BB962C8B-B14F-4D97-AF65-F5344CB8AC3E}">
        <p14:creationId xmlns:p14="http://schemas.microsoft.com/office/powerpoint/2010/main" val="3676488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2.1 The psychological effects on individuals</a:t>
            </a:r>
          </a:p>
        </p:txBody>
      </p:sp>
      <p:sp>
        <p:nvSpPr>
          <p:cNvPr id="3" name="TextBox 2">
            <a:extLst>
              <a:ext uri="{FF2B5EF4-FFF2-40B4-BE49-F238E27FC236}">
                <a16:creationId xmlns:a16="http://schemas.microsoft.com/office/drawing/2014/main" id="{717B54FD-8971-4AAC-8DB0-3191C9511669}"/>
              </a:ext>
            </a:extLst>
          </p:cNvPr>
          <p:cNvSpPr txBox="1"/>
          <p:nvPr/>
        </p:nvSpPr>
        <p:spPr>
          <a:xfrm>
            <a:off x="774970" y="2523864"/>
            <a:ext cx="11274357" cy="461665"/>
          </a:xfrm>
          <a:prstGeom prst="rect">
            <a:avLst/>
          </a:prstGeom>
          <a:noFill/>
        </p:spPr>
        <p:txBody>
          <a:bodyPr wrap="square">
            <a:spAutoFit/>
          </a:bodyPr>
          <a:lstStyle/>
          <a:p>
            <a:r>
              <a:rPr lang="en-US" altLang="zh-CN" sz="2400" dirty="0">
                <a:effectLst/>
                <a:latin typeface="Arial" panose="020B0604020202020204" pitchFamily="34" charset="0"/>
                <a:ea typeface="PMingLiU" panose="02020500000000000000" pitchFamily="18" charset="-120"/>
                <a:cs typeface="Arial" panose="020B0604020202020204" pitchFamily="34" charset="0"/>
              </a:rPr>
              <a:t>anxiety &amp; depression                  voyeurism                              pedophilia</a:t>
            </a:r>
            <a:r>
              <a:rPr lang="en-GB" altLang="zh-CN" sz="2400" dirty="0">
                <a:effectLst/>
                <a:latin typeface="Arial" panose="020B0604020202020204" pitchFamily="34" charset="0"/>
                <a:ea typeface="等线" panose="02010600030101010101" pitchFamily="2" charset="-122"/>
                <a:cs typeface="Arial" panose="020B0604020202020204" pitchFamily="34" charset="0"/>
              </a:rPr>
              <a:t> </a:t>
            </a:r>
            <a:endParaRPr lang="zh-CN" altLang="en-US" sz="2400" dirty="0">
              <a:latin typeface="Arial" panose="020B0604020202020204" pitchFamily="34" charset="0"/>
              <a:cs typeface="Arial" panose="020B0604020202020204" pitchFamily="34" charset="0"/>
            </a:endParaRPr>
          </a:p>
        </p:txBody>
      </p:sp>
      <p:pic>
        <p:nvPicPr>
          <p:cNvPr id="6" name="Picture 5" descr="A person covering her face with her hands&#10;&#10;Description automatically generated">
            <a:extLst>
              <a:ext uri="{FF2B5EF4-FFF2-40B4-BE49-F238E27FC236}">
                <a16:creationId xmlns:a16="http://schemas.microsoft.com/office/drawing/2014/main" id="{FEB7B667-C84C-4D07-B539-054743FFCE23}"/>
              </a:ext>
            </a:extLst>
          </p:cNvPr>
          <p:cNvPicPr>
            <a:picLocks noChangeAspect="1"/>
          </p:cNvPicPr>
          <p:nvPr/>
        </p:nvPicPr>
        <p:blipFill rotWithShape="1">
          <a:blip r:embed="rId2">
            <a:extLst>
              <a:ext uri="{28A0092B-C50C-407E-A947-70E740481C1C}">
                <a14:useLocalDpi xmlns:a14="http://schemas.microsoft.com/office/drawing/2010/main" val="0"/>
              </a:ext>
            </a:extLst>
          </a:blip>
          <a:srcRect r="36431"/>
          <a:stretch/>
        </p:blipFill>
        <p:spPr>
          <a:xfrm>
            <a:off x="774970" y="3584287"/>
            <a:ext cx="2957208" cy="3104678"/>
          </a:xfrm>
          <a:prstGeom prst="rect">
            <a:avLst/>
          </a:prstGeom>
        </p:spPr>
      </p:pic>
      <p:pic>
        <p:nvPicPr>
          <p:cNvPr id="9" name="Picture 8">
            <a:extLst>
              <a:ext uri="{FF2B5EF4-FFF2-40B4-BE49-F238E27FC236}">
                <a16:creationId xmlns:a16="http://schemas.microsoft.com/office/drawing/2014/main" id="{48134705-4C00-4F69-8E5E-220389CC477C}"/>
              </a:ext>
            </a:extLst>
          </p:cNvPr>
          <p:cNvPicPr>
            <a:picLocks noChangeAspect="1"/>
          </p:cNvPicPr>
          <p:nvPr/>
        </p:nvPicPr>
        <p:blipFill rotWithShape="1">
          <a:blip r:embed="rId3">
            <a:extLst>
              <a:ext uri="{28A0092B-C50C-407E-A947-70E740481C1C}">
                <a14:useLocalDpi xmlns:a14="http://schemas.microsoft.com/office/drawing/2010/main" val="0"/>
              </a:ext>
            </a:extLst>
          </a:blip>
          <a:srcRect l="29987" r="9780"/>
          <a:stretch/>
        </p:blipFill>
        <p:spPr>
          <a:xfrm>
            <a:off x="4459179" y="3146118"/>
            <a:ext cx="2739290" cy="3541908"/>
          </a:xfrm>
          <a:prstGeom prst="rect">
            <a:avLst/>
          </a:prstGeom>
        </p:spPr>
      </p:pic>
      <p:pic>
        <p:nvPicPr>
          <p:cNvPr id="12" name="Picture 11" descr="A picture containing person, indoor, close, staring&#10;&#10;Description automatically generated">
            <a:extLst>
              <a:ext uri="{FF2B5EF4-FFF2-40B4-BE49-F238E27FC236}">
                <a16:creationId xmlns:a16="http://schemas.microsoft.com/office/drawing/2014/main" id="{E18DACEE-9CE4-45BD-B631-0A8F0E831FF3}"/>
              </a:ext>
            </a:extLst>
          </p:cNvPr>
          <p:cNvPicPr>
            <a:picLocks noChangeAspect="1"/>
          </p:cNvPicPr>
          <p:nvPr/>
        </p:nvPicPr>
        <p:blipFill rotWithShape="1">
          <a:blip r:embed="rId4">
            <a:extLst>
              <a:ext uri="{28A0092B-C50C-407E-A947-70E740481C1C}">
                <a14:useLocalDpi xmlns:a14="http://schemas.microsoft.com/office/drawing/2010/main" val="0"/>
              </a:ext>
            </a:extLst>
          </a:blip>
          <a:srcRect l="14406" r="4876"/>
          <a:stretch/>
        </p:blipFill>
        <p:spPr>
          <a:xfrm>
            <a:off x="7724716" y="3584287"/>
            <a:ext cx="4324611" cy="3098521"/>
          </a:xfrm>
          <a:prstGeom prst="rect">
            <a:avLst/>
          </a:prstGeom>
        </p:spPr>
      </p:pic>
      <p:sp>
        <p:nvSpPr>
          <p:cNvPr id="14" name="TextBox 13">
            <a:extLst>
              <a:ext uri="{FF2B5EF4-FFF2-40B4-BE49-F238E27FC236}">
                <a16:creationId xmlns:a16="http://schemas.microsoft.com/office/drawing/2014/main" id="{EB38E7C2-E9A0-46E9-AA77-5BC707883C77}"/>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people who have immoral sexual </a:t>
            </a:r>
            <a:r>
              <a:rPr lang="en-US" altLang="zh-CN" sz="2400" dirty="0" err="1">
                <a:effectLst/>
                <a:latin typeface="Arial" panose="020B0604020202020204" pitchFamily="34" charset="0"/>
                <a:ea typeface="PMingLiU" panose="02020500000000000000" pitchFamily="18" charset="-120"/>
                <a:cs typeface="Arial" panose="020B0604020202020204" pitchFamily="34" charset="0"/>
              </a:rPr>
              <a:t>behaviours</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will live in depression and anxiety</a:t>
            </a:r>
            <a:r>
              <a:rPr lang="en-US" altLang="zh-CN" sz="2400" dirty="0">
                <a:latin typeface="Arial" panose="020B0604020202020204" pitchFamily="34" charset="0"/>
                <a:ea typeface="PMingLiU" panose="02020500000000000000" pitchFamily="18" charset="-120"/>
                <a:cs typeface="Arial" panose="020B0604020202020204" pitchFamily="34" charset="0"/>
              </a:rPr>
              <a:t>.</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多逢憂患</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438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2.2 The physical effects on individuals</a:t>
            </a:r>
          </a:p>
        </p:txBody>
      </p:sp>
      <p:sp>
        <p:nvSpPr>
          <p:cNvPr id="3" name="TextBox 2">
            <a:extLst>
              <a:ext uri="{FF2B5EF4-FFF2-40B4-BE49-F238E27FC236}">
                <a16:creationId xmlns:a16="http://schemas.microsoft.com/office/drawing/2014/main" id="{717B54FD-8971-4AAC-8DB0-3191C9511669}"/>
              </a:ext>
            </a:extLst>
          </p:cNvPr>
          <p:cNvSpPr txBox="1"/>
          <p:nvPr/>
        </p:nvSpPr>
        <p:spPr>
          <a:xfrm>
            <a:off x="214009" y="2802936"/>
            <a:ext cx="12169302" cy="461665"/>
          </a:xfrm>
          <a:prstGeom prst="rect">
            <a:avLst/>
          </a:prstGeom>
          <a:noFill/>
        </p:spPr>
        <p:txBody>
          <a:bodyPr wrap="square">
            <a:spAutoFit/>
          </a:bodyPr>
          <a:lstStyle/>
          <a:p>
            <a:r>
              <a:rPr lang="en-GB" altLang="zh-CN" sz="2400" dirty="0">
                <a:effectLst/>
                <a:latin typeface="Arial" panose="020B0604020202020204" pitchFamily="34" charset="0"/>
                <a:ea typeface="PMingLiU" panose="02020500000000000000" pitchFamily="18" charset="-120"/>
                <a:cs typeface="Arial" panose="020B0604020202020204" pitchFamily="34" charset="0"/>
              </a:rPr>
              <a:t>           STD</a:t>
            </a:r>
            <a:r>
              <a:rPr lang="en-GB" altLang="zh-CN" sz="2400" dirty="0">
                <a:effectLst/>
                <a:latin typeface="Arial" panose="020B0604020202020204" pitchFamily="34" charset="0"/>
                <a:ea typeface="等线" panose="02010600030101010101" pitchFamily="2" charset="-122"/>
                <a:cs typeface="Arial" panose="020B0604020202020204" pitchFamily="34" charset="0"/>
              </a:rPr>
              <a:t>           cardiac cerebral diseases     prostate diseases       brain damage  </a:t>
            </a:r>
            <a:endParaRPr lang="zh-CN" altLang="en-US" sz="2400" dirty="0">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ECE0600F-8610-46C8-85AF-8E05F7F0FE9D}"/>
              </a:ext>
            </a:extLst>
          </p:cNvPr>
          <p:cNvPicPr>
            <a:picLocks noChangeAspect="1"/>
          </p:cNvPicPr>
          <p:nvPr/>
        </p:nvPicPr>
        <p:blipFill rotWithShape="1">
          <a:blip r:embed="rId2">
            <a:extLst>
              <a:ext uri="{28A0092B-C50C-407E-A947-70E740481C1C}">
                <a14:useLocalDpi xmlns:a14="http://schemas.microsoft.com/office/drawing/2010/main" val="0"/>
              </a:ext>
            </a:extLst>
          </a:blip>
          <a:srcRect l="29785" t="1418" r="30120" b="38298"/>
          <a:stretch/>
        </p:blipFill>
        <p:spPr>
          <a:xfrm>
            <a:off x="3563565" y="3563056"/>
            <a:ext cx="2032911" cy="3096727"/>
          </a:xfrm>
          <a:prstGeom prst="rect">
            <a:avLst/>
          </a:prstGeom>
        </p:spPr>
      </p:pic>
      <p:pic>
        <p:nvPicPr>
          <p:cNvPr id="12" name="Picture 11" descr="Diagram&#10;&#10;Description automatically generated">
            <a:extLst>
              <a:ext uri="{FF2B5EF4-FFF2-40B4-BE49-F238E27FC236}">
                <a16:creationId xmlns:a16="http://schemas.microsoft.com/office/drawing/2014/main" id="{B59ABE3D-CE21-49A9-B2D2-EC5DE30F8835}"/>
              </a:ext>
            </a:extLst>
          </p:cNvPr>
          <p:cNvPicPr>
            <a:picLocks noChangeAspect="1"/>
          </p:cNvPicPr>
          <p:nvPr/>
        </p:nvPicPr>
        <p:blipFill rotWithShape="1">
          <a:blip r:embed="rId3">
            <a:extLst>
              <a:ext uri="{28A0092B-C50C-407E-A947-70E740481C1C}">
                <a14:useLocalDpi xmlns:a14="http://schemas.microsoft.com/office/drawing/2010/main" val="0"/>
              </a:ext>
            </a:extLst>
          </a:blip>
          <a:srcRect l="21878" t="28383" r="51935" b="3521"/>
          <a:stretch/>
        </p:blipFill>
        <p:spPr>
          <a:xfrm>
            <a:off x="6700736" y="3573288"/>
            <a:ext cx="1809198" cy="3136321"/>
          </a:xfrm>
          <a:prstGeom prst="rect">
            <a:avLst/>
          </a:prstGeom>
        </p:spPr>
      </p:pic>
      <p:pic>
        <p:nvPicPr>
          <p:cNvPr id="15" name="Picture 14" descr="A close-up of a human brain&#10;&#10;Description automatically generated with medium confidence">
            <a:extLst>
              <a:ext uri="{FF2B5EF4-FFF2-40B4-BE49-F238E27FC236}">
                <a16:creationId xmlns:a16="http://schemas.microsoft.com/office/drawing/2014/main" id="{C3DE3865-33A4-4662-A8F3-5FF9FEC6C90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1865" y="4002932"/>
            <a:ext cx="2320782" cy="1797026"/>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E77BE46-8B08-4CA4-AF82-981EE07FE1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4214" y="3531375"/>
            <a:ext cx="1867775" cy="2974163"/>
          </a:xfrm>
          <a:prstGeom prst="rect">
            <a:avLst/>
          </a:prstGeom>
        </p:spPr>
      </p:pic>
      <p:sp>
        <p:nvSpPr>
          <p:cNvPr id="18" name="TextBox 17">
            <a:extLst>
              <a:ext uri="{FF2B5EF4-FFF2-40B4-BE49-F238E27FC236}">
                <a16:creationId xmlns:a16="http://schemas.microsoft.com/office/drawing/2014/main" id="{E983CFC4-360F-4E5F-8C02-B19FDD85BAAF}"/>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Their lifespans will be shortened</a:t>
            </a:r>
            <a:r>
              <a:rPr lang="en-US" altLang="zh-CN" sz="2400" dirty="0">
                <a:latin typeface="Arial" panose="020B0604020202020204" pitchFamily="34" charset="0"/>
                <a:ea typeface="PMingLiU" panose="02020500000000000000" pitchFamily="18" charset="-120"/>
                <a:cs typeface="Arial" panose="020B0604020202020204" pitchFamily="34" charset="0"/>
              </a:rPr>
              <a:t>;</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their deaths will arrive.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奪其紀算</a:t>
            </a:r>
            <a:r>
              <a:rPr lang="en-US" altLang="zh-CN" sz="2400" dirty="0">
                <a:effectLst/>
                <a:latin typeface="Arial" panose="020B0604020202020204" pitchFamily="34" charset="0"/>
                <a:ea typeface="PMingLiU" panose="02020500000000000000" pitchFamily="18" charset="-120"/>
                <a:cs typeface="Arial" panose="020B0604020202020204" pitchFamily="34" charset="0"/>
              </a:rPr>
              <a:t>,</a:t>
            </a:r>
            <a:r>
              <a:rPr lang="zh-CN" altLang="en-US" sz="2400" dirty="0">
                <a:effectLst/>
                <a:latin typeface="Arial" panose="020B0604020202020204" pitchFamily="34" charset="0"/>
                <a:ea typeface="PMingLiU" panose="02020500000000000000" pitchFamily="18" charset="-120"/>
                <a:cs typeface="Arial" panose="020B0604020202020204" pitchFamily="34" charset="0"/>
              </a:rPr>
              <a:t>算盡則死</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456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70" y="335342"/>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2.3 The effects on family</a:t>
            </a:r>
          </a:p>
        </p:txBody>
      </p:sp>
      <p:sp>
        <p:nvSpPr>
          <p:cNvPr id="3" name="TextBox 2">
            <a:extLst>
              <a:ext uri="{FF2B5EF4-FFF2-40B4-BE49-F238E27FC236}">
                <a16:creationId xmlns:a16="http://schemas.microsoft.com/office/drawing/2014/main" id="{717B54FD-8971-4AAC-8DB0-3191C9511669}"/>
              </a:ext>
            </a:extLst>
          </p:cNvPr>
          <p:cNvSpPr txBox="1"/>
          <p:nvPr/>
        </p:nvSpPr>
        <p:spPr>
          <a:xfrm>
            <a:off x="918770" y="2734605"/>
            <a:ext cx="10498259" cy="830997"/>
          </a:xfrm>
          <a:prstGeom prst="rect">
            <a:avLst/>
          </a:prstGeom>
          <a:noFill/>
        </p:spPr>
        <p:txBody>
          <a:bodyPr wrap="square">
            <a:spAutoFit/>
          </a:bodyPr>
          <a:lstStyle/>
          <a:p>
            <a:r>
              <a:rPr lang="en-GB" altLang="zh-CN" sz="2400" dirty="0">
                <a:effectLst/>
                <a:latin typeface="Arial" panose="020B0604020202020204" pitchFamily="34" charset="0"/>
                <a:ea typeface="PMingLiU" panose="02020500000000000000" pitchFamily="18" charset="-120"/>
                <a:cs typeface="Arial" panose="020B0604020202020204" pitchFamily="34" charset="0"/>
              </a:rPr>
              <a:t>marital breakup                            low birth rate                               children</a:t>
            </a:r>
          </a:p>
          <a:p>
            <a:r>
              <a:rPr lang="en-GB" altLang="zh-CN" sz="2400" dirty="0">
                <a:effectLst/>
                <a:latin typeface="Times New Roman" panose="02020603050405020304" pitchFamily="18" charset="0"/>
                <a:ea typeface="等线" panose="02010600030101010101" pitchFamily="2" charset="-122"/>
              </a:rPr>
              <a:t> </a:t>
            </a:r>
            <a:endParaRPr lang="zh-CN" altLang="en-US" sz="2400" dirty="0"/>
          </a:p>
        </p:txBody>
      </p:sp>
      <p:pic>
        <p:nvPicPr>
          <p:cNvPr id="6" name="Picture 5" descr="A picture containing text&#10;&#10;Description automatically generated">
            <a:extLst>
              <a:ext uri="{FF2B5EF4-FFF2-40B4-BE49-F238E27FC236}">
                <a16:creationId xmlns:a16="http://schemas.microsoft.com/office/drawing/2014/main" id="{17901241-4DEE-442A-A9C8-683AF40B64E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9000"/>
            <a:ext cx="4227444" cy="3170583"/>
          </a:xfrm>
          <a:prstGeom prst="rect">
            <a:avLst/>
          </a:prstGeom>
        </p:spPr>
      </p:pic>
      <p:pic>
        <p:nvPicPr>
          <p:cNvPr id="9" name="Picture 8" descr="Chart&#10;&#10;Description automatically generated">
            <a:extLst>
              <a:ext uri="{FF2B5EF4-FFF2-40B4-BE49-F238E27FC236}">
                <a16:creationId xmlns:a16="http://schemas.microsoft.com/office/drawing/2014/main" id="{23F0B499-F7C3-4BD0-B066-02E48CAF695E}"/>
              </a:ext>
            </a:extLst>
          </p:cNvPr>
          <p:cNvPicPr>
            <a:picLocks noChangeAspect="1"/>
          </p:cNvPicPr>
          <p:nvPr/>
        </p:nvPicPr>
        <p:blipFill rotWithShape="1">
          <a:blip r:embed="rId3">
            <a:extLst>
              <a:ext uri="{28A0092B-C50C-407E-A947-70E740481C1C}">
                <a14:useLocalDpi xmlns:a14="http://schemas.microsoft.com/office/drawing/2010/main" val="0"/>
              </a:ext>
            </a:extLst>
          </a:blip>
          <a:srcRect l="8292" r="7532"/>
          <a:stretch/>
        </p:blipFill>
        <p:spPr>
          <a:xfrm>
            <a:off x="4363278" y="3429000"/>
            <a:ext cx="4075043" cy="3145309"/>
          </a:xfrm>
          <a:prstGeom prst="rect">
            <a:avLst/>
          </a:prstGeom>
        </p:spPr>
      </p:pic>
      <p:pic>
        <p:nvPicPr>
          <p:cNvPr id="12" name="Picture 11">
            <a:extLst>
              <a:ext uri="{FF2B5EF4-FFF2-40B4-BE49-F238E27FC236}">
                <a16:creationId xmlns:a16="http://schemas.microsoft.com/office/drawing/2014/main" id="{C309F83F-14B7-4973-98BA-865DADFC6EAC}"/>
              </a:ext>
            </a:extLst>
          </p:cNvPr>
          <p:cNvPicPr>
            <a:picLocks noChangeAspect="1"/>
          </p:cNvPicPr>
          <p:nvPr/>
        </p:nvPicPr>
        <p:blipFill rotWithShape="1">
          <a:blip r:embed="rId4">
            <a:extLst>
              <a:ext uri="{28A0092B-C50C-407E-A947-70E740481C1C}">
                <a14:useLocalDpi xmlns:a14="http://schemas.microsoft.com/office/drawing/2010/main" val="0"/>
              </a:ext>
            </a:extLst>
          </a:blip>
          <a:srcRect l="14896" t="2319" r="17762"/>
          <a:stretch/>
        </p:blipFill>
        <p:spPr>
          <a:xfrm>
            <a:off x="8766313" y="3429000"/>
            <a:ext cx="3234442" cy="3127710"/>
          </a:xfrm>
          <a:prstGeom prst="rect">
            <a:avLst/>
          </a:prstGeom>
        </p:spPr>
      </p:pic>
      <p:sp>
        <p:nvSpPr>
          <p:cNvPr id="14" name="TextBox 13">
            <a:extLst>
              <a:ext uri="{FF2B5EF4-FFF2-40B4-BE49-F238E27FC236}">
                <a16:creationId xmlns:a16="http://schemas.microsoft.com/office/drawing/2014/main" id="{EE5DF2A9-064E-44EB-9C7E-7DD7777A63DC}"/>
              </a:ext>
            </a:extLst>
          </p:cNvPr>
          <p:cNvSpPr txBox="1"/>
          <p:nvPr/>
        </p:nvSpPr>
        <p:spPr>
          <a:xfrm>
            <a:off x="77821" y="1463442"/>
            <a:ext cx="11971507" cy="830997"/>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The negative impact they caused will befall their descendants.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乃殃及子孫</a:t>
            </a:r>
            <a:endParaRPr lang="zh-CN"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2718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774968" y="203485"/>
            <a:ext cx="10642059" cy="825910"/>
          </a:xfrm>
        </p:spPr>
        <p:txBody>
          <a:bodyPr>
            <a:normAutofit fontScale="90000"/>
          </a:bodyPr>
          <a:lstStyle/>
          <a:p>
            <a:pPr lvl="1" algn="ctr">
              <a:lnSpc>
                <a:spcPct val="170000"/>
              </a:lnSpc>
            </a:pPr>
            <a:r>
              <a:rPr lang="en-US" altLang="zh-CN" sz="4400" dirty="0">
                <a:latin typeface="Times New Roman" panose="02020603050405020304" pitchFamily="18" charset="0"/>
                <a:ea typeface="PMingLiU" panose="02020500000000000000" pitchFamily="18" charset="-120"/>
                <a:cs typeface="Times New Roman" panose="02020603050405020304" pitchFamily="18" charset="0"/>
              </a:rPr>
              <a:t>2.4	The effects on society</a:t>
            </a:r>
            <a:endParaRPr lang="en-US" altLang="zh-CN" sz="4800" dirty="0">
              <a:latin typeface="Times New Roman" panose="02020603050405020304" pitchFamily="18" charset="0"/>
              <a:ea typeface="PMingLiU" panose="02020500000000000000" pitchFamily="18" charset="-12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4907050" y="2476834"/>
            <a:ext cx="2099041" cy="461665"/>
          </a:xfrm>
          <a:prstGeom prst="rect">
            <a:avLst/>
          </a:prstGeom>
          <a:noFill/>
        </p:spPr>
        <p:txBody>
          <a:bodyPr wrap="square">
            <a:spAutoFit/>
          </a:bodyPr>
          <a:lstStyle/>
          <a:p>
            <a:pPr algn="ctr"/>
            <a:r>
              <a:rPr lang="en-GB" altLang="zh-CN" sz="2400" dirty="0" err="1">
                <a:effectLst/>
                <a:latin typeface="Arial" panose="020B0604020202020204" pitchFamily="34" charset="0"/>
                <a:ea typeface="等线" panose="02010600030101010101" pitchFamily="2" charset="-122"/>
                <a:cs typeface="Arial" panose="020B0604020202020204" pitchFamily="34" charset="0"/>
              </a:rPr>
              <a:t>sexcrimes</a:t>
            </a:r>
            <a:r>
              <a:rPr lang="en-GB" altLang="zh-CN" sz="2400" dirty="0">
                <a:effectLst/>
                <a:latin typeface="Arial" panose="020B0604020202020204" pitchFamily="34" charset="0"/>
                <a:ea typeface="等线" panose="02010600030101010101" pitchFamily="2" charset="-122"/>
                <a:cs typeface="Arial" panose="020B0604020202020204" pitchFamily="34" charset="0"/>
              </a:rPr>
              <a:t> </a:t>
            </a:r>
            <a:endParaRPr lang="zh-CN" altLang="en-US" sz="24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B4313DA-6739-46BC-B3A4-C2EED5882754}"/>
              </a:ext>
            </a:extLst>
          </p:cNvPr>
          <p:cNvSpPr txBox="1"/>
          <p:nvPr/>
        </p:nvSpPr>
        <p:spPr>
          <a:xfrm>
            <a:off x="110243" y="1125926"/>
            <a:ext cx="11971507" cy="1200329"/>
          </a:xfrm>
          <a:prstGeom prst="rect">
            <a:avLst/>
          </a:prstGeom>
          <a:noFill/>
        </p:spPr>
        <p:txBody>
          <a:bodyPr wrap="square">
            <a:spAutoFit/>
          </a:bodyPr>
          <a:lstStyle/>
          <a:p>
            <a:pPr algn="ctr"/>
            <a:r>
              <a:rPr lang="en-US" altLang="zh-CN" sz="2400" dirty="0">
                <a:effectLst/>
                <a:latin typeface="Arial" panose="020B0604020202020204" pitchFamily="34" charset="0"/>
                <a:ea typeface="PMingLiU" panose="02020500000000000000" pitchFamily="18" charset="-120"/>
                <a:cs typeface="Arial" panose="020B0604020202020204" pitchFamily="34" charset="0"/>
              </a:rPr>
              <a:t>People who have such immoral </a:t>
            </a:r>
            <a:r>
              <a:rPr lang="en-US" altLang="zh-CN" sz="2400" dirty="0" err="1">
                <a:effectLst/>
                <a:latin typeface="Arial" panose="020B0604020202020204" pitchFamily="34" charset="0"/>
                <a:ea typeface="PMingLiU" panose="02020500000000000000" pitchFamily="18" charset="-120"/>
                <a:cs typeface="Arial" panose="020B0604020202020204" pitchFamily="34" charset="0"/>
              </a:rPr>
              <a:t>behaviours</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will be detested by the public, experience misfortune and be punished by law. </a:t>
            </a:r>
          </a:p>
          <a:p>
            <a:pPr algn="ctr"/>
            <a:r>
              <a:rPr lang="zh-CN" altLang="en-US" sz="2400" dirty="0">
                <a:effectLst/>
                <a:latin typeface="Arial" panose="020B0604020202020204" pitchFamily="34" charset="0"/>
                <a:ea typeface="PMingLiU" panose="02020500000000000000" pitchFamily="18" charset="-120"/>
                <a:cs typeface="Arial" panose="020B0604020202020204" pitchFamily="34" charset="0"/>
              </a:rPr>
              <a:t>人皆惡之</a:t>
            </a:r>
            <a:r>
              <a:rPr lang="en-US" altLang="zh-CN" sz="2400" dirty="0">
                <a:effectLst/>
                <a:latin typeface="Arial" panose="020B0604020202020204" pitchFamily="34" charset="0"/>
                <a:ea typeface="PMingLiU" panose="02020500000000000000" pitchFamily="18" charset="-120"/>
                <a:cs typeface="Arial" panose="020B0604020202020204" pitchFamily="34" charset="0"/>
              </a:rPr>
              <a:t>, </a:t>
            </a:r>
            <a:r>
              <a:rPr lang="zh-CN" altLang="en-US" sz="2400" dirty="0">
                <a:effectLst/>
                <a:latin typeface="Arial" panose="020B0604020202020204" pitchFamily="34" charset="0"/>
                <a:ea typeface="PMingLiU" panose="02020500000000000000" pitchFamily="18" charset="-120"/>
                <a:cs typeface="Arial" panose="020B0604020202020204" pitchFamily="34" charset="0"/>
              </a:rPr>
              <a:t>刑禍隨之</a:t>
            </a:r>
            <a:endParaRPr lang="zh-CN" altLang="en-US" sz="2400" dirty="0">
              <a:latin typeface="Arial" panose="020B0604020202020204" pitchFamily="34" charset="0"/>
              <a:cs typeface="Arial" panose="020B0604020202020204" pitchFamily="34" charset="0"/>
            </a:endParaRPr>
          </a:p>
        </p:txBody>
      </p:sp>
      <p:pic>
        <p:nvPicPr>
          <p:cNvPr id="10" name="Picture 9" descr="A picture containing text&#10;&#10;Description automatically generated">
            <a:extLst>
              <a:ext uri="{FF2B5EF4-FFF2-40B4-BE49-F238E27FC236}">
                <a16:creationId xmlns:a16="http://schemas.microsoft.com/office/drawing/2014/main" id="{369B1FF2-A581-4F33-8B4D-72F8B00217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638" y="2862347"/>
            <a:ext cx="2618510" cy="3896592"/>
          </a:xfrm>
          <a:prstGeom prst="rect">
            <a:avLst/>
          </a:prstGeom>
        </p:spPr>
      </p:pic>
      <p:pic>
        <p:nvPicPr>
          <p:cNvPr id="16" name="Picture 15" descr="Text&#10;&#10;Description automatically generated with medium confidence">
            <a:extLst>
              <a:ext uri="{FF2B5EF4-FFF2-40B4-BE49-F238E27FC236}">
                <a16:creationId xmlns:a16="http://schemas.microsoft.com/office/drawing/2014/main" id="{6AB133C9-3D83-4E42-B83B-79F6B87D40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3470" y="3035030"/>
            <a:ext cx="6620283" cy="3723909"/>
          </a:xfrm>
          <a:prstGeom prst="rect">
            <a:avLst/>
          </a:prstGeom>
        </p:spPr>
      </p:pic>
    </p:spTree>
    <p:extLst>
      <p:ext uri="{BB962C8B-B14F-4D97-AF65-F5344CB8AC3E}">
        <p14:creationId xmlns:p14="http://schemas.microsoft.com/office/powerpoint/2010/main" val="1879116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278649"/>
            <a:ext cx="9144000" cy="825910"/>
          </a:xfrm>
        </p:spPr>
        <p:txBody>
          <a:bodyPr>
            <a:normAutofit/>
          </a:bodyPr>
          <a:lstStyle/>
          <a:p>
            <a:r>
              <a:rPr lang="en-US" altLang="zh-CN" sz="4400" b="1" dirty="0">
                <a:latin typeface="Times New Roman" panose="02020603050405020304" pitchFamily="18" charset="0"/>
                <a:cs typeface="Times New Roman" panose="02020603050405020304" pitchFamily="18" charset="0"/>
              </a:rPr>
              <a:t>5 Conclusion</a:t>
            </a:r>
            <a:endParaRPr lang="zh-CN" altLang="en-US" sz="44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17B54FD-8971-4AAC-8DB0-3191C9511669}"/>
              </a:ext>
            </a:extLst>
          </p:cNvPr>
          <p:cNvSpPr txBox="1"/>
          <p:nvPr/>
        </p:nvSpPr>
        <p:spPr>
          <a:xfrm>
            <a:off x="3913484" y="5781116"/>
            <a:ext cx="4365032" cy="584775"/>
          </a:xfrm>
          <a:prstGeom prst="rect">
            <a:avLst/>
          </a:prstGeom>
          <a:noFill/>
        </p:spPr>
        <p:txBody>
          <a:bodyPr wrap="square">
            <a:spAutoFit/>
          </a:bodyPr>
          <a:lstStyle/>
          <a:p>
            <a:pPr algn="ctr"/>
            <a:r>
              <a:rPr lang="en-US" altLang="zh-CN" sz="3200" dirty="0">
                <a:effectLst/>
                <a:latin typeface="Arial" panose="020B0604020202020204" pitchFamily="34" charset="0"/>
                <a:ea typeface="PMingLiU" panose="02020500000000000000" pitchFamily="18" charset="-120"/>
                <a:cs typeface="Arial" panose="020B0604020202020204" pitchFamily="34" charset="0"/>
              </a:rPr>
              <a:t>stop sexual liberation </a:t>
            </a:r>
          </a:p>
        </p:txBody>
      </p:sp>
      <p:pic>
        <p:nvPicPr>
          <p:cNvPr id="8" name="Picture 7" descr="Logo, company name&#10;&#10;Description automatically generated">
            <a:extLst>
              <a:ext uri="{FF2B5EF4-FFF2-40B4-BE49-F238E27FC236}">
                <a16:creationId xmlns:a16="http://schemas.microsoft.com/office/drawing/2014/main" id="{93F13AC2-8610-49C2-BC4F-FB86D6D25A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970" y="1691057"/>
            <a:ext cx="4090059" cy="4090059"/>
          </a:xfrm>
          <a:prstGeom prst="rect">
            <a:avLst/>
          </a:prstGeom>
        </p:spPr>
      </p:pic>
    </p:spTree>
    <p:extLst>
      <p:ext uri="{BB962C8B-B14F-4D97-AF65-F5344CB8AC3E}">
        <p14:creationId xmlns:p14="http://schemas.microsoft.com/office/powerpoint/2010/main" val="373703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53CCC-C673-4B77-9EA1-9903AA92D0BC}"/>
              </a:ext>
            </a:extLst>
          </p:cNvPr>
          <p:cNvSpPr>
            <a:spLocks noGrp="1"/>
          </p:cNvSpPr>
          <p:nvPr>
            <p:ph type="ctrTitle"/>
          </p:nvPr>
        </p:nvSpPr>
        <p:spPr>
          <a:xfrm>
            <a:off x="1524000" y="3016045"/>
            <a:ext cx="9144000" cy="825910"/>
          </a:xfrm>
        </p:spPr>
        <p:txBody>
          <a:bodyPr>
            <a:normAutofit/>
          </a:bodyPr>
          <a:lstStyle/>
          <a:p>
            <a:r>
              <a:rPr lang="en-US" altLang="zh-CN" sz="4800" b="1" dirty="0">
                <a:latin typeface="Times New Roman" panose="02020603050405020304" pitchFamily="18" charset="0"/>
                <a:cs typeface="Times New Roman" panose="02020603050405020304" pitchFamily="18" charset="0"/>
              </a:rPr>
              <a:t>Thank You</a:t>
            </a:r>
            <a:endParaRPr lang="zh-CN" altLang="en-US" sz="4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6892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1292</TotalTime>
  <Words>364</Words>
  <Application>Microsoft Office PowerPoint</Application>
  <PresentationFormat>Widescreen</PresentationFormat>
  <Paragraphs>41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等线</vt:lpstr>
      <vt:lpstr>等线 Light</vt:lpstr>
      <vt:lpstr>Arial</vt:lpstr>
      <vt:lpstr>Times New Roman</vt:lpstr>
      <vt:lpstr>Office Theme</vt:lpstr>
      <vt:lpstr>A Reflection on the Sexual Liberation – Learning from the Taishang Ganying Pian 太上感應篇</vt:lpstr>
      <vt:lpstr>Introduction</vt:lpstr>
      <vt:lpstr>1.  Sexual liberation and the law of cause and effect</vt:lpstr>
      <vt:lpstr>There are no doors to good misfortune and fortune. They fall upon us due to our own doings, the consequences of which follow us like the shadow of the body.   禍福無門。惟人自召。善惡之報。如影隨形。</vt:lpstr>
      <vt:lpstr>1. Every cause definitely has its effect and consequence;   2. Virtue is always rewarded, and evil is always punished, but sometimes rewards and punishments may not come immediately;  3. A tiny causes may lead to a big effect. </vt:lpstr>
      <vt:lpstr>What is the effect and the consequence of sexual misconduct?</vt:lpstr>
      <vt:lpstr>2.1 The psychological effects on individuals</vt:lpstr>
      <vt:lpstr>2.2 The physical effects on individuals</vt:lpstr>
      <vt:lpstr>2.3 The effects on family</vt:lpstr>
      <vt:lpstr>2.4 The effects on society</vt:lpstr>
      <vt:lpstr>5 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Approach to Obtain Spiritual Joy from Learning  Learning from the Analects of Confucius</dc:title>
  <dc:creator>周 孝聪</dc:creator>
  <cp:lastModifiedBy>Xiaocong Zhou</cp:lastModifiedBy>
  <cp:revision>521</cp:revision>
  <dcterms:created xsi:type="dcterms:W3CDTF">2020-05-24T12:02:35Z</dcterms:created>
  <dcterms:modified xsi:type="dcterms:W3CDTF">2021-04-02T10:24:16Z</dcterms:modified>
</cp:coreProperties>
</file>