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97" r:id="rId3"/>
    <p:sldId id="298" r:id="rId4"/>
    <p:sldId id="308" r:id="rId5"/>
    <p:sldId id="257" r:id="rId6"/>
    <p:sldId id="303" r:id="rId7"/>
    <p:sldId id="304" r:id="rId8"/>
    <p:sldId id="305" r:id="rId9"/>
    <p:sldId id="306" r:id="rId10"/>
    <p:sldId id="307" r:id="rId11"/>
    <p:sldId id="301" r:id="rId12"/>
    <p:sldId id="300" r:id="rId13"/>
    <p:sldId id="302" r:id="rId14"/>
    <p:sldId id="310" r:id="rId15"/>
    <p:sldId id="311" r:id="rId16"/>
    <p:sldId id="312" r:id="rId17"/>
    <p:sldId id="313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065F87-37FF-5D46-48CE-C01002C2A026}" v="64" dt="2026-03-17T12:03:25.991"/>
    <p1510:client id="{1679806B-702D-3A6B-FC49-9C3E9364449B}" v="45" dt="2026-03-18T15:16:19.0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14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62f9b1f3-ddcf-45d7-a6a4-b667feecf47e" providerId="ADAL" clId="{4461511C-2E2E-4902-AD89-913F333121DA}"/>
    <pc:docChg chg="custSel addSld delSld modSld sldOrd">
      <pc:chgData name="Moutushi Tanha" userId="62f9b1f3-ddcf-45d7-a6a4-b667feecf47e" providerId="ADAL" clId="{4461511C-2E2E-4902-AD89-913F333121DA}" dt="2026-03-11T07:52:52.836" v="153" actId="122"/>
      <pc:docMkLst>
        <pc:docMk/>
      </pc:docMkLst>
      <pc:sldChg chg="modSp mod">
        <pc:chgData name="Moutushi Tanha" userId="62f9b1f3-ddcf-45d7-a6a4-b667feecf47e" providerId="ADAL" clId="{4461511C-2E2E-4902-AD89-913F333121DA}" dt="2026-03-11T07:06:11.952" v="55" actId="403"/>
        <pc:sldMkLst>
          <pc:docMk/>
          <pc:sldMk cId="2467308534" sldId="256"/>
        </pc:sldMkLst>
        <pc:spChg chg="mod">
          <ac:chgData name="Moutushi Tanha" userId="62f9b1f3-ddcf-45d7-a6a4-b667feecf47e" providerId="ADAL" clId="{4461511C-2E2E-4902-AD89-913F333121DA}" dt="2026-03-11T07:05:59.800" v="40" actId="404"/>
          <ac:spMkLst>
            <pc:docMk/>
            <pc:sldMk cId="2467308534" sldId="256"/>
            <ac:spMk id="2" creationId="{41048287-5405-3031-FF7E-9F9E85A863DA}"/>
          </ac:spMkLst>
        </pc:spChg>
        <pc:spChg chg="mod">
          <ac:chgData name="Moutushi Tanha" userId="62f9b1f3-ddcf-45d7-a6a4-b667feecf47e" providerId="ADAL" clId="{4461511C-2E2E-4902-AD89-913F333121DA}" dt="2026-03-11T07:06:11.952" v="55" actId="403"/>
          <ac:spMkLst>
            <pc:docMk/>
            <pc:sldMk cId="2467308534" sldId="256"/>
            <ac:spMk id="3" creationId="{CF11E510-A2A2-37D9-EA85-5BED3BC9D05C}"/>
          </ac:spMkLst>
        </pc:spChg>
      </pc:sldChg>
      <pc:sldChg chg="modSp mod ord">
        <pc:chgData name="Moutushi Tanha" userId="62f9b1f3-ddcf-45d7-a6a4-b667feecf47e" providerId="ADAL" clId="{4461511C-2E2E-4902-AD89-913F333121DA}" dt="2026-03-11T07:51:56.574" v="108"/>
        <pc:sldMkLst>
          <pc:docMk/>
          <pc:sldMk cId="3189990628" sldId="257"/>
        </pc:sldMkLst>
        <pc:spChg chg="mod">
          <ac:chgData name="Moutushi Tanha" userId="62f9b1f3-ddcf-45d7-a6a4-b667feecf47e" providerId="ADAL" clId="{4461511C-2E2E-4902-AD89-913F333121DA}" dt="2026-03-11T07:44:51.705" v="67" actId="404"/>
          <ac:spMkLst>
            <pc:docMk/>
            <pc:sldMk cId="3189990628" sldId="257"/>
            <ac:spMk id="2" creationId="{C78FE783-B802-0CBA-8583-A00ADC239302}"/>
          </ac:spMkLst>
        </pc:spChg>
        <pc:spChg chg="mod">
          <ac:chgData name="Moutushi Tanha" userId="62f9b1f3-ddcf-45d7-a6a4-b667feecf47e" providerId="ADAL" clId="{4461511C-2E2E-4902-AD89-913F333121DA}" dt="2026-03-11T07:44:44.198" v="65" actId="27636"/>
          <ac:spMkLst>
            <pc:docMk/>
            <pc:sldMk cId="3189990628" sldId="257"/>
            <ac:spMk id="3" creationId="{D8DD604C-202C-9802-590F-7DBB55618F36}"/>
          </ac:spMkLst>
        </pc:spChg>
      </pc:sldChg>
      <pc:sldChg chg="ord">
        <pc:chgData name="Moutushi Tanha" userId="62f9b1f3-ddcf-45d7-a6a4-b667feecf47e" providerId="ADAL" clId="{4461511C-2E2E-4902-AD89-913F333121DA}" dt="2026-03-11T07:45:14.500" v="70"/>
        <pc:sldMkLst>
          <pc:docMk/>
          <pc:sldMk cId="1166037655" sldId="297"/>
        </pc:sldMkLst>
      </pc:sldChg>
      <pc:sldChg chg="ord">
        <pc:chgData name="Moutushi Tanha" userId="62f9b1f3-ddcf-45d7-a6a4-b667feecf47e" providerId="ADAL" clId="{4461511C-2E2E-4902-AD89-913F333121DA}" dt="2026-03-11T07:45:23.573" v="76"/>
        <pc:sldMkLst>
          <pc:docMk/>
          <pc:sldMk cId="2447643735" sldId="298"/>
        </pc:sldMkLst>
      </pc:sldChg>
      <pc:sldChg chg="modSp new mod">
        <pc:chgData name="Moutushi Tanha" userId="62f9b1f3-ddcf-45d7-a6a4-b667feecf47e" providerId="ADAL" clId="{4461511C-2E2E-4902-AD89-913F333121DA}" dt="2026-03-11T07:44:13.598" v="62" actId="27636"/>
        <pc:sldMkLst>
          <pc:docMk/>
          <pc:sldMk cId="2228153626" sldId="303"/>
        </pc:sldMkLst>
        <pc:spChg chg="mod">
          <ac:chgData name="Moutushi Tanha" userId="62f9b1f3-ddcf-45d7-a6a4-b667feecf47e" providerId="ADAL" clId="{4461511C-2E2E-4902-AD89-913F333121DA}" dt="2026-03-11T07:44:13.598" v="62" actId="27636"/>
          <ac:spMkLst>
            <pc:docMk/>
            <pc:sldMk cId="2228153626" sldId="303"/>
            <ac:spMk id="3" creationId="{82960B7C-8E46-4CBF-D21C-F4B15CF3017A}"/>
          </ac:spMkLst>
        </pc:spChg>
      </pc:sldChg>
      <pc:sldChg chg="modSp new mod">
        <pc:chgData name="Moutushi Tanha" userId="62f9b1f3-ddcf-45d7-a6a4-b667feecf47e" providerId="ADAL" clId="{4461511C-2E2E-4902-AD89-913F333121DA}" dt="2026-03-11T07:49:42.955" v="103" actId="20577"/>
        <pc:sldMkLst>
          <pc:docMk/>
          <pc:sldMk cId="1076342920" sldId="304"/>
        </pc:sldMkLst>
        <pc:spChg chg="mod">
          <ac:chgData name="Moutushi Tanha" userId="62f9b1f3-ddcf-45d7-a6a4-b667feecf47e" providerId="ADAL" clId="{4461511C-2E2E-4902-AD89-913F333121DA}" dt="2026-03-11T07:46:59.447" v="85" actId="27636"/>
          <ac:spMkLst>
            <pc:docMk/>
            <pc:sldMk cId="1076342920" sldId="304"/>
            <ac:spMk id="2" creationId="{8D07D1A1-1B45-E4D1-6AE8-088BBBD4C4EE}"/>
          </ac:spMkLst>
        </pc:spChg>
        <pc:spChg chg="mod">
          <ac:chgData name="Moutushi Tanha" userId="62f9b1f3-ddcf-45d7-a6a4-b667feecf47e" providerId="ADAL" clId="{4461511C-2E2E-4902-AD89-913F333121DA}" dt="2026-03-11T07:49:42.955" v="103" actId="20577"/>
          <ac:spMkLst>
            <pc:docMk/>
            <pc:sldMk cId="1076342920" sldId="304"/>
            <ac:spMk id="3" creationId="{0F8908C8-C020-1ED8-9463-62689042247E}"/>
          </ac:spMkLst>
        </pc:spChg>
      </pc:sldChg>
      <pc:sldChg chg="modSp new mod">
        <pc:chgData name="Moutushi Tanha" userId="62f9b1f3-ddcf-45d7-a6a4-b667feecf47e" providerId="ADAL" clId="{4461511C-2E2E-4902-AD89-913F333121DA}" dt="2026-03-11T07:49:34.510" v="101" actId="20577"/>
        <pc:sldMkLst>
          <pc:docMk/>
          <pc:sldMk cId="1815054908" sldId="305"/>
        </pc:sldMkLst>
        <pc:spChg chg="mod">
          <ac:chgData name="Moutushi Tanha" userId="62f9b1f3-ddcf-45d7-a6a4-b667feecf47e" providerId="ADAL" clId="{4461511C-2E2E-4902-AD89-913F333121DA}" dt="2026-03-11T07:47:51.751" v="88"/>
          <ac:spMkLst>
            <pc:docMk/>
            <pc:sldMk cId="1815054908" sldId="305"/>
            <ac:spMk id="2" creationId="{0921C24C-021E-E140-DCA2-C495607C28E8}"/>
          </ac:spMkLst>
        </pc:spChg>
        <pc:spChg chg="mod">
          <ac:chgData name="Moutushi Tanha" userId="62f9b1f3-ddcf-45d7-a6a4-b667feecf47e" providerId="ADAL" clId="{4461511C-2E2E-4902-AD89-913F333121DA}" dt="2026-03-11T07:49:34.510" v="101" actId="20577"/>
          <ac:spMkLst>
            <pc:docMk/>
            <pc:sldMk cId="1815054908" sldId="305"/>
            <ac:spMk id="3" creationId="{22915E53-D685-85F0-30CD-52E5E292BBD6}"/>
          </ac:spMkLst>
        </pc:spChg>
      </pc:sldChg>
      <pc:sldChg chg="modSp new mod">
        <pc:chgData name="Moutushi Tanha" userId="62f9b1f3-ddcf-45d7-a6a4-b667feecf47e" providerId="ADAL" clId="{4461511C-2E2E-4902-AD89-913F333121DA}" dt="2026-03-11T07:49:16.989" v="96"/>
        <pc:sldMkLst>
          <pc:docMk/>
          <pc:sldMk cId="1997762913" sldId="306"/>
        </pc:sldMkLst>
        <pc:spChg chg="mod">
          <ac:chgData name="Moutushi Tanha" userId="62f9b1f3-ddcf-45d7-a6a4-b667feecf47e" providerId="ADAL" clId="{4461511C-2E2E-4902-AD89-913F333121DA}" dt="2026-03-11T07:49:16.989" v="96"/>
          <ac:spMkLst>
            <pc:docMk/>
            <pc:sldMk cId="1997762913" sldId="306"/>
            <ac:spMk id="2" creationId="{64EE9BCE-36EE-3979-E03D-29AEC3544CC2}"/>
          </ac:spMkLst>
        </pc:spChg>
        <pc:spChg chg="mod">
          <ac:chgData name="Moutushi Tanha" userId="62f9b1f3-ddcf-45d7-a6a4-b667feecf47e" providerId="ADAL" clId="{4461511C-2E2E-4902-AD89-913F333121DA}" dt="2026-03-11T07:48:52.549" v="92" actId="27636"/>
          <ac:spMkLst>
            <pc:docMk/>
            <pc:sldMk cId="1997762913" sldId="306"/>
            <ac:spMk id="3" creationId="{A2BDC483-BFF1-B408-F0D5-6E766C1DEE43}"/>
          </ac:spMkLst>
        </pc:spChg>
      </pc:sldChg>
      <pc:sldChg chg="modSp new mod">
        <pc:chgData name="Moutushi Tanha" userId="62f9b1f3-ddcf-45d7-a6a4-b667feecf47e" providerId="ADAL" clId="{4461511C-2E2E-4902-AD89-913F333121DA}" dt="2026-03-11T07:49:26.453" v="99" actId="5793"/>
        <pc:sldMkLst>
          <pc:docMk/>
          <pc:sldMk cId="4193326436" sldId="307"/>
        </pc:sldMkLst>
        <pc:spChg chg="mod">
          <ac:chgData name="Moutushi Tanha" userId="62f9b1f3-ddcf-45d7-a6a4-b667feecf47e" providerId="ADAL" clId="{4461511C-2E2E-4902-AD89-913F333121DA}" dt="2026-03-11T07:49:26.453" v="99" actId="5793"/>
          <ac:spMkLst>
            <pc:docMk/>
            <pc:sldMk cId="4193326436" sldId="307"/>
            <ac:spMk id="3" creationId="{1156E00D-331B-6E17-C127-80098BA80FA2}"/>
          </ac:spMkLst>
        </pc:spChg>
      </pc:sldChg>
      <pc:sldChg chg="modSp new mod">
        <pc:chgData name="Moutushi Tanha" userId="62f9b1f3-ddcf-45d7-a6a4-b667feecf47e" providerId="ADAL" clId="{4461511C-2E2E-4902-AD89-913F333121DA}" dt="2026-03-11T07:52:52.836" v="153" actId="122"/>
        <pc:sldMkLst>
          <pc:docMk/>
          <pc:sldMk cId="186007093" sldId="308"/>
        </pc:sldMkLst>
        <pc:spChg chg="mod">
          <ac:chgData name="Moutushi Tanha" userId="62f9b1f3-ddcf-45d7-a6a4-b667feecf47e" providerId="ADAL" clId="{4461511C-2E2E-4902-AD89-913F333121DA}" dt="2026-03-11T07:52:52.836" v="153" actId="122"/>
          <ac:spMkLst>
            <pc:docMk/>
            <pc:sldMk cId="186007093" sldId="308"/>
            <ac:spMk id="2" creationId="{675F79F3-A9FC-C4F5-C274-126AFD94E02C}"/>
          </ac:spMkLst>
        </pc:spChg>
        <pc:spChg chg="mod">
          <ac:chgData name="Moutushi Tanha" userId="62f9b1f3-ddcf-45d7-a6a4-b667feecf47e" providerId="ADAL" clId="{4461511C-2E2E-4902-AD89-913F333121DA}" dt="2026-03-11T07:52:33.163" v="140" actId="20577"/>
          <ac:spMkLst>
            <pc:docMk/>
            <pc:sldMk cId="186007093" sldId="308"/>
            <ac:spMk id="3" creationId="{860284E0-8748-72AD-14F5-AE38ACC2CD6E}"/>
          </ac:spMkLst>
        </pc:spChg>
      </pc:sldChg>
    </pc:docChg>
  </pc:docChgLst>
  <pc:docChgLst>
    <pc:chgData name="Moutushi Tanha" userId="S::m.tanha@uwtsd.ac.uk::62f9b1f3-ddcf-45d7-a6a4-b667feecf47e" providerId="AD" clId="Web-{1679806B-702D-3A6B-FC49-9C3E9364449B}"/>
    <pc:docChg chg="modSld">
      <pc:chgData name="Moutushi Tanha" userId="S::m.tanha@uwtsd.ac.uk::62f9b1f3-ddcf-45d7-a6a4-b667feecf47e" providerId="AD" clId="Web-{1679806B-702D-3A6B-FC49-9C3E9364449B}" dt="2026-03-18T15:16:19.039" v="50" actId="20577"/>
      <pc:docMkLst>
        <pc:docMk/>
      </pc:docMkLst>
      <pc:sldChg chg="modSp">
        <pc:chgData name="Moutushi Tanha" userId="S::m.tanha@uwtsd.ac.uk::62f9b1f3-ddcf-45d7-a6a4-b667feecf47e" providerId="AD" clId="Web-{1679806B-702D-3A6B-FC49-9C3E9364449B}" dt="2026-03-18T15:15:15.459" v="32" actId="20577"/>
        <pc:sldMkLst>
          <pc:docMk/>
          <pc:sldMk cId="2527416209" sldId="310"/>
        </pc:sldMkLst>
        <pc:spChg chg="mod">
          <ac:chgData name="Moutushi Tanha" userId="S::m.tanha@uwtsd.ac.uk::62f9b1f3-ddcf-45d7-a6a4-b667feecf47e" providerId="AD" clId="Web-{1679806B-702D-3A6B-FC49-9C3E9364449B}" dt="2026-03-18T15:15:15.459" v="32" actId="20577"/>
          <ac:spMkLst>
            <pc:docMk/>
            <pc:sldMk cId="2527416209" sldId="310"/>
            <ac:spMk id="2" creationId="{D7C3CC3F-9A9C-ABBC-46CE-C8AA14A7DE43}"/>
          </ac:spMkLst>
        </pc:spChg>
        <pc:spChg chg="mod">
          <ac:chgData name="Moutushi Tanha" userId="S::m.tanha@uwtsd.ac.uk::62f9b1f3-ddcf-45d7-a6a4-b667feecf47e" providerId="AD" clId="Web-{1679806B-702D-3A6B-FC49-9C3E9364449B}" dt="2026-03-18T15:14:21.222" v="26" actId="20577"/>
          <ac:spMkLst>
            <pc:docMk/>
            <pc:sldMk cId="2527416209" sldId="310"/>
            <ac:spMk id="3" creationId="{4DBB859C-9D91-00F0-04B7-24E785C4B1C0}"/>
          </ac:spMkLst>
        </pc:spChg>
      </pc:sldChg>
      <pc:sldChg chg="modSp">
        <pc:chgData name="Moutushi Tanha" userId="S::m.tanha@uwtsd.ac.uk::62f9b1f3-ddcf-45d7-a6a4-b667feecf47e" providerId="AD" clId="Web-{1679806B-702D-3A6B-FC49-9C3E9364449B}" dt="2026-03-18T15:16:04.133" v="49" actId="20577"/>
        <pc:sldMkLst>
          <pc:docMk/>
          <pc:sldMk cId="2643919741" sldId="311"/>
        </pc:sldMkLst>
        <pc:spChg chg="mod">
          <ac:chgData name="Moutushi Tanha" userId="S::m.tanha@uwtsd.ac.uk::62f9b1f3-ddcf-45d7-a6a4-b667feecf47e" providerId="AD" clId="Web-{1679806B-702D-3A6B-FC49-9C3E9364449B}" dt="2026-03-18T15:15:56.382" v="47" actId="14100"/>
          <ac:spMkLst>
            <pc:docMk/>
            <pc:sldMk cId="2643919741" sldId="311"/>
            <ac:spMk id="2" creationId="{88719BA0-09EC-F432-9E67-A8E703183ADD}"/>
          </ac:spMkLst>
        </pc:spChg>
        <pc:spChg chg="mod">
          <ac:chgData name="Moutushi Tanha" userId="S::m.tanha@uwtsd.ac.uk::62f9b1f3-ddcf-45d7-a6a4-b667feecf47e" providerId="AD" clId="Web-{1679806B-702D-3A6B-FC49-9C3E9364449B}" dt="2026-03-18T15:16:04.133" v="49" actId="20577"/>
          <ac:spMkLst>
            <pc:docMk/>
            <pc:sldMk cId="2643919741" sldId="311"/>
            <ac:spMk id="3" creationId="{B2419ABA-CA55-2CBA-C8EC-C27B4EF96694}"/>
          </ac:spMkLst>
        </pc:spChg>
      </pc:sldChg>
      <pc:sldChg chg="modSp">
        <pc:chgData name="Moutushi Tanha" userId="S::m.tanha@uwtsd.ac.uk::62f9b1f3-ddcf-45d7-a6a4-b667feecf47e" providerId="AD" clId="Web-{1679806B-702D-3A6B-FC49-9C3E9364449B}" dt="2026-03-18T15:14:51.551" v="27" actId="20577"/>
        <pc:sldMkLst>
          <pc:docMk/>
          <pc:sldMk cId="662003703" sldId="312"/>
        </pc:sldMkLst>
        <pc:spChg chg="mod">
          <ac:chgData name="Moutushi Tanha" userId="S::m.tanha@uwtsd.ac.uk::62f9b1f3-ddcf-45d7-a6a4-b667feecf47e" providerId="AD" clId="Web-{1679806B-702D-3A6B-FC49-9C3E9364449B}" dt="2026-03-18T15:14:51.551" v="27" actId="20577"/>
          <ac:spMkLst>
            <pc:docMk/>
            <pc:sldMk cId="662003703" sldId="312"/>
            <ac:spMk id="2" creationId="{EFB5D8AB-F94B-BD12-37D7-DABB21498820}"/>
          </ac:spMkLst>
        </pc:spChg>
      </pc:sldChg>
      <pc:sldChg chg="modSp">
        <pc:chgData name="Moutushi Tanha" userId="S::m.tanha@uwtsd.ac.uk::62f9b1f3-ddcf-45d7-a6a4-b667feecf47e" providerId="AD" clId="Web-{1679806B-702D-3A6B-FC49-9C3E9364449B}" dt="2026-03-18T15:16:19.039" v="50" actId="20577"/>
        <pc:sldMkLst>
          <pc:docMk/>
          <pc:sldMk cId="2482722149" sldId="313"/>
        </pc:sldMkLst>
        <pc:spChg chg="mod">
          <ac:chgData name="Moutushi Tanha" userId="S::m.tanha@uwtsd.ac.uk::62f9b1f3-ddcf-45d7-a6a4-b667feecf47e" providerId="AD" clId="Web-{1679806B-702D-3A6B-FC49-9C3E9364449B}" dt="2026-03-18T15:16:19.039" v="50" actId="20577"/>
          <ac:spMkLst>
            <pc:docMk/>
            <pc:sldMk cId="2482722149" sldId="313"/>
            <ac:spMk id="2" creationId="{FF33D7DD-1E5D-D91C-54ED-CD1A3D136935}"/>
          </ac:spMkLst>
        </pc:spChg>
        <pc:spChg chg="mod">
          <ac:chgData name="Moutushi Tanha" userId="S::m.tanha@uwtsd.ac.uk::62f9b1f3-ddcf-45d7-a6a4-b667feecf47e" providerId="AD" clId="Web-{1679806B-702D-3A6B-FC49-9C3E9364449B}" dt="2026-03-18T15:12:24.308" v="12" actId="20577"/>
          <ac:spMkLst>
            <pc:docMk/>
            <pc:sldMk cId="2482722149" sldId="313"/>
            <ac:spMk id="3" creationId="{7CFE6B4F-AFBC-814B-3BD1-7DF4A5DE1540}"/>
          </ac:spMkLst>
        </pc:spChg>
      </pc:sldChg>
    </pc:docChg>
  </pc:docChgLst>
  <pc:docChgLst>
    <pc:chgData name="Moutushi Tanha" userId="S::m.tanha@uwtsd.ac.uk::62f9b1f3-ddcf-45d7-a6a4-b667feecf47e" providerId="AD" clId="Web-{0E065F87-37FF-5D46-48CE-C01002C2A026}"/>
    <pc:docChg chg="addSld delSld modSld">
      <pc:chgData name="Moutushi Tanha" userId="S::m.tanha@uwtsd.ac.uk::62f9b1f3-ddcf-45d7-a6a4-b667feecf47e" providerId="AD" clId="Web-{0E065F87-37FF-5D46-48CE-C01002C2A026}" dt="2026-03-17T12:03:25.991" v="69" actId="20577"/>
      <pc:docMkLst>
        <pc:docMk/>
      </pc:docMkLst>
      <pc:sldChg chg="del">
        <pc:chgData name="Moutushi Tanha" userId="S::m.tanha@uwtsd.ac.uk::62f9b1f3-ddcf-45d7-a6a4-b667feecf47e" providerId="AD" clId="Web-{0E065F87-37FF-5D46-48CE-C01002C2A026}" dt="2026-03-17T11:59:20.931" v="20"/>
        <pc:sldMkLst>
          <pc:docMk/>
          <pc:sldMk cId="3616830064" sldId="258"/>
        </pc:sldMkLst>
      </pc:sldChg>
      <pc:sldChg chg="del">
        <pc:chgData name="Moutushi Tanha" userId="S::m.tanha@uwtsd.ac.uk::62f9b1f3-ddcf-45d7-a6a4-b667feecf47e" providerId="AD" clId="Web-{0E065F87-37FF-5D46-48CE-C01002C2A026}" dt="2026-03-17T11:55:42.020" v="2"/>
        <pc:sldMkLst>
          <pc:docMk/>
          <pc:sldMk cId="3417344055" sldId="260"/>
        </pc:sldMkLst>
      </pc:sldChg>
      <pc:sldChg chg="modSp new del">
        <pc:chgData name="Moutushi Tanha" userId="S::m.tanha@uwtsd.ac.uk::62f9b1f3-ddcf-45d7-a6a4-b667feecf47e" providerId="AD" clId="Web-{0E065F87-37FF-5D46-48CE-C01002C2A026}" dt="2026-03-17T12:01:19.845" v="32"/>
        <pc:sldMkLst>
          <pc:docMk/>
          <pc:sldMk cId="1360598706" sldId="309"/>
        </pc:sldMkLst>
        <pc:spChg chg="mod">
          <ac:chgData name="Moutushi Tanha" userId="S::m.tanha@uwtsd.ac.uk::62f9b1f3-ddcf-45d7-a6a4-b667feecf47e" providerId="AD" clId="Web-{0E065F87-37FF-5D46-48CE-C01002C2A026}" dt="2026-03-17T11:58:20.742" v="7" actId="20577"/>
          <ac:spMkLst>
            <pc:docMk/>
            <pc:sldMk cId="1360598706" sldId="309"/>
            <ac:spMk id="3" creationId="{31C15281-E096-0EA7-29C3-C556D05FE9C4}"/>
          </ac:spMkLst>
        </pc:spChg>
      </pc:sldChg>
      <pc:sldChg chg="modSp new">
        <pc:chgData name="Moutushi Tanha" userId="S::m.tanha@uwtsd.ac.uk::62f9b1f3-ddcf-45d7-a6a4-b667feecf47e" providerId="AD" clId="Web-{0E065F87-37FF-5D46-48CE-C01002C2A026}" dt="2026-03-17T12:01:48.706" v="37" actId="20577"/>
        <pc:sldMkLst>
          <pc:docMk/>
          <pc:sldMk cId="2527416209" sldId="310"/>
        </pc:sldMkLst>
        <pc:spChg chg="mod">
          <ac:chgData name="Moutushi Tanha" userId="S::m.tanha@uwtsd.ac.uk::62f9b1f3-ddcf-45d7-a6a4-b667feecf47e" providerId="AD" clId="Web-{0E065F87-37FF-5D46-48CE-C01002C2A026}" dt="2026-03-17T11:59:06.806" v="19" actId="20577"/>
          <ac:spMkLst>
            <pc:docMk/>
            <pc:sldMk cId="2527416209" sldId="310"/>
            <ac:spMk id="2" creationId="{D7C3CC3F-9A9C-ABBC-46CE-C8AA14A7DE43}"/>
          </ac:spMkLst>
        </pc:spChg>
        <pc:spChg chg="mod">
          <ac:chgData name="Moutushi Tanha" userId="S::m.tanha@uwtsd.ac.uk::62f9b1f3-ddcf-45d7-a6a4-b667feecf47e" providerId="AD" clId="Web-{0E065F87-37FF-5D46-48CE-C01002C2A026}" dt="2026-03-17T12:01:48.706" v="37" actId="20577"/>
          <ac:spMkLst>
            <pc:docMk/>
            <pc:sldMk cId="2527416209" sldId="310"/>
            <ac:spMk id="3" creationId="{4DBB859C-9D91-00F0-04B7-24E785C4B1C0}"/>
          </ac:spMkLst>
        </pc:spChg>
      </pc:sldChg>
      <pc:sldChg chg="modSp new">
        <pc:chgData name="Moutushi Tanha" userId="S::m.tanha@uwtsd.ac.uk::62f9b1f3-ddcf-45d7-a6a4-b667feecf47e" providerId="AD" clId="Web-{0E065F87-37FF-5D46-48CE-C01002C2A026}" dt="2026-03-17T12:02:42.724" v="46" actId="20577"/>
        <pc:sldMkLst>
          <pc:docMk/>
          <pc:sldMk cId="2643919741" sldId="311"/>
        </pc:sldMkLst>
        <pc:spChg chg="mod">
          <ac:chgData name="Moutushi Tanha" userId="S::m.tanha@uwtsd.ac.uk::62f9b1f3-ddcf-45d7-a6a4-b667feecf47e" providerId="AD" clId="Web-{0E065F87-37FF-5D46-48CE-C01002C2A026}" dt="2026-03-17T12:02:39.365" v="45" actId="20577"/>
          <ac:spMkLst>
            <pc:docMk/>
            <pc:sldMk cId="2643919741" sldId="311"/>
            <ac:spMk id="2" creationId="{88719BA0-09EC-F432-9E67-A8E703183ADD}"/>
          </ac:spMkLst>
        </pc:spChg>
        <pc:spChg chg="mod">
          <ac:chgData name="Moutushi Tanha" userId="S::m.tanha@uwtsd.ac.uk::62f9b1f3-ddcf-45d7-a6a4-b667feecf47e" providerId="AD" clId="Web-{0E065F87-37FF-5D46-48CE-C01002C2A026}" dt="2026-03-17T12:02:42.724" v="46" actId="20577"/>
          <ac:spMkLst>
            <pc:docMk/>
            <pc:sldMk cId="2643919741" sldId="311"/>
            <ac:spMk id="3" creationId="{B2419ABA-CA55-2CBA-C8EC-C27B4EF96694}"/>
          </ac:spMkLst>
        </pc:spChg>
      </pc:sldChg>
      <pc:sldChg chg="modSp new">
        <pc:chgData name="Moutushi Tanha" userId="S::m.tanha@uwtsd.ac.uk::62f9b1f3-ddcf-45d7-a6a4-b667feecf47e" providerId="AD" clId="Web-{0E065F87-37FF-5D46-48CE-C01002C2A026}" dt="2026-03-17T12:03:05.944" v="60" actId="20577"/>
        <pc:sldMkLst>
          <pc:docMk/>
          <pc:sldMk cId="662003703" sldId="312"/>
        </pc:sldMkLst>
        <pc:spChg chg="mod">
          <ac:chgData name="Moutushi Tanha" userId="S::m.tanha@uwtsd.ac.uk::62f9b1f3-ddcf-45d7-a6a4-b667feecf47e" providerId="AD" clId="Web-{0E065F87-37FF-5D46-48CE-C01002C2A026}" dt="2026-03-17T12:03:00.366" v="58" actId="20577"/>
          <ac:spMkLst>
            <pc:docMk/>
            <pc:sldMk cId="662003703" sldId="312"/>
            <ac:spMk id="2" creationId="{EFB5D8AB-F94B-BD12-37D7-DABB21498820}"/>
          </ac:spMkLst>
        </pc:spChg>
        <pc:spChg chg="mod">
          <ac:chgData name="Moutushi Tanha" userId="S::m.tanha@uwtsd.ac.uk::62f9b1f3-ddcf-45d7-a6a4-b667feecf47e" providerId="AD" clId="Web-{0E065F87-37FF-5D46-48CE-C01002C2A026}" dt="2026-03-17T12:03:05.944" v="60" actId="20577"/>
          <ac:spMkLst>
            <pc:docMk/>
            <pc:sldMk cId="662003703" sldId="312"/>
            <ac:spMk id="3" creationId="{F6FEBEFD-1EF1-C97A-42A7-14DDE6F6B366}"/>
          </ac:spMkLst>
        </pc:spChg>
      </pc:sldChg>
      <pc:sldChg chg="modSp new">
        <pc:chgData name="Moutushi Tanha" userId="S::m.tanha@uwtsd.ac.uk::62f9b1f3-ddcf-45d7-a6a4-b667feecf47e" providerId="AD" clId="Web-{0E065F87-37FF-5D46-48CE-C01002C2A026}" dt="2026-03-17T12:03:25.991" v="69" actId="20577"/>
        <pc:sldMkLst>
          <pc:docMk/>
          <pc:sldMk cId="2482722149" sldId="313"/>
        </pc:sldMkLst>
        <pc:spChg chg="mod">
          <ac:chgData name="Moutushi Tanha" userId="S::m.tanha@uwtsd.ac.uk::62f9b1f3-ddcf-45d7-a6a4-b667feecf47e" providerId="AD" clId="Web-{0E065F87-37FF-5D46-48CE-C01002C2A026}" dt="2026-03-17T12:03:25.991" v="69" actId="20577"/>
          <ac:spMkLst>
            <pc:docMk/>
            <pc:sldMk cId="2482722149" sldId="313"/>
            <ac:spMk id="2" creationId="{FF33D7DD-1E5D-D91C-54ED-CD1A3D136935}"/>
          </ac:spMkLst>
        </pc:spChg>
        <pc:spChg chg="mod">
          <ac:chgData name="Moutushi Tanha" userId="S::m.tanha@uwtsd.ac.uk::62f9b1f3-ddcf-45d7-a6a4-b667feecf47e" providerId="AD" clId="Web-{0E065F87-37FF-5D46-48CE-C01002C2A026}" dt="2026-03-17T12:00:53.280" v="31" actId="20577"/>
          <ac:spMkLst>
            <pc:docMk/>
            <pc:sldMk cId="2482722149" sldId="313"/>
            <ac:spMk id="3" creationId="{7CFE6B4F-AFBC-814B-3BD1-7DF4A5DE154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886CA-E5DC-1758-CF15-1AC1E167A6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408258-6E9B-23F8-96FA-24654717DF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C06BAC-2C53-F8C8-F857-8233690CD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93CE8-9CEF-45AA-BA77-CAEC8068F8ED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1E823C-B8B4-4FA4-901F-6E3C00EB2C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F7066-A1E5-D8EE-B063-1F5E28330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9C500-7CD0-407F-B350-AFC3D9932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3308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0EB4C-4B34-3B34-F7ED-9E7F8455EF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AB7B32-D90B-0AB2-A4B8-4ECE581AD4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72C7C9-ECDA-EA97-42AA-430BED32CD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93CE8-9CEF-45AA-BA77-CAEC8068F8ED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097B9B-E97C-4772-AA2E-207BFBD247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5A45F0-AB7A-244B-584B-0F862706D0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9C500-7CD0-407F-B350-AFC3D9932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5786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CCEEB-6D99-1B1B-F71A-6080D69EB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2927F1-ED13-022D-7A76-66CB531513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0ABF8C-8043-650E-4D1C-B6D8B136DF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93CE8-9CEF-45AA-BA77-CAEC8068F8ED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E7E99A-A550-FF37-BB89-7384FFC2FE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BFC58D-90C0-C674-0DD8-A4E694509E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9C500-7CD0-407F-B350-AFC3D9932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7731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9C212-8063-35DF-ED95-359DA13414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C8D0AF-E1C9-934D-0DBD-D9FB3A99C3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D332E7-7C82-B254-AC9B-B4C1737574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4CDA8B-30B9-A8E7-57DD-72E3036B8B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93CE8-9CEF-45AA-BA77-CAEC8068F8ED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E7D2A8-295D-A17C-9BF2-D4802369B8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FDDBB2-F8EA-4F8A-0EBD-C11C2B04A4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9C500-7CD0-407F-B350-AFC3D9932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601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7CE0A1-9D0C-829E-387A-6E7B49058A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233F58-E253-1620-EA6F-F15EC23893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CF433A-BAB1-82A3-FFC5-DC7AA73FD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3B0A1B-394A-C3D8-93C8-DF6A8FA1933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C576D5-A568-F213-E0E8-588FE33696A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9B42D7-FA34-4092-7E06-F108FB8E8F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93CE8-9CEF-45AA-BA77-CAEC8068F8ED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AA8979-BC4E-A2CA-3D3F-F3BC00EA0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F92100-D5B7-1741-C102-F9EDE8ED4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9C500-7CD0-407F-B350-AFC3D9932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72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B95EB-E0CF-8F3E-4F26-E9D08400D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B5A1DA-E564-D755-7662-17615F1921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93CE8-9CEF-45AA-BA77-CAEC8068F8ED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3CAC97-4CA6-409D-A43F-268187274E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0C6BBA-C59E-DCC5-A35F-42D467E7B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9C500-7CD0-407F-B350-AFC3D9932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7733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46C787-76CA-0833-CE44-BE5CC5BD3E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93CE8-9CEF-45AA-BA77-CAEC8068F8ED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703497-668C-6D94-2E22-CAE7C85B4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BC66EE-67D5-A1AF-68F4-7176D999EA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9C500-7CD0-407F-B350-AFC3D9932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769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1B367-1AD0-A2A3-C662-148E3A119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5C4BB-F1A8-9A85-8CA1-17B15804DA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A9D9EC-3191-9682-FA71-A1DC1A2DD8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62E821-4AA4-BF57-AF4F-E37CFF57A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93CE8-9CEF-45AA-BA77-CAEC8068F8ED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FA63EB-3471-0234-FF31-20B4E35EF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714AD3-B780-7743-99A0-E224BA50BE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9C500-7CD0-407F-B350-AFC3D9932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4686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E2417-27D3-6C66-A604-C4A8CC2CFF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80A9102-6718-7EBE-A982-414661AA0DB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A5DEDD-CCA2-264C-BAD4-27A60199F1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FD6801-CB1C-6413-42BF-F58F4CF28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93CE8-9CEF-45AA-BA77-CAEC8068F8ED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628B16-19DE-9783-DA7D-BF3E340AA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67D151-1A2F-B56D-C881-0B755EBC45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9C500-7CD0-407F-B350-AFC3D9932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268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712D4-17F1-D9DE-A2AD-47C8BF2C8A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846A1B-8EA3-5DCE-BB13-15383F6918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0657A0-FCC3-2ABE-F20C-0F4E577BF1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93CE8-9CEF-45AA-BA77-CAEC8068F8ED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00FACA-CA0A-7CFB-A41C-6563C2BBF6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452B0D-D9D8-513D-D25E-6302C7B2B0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9C500-7CD0-407F-B350-AFC3D9932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7367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19F47A-0302-BF35-A54E-A7165D9C30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7FBAB4-55B7-4267-3540-E450B959A6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3EC1CE-3041-433A-E4C2-CF2F596D2D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93CE8-9CEF-45AA-BA77-CAEC8068F8ED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20AD37-ABA9-D79D-F38B-4712D1539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1729E0-5D8E-5A30-668C-C26EEBA69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9C500-7CD0-407F-B350-AFC3D9932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24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03A0512-BDB0-CF9E-D66E-5934409907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6BC66A-0474-B801-9C26-5CFB4835C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E3BF9D-1245-1DAA-4CFB-53005220201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2F93CE8-9CEF-45AA-BA77-CAEC8068F8ED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CB7641-7343-AA89-FF01-B1CE2F7B07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71DA05-9549-BEC9-B0E8-D53B26091F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EA9C500-7CD0-407F-B350-AFC3D9932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114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048287-5405-3031-FF7E-9F9E85A863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Planning related Case Study </a:t>
            </a:r>
            <a:r>
              <a:rPr lang="en-GB" sz="4400" dirty="0" err="1"/>
              <a:t>Excercises</a:t>
            </a:r>
            <a:endParaRPr lang="en-GB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11E510-A2A2-37D9-EA85-5BED3BC9D05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Session 2.2</a:t>
            </a:r>
          </a:p>
        </p:txBody>
      </p:sp>
    </p:spTree>
    <p:extLst>
      <p:ext uri="{BB962C8B-B14F-4D97-AF65-F5344CB8AC3E}">
        <p14:creationId xmlns:p14="http://schemas.microsoft.com/office/powerpoint/2010/main" val="24673085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text&#10;&#10;Description automatically generated">
            <a:extLst>
              <a:ext uri="{FF2B5EF4-FFF2-40B4-BE49-F238E27FC236}">
                <a16:creationId xmlns:a16="http://schemas.microsoft.com/office/drawing/2014/main" id="{162BFA78-5F22-7C06-BBF0-40D607D819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851" y="163286"/>
            <a:ext cx="11788397" cy="6683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60376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F645020-2B08-8356-D441-5A9B27471D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369" y="125186"/>
            <a:ext cx="11868768" cy="6618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6437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F79F3-A9FC-C4F5-C274-126AFD94E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Questions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0284E0-8748-72AD-14F5-AE38ACC2CD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1. How can planning and mapping software help Hermes in improving its operations?</a:t>
            </a:r>
            <a:endParaRPr lang="en-GB" dirty="0"/>
          </a:p>
          <a:p>
            <a:r>
              <a:rPr lang="en-US" dirty="0"/>
              <a:t>2. What were some of the problems that Hermes experienced as a courier services company?</a:t>
            </a:r>
            <a:endParaRPr lang="en-GB" dirty="0"/>
          </a:p>
          <a:p>
            <a:r>
              <a:rPr lang="en-US" dirty="0"/>
              <a:t>3. Would it be valuable for Hermes to gather competitive intelligence? Why?</a:t>
            </a:r>
            <a:endParaRPr lang="en-GB" dirty="0"/>
          </a:p>
          <a:p>
            <a:r>
              <a:rPr lang="en-US" dirty="0"/>
              <a:t>4. What other trends in courier delivery could affect Hermes in the future?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0070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FE783-B802-0CBA-8583-A00ADC2393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How can a planning and mapping software help Hermes in improving its operations?</a:t>
            </a:r>
            <a:r>
              <a:rPr lang="en-GB" sz="3600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D604C-202C-9802-590F-7DBB55618F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fontAlgn="base"/>
            <a:r>
              <a:rPr lang="en-GB" dirty="0"/>
              <a:t>A planning and mapping system improves Hermes’ operations in several important ways: </a:t>
            </a:r>
          </a:p>
          <a:p>
            <a:pPr fontAlgn="base"/>
            <a:r>
              <a:rPr lang="en-GB" b="1" dirty="0"/>
              <a:t>1. Faster and more accurate courier round planning</a:t>
            </a:r>
            <a:r>
              <a:rPr lang="en-GB" dirty="0"/>
              <a:t> </a:t>
            </a:r>
          </a:p>
          <a:p>
            <a:pPr fontAlgn="base"/>
            <a:r>
              <a:rPr lang="en-GB" dirty="0"/>
              <a:t>The old centralized system was slow and produced delivery maps that were already outdated by the time couriers received them. </a:t>
            </a:r>
            <a:br>
              <a:rPr lang="en-GB" dirty="0"/>
            </a:br>
            <a:r>
              <a:rPr lang="en-GB" dirty="0"/>
              <a:t>The new dynamic planning and mapping software allows Hermes to: </a:t>
            </a:r>
          </a:p>
          <a:p>
            <a:pPr fontAlgn="base"/>
            <a:r>
              <a:rPr lang="en-GB" dirty="0"/>
              <a:t>Create, view, and adjust delivery rounds in real time </a:t>
            </a:r>
          </a:p>
          <a:p>
            <a:pPr fontAlgn="base"/>
            <a:r>
              <a:rPr lang="en-GB" dirty="0"/>
              <a:t>Reallocate rounds quickly when couriers are overloaded </a:t>
            </a:r>
          </a:p>
          <a:p>
            <a:pPr fontAlgn="base"/>
            <a:r>
              <a:rPr lang="en-GB" dirty="0"/>
              <a:t>Update territories instantly as conditions change </a:t>
            </a:r>
          </a:p>
          <a:p>
            <a:pPr fontAlgn="base"/>
            <a:r>
              <a:rPr lang="en-GB" b="1" dirty="0"/>
              <a:t>2. Better visibility of the entire courier network</a:t>
            </a:r>
            <a:r>
              <a:rPr lang="en-GB" dirty="0"/>
              <a:t> </a:t>
            </a:r>
          </a:p>
          <a:p>
            <a:pPr fontAlgn="base"/>
            <a:r>
              <a:rPr lang="en-GB" dirty="0"/>
              <a:t>Through tools such as the </a:t>
            </a:r>
            <a:r>
              <a:rPr lang="en-GB" b="1" dirty="0"/>
              <a:t>viewing tool</a:t>
            </a:r>
            <a:r>
              <a:rPr lang="en-GB" dirty="0"/>
              <a:t>, Hermes can now visualise: </a:t>
            </a:r>
          </a:p>
          <a:p>
            <a:pPr fontAlgn="base"/>
            <a:r>
              <a:rPr lang="en-GB" dirty="0"/>
              <a:t>Territories </a:t>
            </a:r>
          </a:p>
          <a:p>
            <a:pPr fontAlgn="base"/>
            <a:r>
              <a:rPr lang="en-GB" dirty="0"/>
              <a:t>Boundaries </a:t>
            </a:r>
          </a:p>
          <a:p>
            <a:pPr fontAlgn="base"/>
            <a:r>
              <a:rPr lang="en-GB" dirty="0"/>
              <a:t>Courier workloads </a:t>
            </a:r>
          </a:p>
          <a:p>
            <a:pPr fontAlgn="base"/>
            <a:r>
              <a:rPr lang="en-GB" dirty="0"/>
              <a:t>This gives managers a holistic and accurate picture of operations.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99906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B4748-E892-5A30-78FA-57A17727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960B7C-8E46-4CBF-D21C-F4B15CF301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fontAlgn="base"/>
            <a:r>
              <a:rPr lang="en-GB" b="1" dirty="0"/>
              <a:t>3. Local-level decision making</a:t>
            </a:r>
            <a:r>
              <a:rPr lang="en-GB" dirty="0"/>
              <a:t> </a:t>
            </a:r>
          </a:p>
          <a:p>
            <a:pPr fontAlgn="base"/>
            <a:r>
              <a:rPr lang="en-GB" dirty="0"/>
              <a:t>The system allows </a:t>
            </a:r>
            <a:r>
              <a:rPr lang="en-GB" b="1" dirty="0"/>
              <a:t>200 field managers</a:t>
            </a:r>
            <a:r>
              <a:rPr lang="en-GB" dirty="0"/>
              <a:t> to make real-time changes directly on the ground. This increases flexibility and responsiveness. </a:t>
            </a:r>
          </a:p>
          <a:p>
            <a:pPr fontAlgn="base"/>
            <a:r>
              <a:rPr lang="en-GB" b="1" dirty="0"/>
              <a:t>4. Improved efficiency and performance</a:t>
            </a:r>
            <a:r>
              <a:rPr lang="en-GB" dirty="0"/>
              <a:t> </a:t>
            </a:r>
          </a:p>
          <a:p>
            <a:pPr fontAlgn="base"/>
            <a:r>
              <a:rPr lang="en-GB" dirty="0"/>
              <a:t>The new tools allow managers to: </a:t>
            </a:r>
          </a:p>
          <a:p>
            <a:pPr fontAlgn="base"/>
            <a:r>
              <a:rPr lang="en-GB" dirty="0"/>
              <a:t>Spot inefficiencies </a:t>
            </a:r>
          </a:p>
          <a:p>
            <a:pPr fontAlgn="base"/>
            <a:r>
              <a:rPr lang="en-GB" dirty="0"/>
              <a:t>Model “what-if” scenarios </a:t>
            </a:r>
          </a:p>
          <a:p>
            <a:pPr fontAlgn="base"/>
            <a:r>
              <a:rPr lang="en-GB" dirty="0"/>
              <a:t>Optimise delivery territories </a:t>
            </a:r>
          </a:p>
          <a:p>
            <a:pPr fontAlgn="base"/>
            <a:r>
              <a:rPr lang="en-GB" dirty="0"/>
              <a:t>Balance courier workloads </a:t>
            </a:r>
          </a:p>
          <a:p>
            <a:pPr fontAlgn="base"/>
            <a:r>
              <a:rPr lang="en-GB" dirty="0"/>
              <a:t>As a result, Hermes achieved cost savings, improved service quality, and reduced courier turnover.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81536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7D1A1-1B45-E4D1-6AE8-088BBBD4C4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What were some of the problems that Hermes experienced as a courier services company?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908C8-C020-1ED8-9463-6268904224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fontAlgn="base"/>
            <a:r>
              <a:rPr lang="en-GB" dirty="0"/>
              <a:t>Based on the case, Hermes faced several challenges: </a:t>
            </a:r>
          </a:p>
          <a:p>
            <a:pPr fontAlgn="base"/>
            <a:r>
              <a:rPr lang="en-GB" b="1" dirty="0"/>
              <a:t>1. Highly unpredictable demand</a:t>
            </a:r>
            <a:r>
              <a:rPr lang="en-GB" dirty="0"/>
              <a:t> </a:t>
            </a:r>
          </a:p>
          <a:p>
            <a:pPr fontAlgn="base"/>
            <a:r>
              <a:rPr lang="en-GB" dirty="0"/>
              <a:t>Courier workloads changed daily, making it difficult to maintain efficient delivery routes. </a:t>
            </a:r>
          </a:p>
          <a:p>
            <a:pPr fontAlgn="base"/>
            <a:r>
              <a:rPr lang="en-GB" b="1" dirty="0"/>
              <a:t>2. Overloaded and uneven courier workloads</a:t>
            </a:r>
            <a:r>
              <a:rPr lang="en-GB" dirty="0"/>
              <a:t> </a:t>
            </a:r>
          </a:p>
          <a:p>
            <a:pPr fontAlgn="base"/>
            <a:r>
              <a:rPr lang="en-GB" dirty="0"/>
              <a:t>Some couriers became overloaded while others in nearby areas still had free capacity. </a:t>
            </a:r>
          </a:p>
          <a:p>
            <a:pPr fontAlgn="base"/>
            <a:r>
              <a:rPr lang="en-GB" b="1" dirty="0"/>
              <a:t>3. Centralised planning system was slow and outdated</a:t>
            </a:r>
            <a:r>
              <a:rPr lang="en-GB" dirty="0"/>
              <a:t> </a:t>
            </a:r>
          </a:p>
          <a:p>
            <a:pPr fontAlgn="base"/>
            <a:r>
              <a:rPr lang="en-GB" dirty="0"/>
              <a:t>The old system: </a:t>
            </a:r>
          </a:p>
          <a:p>
            <a:pPr fontAlgn="base"/>
            <a:r>
              <a:rPr lang="en-GB" dirty="0"/>
              <a:t>Took too long to update </a:t>
            </a:r>
          </a:p>
          <a:p>
            <a:pPr fontAlgn="base"/>
            <a:r>
              <a:rPr lang="en-GB" dirty="0"/>
              <a:t>Produced maps that were outdated before couriers even started their rounds </a:t>
            </a:r>
          </a:p>
          <a:p>
            <a:pPr fontAlgn="base"/>
            <a:r>
              <a:rPr lang="en-GB" dirty="0"/>
              <a:t>Could not adapt to daily changes </a:t>
            </a:r>
          </a:p>
          <a:p>
            <a:pPr fontAlgn="base"/>
            <a:r>
              <a:rPr lang="en-GB" b="1" dirty="0"/>
              <a:t>4. Very granular and complex network</a:t>
            </a:r>
            <a:r>
              <a:rPr lang="en-GB" dirty="0"/>
              <a:t> </a:t>
            </a:r>
          </a:p>
          <a:p>
            <a:pPr fontAlgn="base"/>
            <a:r>
              <a:rPr lang="en-GB" dirty="0"/>
              <a:t>With </a:t>
            </a:r>
            <a:r>
              <a:rPr lang="en-GB" b="1" dirty="0"/>
              <a:t>1.8 million UK postcodes</a:t>
            </a:r>
            <a:r>
              <a:rPr lang="en-GB" dirty="0"/>
              <a:t> and </a:t>
            </a:r>
            <a:r>
              <a:rPr lang="en-GB" b="1" dirty="0"/>
              <a:t>10,000 couriers</a:t>
            </a:r>
            <a:r>
              <a:rPr lang="en-GB" dirty="0"/>
              <a:t>, planning was extremely complex. </a:t>
            </a:r>
          </a:p>
          <a:p>
            <a:pPr fontAlgn="base"/>
            <a:r>
              <a:rPr lang="en-GB" b="1" dirty="0"/>
              <a:t>5. Lack of real-time visibility</a:t>
            </a:r>
            <a:r>
              <a:rPr lang="en-GB" dirty="0"/>
              <a:t> </a:t>
            </a:r>
          </a:p>
          <a:p>
            <a:pPr fontAlgn="base"/>
            <a:r>
              <a:rPr lang="en-GB" dirty="0"/>
              <a:t>Managers could not see the full network clearly or make fast adjustments when issues occurred. </a:t>
            </a:r>
          </a:p>
        </p:txBody>
      </p:sp>
    </p:spTree>
    <p:extLst>
      <p:ext uri="{BB962C8B-B14F-4D97-AF65-F5344CB8AC3E}">
        <p14:creationId xmlns:p14="http://schemas.microsoft.com/office/powerpoint/2010/main" val="10763429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1C24C-021E-E140-DCA2-C495607C28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Would it be valuable for Hermes to gather competitive intelligence? Why?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915E53-D685-85F0-30CD-52E5E292BB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fontAlgn="base"/>
            <a:r>
              <a:rPr lang="en-GB" b="1" dirty="0"/>
              <a:t>Yes, it would be very valuable.</a:t>
            </a:r>
            <a:r>
              <a:rPr lang="en-GB" dirty="0"/>
              <a:t> </a:t>
            </a:r>
          </a:p>
          <a:p>
            <a:pPr fontAlgn="base"/>
            <a:r>
              <a:rPr lang="en-GB" b="1" dirty="0"/>
              <a:t>Reasons:</a:t>
            </a:r>
            <a:r>
              <a:rPr lang="en-GB" dirty="0"/>
              <a:t> </a:t>
            </a:r>
          </a:p>
          <a:p>
            <a:pPr fontAlgn="base"/>
            <a:r>
              <a:rPr lang="en-GB" b="1" dirty="0"/>
              <a:t>1. Fast-changing courier industry</a:t>
            </a:r>
            <a:r>
              <a:rPr lang="en-GB" dirty="0"/>
              <a:t> </a:t>
            </a:r>
          </a:p>
          <a:p>
            <a:pPr fontAlgn="base"/>
            <a:r>
              <a:rPr lang="en-GB" dirty="0"/>
              <a:t>Competitors such as Royal Mail, DPD, and Amazon Logistics constantly innovate in technologies, delivery methods, and customer service. Hermes needs intelligence to keep up. </a:t>
            </a:r>
          </a:p>
          <a:p>
            <a:pPr fontAlgn="base"/>
            <a:r>
              <a:rPr lang="en-GB" b="1" dirty="0"/>
              <a:t>2. To identify new market threats</a:t>
            </a:r>
            <a:r>
              <a:rPr lang="en-GB" dirty="0"/>
              <a:t> </a:t>
            </a:r>
          </a:p>
          <a:p>
            <a:pPr fontAlgn="base"/>
            <a:r>
              <a:rPr lang="en-GB" dirty="0"/>
              <a:t>Competitive intelligence helps Hermes understand how rival strategies—such as same‑day delivery, drones, or automated lockers—could impact their business. </a:t>
            </a:r>
          </a:p>
          <a:p>
            <a:pPr fontAlgn="base"/>
            <a:r>
              <a:rPr lang="en-GB" b="1" dirty="0"/>
              <a:t>3. To improve strategic planning</a:t>
            </a:r>
            <a:r>
              <a:rPr lang="en-GB" dirty="0"/>
              <a:t> </a:t>
            </a:r>
          </a:p>
          <a:p>
            <a:pPr fontAlgn="base"/>
            <a:r>
              <a:rPr lang="en-GB" dirty="0"/>
              <a:t>By knowing competitor prices, service levels, technology investments, and geographic expansion, Hermes can make more informed choices. </a:t>
            </a:r>
          </a:p>
          <a:p>
            <a:pPr fontAlgn="base"/>
            <a:r>
              <a:rPr lang="en-GB" b="1" dirty="0"/>
              <a:t>4. To remain attractive to retailers</a:t>
            </a:r>
            <a:r>
              <a:rPr lang="en-GB" dirty="0"/>
              <a:t> </a:t>
            </a:r>
          </a:p>
          <a:p>
            <a:pPr fontAlgn="base"/>
            <a:r>
              <a:rPr lang="en-GB" dirty="0"/>
              <a:t>Retail partners expect fast, reliable, and cost‑efficient delivery. Understanding competitor strengths helps Hermes stay appealing to retailers such as Next, ASOS, and Tesco. </a:t>
            </a:r>
          </a:p>
        </p:txBody>
      </p:sp>
    </p:spTree>
    <p:extLst>
      <p:ext uri="{BB962C8B-B14F-4D97-AF65-F5344CB8AC3E}">
        <p14:creationId xmlns:p14="http://schemas.microsoft.com/office/powerpoint/2010/main" val="18150549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E9BCE-36EE-3979-E03D-29AEC3544C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other trends in courier delivery could affect Hermes in the future?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BDC483-BFF1-B408-F0D5-6E766C1DEE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fontAlgn="base"/>
            <a:r>
              <a:rPr lang="en-GB" dirty="0"/>
              <a:t>Based on industry patterns, several major trends could impact Hermes: </a:t>
            </a:r>
          </a:p>
          <a:p>
            <a:pPr fontAlgn="base"/>
            <a:r>
              <a:rPr lang="en-GB" b="1" dirty="0"/>
              <a:t>1. Growth of e‑commerce</a:t>
            </a:r>
            <a:r>
              <a:rPr lang="en-GB" dirty="0"/>
              <a:t> </a:t>
            </a:r>
          </a:p>
          <a:p>
            <a:pPr fontAlgn="base"/>
            <a:r>
              <a:rPr lang="en-GB" dirty="0"/>
              <a:t>Online shopping continues to rise, increasing parcel volumes and requiring more flexible delivery systems. </a:t>
            </a:r>
          </a:p>
          <a:p>
            <a:pPr fontAlgn="base"/>
            <a:r>
              <a:rPr lang="en-GB" b="1" dirty="0"/>
              <a:t>2. Same‑day and on‑demand delivery</a:t>
            </a:r>
            <a:r>
              <a:rPr lang="en-GB" dirty="0"/>
              <a:t> </a:t>
            </a:r>
          </a:p>
          <a:p>
            <a:pPr fontAlgn="base"/>
            <a:r>
              <a:rPr lang="en-GB" dirty="0"/>
              <a:t>Consumers increasingly expect faster delivery windows—sometimes within hours. </a:t>
            </a:r>
          </a:p>
          <a:p>
            <a:pPr fontAlgn="base"/>
            <a:r>
              <a:rPr lang="en-GB" b="1" dirty="0"/>
              <a:t>3. Automation and robotics</a:t>
            </a:r>
            <a:r>
              <a:rPr lang="en-GB" dirty="0"/>
              <a:t> </a:t>
            </a:r>
          </a:p>
          <a:p>
            <a:pPr fontAlgn="base"/>
            <a:r>
              <a:rPr lang="en-GB" dirty="0"/>
              <a:t>Use of technologies such as: </a:t>
            </a:r>
          </a:p>
          <a:p>
            <a:pPr fontAlgn="base"/>
            <a:r>
              <a:rPr lang="en-GB" dirty="0"/>
              <a:t>Delivery drones </a:t>
            </a:r>
          </a:p>
          <a:p>
            <a:pPr fontAlgn="base"/>
            <a:r>
              <a:rPr lang="en-GB" dirty="0"/>
              <a:t>Autonomous delivery vehicles </a:t>
            </a:r>
          </a:p>
          <a:p>
            <a:pPr fontAlgn="base"/>
            <a:r>
              <a:rPr lang="en-GB" dirty="0"/>
              <a:t>Automated sorting systems </a:t>
            </a:r>
          </a:p>
          <a:p>
            <a:pPr fontAlgn="base"/>
            <a:r>
              <a:rPr lang="en-GB" dirty="0"/>
              <a:t>These trends may require Hermes to adapt or risk falling behind.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77629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32A3C-39DD-495F-75A3-982300CF3E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6E00D-331B-6E17-C127-80098BA80F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fontAlgn="base"/>
            <a:r>
              <a:rPr lang="en-GB" b="1" dirty="0"/>
              <a:t>4. Sustainability pressures</a:t>
            </a:r>
            <a:r>
              <a:rPr lang="en-GB" dirty="0"/>
              <a:t> </a:t>
            </a:r>
          </a:p>
          <a:p>
            <a:pPr fontAlgn="base"/>
            <a:r>
              <a:rPr lang="en-GB" dirty="0"/>
              <a:t>Regulations and customer expectations are pushing couriers toward: </a:t>
            </a:r>
          </a:p>
          <a:p>
            <a:pPr fontAlgn="base"/>
            <a:r>
              <a:rPr lang="en-GB" dirty="0"/>
              <a:t>Electric delivery vans </a:t>
            </a:r>
          </a:p>
          <a:p>
            <a:pPr fontAlgn="base"/>
            <a:r>
              <a:rPr lang="en-GB" dirty="0"/>
              <a:t>Carbon‑neutral logistics </a:t>
            </a:r>
          </a:p>
          <a:p>
            <a:pPr fontAlgn="base"/>
            <a:r>
              <a:rPr lang="en-GB" dirty="0"/>
              <a:t>Eco‑friendly packaging </a:t>
            </a:r>
          </a:p>
          <a:p>
            <a:pPr fontAlgn="base"/>
            <a:r>
              <a:rPr lang="en-GB" b="1" dirty="0"/>
              <a:t>5. Increased gig‑economy competition</a:t>
            </a:r>
            <a:r>
              <a:rPr lang="en-GB" dirty="0"/>
              <a:t> </a:t>
            </a:r>
          </a:p>
          <a:p>
            <a:pPr fontAlgn="base"/>
            <a:r>
              <a:rPr lang="en-GB" dirty="0"/>
              <a:t>Flexible self-employed courier models continue to grow; Hermes may need to enhance pay, fairness, and retention. </a:t>
            </a:r>
          </a:p>
          <a:p>
            <a:pPr fontAlgn="base"/>
            <a:r>
              <a:rPr lang="en-GB" b="1" dirty="0"/>
              <a:t>6. Advanced route‑optimization AI</a:t>
            </a:r>
            <a:r>
              <a:rPr lang="en-GB" dirty="0"/>
              <a:t> </a:t>
            </a:r>
          </a:p>
          <a:p>
            <a:pPr fontAlgn="base"/>
            <a:r>
              <a:rPr lang="en-GB" dirty="0"/>
              <a:t>Competitors adopting more sophisticated AI tools could outperform Hermes if it does not keep improving its own systems. </a:t>
            </a:r>
          </a:p>
          <a:p>
            <a:pPr marL="0" indent="0" fontAlgn="base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33264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5074BDAA-CFCE-C0D4-8C47-0FBE59EFCD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072" y="141134"/>
            <a:ext cx="11930742" cy="655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45880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6B434C0D-73AD-048D-5B61-76FF91427A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472" y="174172"/>
            <a:ext cx="11926071" cy="6547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9335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text with black text&#10;&#10;Description automatically generated">
            <a:extLst>
              <a:ext uri="{FF2B5EF4-FFF2-40B4-BE49-F238E27FC236}">
                <a16:creationId xmlns:a16="http://schemas.microsoft.com/office/drawing/2014/main" id="{65D496CD-D0FC-AFB0-A25A-C2F9065993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52777"/>
            <a:ext cx="11277600" cy="3552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3652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3CC3F-9A9C-ABBC-46CE-C8AA14A7DE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sz="2400" dirty="0">
                <a:latin typeface="Segoe UI"/>
                <a:cs typeface="Segoe UI"/>
              </a:rPr>
            </a:br>
            <a:br>
              <a:rPr lang="en-US" sz="2400" dirty="0">
                <a:latin typeface="Segoe UI"/>
                <a:cs typeface="Segoe UI"/>
              </a:rPr>
            </a:br>
            <a:r>
              <a:rPr lang="en-US" sz="2400" b="1" dirty="0">
                <a:latin typeface="Segoe UI"/>
                <a:cs typeface="Segoe UI"/>
              </a:rPr>
              <a:t>What factors made it difficult for Tesla to initially meet their stated objective of 5,000 Model 3 sedans per week? Should their objective have been different?</a:t>
            </a:r>
            <a:endParaRPr lang="en-US" sz="2400" b="1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BB859C-9D91-00F0-04B7-24E785C4B1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74349"/>
            <a:ext cx="10515600" cy="527006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000" b="1"/>
              <a:t>Factors that made it difficult:</a:t>
            </a:r>
            <a:endParaRPr lang="en-US" sz="2000"/>
          </a:p>
          <a:p>
            <a:r>
              <a:rPr lang="en-US" sz="1600" b="1">
                <a:latin typeface="Segoe UI"/>
                <a:cs typeface="Segoe UI"/>
              </a:rPr>
              <a:t>Automation problems</a:t>
            </a:r>
            <a:endParaRPr lang="en-US" sz="1600"/>
          </a:p>
          <a:p>
            <a:pPr lvl="1"/>
            <a:r>
              <a:rPr lang="en-US" sz="1600" dirty="0">
                <a:latin typeface="Segoe UI"/>
                <a:cs typeface="Segoe UI"/>
              </a:rPr>
              <a:t>Tesla encountered major difficulties with automation in the manufacturing process.</a:t>
            </a:r>
            <a:endParaRPr lang="en-US" sz="1600"/>
          </a:p>
          <a:p>
            <a:pPr lvl="1"/>
            <a:r>
              <a:rPr lang="en-US" sz="1600">
                <a:latin typeface="Segoe UI"/>
                <a:cs typeface="Segoe UI"/>
              </a:rPr>
              <a:t>Their automated systems, especially in the Fremont factory, did not work as smoothly as expected.</a:t>
            </a:r>
            <a:endParaRPr lang="en-US" sz="1600"/>
          </a:p>
          <a:p>
            <a:r>
              <a:rPr lang="en-US" sz="1600" b="1">
                <a:latin typeface="Segoe UI"/>
                <a:cs typeface="Segoe UI"/>
              </a:rPr>
              <a:t>Battery-pack assembly issues</a:t>
            </a:r>
            <a:endParaRPr lang="en-US" sz="1600"/>
          </a:p>
          <a:p>
            <a:pPr lvl="1"/>
            <a:r>
              <a:rPr lang="en-US" sz="1600">
                <a:latin typeface="Segoe UI"/>
                <a:cs typeface="Segoe UI"/>
              </a:rPr>
              <a:t>There were delays specifically tied to assembling battery packs, which slowed down output.</a:t>
            </a:r>
            <a:endParaRPr lang="en-US" sz="1600"/>
          </a:p>
          <a:p>
            <a:r>
              <a:rPr lang="en-US" sz="1600" b="1">
                <a:latin typeface="Segoe UI"/>
                <a:cs typeface="Segoe UI"/>
              </a:rPr>
              <a:t>Delays from installing over 1,000 robots</a:t>
            </a:r>
            <a:endParaRPr lang="en-US" sz="1600"/>
          </a:p>
          <a:p>
            <a:pPr lvl="1"/>
            <a:r>
              <a:rPr lang="en-US" sz="1600">
                <a:latin typeface="Segoe UI"/>
                <a:cs typeface="Segoe UI"/>
              </a:rPr>
              <a:t>Tesla expected rapid production increases from automation, but the installation and debugging took longer than planned.</a:t>
            </a:r>
            <a:endParaRPr lang="en-US" sz="1600"/>
          </a:p>
          <a:p>
            <a:r>
              <a:rPr lang="en-US" sz="1600" b="1">
                <a:latin typeface="Segoe UI"/>
                <a:cs typeface="Segoe UI"/>
              </a:rPr>
              <a:t>Warehouse system problems</a:t>
            </a:r>
            <a:endParaRPr lang="en-US" sz="1600"/>
          </a:p>
          <a:p>
            <a:pPr lvl="1"/>
            <a:r>
              <a:rPr lang="en-US" sz="1600" dirty="0">
                <a:latin typeface="Segoe UI"/>
                <a:cs typeface="Segoe UI"/>
              </a:rPr>
              <a:t>Tesla spent $80 million on an automated warehouse system that initially did </a:t>
            </a:r>
            <a:r>
              <a:rPr lang="en-US" sz="1600" i="1" dirty="0">
                <a:latin typeface="Segoe UI"/>
                <a:cs typeface="Segoe UI"/>
              </a:rPr>
              <a:t>not</a:t>
            </a:r>
            <a:r>
              <a:rPr lang="en-US" sz="1600" dirty="0">
                <a:latin typeface="Segoe UI"/>
                <a:cs typeface="Segoe UI"/>
              </a:rPr>
              <a:t> operate smoothly, slowing material flow.</a:t>
            </a:r>
            <a:endParaRPr lang="en-US" sz="1600"/>
          </a:p>
          <a:p>
            <a:r>
              <a:rPr lang="en-US" sz="1600" b="1" dirty="0">
                <a:latin typeface="Segoe UI"/>
                <a:cs typeface="Segoe UI"/>
              </a:rPr>
              <a:t>Unrealistic timeframe</a:t>
            </a:r>
            <a:endParaRPr lang="en-US" sz="1600"/>
          </a:p>
          <a:p>
            <a:pPr lvl="1"/>
            <a:r>
              <a:rPr lang="en-US" sz="1600" dirty="0">
                <a:latin typeface="Segoe UI"/>
                <a:cs typeface="Segoe UI"/>
              </a:rPr>
              <a:t>Tesla set a very ambitious goal on a very short timeline, even though Model 3 production had only begun months earlier (mid‑2017).</a:t>
            </a:r>
            <a:endParaRPr lang="en-US" sz="1600"/>
          </a:p>
          <a:p>
            <a:r>
              <a:rPr lang="en-US" sz="1600" b="1">
                <a:latin typeface="Segoe UI"/>
                <a:cs typeface="Segoe UI"/>
              </a:rPr>
              <a:t>Cash constraints</a:t>
            </a:r>
            <a:endParaRPr lang="en-US" sz="1600"/>
          </a:p>
          <a:p>
            <a:pPr lvl="1"/>
            <a:r>
              <a:rPr lang="en-US" sz="1600" dirty="0">
                <a:latin typeface="Segoe UI"/>
                <a:cs typeface="Segoe UI"/>
              </a:rPr>
              <a:t>The case notes that failing to meet the goal risked Tesla running too low on cash, creating pressure </a:t>
            </a:r>
            <a:r>
              <a:rPr lang="en-US" sz="1600" dirty="0" err="1">
                <a:latin typeface="Segoe UI"/>
                <a:cs typeface="Segoe UI"/>
              </a:rPr>
              <a:t>that </a:t>
            </a:r>
            <a:r>
              <a:rPr lang="en-US" sz="1600" dirty="0">
                <a:latin typeface="Segoe UI"/>
                <a:cs typeface="Segoe UI"/>
              </a:rPr>
              <a:t>complicated operations.</a:t>
            </a:r>
            <a:endParaRPr lang="en-US" sz="1600"/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5274162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19BA0-09EC-F432-9E67-A8E703183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09478"/>
          </a:xfrm>
        </p:spPr>
        <p:txBody>
          <a:bodyPr>
            <a:normAutofit fontScale="90000"/>
          </a:bodyPr>
          <a:lstStyle/>
          <a:p>
            <a:br>
              <a:rPr lang="en-US" sz="2200" dirty="0">
                <a:latin typeface="Segoe UI"/>
                <a:cs typeface="Segoe UI"/>
              </a:rPr>
            </a:br>
            <a:br>
              <a:rPr lang="en-US" sz="2200" dirty="0">
                <a:latin typeface="Segoe UI"/>
                <a:cs typeface="Segoe UI"/>
              </a:rPr>
            </a:br>
            <a:br>
              <a:rPr lang="en-US" sz="2200" dirty="0">
                <a:latin typeface="Segoe UI"/>
                <a:cs typeface="Segoe UI"/>
              </a:rPr>
            </a:br>
            <a:endParaRPr lang="en-US" sz="3200" b="1">
              <a:latin typeface="Segoe UI"/>
              <a:cs typeface="Segoe UI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419ABA-CA55-2CBA-C8EC-C27B4EF966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39328"/>
            <a:ext cx="10515600" cy="523763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</a:pPr>
            <a:r>
              <a:rPr lang="en-US" sz="2200" b="1" dirty="0">
                <a:latin typeface="Segoe UI"/>
                <a:cs typeface="Segoe UI"/>
              </a:rPr>
              <a:t>Should their objective have been different?</a:t>
            </a:r>
            <a:endParaRPr lang="en-US" sz="2200" dirty="0">
              <a:latin typeface="Segoe UI"/>
              <a:cs typeface="Segoe UI"/>
            </a:endParaRPr>
          </a:p>
          <a:p>
            <a:pPr>
              <a:spcBef>
                <a:spcPct val="0"/>
              </a:spcBef>
            </a:pPr>
            <a:endParaRPr lang="en-US" sz="1800" b="1" dirty="0">
              <a:latin typeface="Segoe UI"/>
              <a:cs typeface="Segoe UI"/>
            </a:endParaRPr>
          </a:p>
          <a:p>
            <a:pPr>
              <a:spcBef>
                <a:spcPct val="0"/>
              </a:spcBef>
            </a:pPr>
            <a:r>
              <a:rPr lang="en-US" sz="2000" b="1">
                <a:latin typeface="Segoe UI"/>
                <a:cs typeface="Segoe UI"/>
              </a:rPr>
              <a:t>Arguments that it </a:t>
            </a:r>
            <a:r>
              <a:rPr lang="en-US" sz="2000" b="1" i="1">
                <a:latin typeface="Segoe UI"/>
                <a:cs typeface="Segoe UI"/>
              </a:rPr>
              <a:t>should</a:t>
            </a:r>
            <a:r>
              <a:rPr lang="en-US" sz="2000" b="1">
                <a:latin typeface="Segoe UI"/>
                <a:cs typeface="Segoe UI"/>
              </a:rPr>
              <a:t> have been different:</a:t>
            </a:r>
            <a:endParaRPr lang="en-US" sz="2000"/>
          </a:p>
          <a:p>
            <a:r>
              <a:rPr lang="en-US" sz="2000">
                <a:latin typeface="Segoe UI"/>
                <a:cs typeface="Segoe UI"/>
              </a:rPr>
              <a:t>The target may have been too aggressive for a new production line, especially one relying heavily on untested automation.</a:t>
            </a:r>
            <a:endParaRPr lang="en-US" sz="2000"/>
          </a:p>
          <a:p>
            <a:r>
              <a:rPr lang="en-US" sz="2000">
                <a:latin typeface="Segoe UI"/>
                <a:cs typeface="Segoe UI"/>
              </a:rPr>
              <a:t>A more gradual ramp‑up goal might have reduced pressure, avoided costly last‑minute fixes, and prevented missed deadlines that risked investor confidence.</a:t>
            </a:r>
            <a:endParaRPr lang="en-US" sz="2000"/>
          </a:p>
          <a:p>
            <a:r>
              <a:rPr lang="en-US" sz="2000" b="1">
                <a:latin typeface="Segoe UI"/>
                <a:cs typeface="Segoe UI"/>
              </a:rPr>
              <a:t>Arguments that it </a:t>
            </a:r>
            <a:r>
              <a:rPr lang="en-US" sz="2000" b="1" i="1">
                <a:latin typeface="Segoe UI"/>
                <a:cs typeface="Segoe UI"/>
              </a:rPr>
              <a:t>should not</a:t>
            </a:r>
            <a:r>
              <a:rPr lang="en-US" sz="2000" b="1">
                <a:latin typeface="Segoe UI"/>
                <a:cs typeface="Segoe UI"/>
              </a:rPr>
              <a:t> have been different:</a:t>
            </a:r>
            <a:endParaRPr lang="en-US" sz="2000"/>
          </a:p>
          <a:p>
            <a:r>
              <a:rPr lang="en-US" sz="2000">
                <a:latin typeface="Segoe UI"/>
                <a:cs typeface="Segoe UI"/>
              </a:rPr>
              <a:t>Ambitious goals may have pushed Tesla to innovate quickly.</a:t>
            </a:r>
            <a:endParaRPr lang="en-US" sz="2000"/>
          </a:p>
          <a:p>
            <a:r>
              <a:rPr lang="en-US" sz="2000">
                <a:latin typeface="Segoe UI"/>
                <a:cs typeface="Segoe UI"/>
              </a:rPr>
              <a:t>Hitting the 5,000‑per‑week mark eventually helped prove their capability to mass‑produce EVs.</a:t>
            </a:r>
            <a:endParaRPr lang="en-US" sz="2000"/>
          </a:p>
          <a:p>
            <a:r>
              <a:rPr lang="en-US" sz="2000">
                <a:latin typeface="Segoe UI"/>
                <a:cs typeface="Segoe UI"/>
              </a:rPr>
              <a:t>High demand (500,000 reservations) justified a high production target.</a:t>
            </a:r>
            <a:endParaRPr lang="en-US" sz="2000"/>
          </a:p>
          <a:p>
            <a:r>
              <a:rPr lang="en-US" sz="2000" dirty="0">
                <a:latin typeface="Segoe UI"/>
                <a:cs typeface="Segoe UI"/>
              </a:rPr>
              <a:t>A reasonable conclusion: The goal was </a:t>
            </a:r>
            <a:r>
              <a:rPr lang="en-US" sz="2000" i="1" dirty="0">
                <a:latin typeface="Segoe UI"/>
                <a:cs typeface="Segoe UI"/>
              </a:rPr>
              <a:t>aspirational but risky</a:t>
            </a:r>
            <a:r>
              <a:rPr lang="en-US" sz="2000" dirty="0">
                <a:latin typeface="Segoe UI"/>
                <a:cs typeface="Segoe UI"/>
              </a:rPr>
              <a:t>—achievable, but perhaps set too aggressively for Tesla’s capacity at that stage.</a:t>
            </a:r>
            <a:endParaRPr lang="en-US" sz="2000"/>
          </a:p>
          <a:p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26439197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5D8AB-F94B-BD12-37D7-DABB214988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sz="1800" dirty="0">
                <a:latin typeface="Segoe UI"/>
                <a:cs typeface="Segoe UI"/>
              </a:rPr>
            </a:br>
            <a:br>
              <a:rPr lang="en-US" sz="1800" dirty="0">
                <a:latin typeface="Segoe UI"/>
                <a:cs typeface="Segoe UI"/>
              </a:rPr>
            </a:br>
            <a:br>
              <a:rPr lang="en-US" sz="1800" dirty="0">
                <a:latin typeface="Segoe UI"/>
                <a:cs typeface="Segoe UI"/>
              </a:rPr>
            </a:br>
            <a:r>
              <a:rPr lang="en-US" sz="3100" b="1" dirty="0">
                <a:latin typeface="Segoe UI"/>
                <a:cs typeface="Segoe UI"/>
              </a:rPr>
              <a:t>What’s the downside of setting an ambitious production objective like Tesla did for the Model 3?</a:t>
            </a:r>
            <a:endParaRPr lang="en-US" sz="3100" b="1"/>
          </a:p>
          <a:p>
            <a:endParaRPr lang="en-US" sz="6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FEBEFD-1EF1-C97A-42A7-14DDE6F6B3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Key downsides:</a:t>
            </a:r>
          </a:p>
          <a:p>
            <a:r>
              <a:rPr lang="en-US" sz="1400" b="1">
                <a:latin typeface="Segoe UI"/>
                <a:cs typeface="Segoe UI"/>
              </a:rPr>
              <a:t>Operational strain</a:t>
            </a:r>
            <a:endParaRPr lang="en-US" sz="3600"/>
          </a:p>
          <a:p>
            <a:pPr lvl="1"/>
            <a:r>
              <a:rPr lang="en-US" sz="1400">
                <a:latin typeface="Segoe UI"/>
                <a:cs typeface="Segoe UI"/>
              </a:rPr>
              <a:t>Rushing to meet aggressive targets can lead to production mistakes, inefficient processes, or bottlenecks.</a:t>
            </a:r>
            <a:endParaRPr lang="en-US" sz="3200"/>
          </a:p>
          <a:p>
            <a:r>
              <a:rPr lang="en-US" sz="1400" b="1">
                <a:latin typeface="Segoe UI"/>
                <a:cs typeface="Segoe UI"/>
              </a:rPr>
              <a:t>Employee burnout</a:t>
            </a:r>
            <a:endParaRPr lang="en-US" sz="3600"/>
          </a:p>
          <a:p>
            <a:pPr lvl="1"/>
            <a:r>
              <a:rPr lang="en-US" sz="1400" dirty="0">
                <a:latin typeface="Segoe UI"/>
                <a:cs typeface="Segoe UI"/>
              </a:rPr>
              <a:t>The case mentions Elon Musk sleeping on the factory floor, working nonstop. Production staff likely experienced similar pressure.</a:t>
            </a:r>
            <a:endParaRPr lang="en-US" sz="3200"/>
          </a:p>
          <a:p>
            <a:r>
              <a:rPr lang="en-US" sz="1400" b="1">
                <a:latin typeface="Segoe UI"/>
                <a:cs typeface="Segoe UI"/>
              </a:rPr>
              <a:t>Increased financial risk</a:t>
            </a:r>
            <a:endParaRPr lang="en-US" sz="3600"/>
          </a:p>
          <a:p>
            <a:pPr lvl="1"/>
            <a:r>
              <a:rPr lang="en-US" sz="1400">
                <a:latin typeface="Segoe UI"/>
                <a:cs typeface="Segoe UI"/>
              </a:rPr>
              <a:t>Missing targets could make investors lose confidence and make it difficult for Tesla to raise cash.</a:t>
            </a:r>
            <a:endParaRPr lang="en-US" sz="3200"/>
          </a:p>
          <a:p>
            <a:pPr lvl="1"/>
            <a:r>
              <a:rPr lang="en-US" sz="1400">
                <a:latin typeface="Segoe UI"/>
                <a:cs typeface="Segoe UI"/>
              </a:rPr>
              <a:t>The company admitted it might not have enough cash if it missed its June 2018 deadline.</a:t>
            </a:r>
            <a:endParaRPr lang="en-US" sz="3200"/>
          </a:p>
          <a:p>
            <a:r>
              <a:rPr lang="en-US" sz="1400" b="1">
                <a:latin typeface="Segoe UI"/>
                <a:cs typeface="Segoe UI"/>
              </a:rPr>
              <a:t>Reputational damage</a:t>
            </a:r>
            <a:endParaRPr lang="en-US" sz="3600"/>
          </a:p>
          <a:p>
            <a:pPr lvl="1"/>
            <a:r>
              <a:rPr lang="en-US" sz="1400">
                <a:latin typeface="Segoe UI"/>
                <a:cs typeface="Segoe UI"/>
              </a:rPr>
              <a:t>Repeatedly missing deadlines could weaken trust among customers, employees, and investors.</a:t>
            </a:r>
            <a:endParaRPr lang="en-US" sz="3200"/>
          </a:p>
          <a:p>
            <a:r>
              <a:rPr lang="en-US" sz="1400" b="1">
                <a:latin typeface="Segoe UI"/>
                <a:cs typeface="Segoe UI"/>
              </a:rPr>
              <a:t>Cost overruns</a:t>
            </a:r>
            <a:endParaRPr lang="en-US" sz="3600"/>
          </a:p>
          <a:p>
            <a:pPr lvl="1"/>
            <a:r>
              <a:rPr lang="en-US" sz="1400">
                <a:latin typeface="Segoe UI"/>
                <a:cs typeface="Segoe UI"/>
              </a:rPr>
              <a:t>Tesla spent heavily on automation fixes, robots, and temporary assembly lines (even creating one in a tent outdoors!).</a:t>
            </a:r>
            <a:endParaRPr lang="en-US" sz="3200"/>
          </a:p>
          <a:p>
            <a:pPr lvl="1"/>
            <a:r>
              <a:rPr lang="en-US" sz="1400">
                <a:latin typeface="Segoe UI"/>
                <a:cs typeface="Segoe UI"/>
              </a:rPr>
              <a:t>While ambitious goals can motivate progress, they also carry major risks when the organization is not fully ready.</a:t>
            </a:r>
            <a:endParaRPr lang="en-US" sz="320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20037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3D7DD-1E5D-D91C-54ED-CD1A3D1369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sz="2800" dirty="0">
                <a:latin typeface="Segoe UI"/>
                <a:cs typeface="Segoe UI"/>
              </a:rPr>
            </a:br>
            <a:br>
              <a:rPr lang="en-US" sz="2800" dirty="0">
                <a:latin typeface="Segoe UI"/>
                <a:cs typeface="Segoe UI"/>
              </a:rPr>
            </a:br>
            <a:br>
              <a:rPr lang="en-US" sz="2800" dirty="0">
                <a:latin typeface="Segoe UI"/>
                <a:cs typeface="Segoe UI"/>
              </a:rPr>
            </a:br>
            <a:r>
              <a:rPr lang="en-US" sz="2800" b="1" dirty="0">
                <a:latin typeface="Segoe UI"/>
                <a:cs typeface="Segoe UI"/>
              </a:rPr>
              <a:t>What do you think Tesla’s production staff felt about the 5,000‑unit objective? Positive or negative impact on morale? Explain.</a:t>
            </a:r>
            <a:endParaRPr lang="en-US" sz="2800" b="1"/>
          </a:p>
          <a:p>
            <a:endParaRPr lang="en-US" sz="8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FE6B4F-AFBC-814B-3BD1-7DF4A5DE15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b="1"/>
              <a:t>Possible positive impacts:</a:t>
            </a:r>
            <a:endParaRPr lang="en-US" sz="2000"/>
          </a:p>
          <a:p>
            <a:r>
              <a:rPr lang="en-US" sz="1400" b="1">
                <a:latin typeface="Segoe UI"/>
                <a:cs typeface="Segoe UI"/>
              </a:rPr>
              <a:t>Sense of accomplishment:</a:t>
            </a:r>
            <a:r>
              <a:rPr lang="en-US" sz="1400">
                <a:latin typeface="Segoe UI"/>
                <a:cs typeface="Segoe UI"/>
              </a:rPr>
              <a:t> After finally reaching 5,031 vehicles in one week, workers may have felt proud.</a:t>
            </a:r>
            <a:endParaRPr lang="en-US" sz="1400"/>
          </a:p>
          <a:p>
            <a:r>
              <a:rPr lang="en-US" sz="1400" b="1">
                <a:latin typeface="Segoe UI"/>
                <a:cs typeface="Segoe UI"/>
              </a:rPr>
              <a:t>Clear goal:</a:t>
            </a:r>
            <a:r>
              <a:rPr lang="en-US" sz="1400">
                <a:latin typeface="Segoe UI"/>
                <a:cs typeface="Segoe UI"/>
              </a:rPr>
              <a:t> A clear, measurable target can unify a team.</a:t>
            </a:r>
            <a:endParaRPr lang="en-US" sz="1400"/>
          </a:p>
          <a:p>
            <a:r>
              <a:rPr lang="en-US" sz="1400" b="1">
                <a:latin typeface="Segoe UI"/>
                <a:cs typeface="Segoe UI"/>
              </a:rPr>
              <a:t>Motivation from leadership:</a:t>
            </a:r>
            <a:r>
              <a:rPr lang="en-US" sz="1400">
                <a:latin typeface="Segoe UI"/>
                <a:cs typeface="Segoe UI"/>
              </a:rPr>
              <a:t> Seeing senior leadership (like Musk) physically present on the factory floor may have boosted commitment.</a:t>
            </a:r>
            <a:endParaRPr lang="en-US" sz="1400"/>
          </a:p>
          <a:p>
            <a:r>
              <a:rPr lang="en-US" sz="2000" b="1"/>
              <a:t>Possible negative impacts:</a:t>
            </a:r>
            <a:endParaRPr lang="en-US" sz="2000"/>
          </a:p>
          <a:p>
            <a:r>
              <a:rPr lang="en-US" sz="1400" b="1">
                <a:latin typeface="Segoe UI"/>
                <a:cs typeface="Segoe UI"/>
              </a:rPr>
              <a:t>Stress and exhaustion:</a:t>
            </a:r>
            <a:r>
              <a:rPr lang="en-US" sz="1400">
                <a:latin typeface="Segoe UI"/>
                <a:cs typeface="Segoe UI"/>
              </a:rPr>
              <a:t> The final push required extraordinary effort; employees may have felt overworked.</a:t>
            </a:r>
            <a:endParaRPr lang="en-US" sz="1400"/>
          </a:p>
          <a:p>
            <a:r>
              <a:rPr lang="en-US" sz="1400" b="1" dirty="0">
                <a:latin typeface="Segoe UI"/>
                <a:cs typeface="Segoe UI"/>
              </a:rPr>
              <a:t>Pressure to perform:</a:t>
            </a:r>
            <a:r>
              <a:rPr lang="en-US" sz="1400" dirty="0">
                <a:latin typeface="Segoe UI"/>
                <a:cs typeface="Segoe UI"/>
              </a:rPr>
              <a:t> With the company’s financial future tied to the goal, employees likely felt intense pressure.</a:t>
            </a:r>
            <a:endParaRPr lang="en-US" sz="1400"/>
          </a:p>
          <a:p>
            <a:r>
              <a:rPr lang="en-US" sz="1400" b="1">
                <a:latin typeface="Segoe UI"/>
                <a:cs typeface="Segoe UI"/>
              </a:rPr>
              <a:t>Frustration from technical problems:</a:t>
            </a:r>
            <a:r>
              <a:rPr lang="en-US" sz="1400">
                <a:latin typeface="Segoe UI"/>
                <a:cs typeface="Segoe UI"/>
              </a:rPr>
              <a:t> Automation and warehouse failures could have hurt morale.</a:t>
            </a:r>
            <a:endParaRPr lang="en-US" sz="1400"/>
          </a:p>
          <a:p>
            <a:r>
              <a:rPr lang="en-US" sz="2400" b="1"/>
              <a:t>Overall conclusion:</a:t>
            </a:r>
            <a:endParaRPr lang="en-US" sz="2400"/>
          </a:p>
          <a:p>
            <a:r>
              <a:rPr lang="en-US" sz="1400" dirty="0">
                <a:latin typeface="Segoe UI"/>
                <a:cs typeface="Segoe UI"/>
              </a:rPr>
              <a:t>The 5,000‑unit objective likely created a </a:t>
            </a:r>
            <a:r>
              <a:rPr lang="en-US" sz="1400" b="1" dirty="0">
                <a:latin typeface="Segoe UI"/>
                <a:cs typeface="Segoe UI"/>
              </a:rPr>
              <a:t>mixed impact on morale</a:t>
            </a:r>
            <a:r>
              <a:rPr lang="en-US" sz="1400" dirty="0">
                <a:latin typeface="Segoe UI"/>
                <a:cs typeface="Segoe UI"/>
              </a:rPr>
              <a:t>—initial stress, fatigue, and frustration, followed by pride once the goal was achieved. Intense production targets often motivate but also strain teams.</a:t>
            </a:r>
            <a:endParaRPr lang="en-US" sz="3600" dirty="0"/>
          </a:p>
          <a:p>
            <a:pPr marL="0" indent="0">
              <a:buNone/>
            </a:pP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4827221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749</Words>
  <Application>Microsoft Office PowerPoint</Application>
  <PresentationFormat>Widescreen</PresentationFormat>
  <Paragraphs>76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Planning related Case Study Excercises</vt:lpstr>
      <vt:lpstr>PowerPoint Presentation</vt:lpstr>
      <vt:lpstr>PowerPoint Presentation</vt:lpstr>
      <vt:lpstr>Questions </vt:lpstr>
      <vt:lpstr>How can a planning and mapping software help Hermes in improving its operations? </vt:lpstr>
      <vt:lpstr>PowerPoint Presentation</vt:lpstr>
      <vt:lpstr>What were some of the problems that Hermes experienced as a courier services company? </vt:lpstr>
      <vt:lpstr>Would it be valuable for Hermes to gather competitive intelligence? Why?</vt:lpstr>
      <vt:lpstr>What other trends in courier delivery could affect Hermes in the future? </vt:lpstr>
      <vt:lpstr>PowerPoint Presentation</vt:lpstr>
      <vt:lpstr>PowerPoint Presentation</vt:lpstr>
      <vt:lpstr>PowerPoint Presentation</vt:lpstr>
      <vt:lpstr>PowerPoint Presentation</vt:lpstr>
      <vt:lpstr>  What factors made it difficult for Tesla to initially meet their stated objective of 5,000 Model 3 sedans per week? Should their objective have been different? </vt:lpstr>
      <vt:lpstr>    </vt:lpstr>
      <vt:lpstr>   What’s the downside of setting an ambitious production objective like Tesla did for the Model 3? </vt:lpstr>
      <vt:lpstr>   What do you think Tesla’s production staff felt about the 5,000‑unit objective? Positive or negative impact on morale? Explain.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Moutushi Tanha</dc:creator>
  <cp:lastModifiedBy>Moutushi Tanha</cp:lastModifiedBy>
  <cp:revision>67</cp:revision>
  <dcterms:created xsi:type="dcterms:W3CDTF">2026-03-11T06:42:12Z</dcterms:created>
  <dcterms:modified xsi:type="dcterms:W3CDTF">2026-03-18T15:16:21Z</dcterms:modified>
</cp:coreProperties>
</file>