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7" r:id="rId2"/>
    <p:sldId id="266" r:id="rId3"/>
    <p:sldId id="267" r:id="rId4"/>
    <p:sldId id="258" r:id="rId5"/>
    <p:sldId id="259" r:id="rId6"/>
    <p:sldId id="260" r:id="rId7"/>
    <p:sldId id="261" r:id="rId8"/>
    <p:sldId id="262" r:id="rId9"/>
    <p:sldId id="263" r:id="rId10"/>
    <p:sldId id="264" r:id="rId11"/>
    <p:sldId id="265" r:id="rId12"/>
    <p:sldId id="268" r:id="rId13"/>
    <p:sldId id="269" r:id="rId14"/>
    <p:sldId id="270" r:id="rId15"/>
    <p:sldId id="271" r:id="rId16"/>
    <p:sldId id="272" r:id="rId17"/>
    <p:sldId id="287"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0"/>
  </p:normalViewPr>
  <p:slideViewPr>
    <p:cSldViewPr snapToGrid="0">
      <p:cViewPr varScale="1">
        <p:scale>
          <a:sx n="93" d="100"/>
          <a:sy n="93" d="100"/>
        </p:scale>
        <p:origin x="72" y="27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D32ED0-65D5-4D5B-A9FD-CA58B6EE8691}" type="datetimeFigureOut">
              <a:rPr lang="en-GB" smtClean="0"/>
              <a:t>21/04/2021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D79AF1-E1A4-45D2-8C13-FC79E3E6310D}" type="slidenum">
              <a:rPr lang="en-GB" smtClean="0"/>
              <a:t>‹#›</a:t>
            </a:fld>
            <a:endParaRPr lang="en-GB"/>
          </a:p>
        </p:txBody>
      </p:sp>
    </p:spTree>
    <p:extLst>
      <p:ext uri="{BB962C8B-B14F-4D97-AF65-F5344CB8AC3E}">
        <p14:creationId xmlns:p14="http://schemas.microsoft.com/office/powerpoint/2010/main" val="1304069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A3E6AC-B834-46B3-A9FC-2D191085F853}" type="slidenum">
              <a:rPr kumimoji="0" lang="en-GB"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xfrm>
            <a:off x="898102" y="4686499"/>
            <a:ext cx="4939560" cy="4439841"/>
          </a:xfrm>
        </p:spPr>
        <p:txBody>
          <a:bodyPr/>
          <a:lstStyle/>
          <a:p>
            <a:endParaRPr lang="en-US"/>
          </a:p>
        </p:txBody>
      </p:sp>
    </p:spTree>
    <p:extLst>
      <p:ext uri="{BB962C8B-B14F-4D97-AF65-F5344CB8AC3E}">
        <p14:creationId xmlns:p14="http://schemas.microsoft.com/office/powerpoint/2010/main" val="864404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812800" y="1219200"/>
            <a:ext cx="10566400" cy="914400"/>
          </a:xfrm>
          <a:custGeom>
            <a:avLst/>
            <a:gdLst>
              <a:gd name="T0" fmla="*/ 0 w 1000"/>
              <a:gd name="T1" fmla="*/ 836127360 h 1000"/>
              <a:gd name="T2" fmla="*/ 0 w 1000"/>
              <a:gd name="T3" fmla="*/ 0 h 1000"/>
              <a:gd name="T4" fmla="*/ 2147483647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en-GB" sz="1350" b="0" i="0" u="none" strike="noStrike" kern="1200" cap="none" spc="0" normalizeH="0" baseline="0" noProof="0">
              <a:ln>
                <a:noFill/>
              </a:ln>
              <a:solidFill>
                <a:srgbClr val="000000"/>
              </a:solidFill>
              <a:effectLst/>
              <a:uLnTx/>
              <a:uFillTx/>
              <a:latin typeface="Arial"/>
              <a:ea typeface="+mn-ea"/>
              <a:cs typeface="+mn-cs"/>
            </a:endParaRPr>
          </a:p>
        </p:txBody>
      </p:sp>
      <p:sp>
        <p:nvSpPr>
          <p:cNvPr id="5" name="Line 8"/>
          <p:cNvSpPr>
            <a:spLocks noChangeShapeType="1"/>
          </p:cNvSpPr>
          <p:nvPr/>
        </p:nvSpPr>
        <p:spPr bwMode="auto">
          <a:xfrm>
            <a:off x="2641602" y="3962400"/>
            <a:ext cx="8682567"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en-GB" sz="1350" b="0" i="0" u="none" strike="noStrike" kern="1200" cap="none" spc="0" normalizeH="0" baseline="0" noProof="0">
              <a:ln>
                <a:noFill/>
              </a:ln>
              <a:solidFill>
                <a:srgbClr val="000000"/>
              </a:solidFill>
              <a:effectLst/>
              <a:uLnTx/>
              <a:uFillTx/>
              <a:latin typeface="Arial"/>
              <a:ea typeface="+mn-ea"/>
              <a:cs typeface="+mn-cs"/>
            </a:endParaRPr>
          </a:p>
        </p:txBody>
      </p:sp>
      <p:sp>
        <p:nvSpPr>
          <p:cNvPr id="35842" name="Rectangle 2"/>
          <p:cNvSpPr>
            <a:spLocks noGrp="1" noChangeArrowheads="1"/>
          </p:cNvSpPr>
          <p:nvPr>
            <p:ph type="ctrTitle"/>
          </p:nvPr>
        </p:nvSpPr>
        <p:spPr>
          <a:xfrm>
            <a:off x="1219202" y="1524000"/>
            <a:ext cx="10164233" cy="1752600"/>
          </a:xfrm>
        </p:spPr>
        <p:txBody>
          <a:bodyPr/>
          <a:lstStyle>
            <a:lvl1pPr>
              <a:defRPr sz="3750"/>
            </a:lvl1pPr>
          </a:lstStyle>
          <a:p>
            <a:pPr lvl="0"/>
            <a:r>
              <a:rPr lang="en-GB" altLang="en-US" noProof="0" smtClean="0"/>
              <a:t>Click to edit Master title style</a:t>
            </a:r>
          </a:p>
        </p:txBody>
      </p:sp>
      <p:sp>
        <p:nvSpPr>
          <p:cNvPr id="35843" name="Rectangle 3"/>
          <p:cNvSpPr>
            <a:spLocks noGrp="1" noChangeArrowheads="1"/>
          </p:cNvSpPr>
          <p:nvPr>
            <p:ph type="subTitle" idx="1"/>
          </p:nvPr>
        </p:nvSpPr>
        <p:spPr>
          <a:xfrm>
            <a:off x="2641600" y="3962400"/>
            <a:ext cx="8737600" cy="1752600"/>
          </a:xfrm>
        </p:spPr>
        <p:txBody>
          <a:bodyPr/>
          <a:lstStyle>
            <a:lvl1pPr marL="0" indent="0">
              <a:buFont typeface="Wingdings" pitchFamily="2" charset="2"/>
              <a:buNone/>
              <a:defRPr sz="2100"/>
            </a:lvl1pPr>
          </a:lstStyle>
          <a:p>
            <a:pPr lvl="0"/>
            <a:r>
              <a:rPr lang="en-GB" altLang="en-US" noProof="0" smtClean="0"/>
              <a:t>Click to edit Master subtitle style</a:t>
            </a:r>
          </a:p>
        </p:txBody>
      </p:sp>
      <p:sp>
        <p:nvSpPr>
          <p:cNvPr id="6" name="Rectangle 4"/>
          <p:cNvSpPr>
            <a:spLocks noGrp="1" noChangeArrowheads="1"/>
          </p:cNvSpPr>
          <p:nvPr>
            <p:ph type="dt" sz="half" idx="10"/>
          </p:nvPr>
        </p:nvSpPr>
        <p:spPr/>
        <p:txBody>
          <a:bodyPr/>
          <a:lstStyle>
            <a:lvl1pPr>
              <a:defRPr/>
            </a:lvl1pPr>
          </a:lstStyle>
          <a:p>
            <a:pPr defTabSz="685800">
              <a:defRPr/>
            </a:pPr>
            <a:endParaRPr lang="en-GB" altLang="en-US">
              <a:solidFill>
                <a:srgbClr val="000000"/>
              </a:solidFill>
            </a:endParaRPr>
          </a:p>
        </p:txBody>
      </p:sp>
      <p:sp>
        <p:nvSpPr>
          <p:cNvPr id="7" name="Rectangle 5"/>
          <p:cNvSpPr>
            <a:spLocks noGrp="1" noChangeArrowheads="1"/>
          </p:cNvSpPr>
          <p:nvPr>
            <p:ph type="ftr" sz="quarter" idx="11"/>
          </p:nvPr>
        </p:nvSpPr>
        <p:spPr>
          <a:xfrm>
            <a:off x="4165600" y="6243638"/>
            <a:ext cx="3860800" cy="457200"/>
          </a:xfrm>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8" name="Rectangle 6"/>
          <p:cNvSpPr>
            <a:spLocks noGrp="1" noChangeArrowheads="1"/>
          </p:cNvSpPr>
          <p:nvPr>
            <p:ph type="sldNum" sz="quarter" idx="12"/>
          </p:nvPr>
        </p:nvSpPr>
        <p:spPr/>
        <p:txBody>
          <a:bodyPr/>
          <a:lstStyle>
            <a:lvl1pPr>
              <a:defRPr/>
            </a:lvl1pPr>
          </a:lstStyle>
          <a:p>
            <a:pPr defTabSz="685800">
              <a:defRPr/>
            </a:pPr>
            <a:fld id="{5081BF33-9844-4AC1-844F-4A29F5CAC784}"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241255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a:defRPr/>
            </a:pPr>
            <a:fld id="{9C06D56F-5B9F-4C34-B81D-C1EFBC428BFC}"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3516479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a:defRPr/>
            </a:pPr>
            <a:fld id="{BC042856-9974-46FE-B5C5-C6AEE1EDCC20}"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3419141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3"/>
            <a:ext cx="5384800" cy="453072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3"/>
            <a:ext cx="5384800" cy="453072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a:defRPr/>
            </a:pPr>
            <a:fld id="{9C432C87-43AB-4530-B8F3-3570D8E5845D}"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827723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defTabSz="685800">
              <a:defRPr/>
            </a:pPr>
            <a:fld id="{E4C85A51-7439-4F9E-A21C-06BDA6460889}"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2408372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defTabSz="685800">
              <a:defRPr/>
            </a:pPr>
            <a:fld id="{BF2B420C-3C3B-4F7D-A77F-502E3456AEC0}"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1336998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defTabSz="685800">
              <a:defRPr/>
            </a:pPr>
            <a:fld id="{64C49878-E10A-461C-9F14-AB0D26130CA4}"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3149460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a:defRPr/>
            </a:pPr>
            <a:fld id="{06FAE705-8F74-4E3A-9470-48C0368602EC}"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2162954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a:defRPr/>
            </a:pPr>
            <a:fld id="{3047F8A7-FE05-4837-83E9-F7496172C87B}"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2109177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a:defRPr/>
            </a:pPr>
            <a:fld id="{08569A0A-C161-46EB-8BEB-5E9A451C748E}"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673643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7813"/>
            <a:ext cx="2743200" cy="5853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7813"/>
            <a:ext cx="80264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685800">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a:defRPr/>
            </a:pPr>
            <a:fld id="{4C491F9A-02AE-47CC-AC6C-53143EB8CB42}" type="slidenum">
              <a:rPr lang="en-GB" altLang="en-US" smtClean="0">
                <a:solidFill>
                  <a:srgbClr val="000000"/>
                </a:solidFill>
              </a:rPr>
              <a:pPr defTabSz="685800">
                <a:defRPr/>
              </a:pPr>
              <a:t>‹#›</a:t>
            </a:fld>
            <a:endParaRPr lang="en-GB" altLang="en-US">
              <a:solidFill>
                <a:srgbClr val="000000"/>
              </a:solidFill>
            </a:endParaRPr>
          </a:p>
        </p:txBody>
      </p:sp>
    </p:spTree>
    <p:extLst>
      <p:ext uri="{BB962C8B-B14F-4D97-AF65-F5344CB8AC3E}">
        <p14:creationId xmlns:p14="http://schemas.microsoft.com/office/powerpoint/2010/main" val="3971487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7816"/>
            <a:ext cx="109728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609600" y="1600203"/>
            <a:ext cx="109728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34820" name="Rectangle 4"/>
          <p:cNvSpPr>
            <a:spLocks noGrp="1" noChangeArrowheads="1"/>
          </p:cNvSpPr>
          <p:nvPr>
            <p:ph type="dt" sz="half" idx="2"/>
          </p:nvPr>
        </p:nvSpPr>
        <p:spPr bwMode="auto">
          <a:xfrm>
            <a:off x="609600" y="6243638"/>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900">
                <a:latin typeface="+mj-lt"/>
              </a:defRPr>
            </a:lvl1pPr>
          </a:lstStyle>
          <a:p>
            <a:pPr defTabSz="685800" fontAlgn="base">
              <a:spcBef>
                <a:spcPct val="0"/>
              </a:spcBef>
              <a:spcAft>
                <a:spcPct val="0"/>
              </a:spcAft>
              <a:defRPr/>
            </a:pPr>
            <a:endParaRPr lang="en-GB" altLang="en-US">
              <a:solidFill>
                <a:srgbClr val="000000"/>
              </a:solidFill>
            </a:endParaRPr>
          </a:p>
        </p:txBody>
      </p:sp>
      <p:sp>
        <p:nvSpPr>
          <p:cNvPr id="34821"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900">
                <a:latin typeface="+mj-lt"/>
              </a:defRPr>
            </a:lvl1pPr>
          </a:lstStyle>
          <a:p>
            <a:pPr defTabSz="685800" fontAlgn="base">
              <a:spcBef>
                <a:spcPct val="0"/>
              </a:spcBef>
              <a:spcAft>
                <a:spcPct val="0"/>
              </a:spcAft>
              <a:defRPr/>
            </a:pPr>
            <a:r>
              <a:rPr lang="en-GB" altLang="en-US" smtClean="0">
                <a:solidFill>
                  <a:srgbClr val="000000"/>
                </a:solidFill>
              </a:rPr>
              <a:t>DSP &amp; Communications</a:t>
            </a:r>
            <a:endParaRPr lang="en-GB" altLang="en-US">
              <a:solidFill>
                <a:srgbClr val="000000"/>
              </a:solidFill>
            </a:endParaRPr>
          </a:p>
        </p:txBody>
      </p:sp>
      <p:sp>
        <p:nvSpPr>
          <p:cNvPr id="34822" name="Rectangle 6"/>
          <p:cNvSpPr>
            <a:spLocks noGrp="1" noChangeArrowheads="1"/>
          </p:cNvSpPr>
          <p:nvPr>
            <p:ph type="sldNum" sz="quarter" idx="4"/>
          </p:nvPr>
        </p:nvSpPr>
        <p:spPr bwMode="auto">
          <a:xfrm>
            <a:off x="8737600" y="6243638"/>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900">
                <a:latin typeface="+mj-lt"/>
              </a:defRPr>
            </a:lvl1pPr>
          </a:lstStyle>
          <a:p>
            <a:pPr defTabSz="685800" fontAlgn="base">
              <a:spcBef>
                <a:spcPct val="0"/>
              </a:spcBef>
              <a:spcAft>
                <a:spcPct val="0"/>
              </a:spcAft>
              <a:defRPr/>
            </a:pPr>
            <a:fld id="{B53B3F08-1B0E-4051-AEA3-6387EF1EEE22}" type="slidenum">
              <a:rPr lang="en-GB" altLang="en-US" smtClean="0">
                <a:solidFill>
                  <a:srgbClr val="000000"/>
                </a:solidFill>
              </a:rPr>
              <a:pPr defTabSz="685800" fontAlgn="base">
                <a:spcBef>
                  <a:spcPct val="0"/>
                </a:spcBef>
                <a:spcAft>
                  <a:spcPct val="0"/>
                </a:spcAft>
                <a:defRPr/>
              </a:pPr>
              <a:t>‹#›</a:t>
            </a:fld>
            <a:endParaRPr lang="en-GB" altLang="en-US">
              <a:solidFill>
                <a:srgbClr val="000000"/>
              </a:solidFill>
            </a:endParaRPr>
          </a:p>
        </p:txBody>
      </p:sp>
      <p:sp>
        <p:nvSpPr>
          <p:cNvPr id="1031" name="Freeform 7"/>
          <p:cNvSpPr>
            <a:spLocks noChangeArrowheads="1"/>
          </p:cNvSpPr>
          <p:nvPr/>
        </p:nvSpPr>
        <p:spPr bwMode="auto">
          <a:xfrm>
            <a:off x="508000" y="228600"/>
            <a:ext cx="10972800" cy="609600"/>
          </a:xfrm>
          <a:custGeom>
            <a:avLst/>
            <a:gdLst>
              <a:gd name="T0" fmla="*/ 0 w 1000"/>
              <a:gd name="T1" fmla="*/ 371612160 h 1000"/>
              <a:gd name="T2" fmla="*/ 0 w 1000"/>
              <a:gd name="T3" fmla="*/ 0 h 1000"/>
              <a:gd name="T4" fmla="*/ 2147483647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en-GB" sz="1350" b="0" i="0" u="none" strike="noStrike" kern="1200" cap="none" spc="0" normalizeH="0" baseline="0" noProof="0">
              <a:ln>
                <a:noFill/>
              </a:ln>
              <a:solidFill>
                <a:srgbClr val="000000"/>
              </a:solidFill>
              <a:effectLst/>
              <a:uLnTx/>
              <a:uFillTx/>
              <a:latin typeface="Arial"/>
              <a:ea typeface="+mn-ea"/>
              <a:cs typeface="+mn-cs"/>
            </a:endParaRPr>
          </a:p>
        </p:txBody>
      </p:sp>
      <p:sp>
        <p:nvSpPr>
          <p:cNvPr id="1032" name="Line 8"/>
          <p:cNvSpPr>
            <a:spLocks noChangeShapeType="1"/>
          </p:cNvSpPr>
          <p:nvPr/>
        </p:nvSpPr>
        <p:spPr bwMode="auto">
          <a:xfrm>
            <a:off x="609600" y="6172200"/>
            <a:ext cx="10972800"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en-GB" sz="135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7709069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dt="0"/>
  <p:txStyles>
    <p:titleStyle>
      <a:lvl1pPr algn="l" rtl="0" eaLnBrk="0" fontAlgn="base" hangingPunct="0">
        <a:spcBef>
          <a:spcPct val="0"/>
        </a:spcBef>
        <a:spcAft>
          <a:spcPct val="0"/>
        </a:spcAft>
        <a:defRPr sz="3150">
          <a:solidFill>
            <a:schemeClr val="tx2"/>
          </a:solidFill>
          <a:latin typeface="+mj-lt"/>
          <a:ea typeface="+mj-ea"/>
          <a:cs typeface="+mj-cs"/>
        </a:defRPr>
      </a:lvl1pPr>
      <a:lvl2pPr algn="l" rtl="0" eaLnBrk="0" fontAlgn="base" hangingPunct="0">
        <a:spcBef>
          <a:spcPct val="0"/>
        </a:spcBef>
        <a:spcAft>
          <a:spcPct val="0"/>
        </a:spcAft>
        <a:defRPr sz="3150">
          <a:solidFill>
            <a:schemeClr val="tx2"/>
          </a:solidFill>
          <a:latin typeface="Garamond" pitchFamily="18" charset="0"/>
        </a:defRPr>
      </a:lvl2pPr>
      <a:lvl3pPr algn="l" rtl="0" eaLnBrk="0" fontAlgn="base" hangingPunct="0">
        <a:spcBef>
          <a:spcPct val="0"/>
        </a:spcBef>
        <a:spcAft>
          <a:spcPct val="0"/>
        </a:spcAft>
        <a:defRPr sz="3150">
          <a:solidFill>
            <a:schemeClr val="tx2"/>
          </a:solidFill>
          <a:latin typeface="Garamond" pitchFamily="18" charset="0"/>
        </a:defRPr>
      </a:lvl3pPr>
      <a:lvl4pPr algn="l" rtl="0" eaLnBrk="0" fontAlgn="base" hangingPunct="0">
        <a:spcBef>
          <a:spcPct val="0"/>
        </a:spcBef>
        <a:spcAft>
          <a:spcPct val="0"/>
        </a:spcAft>
        <a:defRPr sz="3150">
          <a:solidFill>
            <a:schemeClr val="tx2"/>
          </a:solidFill>
          <a:latin typeface="Garamond" pitchFamily="18" charset="0"/>
        </a:defRPr>
      </a:lvl4pPr>
      <a:lvl5pPr algn="l" rtl="0" eaLnBrk="0" fontAlgn="base" hangingPunct="0">
        <a:spcBef>
          <a:spcPct val="0"/>
        </a:spcBef>
        <a:spcAft>
          <a:spcPct val="0"/>
        </a:spcAft>
        <a:defRPr sz="3150">
          <a:solidFill>
            <a:schemeClr val="tx2"/>
          </a:solidFill>
          <a:latin typeface="Garamond" pitchFamily="18" charset="0"/>
        </a:defRPr>
      </a:lvl5pPr>
      <a:lvl6pPr marL="342900" algn="l" rtl="0" fontAlgn="base">
        <a:spcBef>
          <a:spcPct val="0"/>
        </a:spcBef>
        <a:spcAft>
          <a:spcPct val="0"/>
        </a:spcAft>
        <a:defRPr sz="3150">
          <a:solidFill>
            <a:schemeClr val="tx2"/>
          </a:solidFill>
          <a:latin typeface="Garamond" pitchFamily="18" charset="0"/>
        </a:defRPr>
      </a:lvl6pPr>
      <a:lvl7pPr marL="685800" algn="l" rtl="0" fontAlgn="base">
        <a:spcBef>
          <a:spcPct val="0"/>
        </a:spcBef>
        <a:spcAft>
          <a:spcPct val="0"/>
        </a:spcAft>
        <a:defRPr sz="3150">
          <a:solidFill>
            <a:schemeClr val="tx2"/>
          </a:solidFill>
          <a:latin typeface="Garamond" pitchFamily="18" charset="0"/>
        </a:defRPr>
      </a:lvl7pPr>
      <a:lvl8pPr marL="1028700" algn="l" rtl="0" fontAlgn="base">
        <a:spcBef>
          <a:spcPct val="0"/>
        </a:spcBef>
        <a:spcAft>
          <a:spcPct val="0"/>
        </a:spcAft>
        <a:defRPr sz="3150">
          <a:solidFill>
            <a:schemeClr val="tx2"/>
          </a:solidFill>
          <a:latin typeface="Garamond" pitchFamily="18" charset="0"/>
        </a:defRPr>
      </a:lvl8pPr>
      <a:lvl9pPr marL="1371600" algn="l" rtl="0" fontAlgn="base">
        <a:spcBef>
          <a:spcPct val="0"/>
        </a:spcBef>
        <a:spcAft>
          <a:spcPct val="0"/>
        </a:spcAft>
        <a:defRPr sz="3150">
          <a:solidFill>
            <a:schemeClr val="tx2"/>
          </a:solidFill>
          <a:latin typeface="Garamond" pitchFamily="18" charset="0"/>
        </a:defRPr>
      </a:lvl9pPr>
    </p:titleStyle>
    <p:bodyStyle>
      <a:lvl1pPr marL="257175" indent="-257175" algn="l" rtl="0" eaLnBrk="0" fontAlgn="base" hangingPunct="0">
        <a:spcBef>
          <a:spcPct val="20000"/>
        </a:spcBef>
        <a:spcAft>
          <a:spcPct val="0"/>
        </a:spcAft>
        <a:buClr>
          <a:schemeClr val="accent1"/>
        </a:buClr>
        <a:buSzPct val="65000"/>
        <a:buFont typeface="Wingdings" pitchFamily="2" charset="2"/>
        <a:buChar char="n"/>
        <a:defRPr sz="2250">
          <a:solidFill>
            <a:schemeClr val="tx1"/>
          </a:solidFill>
          <a:latin typeface="+mn-lt"/>
          <a:ea typeface="+mn-ea"/>
          <a:cs typeface="+mn-cs"/>
        </a:defRPr>
      </a:lvl1pPr>
      <a:lvl2pPr marL="502444" indent="-244079" algn="l" rtl="0" eaLnBrk="0" fontAlgn="base" hangingPunct="0">
        <a:spcBef>
          <a:spcPct val="20000"/>
        </a:spcBef>
        <a:spcAft>
          <a:spcPct val="0"/>
        </a:spcAft>
        <a:buClr>
          <a:schemeClr val="accent2"/>
        </a:buClr>
        <a:buSzPct val="60000"/>
        <a:buFont typeface="Wingdings" pitchFamily="2" charset="2"/>
        <a:buChar char="q"/>
        <a:defRPr sz="1950">
          <a:solidFill>
            <a:schemeClr val="tx1"/>
          </a:solidFill>
          <a:latin typeface="+mn-lt"/>
        </a:defRPr>
      </a:lvl2pPr>
      <a:lvl3pPr marL="766763" indent="-263129" algn="l" rtl="0" eaLnBrk="0" fontAlgn="base" hangingPunct="0">
        <a:spcBef>
          <a:spcPct val="20000"/>
        </a:spcBef>
        <a:spcAft>
          <a:spcPct val="0"/>
        </a:spcAft>
        <a:buClr>
          <a:schemeClr val="accent1"/>
        </a:buClr>
        <a:buSzPct val="65000"/>
        <a:buFont typeface="Wingdings" pitchFamily="2" charset="2"/>
        <a:buChar char="n"/>
        <a:defRPr sz="1650">
          <a:solidFill>
            <a:schemeClr val="tx1"/>
          </a:solidFill>
          <a:latin typeface="+mn-lt"/>
        </a:defRPr>
      </a:lvl3pPr>
      <a:lvl4pPr marL="1004888" indent="-236935" algn="l" rtl="0" eaLnBrk="0" fontAlgn="base" hangingPunct="0">
        <a:spcBef>
          <a:spcPct val="20000"/>
        </a:spcBef>
        <a:spcAft>
          <a:spcPct val="0"/>
        </a:spcAft>
        <a:buClr>
          <a:schemeClr val="accent2"/>
        </a:buClr>
        <a:buSzPct val="70000"/>
        <a:buFont typeface="Wingdings" pitchFamily="2" charset="2"/>
        <a:buChar char="q"/>
        <a:defRPr sz="1500">
          <a:solidFill>
            <a:schemeClr val="tx1"/>
          </a:solidFill>
          <a:latin typeface="+mn-lt"/>
        </a:defRPr>
      </a:lvl4pPr>
      <a:lvl5pPr marL="1260872" indent="-254794" algn="l" rtl="0" eaLnBrk="0" fontAlgn="base" hangingPunct="0">
        <a:spcBef>
          <a:spcPct val="20000"/>
        </a:spcBef>
        <a:spcAft>
          <a:spcPct val="0"/>
        </a:spcAft>
        <a:buClr>
          <a:schemeClr val="accent1"/>
        </a:buClr>
        <a:buSzPct val="75000"/>
        <a:buFont typeface="Wingdings" pitchFamily="2" charset="2"/>
        <a:buChar char="§"/>
        <a:defRPr sz="1500">
          <a:solidFill>
            <a:schemeClr val="tx1"/>
          </a:solidFill>
          <a:latin typeface="+mn-lt"/>
        </a:defRPr>
      </a:lvl5pPr>
      <a:lvl6pPr marL="1603772" indent="-254794" algn="l" rtl="0" fontAlgn="base">
        <a:spcBef>
          <a:spcPct val="20000"/>
        </a:spcBef>
        <a:spcAft>
          <a:spcPct val="0"/>
        </a:spcAft>
        <a:buClr>
          <a:schemeClr val="accent1"/>
        </a:buClr>
        <a:buSzPct val="75000"/>
        <a:buFont typeface="Wingdings" pitchFamily="2" charset="2"/>
        <a:buChar char="§"/>
        <a:defRPr sz="1500">
          <a:solidFill>
            <a:schemeClr val="tx1"/>
          </a:solidFill>
          <a:latin typeface="+mn-lt"/>
        </a:defRPr>
      </a:lvl6pPr>
      <a:lvl7pPr marL="1946672" indent="-254794" algn="l" rtl="0" fontAlgn="base">
        <a:spcBef>
          <a:spcPct val="20000"/>
        </a:spcBef>
        <a:spcAft>
          <a:spcPct val="0"/>
        </a:spcAft>
        <a:buClr>
          <a:schemeClr val="accent1"/>
        </a:buClr>
        <a:buSzPct val="75000"/>
        <a:buFont typeface="Wingdings" pitchFamily="2" charset="2"/>
        <a:buChar char="§"/>
        <a:defRPr sz="1500">
          <a:solidFill>
            <a:schemeClr val="tx1"/>
          </a:solidFill>
          <a:latin typeface="+mn-lt"/>
        </a:defRPr>
      </a:lvl7pPr>
      <a:lvl8pPr marL="2289572" indent="-254794" algn="l" rtl="0" fontAlgn="base">
        <a:spcBef>
          <a:spcPct val="20000"/>
        </a:spcBef>
        <a:spcAft>
          <a:spcPct val="0"/>
        </a:spcAft>
        <a:buClr>
          <a:schemeClr val="accent1"/>
        </a:buClr>
        <a:buSzPct val="75000"/>
        <a:buFont typeface="Wingdings" pitchFamily="2" charset="2"/>
        <a:buChar char="§"/>
        <a:defRPr sz="1500">
          <a:solidFill>
            <a:schemeClr val="tx1"/>
          </a:solidFill>
          <a:latin typeface="+mn-lt"/>
        </a:defRPr>
      </a:lvl8pPr>
      <a:lvl9pPr marL="2632472" indent="-254794" algn="l" rtl="0" fontAlgn="base">
        <a:spcBef>
          <a:spcPct val="20000"/>
        </a:spcBef>
        <a:spcAft>
          <a:spcPct val="0"/>
        </a:spcAft>
        <a:buClr>
          <a:schemeClr val="accent1"/>
        </a:buClr>
        <a:buSzPct val="75000"/>
        <a:buFont typeface="Wingdings" pitchFamily="2"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images.google.co.uk/imgres?imgurl=http://www.hypatia-lovers.com/images/Plato.gif&amp;imgrefurl=http://hypatia-lovers.com/AncientGreeks/Section20.html&amp;h=571&amp;w=518&amp;sz=219&amp;tbnid=vTN20phjFIpGCM:&amp;tbnh=134&amp;tbnw=122&amp;prev=/images?q%3Dpicture%2Bplato%26um%3D1&amp;start=1&amp;sa=X&amp;oi=images&amp;ct=image&amp;cd=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An Introduction to Research</a:t>
            </a:r>
            <a:endParaRPr lang="en-GB" dirty="0"/>
          </a:p>
        </p:txBody>
      </p:sp>
      <p:sp>
        <p:nvSpPr>
          <p:cNvPr id="5" name="Subtitle 4"/>
          <p:cNvSpPr>
            <a:spLocks noGrp="1"/>
          </p:cNvSpPr>
          <p:nvPr>
            <p:ph type="subTitle" idx="1"/>
          </p:nvPr>
        </p:nvSpPr>
        <p:spPr/>
        <p:txBody>
          <a:bodyPr/>
          <a:lstStyle/>
          <a:p>
            <a:r>
              <a:rPr lang="en-GB" dirty="0" smtClean="0"/>
              <a:t>Professor John Rees</a:t>
            </a:r>
            <a:endParaRPr lang="en-GB" dirty="0"/>
          </a:p>
        </p:txBody>
      </p:sp>
    </p:spTree>
    <p:extLst>
      <p:ext uri="{BB962C8B-B14F-4D97-AF65-F5344CB8AC3E}">
        <p14:creationId xmlns:p14="http://schemas.microsoft.com/office/powerpoint/2010/main" val="313031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GB" dirty="0"/>
          </a:p>
        </p:txBody>
      </p:sp>
      <p:sp>
        <p:nvSpPr>
          <p:cNvPr id="3" name="Content Placeholder 2"/>
          <p:cNvSpPr>
            <a:spLocks noGrp="1"/>
          </p:cNvSpPr>
          <p:nvPr>
            <p:ph idx="1"/>
          </p:nvPr>
        </p:nvSpPr>
        <p:spPr/>
        <p:txBody>
          <a:bodyPr/>
          <a:lstStyle/>
          <a:p>
            <a:r>
              <a:rPr lang="en-GB" dirty="0" smtClean="0"/>
              <a:t>What is knowledge?</a:t>
            </a:r>
          </a:p>
          <a:p>
            <a:r>
              <a:rPr lang="en-GB" dirty="0" smtClean="0"/>
              <a:t>What is research?</a:t>
            </a:r>
          </a:p>
          <a:p>
            <a:r>
              <a:rPr lang="en-GB" dirty="0" smtClean="0"/>
              <a:t>What are the basic activities and methods that constitute research?</a:t>
            </a:r>
            <a:endParaRPr lang="en-GB" dirty="0"/>
          </a:p>
        </p:txBody>
      </p:sp>
      <p:sp>
        <p:nvSpPr>
          <p:cNvPr id="4" name="Footer Placeholder 3"/>
          <p:cNvSpPr>
            <a:spLocks noGrp="1"/>
          </p:cNvSpPr>
          <p:nvPr>
            <p:ph type="ftr" sz="quarter" idx="11"/>
          </p:nvPr>
        </p:nvSpPr>
        <p:spPr/>
        <p:txBody>
          <a:bodyPr/>
          <a:lstStyle/>
          <a:p>
            <a:pPr defTabSz="685800">
              <a:defRPr/>
            </a:pPr>
            <a:r>
              <a:rPr lang="en-GB" altLang="en-US" smtClean="0">
                <a:solidFill>
                  <a:srgbClr val="000000"/>
                </a:solidFill>
              </a:rPr>
              <a:t>DSP &amp; Communications</a:t>
            </a:r>
            <a:endParaRPr lang="en-GB" altLang="en-US">
              <a:solidFill>
                <a:srgbClr val="000000"/>
              </a:solidFill>
            </a:endParaRPr>
          </a:p>
        </p:txBody>
      </p:sp>
      <p:sp>
        <p:nvSpPr>
          <p:cNvPr id="5" name="Slide Number Placeholder 4"/>
          <p:cNvSpPr>
            <a:spLocks noGrp="1"/>
          </p:cNvSpPr>
          <p:nvPr>
            <p:ph type="sldNum" sz="quarter" idx="12"/>
          </p:nvPr>
        </p:nvSpPr>
        <p:spPr/>
        <p:txBody>
          <a:bodyPr/>
          <a:lstStyle/>
          <a:p>
            <a:pPr defTabSz="685800">
              <a:defRPr/>
            </a:pPr>
            <a:fld id="{9C06D56F-5B9F-4C34-B81D-C1EFBC428BFC}" type="slidenum">
              <a:rPr lang="en-GB" altLang="en-US" smtClean="0">
                <a:solidFill>
                  <a:srgbClr val="000000"/>
                </a:solidFill>
              </a:rPr>
              <a:pPr defTabSz="685800">
                <a:defRPr/>
              </a:pPr>
              <a:t>2</a:t>
            </a:fld>
            <a:endParaRPr lang="en-GB" altLang="en-US">
              <a:solidFill>
                <a:srgbClr val="000000"/>
              </a:solidFill>
            </a:endParaRPr>
          </a:p>
        </p:txBody>
      </p:sp>
    </p:spTree>
    <p:extLst>
      <p:ext uri="{BB962C8B-B14F-4D97-AF65-F5344CB8AC3E}">
        <p14:creationId xmlns:p14="http://schemas.microsoft.com/office/powerpoint/2010/main" val="411247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Knowledge</a:t>
            </a:r>
            <a:endParaRPr lang="en-GB" dirty="0"/>
          </a:p>
        </p:txBody>
      </p:sp>
      <p:sp>
        <p:nvSpPr>
          <p:cNvPr id="5" name="Subtitle 4"/>
          <p:cNvSpPr>
            <a:spLocks noGrp="1"/>
          </p:cNvSpPr>
          <p:nvPr>
            <p:ph type="subTitle" idx="1"/>
          </p:nvPr>
        </p:nvSpPr>
        <p:spPr/>
        <p:txBody>
          <a:bodyPr/>
          <a:lstStyle/>
          <a:p>
            <a:r>
              <a:rPr lang="en-GB" dirty="0" smtClean="0"/>
              <a:t>Professor John Rees</a:t>
            </a:r>
            <a:endParaRPr lang="en-GB" dirty="0"/>
          </a:p>
        </p:txBody>
      </p:sp>
    </p:spTree>
    <p:extLst>
      <p:ext uri="{BB962C8B-B14F-4D97-AF65-F5344CB8AC3E}">
        <p14:creationId xmlns:p14="http://schemas.microsoft.com/office/powerpoint/2010/main" val="328584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ltLang="en-US" dirty="0"/>
              <a:t>Basic </a:t>
            </a:r>
            <a:r>
              <a:rPr lang="en-GB" altLang="en-US" dirty="0" smtClean="0"/>
              <a:t>Needs – Knowledge Skills</a:t>
            </a:r>
            <a:endParaRPr lang="en-GB" altLang="en-US" dirty="0"/>
          </a:p>
        </p:txBody>
      </p:sp>
      <p:sp>
        <p:nvSpPr>
          <p:cNvPr id="3075" name="Rectangle 3"/>
          <p:cNvSpPr>
            <a:spLocks noGrp="1" noChangeArrowheads="1"/>
          </p:cNvSpPr>
          <p:nvPr>
            <p:ph type="body" idx="1"/>
          </p:nvPr>
        </p:nvSpPr>
        <p:spPr/>
        <p:txBody>
          <a:bodyPr/>
          <a:lstStyle/>
          <a:p>
            <a:r>
              <a:rPr lang="en-GB" altLang="en-US"/>
              <a:t>Listen, assess and distil</a:t>
            </a:r>
          </a:p>
          <a:p>
            <a:r>
              <a:rPr lang="en-GB" altLang="en-US"/>
              <a:t>Read, critique and distil</a:t>
            </a:r>
          </a:p>
          <a:p>
            <a:r>
              <a:rPr lang="en-GB" altLang="en-US"/>
              <a:t>Extract and form meaning (opinion?)</a:t>
            </a:r>
          </a:p>
          <a:p>
            <a:r>
              <a:rPr lang="en-GB" altLang="en-US"/>
              <a:t>Synthesis of material into your own world view</a:t>
            </a:r>
          </a:p>
          <a:p>
            <a:r>
              <a:rPr lang="en-GB" altLang="en-US"/>
              <a:t>Give your own thoughts on received wisdom, grounded in domain understanding and properly formed</a:t>
            </a:r>
          </a:p>
        </p:txBody>
      </p:sp>
    </p:spTree>
    <p:extLst>
      <p:ext uri="{BB962C8B-B14F-4D97-AF65-F5344CB8AC3E}">
        <p14:creationId xmlns:p14="http://schemas.microsoft.com/office/powerpoint/2010/main" val="344292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altLang="en-US" dirty="0"/>
              <a:t>Personal </a:t>
            </a:r>
            <a:r>
              <a:rPr lang="en-GB" altLang="en-US" dirty="0" smtClean="0"/>
              <a:t>Abilities – Knowledge Skills</a:t>
            </a:r>
            <a:endParaRPr lang="en-GB" altLang="en-US" dirty="0"/>
          </a:p>
        </p:txBody>
      </p:sp>
      <p:sp>
        <p:nvSpPr>
          <p:cNvPr id="4099" name="Rectangle 3"/>
          <p:cNvSpPr>
            <a:spLocks noGrp="1" noChangeArrowheads="1"/>
          </p:cNvSpPr>
          <p:nvPr>
            <p:ph type="body" idx="1"/>
          </p:nvPr>
        </p:nvSpPr>
        <p:spPr/>
        <p:txBody>
          <a:bodyPr/>
          <a:lstStyle/>
          <a:p>
            <a:pPr>
              <a:lnSpc>
                <a:spcPct val="90000"/>
              </a:lnSpc>
            </a:pPr>
            <a:r>
              <a:rPr lang="en-GB" altLang="en-US"/>
              <a:t>Make notes from spoken and written sources (picking out the key points)</a:t>
            </a:r>
          </a:p>
          <a:p>
            <a:pPr>
              <a:lnSpc>
                <a:spcPct val="90000"/>
              </a:lnSpc>
            </a:pPr>
            <a:r>
              <a:rPr lang="en-GB" altLang="en-US"/>
              <a:t>Read critically</a:t>
            </a:r>
          </a:p>
          <a:p>
            <a:pPr>
              <a:lnSpc>
                <a:spcPct val="90000"/>
              </a:lnSpc>
            </a:pPr>
            <a:r>
              <a:rPr lang="en-GB" altLang="en-US"/>
              <a:t>Have the argument internally and externally</a:t>
            </a:r>
          </a:p>
          <a:p>
            <a:pPr>
              <a:lnSpc>
                <a:spcPct val="90000"/>
              </a:lnSpc>
            </a:pPr>
            <a:r>
              <a:rPr lang="en-GB" altLang="en-US"/>
              <a:t>Discuss dispassionately but with conviction</a:t>
            </a:r>
          </a:p>
          <a:p>
            <a:pPr>
              <a:lnSpc>
                <a:spcPct val="90000"/>
              </a:lnSpc>
            </a:pPr>
            <a:r>
              <a:rPr lang="en-GB" altLang="en-US"/>
              <a:t>Write with authority (understanding what authority is in the context of writing)</a:t>
            </a:r>
          </a:p>
        </p:txBody>
      </p:sp>
    </p:spTree>
    <p:extLst>
      <p:ext uri="{BB962C8B-B14F-4D97-AF65-F5344CB8AC3E}">
        <p14:creationId xmlns:p14="http://schemas.microsoft.com/office/powerpoint/2010/main" val="1323870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t>What is Knowledge?</a:t>
            </a:r>
          </a:p>
        </p:txBody>
      </p:sp>
      <p:sp>
        <p:nvSpPr>
          <p:cNvPr id="5123" name="Rectangle 3"/>
          <p:cNvSpPr>
            <a:spLocks noGrp="1" noChangeArrowheads="1"/>
          </p:cNvSpPr>
          <p:nvPr>
            <p:ph type="body" idx="1"/>
          </p:nvPr>
        </p:nvSpPr>
        <p:spPr/>
        <p:txBody>
          <a:bodyPr/>
          <a:lstStyle/>
          <a:p>
            <a:r>
              <a:rPr lang="en-GB" dirty="0"/>
              <a:t>Plato</a:t>
            </a:r>
          </a:p>
          <a:p>
            <a:pPr lvl="1"/>
            <a:r>
              <a:rPr lang="en-GB" dirty="0"/>
              <a:t>In order to count as knowledge, a statement must be </a:t>
            </a:r>
            <a:r>
              <a:rPr lang="en-GB" b="1" dirty="0"/>
              <a:t>justified</a:t>
            </a:r>
            <a:r>
              <a:rPr lang="en-GB" dirty="0"/>
              <a:t>, </a:t>
            </a:r>
            <a:r>
              <a:rPr lang="en-GB" b="1" dirty="0"/>
              <a:t>true</a:t>
            </a:r>
            <a:r>
              <a:rPr lang="en-GB" dirty="0"/>
              <a:t>, and </a:t>
            </a:r>
            <a:r>
              <a:rPr lang="en-GB" b="1" dirty="0"/>
              <a:t>believed</a:t>
            </a:r>
          </a:p>
          <a:p>
            <a:endParaRPr lang="en-GB" dirty="0"/>
          </a:p>
          <a:p>
            <a:endParaRPr lang="en-GB" dirty="0"/>
          </a:p>
          <a:p>
            <a:endParaRPr lang="en-GB" dirty="0"/>
          </a:p>
          <a:p>
            <a:endParaRPr lang="en-GB" dirty="0" smtClean="0"/>
          </a:p>
          <a:p>
            <a:r>
              <a:rPr lang="en-GB" dirty="0" smtClean="0"/>
              <a:t>And </a:t>
            </a:r>
            <a:r>
              <a:rPr lang="en-GB" dirty="0"/>
              <a:t>from here one falls into the tortured realms of the philosophers: </a:t>
            </a:r>
            <a:r>
              <a:rPr lang="en-GB" b="1" dirty="0"/>
              <a:t>Epistemology</a:t>
            </a:r>
          </a:p>
        </p:txBody>
      </p:sp>
      <p:pic>
        <p:nvPicPr>
          <p:cNvPr id="5125" name="Picture 5" descr="http://hypatia-lovers.com/AncientGreeks/Section20.htm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896" y="2492896"/>
            <a:ext cx="1162050" cy="127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06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t>How Do We Know Anything?</a:t>
            </a:r>
          </a:p>
        </p:txBody>
      </p:sp>
      <p:sp>
        <p:nvSpPr>
          <p:cNvPr id="6147" name="Rectangle 3"/>
          <p:cNvSpPr>
            <a:spLocks noGrp="1" noChangeArrowheads="1"/>
          </p:cNvSpPr>
          <p:nvPr>
            <p:ph type="body" idx="1"/>
          </p:nvPr>
        </p:nvSpPr>
        <p:spPr/>
        <p:txBody>
          <a:bodyPr/>
          <a:lstStyle/>
          <a:p>
            <a:r>
              <a:rPr lang="en-GB" dirty="0" smtClean="0"/>
              <a:t>Plato</a:t>
            </a:r>
            <a:r>
              <a:rPr lang="en-GB" dirty="0"/>
              <a:t>:  “Knowledge is justified true belief”</a:t>
            </a:r>
          </a:p>
          <a:p>
            <a:pPr lvl="1"/>
            <a:r>
              <a:rPr lang="en-GB" dirty="0"/>
              <a:t>In order to know that a given proposition is true, one must not only believe the relevant true proposition, but one must also have a good reason for doing so</a:t>
            </a:r>
          </a:p>
          <a:p>
            <a:r>
              <a:rPr lang="en-GB" dirty="0" err="1"/>
              <a:t>Gettier</a:t>
            </a:r>
            <a:r>
              <a:rPr lang="en-GB" dirty="0"/>
              <a:t>: “While justified belief in a proposition is necessary for that proposition to be known, it is not sufficient”</a:t>
            </a:r>
          </a:p>
        </p:txBody>
      </p:sp>
    </p:spTree>
    <p:extLst>
      <p:ext uri="{BB962C8B-B14F-4D97-AF65-F5344CB8AC3E}">
        <p14:creationId xmlns:p14="http://schemas.microsoft.com/office/powerpoint/2010/main" val="3967070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t>Epistemology</a:t>
            </a:r>
          </a:p>
        </p:txBody>
      </p:sp>
      <p:sp>
        <p:nvSpPr>
          <p:cNvPr id="7171" name="Rectangle 3"/>
          <p:cNvSpPr>
            <a:spLocks noGrp="1" noChangeArrowheads="1"/>
          </p:cNvSpPr>
          <p:nvPr>
            <p:ph type="body" idx="1"/>
          </p:nvPr>
        </p:nvSpPr>
        <p:spPr/>
        <p:txBody>
          <a:bodyPr/>
          <a:lstStyle/>
          <a:p>
            <a:pPr>
              <a:lnSpc>
                <a:spcPct val="90000"/>
              </a:lnSpc>
            </a:pPr>
            <a:r>
              <a:rPr lang="en-GB" dirty="0"/>
              <a:t>Rene Descartes:</a:t>
            </a:r>
          </a:p>
          <a:p>
            <a:pPr lvl="1">
              <a:lnSpc>
                <a:spcPct val="90000"/>
              </a:lnSpc>
            </a:pPr>
            <a:r>
              <a:rPr lang="en-GB" dirty="0"/>
              <a:t>Since the only method by which we perceive the external world is through our senses, and that, since the senses are not infallible, we should not consider our concept of knowledge to be infallible </a:t>
            </a:r>
          </a:p>
          <a:p>
            <a:pPr>
              <a:lnSpc>
                <a:spcPct val="90000"/>
              </a:lnSpc>
            </a:pPr>
            <a:r>
              <a:rPr lang="en-GB" dirty="0" smtClean="0"/>
              <a:t>If </a:t>
            </a:r>
            <a:r>
              <a:rPr lang="en-GB" dirty="0"/>
              <a:t>you’re interested in the philosophical background, try “epistemology” as a search term in Google or look it up on </a:t>
            </a:r>
            <a:r>
              <a:rPr lang="en-GB" dirty="0" smtClean="0"/>
              <a:t>Wikipedia</a:t>
            </a:r>
            <a:endParaRPr lang="en-GB" b="1" dirty="0"/>
          </a:p>
        </p:txBody>
      </p:sp>
    </p:spTree>
    <p:extLst>
      <p:ext uri="{BB962C8B-B14F-4D97-AF65-F5344CB8AC3E}">
        <p14:creationId xmlns:p14="http://schemas.microsoft.com/office/powerpoint/2010/main" val="1112929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Perception and Knowledge</a:t>
            </a:r>
            <a:endParaRPr lang="en-GB" dirty="0"/>
          </a:p>
        </p:txBody>
      </p:sp>
      <p:sp>
        <p:nvSpPr>
          <p:cNvPr id="3" name="Content Placeholder 2"/>
          <p:cNvSpPr>
            <a:spLocks noGrp="1"/>
          </p:cNvSpPr>
          <p:nvPr>
            <p:ph idx="1"/>
          </p:nvPr>
        </p:nvSpPr>
        <p:spPr/>
        <p:txBody>
          <a:bodyPr>
            <a:normAutofit/>
          </a:bodyPr>
          <a:lstStyle/>
          <a:p>
            <a:r>
              <a:rPr lang="en-GB" dirty="0" smtClean="0"/>
              <a:t>Descartes:  exposure to eastern philosophy (Sufism, sub-continent and far eastern mysticism)?</a:t>
            </a:r>
          </a:p>
          <a:p>
            <a:r>
              <a:rPr lang="en-GB" dirty="0" smtClean="0"/>
              <a:t>Ideas of evidence, perception and the modern interpretation</a:t>
            </a:r>
          </a:p>
          <a:p>
            <a:pPr lvl="1"/>
            <a:r>
              <a:rPr lang="en-GB" dirty="0" smtClean="0"/>
              <a:t>Armstrong, Bonjour, </a:t>
            </a:r>
            <a:r>
              <a:rPr lang="en-GB" dirty="0" err="1" smtClean="0"/>
              <a:t>Sellars</a:t>
            </a:r>
            <a:r>
              <a:rPr lang="en-GB" dirty="0" smtClean="0"/>
              <a:t>, </a:t>
            </a:r>
            <a:r>
              <a:rPr lang="en-GB" dirty="0" err="1" smtClean="0"/>
              <a:t>Plantinga</a:t>
            </a:r>
            <a:r>
              <a:rPr lang="en-GB" dirty="0" smtClean="0"/>
              <a:t>, etc.</a:t>
            </a:r>
          </a:p>
          <a:p>
            <a:pPr lvl="1"/>
            <a:r>
              <a:rPr lang="en-GB" dirty="0" smtClean="0"/>
              <a:t>Basically assume we </a:t>
            </a:r>
            <a:r>
              <a:rPr lang="en-GB" dirty="0"/>
              <a:t>do have perceptual knowledge of the </a:t>
            </a:r>
            <a:r>
              <a:rPr lang="en-GB" dirty="0" smtClean="0"/>
              <a:t>world</a:t>
            </a:r>
          </a:p>
          <a:p>
            <a:pPr lvl="1"/>
            <a:r>
              <a:rPr lang="en-GB" dirty="0" smtClean="0"/>
              <a:t>There are may epistemic </a:t>
            </a:r>
            <a:r>
              <a:rPr lang="en-GB" dirty="0"/>
              <a:t>and causal relations </a:t>
            </a:r>
            <a:r>
              <a:rPr lang="en-GB" dirty="0" smtClean="0"/>
              <a:t>between </a:t>
            </a:r>
            <a:r>
              <a:rPr lang="en-GB" dirty="0"/>
              <a:t>the various modes of perception and perceptual knowledge</a:t>
            </a:r>
          </a:p>
        </p:txBody>
      </p:sp>
    </p:spTree>
    <p:extLst>
      <p:ext uri="{BB962C8B-B14F-4D97-AF65-F5344CB8AC3E}">
        <p14:creationId xmlns:p14="http://schemas.microsoft.com/office/powerpoint/2010/main" val="1816059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Four Modern Stances on Perception</a:t>
            </a:r>
            <a:endParaRPr lang="en-GB" dirty="0"/>
          </a:p>
        </p:txBody>
      </p:sp>
      <p:sp>
        <p:nvSpPr>
          <p:cNvPr id="3" name="Content Placeholder 2"/>
          <p:cNvSpPr>
            <a:spLocks noGrp="1"/>
          </p:cNvSpPr>
          <p:nvPr>
            <p:ph idx="1"/>
          </p:nvPr>
        </p:nvSpPr>
        <p:spPr/>
        <p:txBody>
          <a:bodyPr>
            <a:normAutofit/>
          </a:bodyPr>
          <a:lstStyle/>
          <a:p>
            <a:r>
              <a:rPr lang="en-GB" dirty="0" smtClean="0"/>
              <a:t>Armstrong</a:t>
            </a:r>
          </a:p>
          <a:p>
            <a:pPr lvl="1"/>
            <a:r>
              <a:rPr lang="en-GB" dirty="0" smtClean="0"/>
              <a:t>Perceptual </a:t>
            </a:r>
            <a:r>
              <a:rPr lang="en-GB" dirty="0"/>
              <a:t>experience plays </a:t>
            </a:r>
            <a:r>
              <a:rPr lang="en-GB" dirty="0" smtClean="0"/>
              <a:t>no justificatory role for perceptual knowledge</a:t>
            </a:r>
          </a:p>
          <a:p>
            <a:pPr lvl="1"/>
            <a:r>
              <a:rPr lang="en-GB" dirty="0" smtClean="0"/>
              <a:t>Perceptions are causally related to perceptual belief and knowledge</a:t>
            </a:r>
          </a:p>
          <a:p>
            <a:r>
              <a:rPr lang="en-GB" dirty="0" err="1" smtClean="0"/>
              <a:t>Coherentists</a:t>
            </a:r>
            <a:endParaRPr lang="en-GB" dirty="0" smtClean="0"/>
          </a:p>
          <a:p>
            <a:pPr lvl="1"/>
            <a:r>
              <a:rPr lang="en-GB" dirty="0" smtClean="0"/>
              <a:t>Justification </a:t>
            </a:r>
            <a:r>
              <a:rPr lang="en-GB" dirty="0"/>
              <a:t>for our perceptual beliefs </a:t>
            </a:r>
            <a:r>
              <a:rPr lang="en-GB" dirty="0" smtClean="0"/>
              <a:t>rests on how </a:t>
            </a:r>
            <a:r>
              <a:rPr lang="en-GB" dirty="0"/>
              <a:t>well those beliefs "hang together" with the rest of our belief </a:t>
            </a:r>
            <a:r>
              <a:rPr lang="en-GB" dirty="0" smtClean="0"/>
              <a:t>system</a:t>
            </a:r>
          </a:p>
          <a:p>
            <a:pPr lvl="1"/>
            <a:r>
              <a:rPr lang="en-GB" dirty="0" smtClean="0"/>
              <a:t>Perceptual experience is of no importance</a:t>
            </a:r>
          </a:p>
        </p:txBody>
      </p:sp>
    </p:spTree>
    <p:extLst>
      <p:ext uri="{BB962C8B-B14F-4D97-AF65-F5344CB8AC3E}">
        <p14:creationId xmlns:p14="http://schemas.microsoft.com/office/powerpoint/2010/main" val="2317119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Four Modern Stances on Perception</a:t>
            </a:r>
          </a:p>
        </p:txBody>
      </p:sp>
      <p:sp>
        <p:nvSpPr>
          <p:cNvPr id="3" name="Content Placeholder 2"/>
          <p:cNvSpPr>
            <a:spLocks noGrp="1"/>
          </p:cNvSpPr>
          <p:nvPr>
            <p:ph idx="1"/>
          </p:nvPr>
        </p:nvSpPr>
        <p:spPr/>
        <p:txBody>
          <a:bodyPr/>
          <a:lstStyle/>
          <a:p>
            <a:r>
              <a:rPr lang="en-GB" dirty="0"/>
              <a:t>Externalists</a:t>
            </a:r>
          </a:p>
          <a:p>
            <a:pPr lvl="1"/>
            <a:r>
              <a:rPr lang="en-GB" dirty="0"/>
              <a:t>Justification is a matter of reliability</a:t>
            </a:r>
          </a:p>
          <a:p>
            <a:pPr lvl="1"/>
            <a:r>
              <a:rPr lang="en-GB" dirty="0"/>
              <a:t>If our perceptual beliefs are produced by mechanisms that reliably give us true beliefs, then those beliefs are justified</a:t>
            </a:r>
          </a:p>
          <a:p>
            <a:r>
              <a:rPr lang="en-GB" dirty="0" err="1"/>
              <a:t>Foundationalists</a:t>
            </a:r>
            <a:endParaRPr lang="en-GB" dirty="0"/>
          </a:p>
          <a:p>
            <a:pPr lvl="1"/>
            <a:r>
              <a:rPr lang="en-GB" dirty="0"/>
              <a:t>Perceptual experience is the justificatory basis for perceptual </a:t>
            </a:r>
            <a:r>
              <a:rPr lang="en-GB" dirty="0" smtClean="0"/>
              <a:t>knowledge</a:t>
            </a:r>
          </a:p>
          <a:p>
            <a:pPr lvl="1"/>
            <a:r>
              <a:rPr lang="en-GB" dirty="0" smtClean="0"/>
              <a:t>“Modest </a:t>
            </a:r>
            <a:r>
              <a:rPr lang="en-GB" dirty="0" err="1" smtClean="0"/>
              <a:t>foundationalim</a:t>
            </a:r>
            <a:r>
              <a:rPr lang="en-GB" dirty="0" smtClean="0"/>
              <a:t>” – for a perceptual belief to be justified, it doesn’t have to be infallible</a:t>
            </a:r>
          </a:p>
          <a:p>
            <a:pPr lvl="2"/>
            <a:r>
              <a:rPr lang="en-GB" dirty="0" smtClean="0"/>
              <a:t>“I believe what I see (perceive), but I know I may be perceiving </a:t>
            </a:r>
            <a:r>
              <a:rPr lang="en-GB" smtClean="0"/>
              <a:t>things imperfectly”</a:t>
            </a:r>
            <a:endParaRPr lang="en-GB" dirty="0"/>
          </a:p>
        </p:txBody>
      </p:sp>
    </p:spTree>
    <p:extLst>
      <p:ext uri="{BB962C8B-B14F-4D97-AF65-F5344CB8AC3E}">
        <p14:creationId xmlns:p14="http://schemas.microsoft.com/office/powerpoint/2010/main" val="3495837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is Research?</a:t>
            </a:r>
            <a:endParaRPr lang="en-GB" dirty="0"/>
          </a:p>
        </p:txBody>
      </p:sp>
      <p:sp>
        <p:nvSpPr>
          <p:cNvPr id="3" name="Subtitle 2"/>
          <p:cNvSpPr>
            <a:spLocks noGrp="1"/>
          </p:cNvSpPr>
          <p:nvPr>
            <p:ph type="subTitle" idx="1"/>
          </p:nvPr>
        </p:nvSpPr>
        <p:spPr/>
        <p:txBody>
          <a:bodyPr/>
          <a:lstStyle/>
          <a:p>
            <a:r>
              <a:rPr lang="en-GB" dirty="0" smtClean="0"/>
              <a:t>Professor John Rees (UWTSD)</a:t>
            </a:r>
            <a:r>
              <a:rPr lang="en-GB" dirty="0"/>
              <a:t> </a:t>
            </a:r>
            <a:r>
              <a:rPr lang="en-GB" dirty="0" smtClean="0"/>
              <a:t>&amp; Professor Albert Alderson (Staffordshire University)</a:t>
            </a:r>
          </a:p>
        </p:txBody>
      </p:sp>
    </p:spTree>
    <p:extLst>
      <p:ext uri="{BB962C8B-B14F-4D97-AF65-F5344CB8AC3E}">
        <p14:creationId xmlns:p14="http://schemas.microsoft.com/office/powerpoint/2010/main" val="2502873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FRASCATI Definitions</a:t>
            </a:r>
            <a:endParaRPr lang="en-GB" dirty="0"/>
          </a:p>
        </p:txBody>
      </p:sp>
      <p:sp>
        <p:nvSpPr>
          <p:cNvPr id="3" name="Content Placeholder 2"/>
          <p:cNvSpPr>
            <a:spLocks noGrp="1"/>
          </p:cNvSpPr>
          <p:nvPr>
            <p:ph idx="1"/>
          </p:nvPr>
        </p:nvSpPr>
        <p:spPr/>
        <p:txBody>
          <a:bodyPr>
            <a:normAutofit/>
          </a:bodyPr>
          <a:lstStyle/>
          <a:p>
            <a:r>
              <a:rPr lang="en-GB" dirty="0"/>
              <a:t>Research and experimental development (R&amp;D) </a:t>
            </a:r>
            <a:r>
              <a:rPr lang="en-GB" dirty="0" smtClean="0"/>
              <a:t>comprise creative </a:t>
            </a:r>
            <a:r>
              <a:rPr lang="en-GB" dirty="0"/>
              <a:t>work undertaken on a systematic basis in order </a:t>
            </a:r>
            <a:r>
              <a:rPr lang="en-GB" dirty="0" smtClean="0"/>
              <a:t>to increase </a:t>
            </a:r>
            <a:r>
              <a:rPr lang="en-GB" dirty="0"/>
              <a:t>the stock of knowledge, including knowledge of </a:t>
            </a:r>
            <a:r>
              <a:rPr lang="en-GB" dirty="0" smtClean="0"/>
              <a:t>man, culture </a:t>
            </a:r>
            <a:r>
              <a:rPr lang="en-GB" dirty="0"/>
              <a:t>and society, and the use of this stock of knowledge </a:t>
            </a:r>
            <a:r>
              <a:rPr lang="en-GB" dirty="0" smtClean="0"/>
              <a:t>to devise new applications</a:t>
            </a:r>
          </a:p>
        </p:txBody>
      </p:sp>
      <p:sp>
        <p:nvSpPr>
          <p:cNvPr id="4" name="TextBox 3"/>
          <p:cNvSpPr txBox="1"/>
          <p:nvPr/>
        </p:nvSpPr>
        <p:spPr>
          <a:xfrm>
            <a:off x="2207568" y="5589240"/>
            <a:ext cx="758727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0000"/>
                </a:solidFill>
                <a:effectLst/>
                <a:uLnTx/>
                <a:uFillTx/>
                <a:latin typeface="Arial"/>
                <a:ea typeface="+mn-ea"/>
                <a:cs typeface="+mn-cs"/>
              </a:rPr>
              <a:t>FRASCATI MANUAL 2002 – ISBN 92-64-19903-9 – © OECD 2002, p.30</a:t>
            </a: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70027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FRASCATI Definitions</a:t>
            </a:r>
            <a:endParaRPr lang="en-GB" dirty="0"/>
          </a:p>
        </p:txBody>
      </p:sp>
      <p:sp>
        <p:nvSpPr>
          <p:cNvPr id="3" name="Content Placeholder 2"/>
          <p:cNvSpPr>
            <a:spLocks noGrp="1"/>
          </p:cNvSpPr>
          <p:nvPr>
            <p:ph idx="1"/>
          </p:nvPr>
        </p:nvSpPr>
        <p:spPr/>
        <p:txBody>
          <a:bodyPr>
            <a:normAutofit/>
          </a:bodyPr>
          <a:lstStyle/>
          <a:p>
            <a:r>
              <a:rPr lang="en-GB" dirty="0" smtClean="0"/>
              <a:t>Basic research </a:t>
            </a:r>
            <a:r>
              <a:rPr lang="en-GB" dirty="0"/>
              <a:t>is experimental or theoretical work undertaken primarily to acquire </a:t>
            </a:r>
            <a:r>
              <a:rPr lang="en-GB" dirty="0" smtClean="0"/>
              <a:t>new knowledge </a:t>
            </a:r>
            <a:r>
              <a:rPr lang="en-GB" dirty="0"/>
              <a:t>of the underlying foundation of phenomena and observable </a:t>
            </a:r>
            <a:r>
              <a:rPr lang="en-GB" dirty="0" smtClean="0"/>
              <a:t>facts, without </a:t>
            </a:r>
            <a:r>
              <a:rPr lang="en-GB" dirty="0"/>
              <a:t>any particular application or use in </a:t>
            </a:r>
            <a:r>
              <a:rPr lang="en-GB" dirty="0" smtClean="0"/>
              <a:t>view</a:t>
            </a:r>
          </a:p>
          <a:p>
            <a:r>
              <a:rPr lang="en-GB" dirty="0" smtClean="0"/>
              <a:t>Applied </a:t>
            </a:r>
            <a:r>
              <a:rPr lang="en-GB" dirty="0"/>
              <a:t>research is also </a:t>
            </a:r>
            <a:r>
              <a:rPr lang="en-GB" dirty="0" smtClean="0"/>
              <a:t>original investigation </a:t>
            </a:r>
            <a:r>
              <a:rPr lang="en-GB" dirty="0"/>
              <a:t>undertaken in order to acquire new knowledge. It is, </a:t>
            </a:r>
            <a:r>
              <a:rPr lang="en-GB" dirty="0" smtClean="0"/>
              <a:t>however, directed </a:t>
            </a:r>
            <a:r>
              <a:rPr lang="en-GB" dirty="0"/>
              <a:t>primarily towards a specific practical aim or </a:t>
            </a:r>
            <a:r>
              <a:rPr lang="en-GB" dirty="0" smtClean="0"/>
              <a:t>objective </a:t>
            </a:r>
          </a:p>
          <a:p>
            <a:r>
              <a:rPr lang="en-GB" dirty="0" smtClean="0"/>
              <a:t>Experimental development </a:t>
            </a:r>
            <a:r>
              <a:rPr lang="en-GB" dirty="0"/>
              <a:t>is systematic work, drawing on existing knowledge gained </a:t>
            </a:r>
            <a:r>
              <a:rPr lang="en-GB" dirty="0" smtClean="0"/>
              <a:t>from research </a:t>
            </a:r>
            <a:r>
              <a:rPr lang="en-GB" dirty="0"/>
              <a:t>and/or practical experience, which is directed to producing </a:t>
            </a:r>
            <a:r>
              <a:rPr lang="en-GB" dirty="0" smtClean="0"/>
              <a:t>new materials</a:t>
            </a:r>
            <a:r>
              <a:rPr lang="en-GB" dirty="0"/>
              <a:t>, products or devices, to installing new processes, systems and </a:t>
            </a:r>
            <a:r>
              <a:rPr lang="en-GB" dirty="0" smtClean="0"/>
              <a:t>services, or </a:t>
            </a:r>
            <a:r>
              <a:rPr lang="en-GB" dirty="0"/>
              <a:t>to improving substantially those already produced or </a:t>
            </a:r>
            <a:r>
              <a:rPr lang="en-GB" dirty="0" smtClean="0"/>
              <a:t>installed</a:t>
            </a:r>
          </a:p>
        </p:txBody>
      </p:sp>
    </p:spTree>
    <p:extLst>
      <p:ext uri="{BB962C8B-B14F-4D97-AF65-F5344CB8AC3E}">
        <p14:creationId xmlns:p14="http://schemas.microsoft.com/office/powerpoint/2010/main" val="976166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2819400" y="1143001"/>
            <a:ext cx="5929828"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Research</a:t>
            </a: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Discovery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new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Investigation</a:t>
            </a: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r>
              <a:rPr kumimoji="0" lang="en-GB" sz="36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Recovery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existing knowledge</a:t>
            </a:r>
            <a:endPar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561808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2208214" y="765175"/>
            <a:ext cx="708399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Arial"/>
                <a:ea typeface="+mn-ea"/>
                <a:cs typeface="+mn-cs"/>
              </a:rPr>
              <a:t>Research is</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Arial"/>
                <a:ea typeface="+mn-ea"/>
                <a:cs typeface="+mn-cs"/>
              </a:rPr>
              <a:t>		an orderly process</a:t>
            </a:r>
          </a:p>
        </p:txBody>
      </p:sp>
      <p:sp>
        <p:nvSpPr>
          <p:cNvPr id="17411" name="Text Box 3"/>
          <p:cNvSpPr txBox="1">
            <a:spLocks noChangeArrowheads="1"/>
          </p:cNvSpPr>
          <p:nvPr/>
        </p:nvSpPr>
        <p:spPr bwMode="auto">
          <a:xfrm>
            <a:off x="3579813" y="2441575"/>
            <a:ext cx="40957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Not inspiration</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Pattern of Activities</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Plan</a:t>
            </a:r>
          </a:p>
        </p:txBody>
      </p:sp>
      <p:sp>
        <p:nvSpPr>
          <p:cNvPr id="17413" name="Text Box 5"/>
          <p:cNvSpPr txBox="1">
            <a:spLocks noChangeArrowheads="1"/>
          </p:cNvSpPr>
          <p:nvPr/>
        </p:nvSpPr>
        <p:spPr bwMode="auto">
          <a:xfrm>
            <a:off x="2424113" y="4508500"/>
            <a:ext cx="785663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Research acquires valid evidence</a:t>
            </a:r>
          </a:p>
        </p:txBody>
      </p:sp>
      <p:sp>
        <p:nvSpPr>
          <p:cNvPr id="17414" name="Text Box 6"/>
          <p:cNvSpPr txBox="1">
            <a:spLocks noChangeArrowheads="1"/>
          </p:cNvSpPr>
          <p:nvPr/>
        </p:nvSpPr>
        <p:spPr bwMode="auto">
          <a:xfrm>
            <a:off x="2495551" y="5300663"/>
            <a:ext cx="546014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Research is self-critical</a:t>
            </a:r>
          </a:p>
        </p:txBody>
      </p:sp>
    </p:spTree>
    <p:extLst>
      <p:ext uri="{BB962C8B-B14F-4D97-AF65-F5344CB8AC3E}">
        <p14:creationId xmlns:p14="http://schemas.microsoft.com/office/powerpoint/2010/main" val="30702482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a:t>
            </a:r>
            <a:r>
              <a:rPr lang="en-GB" dirty="0"/>
              <a:t> </a:t>
            </a:r>
            <a:r>
              <a:rPr lang="en-GB" dirty="0" smtClean="0"/>
              <a:t>as a Process and Research Methods</a:t>
            </a:r>
            <a:endParaRPr lang="en-GB" dirty="0"/>
          </a:p>
        </p:txBody>
      </p:sp>
      <p:sp>
        <p:nvSpPr>
          <p:cNvPr id="3" name="Subtitle 2"/>
          <p:cNvSpPr>
            <a:spLocks noGrp="1"/>
          </p:cNvSpPr>
          <p:nvPr>
            <p:ph type="subTitle" idx="1"/>
          </p:nvPr>
        </p:nvSpPr>
        <p:spPr/>
        <p:txBody>
          <a:bodyPr/>
          <a:lstStyle/>
          <a:p>
            <a:r>
              <a:rPr lang="en-GB" dirty="0" smtClean="0"/>
              <a:t>Professor John Rees (UWTSD)</a:t>
            </a:r>
            <a:r>
              <a:rPr lang="en-GB" dirty="0"/>
              <a:t> </a:t>
            </a:r>
            <a:r>
              <a:rPr lang="en-GB" dirty="0" smtClean="0"/>
              <a:t>&amp; Professor Albert Alderson (Staffordshire University)</a:t>
            </a:r>
          </a:p>
        </p:txBody>
      </p:sp>
    </p:spTree>
    <p:extLst>
      <p:ext uri="{BB962C8B-B14F-4D97-AF65-F5344CB8AC3E}">
        <p14:creationId xmlns:p14="http://schemas.microsoft.com/office/powerpoint/2010/main" val="4290236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991544" y="188641"/>
            <a:ext cx="8229600" cy="777875"/>
          </a:xfrm>
        </p:spPr>
        <p:txBody>
          <a:bodyPr/>
          <a:lstStyle/>
          <a:p>
            <a:r>
              <a:rPr lang="en-GB" b="1" dirty="0"/>
              <a:t>The Research Process</a:t>
            </a:r>
          </a:p>
        </p:txBody>
      </p:sp>
      <p:sp>
        <p:nvSpPr>
          <p:cNvPr id="14339" name="Text Box 3"/>
          <p:cNvSpPr txBox="1">
            <a:spLocks noChangeArrowheads="1"/>
          </p:cNvSpPr>
          <p:nvPr/>
        </p:nvSpPr>
        <p:spPr bwMode="auto">
          <a:xfrm>
            <a:off x="1839069" y="1838106"/>
            <a:ext cx="2069307"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Arial"/>
                <a:ea typeface="+mn-ea"/>
                <a:cs typeface="+mn-cs"/>
              </a:rPr>
              <a:t>Experiences and Motivation</a:t>
            </a:r>
          </a:p>
        </p:txBody>
      </p:sp>
      <p:sp>
        <p:nvSpPr>
          <p:cNvPr id="14340" name="Text Box 4"/>
          <p:cNvSpPr txBox="1">
            <a:spLocks noChangeArrowheads="1"/>
          </p:cNvSpPr>
          <p:nvPr/>
        </p:nvSpPr>
        <p:spPr bwMode="auto">
          <a:xfrm>
            <a:off x="1685926" y="4824414"/>
            <a:ext cx="1439863"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Arial"/>
                <a:ea typeface="+mn-ea"/>
                <a:cs typeface="+mn-cs"/>
              </a:rPr>
              <a:t>Literature Review</a:t>
            </a:r>
          </a:p>
        </p:txBody>
      </p:sp>
      <p:sp>
        <p:nvSpPr>
          <p:cNvPr id="14341" name="Text Box 5"/>
          <p:cNvSpPr txBox="1">
            <a:spLocks noChangeArrowheads="1"/>
          </p:cNvSpPr>
          <p:nvPr/>
        </p:nvSpPr>
        <p:spPr bwMode="auto">
          <a:xfrm>
            <a:off x="5600701" y="1903413"/>
            <a:ext cx="1439863"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Survey</a:t>
            </a:r>
          </a:p>
        </p:txBody>
      </p:sp>
      <p:sp>
        <p:nvSpPr>
          <p:cNvPr id="14342" name="Text Box 6"/>
          <p:cNvSpPr txBox="1">
            <a:spLocks noChangeArrowheads="1"/>
          </p:cNvSpPr>
          <p:nvPr/>
        </p:nvSpPr>
        <p:spPr bwMode="auto">
          <a:xfrm>
            <a:off x="3575051" y="3878264"/>
            <a:ext cx="1439863"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Arial"/>
                <a:ea typeface="+mn-ea"/>
                <a:cs typeface="+mn-cs"/>
              </a:rPr>
              <a:t>Conceptual Framework</a:t>
            </a:r>
          </a:p>
        </p:txBody>
      </p:sp>
      <p:sp>
        <p:nvSpPr>
          <p:cNvPr id="14343" name="Text Box 7"/>
          <p:cNvSpPr txBox="1">
            <a:spLocks noChangeArrowheads="1"/>
          </p:cNvSpPr>
          <p:nvPr/>
        </p:nvSpPr>
        <p:spPr bwMode="auto">
          <a:xfrm>
            <a:off x="3568649" y="2712713"/>
            <a:ext cx="1439863"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Research Question</a:t>
            </a:r>
          </a:p>
        </p:txBody>
      </p:sp>
      <p:sp>
        <p:nvSpPr>
          <p:cNvPr id="14344" name="Text Box 8"/>
          <p:cNvSpPr txBox="1">
            <a:spLocks noChangeArrowheads="1"/>
          </p:cNvSpPr>
          <p:nvPr/>
        </p:nvSpPr>
        <p:spPr bwMode="auto">
          <a:xfrm>
            <a:off x="5600701" y="2479677"/>
            <a:ext cx="1439863"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Design and Creation</a:t>
            </a:r>
          </a:p>
        </p:txBody>
      </p:sp>
      <p:sp>
        <p:nvSpPr>
          <p:cNvPr id="14345" name="Text Box 9"/>
          <p:cNvSpPr txBox="1">
            <a:spLocks noChangeArrowheads="1"/>
          </p:cNvSpPr>
          <p:nvPr/>
        </p:nvSpPr>
        <p:spPr bwMode="auto">
          <a:xfrm>
            <a:off x="5610226" y="3389313"/>
            <a:ext cx="1439863"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Experiment</a:t>
            </a:r>
          </a:p>
        </p:txBody>
      </p:sp>
      <p:sp>
        <p:nvSpPr>
          <p:cNvPr id="14346" name="Text Box 10"/>
          <p:cNvSpPr txBox="1">
            <a:spLocks noChangeArrowheads="1"/>
          </p:cNvSpPr>
          <p:nvPr/>
        </p:nvSpPr>
        <p:spPr bwMode="auto">
          <a:xfrm>
            <a:off x="5565776" y="4064001"/>
            <a:ext cx="1439863"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Case Study</a:t>
            </a:r>
          </a:p>
        </p:txBody>
      </p:sp>
      <p:sp>
        <p:nvSpPr>
          <p:cNvPr id="14347" name="Text Box 11"/>
          <p:cNvSpPr txBox="1">
            <a:spLocks noChangeArrowheads="1"/>
          </p:cNvSpPr>
          <p:nvPr/>
        </p:nvSpPr>
        <p:spPr bwMode="auto">
          <a:xfrm>
            <a:off x="5565776" y="4738689"/>
            <a:ext cx="1439863"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Action Research</a:t>
            </a:r>
          </a:p>
        </p:txBody>
      </p:sp>
      <p:sp>
        <p:nvSpPr>
          <p:cNvPr id="14348" name="Text Box 12"/>
          <p:cNvSpPr txBox="1">
            <a:spLocks noChangeArrowheads="1"/>
          </p:cNvSpPr>
          <p:nvPr/>
        </p:nvSpPr>
        <p:spPr bwMode="auto">
          <a:xfrm>
            <a:off x="5519739" y="5729289"/>
            <a:ext cx="1663454"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Ethnography</a:t>
            </a:r>
          </a:p>
        </p:txBody>
      </p:sp>
      <p:sp>
        <p:nvSpPr>
          <p:cNvPr id="14349" name="Text Box 13"/>
          <p:cNvSpPr txBox="1">
            <a:spLocks noChangeArrowheads="1"/>
          </p:cNvSpPr>
          <p:nvPr/>
        </p:nvSpPr>
        <p:spPr bwMode="auto">
          <a:xfrm>
            <a:off x="5591176" y="1042988"/>
            <a:ext cx="1439862" cy="369332"/>
          </a:xfrm>
          <a:prstGeom prst="rect">
            <a:avLst/>
          </a:prstGeom>
          <a:solidFill>
            <a:schemeClr val="accent5">
              <a:lumMod val="20000"/>
              <a:lumOff val="80000"/>
            </a:schemeClr>
          </a:solidFill>
          <a:ln w="38100">
            <a:solidFill>
              <a:srgbClr val="3366FF"/>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Strategies</a:t>
            </a:r>
          </a:p>
        </p:txBody>
      </p:sp>
      <p:sp>
        <p:nvSpPr>
          <p:cNvPr id="14350" name="Text Box 14"/>
          <p:cNvSpPr txBox="1">
            <a:spLocks noChangeArrowheads="1"/>
          </p:cNvSpPr>
          <p:nvPr/>
        </p:nvSpPr>
        <p:spPr bwMode="auto">
          <a:xfrm>
            <a:off x="7491413" y="1042989"/>
            <a:ext cx="1439863" cy="646331"/>
          </a:xfrm>
          <a:prstGeom prst="rect">
            <a:avLst/>
          </a:prstGeom>
          <a:solidFill>
            <a:schemeClr val="accent5">
              <a:lumMod val="20000"/>
              <a:lumOff val="80000"/>
            </a:schemeClr>
          </a:solidFill>
          <a:ln w="38100">
            <a:solidFill>
              <a:srgbClr val="3366FF"/>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Arial"/>
                <a:ea typeface="+mn-ea"/>
                <a:cs typeface="+mn-cs"/>
              </a:rPr>
              <a:t>Data Generation</a:t>
            </a:r>
          </a:p>
        </p:txBody>
      </p:sp>
      <p:sp>
        <p:nvSpPr>
          <p:cNvPr id="14351" name="Text Box 15"/>
          <p:cNvSpPr txBox="1">
            <a:spLocks noChangeArrowheads="1"/>
          </p:cNvSpPr>
          <p:nvPr/>
        </p:nvSpPr>
        <p:spPr bwMode="auto">
          <a:xfrm>
            <a:off x="9336088" y="1042988"/>
            <a:ext cx="1194923" cy="646331"/>
          </a:xfrm>
          <a:prstGeom prst="rect">
            <a:avLst/>
          </a:prstGeom>
          <a:solidFill>
            <a:schemeClr val="accent5">
              <a:lumMod val="20000"/>
              <a:lumOff val="80000"/>
            </a:schemeClr>
          </a:solidFill>
          <a:ln w="38100">
            <a:solidFill>
              <a:srgbClr val="3366FF"/>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Data Analysis</a:t>
            </a:r>
          </a:p>
        </p:txBody>
      </p:sp>
      <p:sp>
        <p:nvSpPr>
          <p:cNvPr id="14352" name="Text Box 16"/>
          <p:cNvSpPr txBox="1">
            <a:spLocks noChangeArrowheads="1"/>
          </p:cNvSpPr>
          <p:nvPr/>
        </p:nvSpPr>
        <p:spPr bwMode="auto">
          <a:xfrm>
            <a:off x="7491413" y="2079625"/>
            <a:ext cx="1439862"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Interviews</a:t>
            </a:r>
          </a:p>
        </p:txBody>
      </p:sp>
      <p:sp>
        <p:nvSpPr>
          <p:cNvPr id="14353" name="Text Box 17"/>
          <p:cNvSpPr txBox="1">
            <a:spLocks noChangeArrowheads="1"/>
          </p:cNvSpPr>
          <p:nvPr/>
        </p:nvSpPr>
        <p:spPr bwMode="auto">
          <a:xfrm>
            <a:off x="7491413" y="2979739"/>
            <a:ext cx="1534434"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Observation</a:t>
            </a:r>
          </a:p>
        </p:txBody>
      </p:sp>
      <p:sp>
        <p:nvSpPr>
          <p:cNvPr id="14354" name="Text Box 18"/>
          <p:cNvSpPr txBox="1">
            <a:spLocks noChangeArrowheads="1"/>
          </p:cNvSpPr>
          <p:nvPr/>
        </p:nvSpPr>
        <p:spPr bwMode="auto">
          <a:xfrm>
            <a:off x="7491413" y="3698876"/>
            <a:ext cx="1439862" cy="646331"/>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Question-naires</a:t>
            </a:r>
          </a:p>
        </p:txBody>
      </p:sp>
      <p:sp>
        <p:nvSpPr>
          <p:cNvPr id="14355" name="Text Box 19"/>
          <p:cNvSpPr txBox="1">
            <a:spLocks noChangeArrowheads="1"/>
          </p:cNvSpPr>
          <p:nvPr/>
        </p:nvSpPr>
        <p:spPr bwMode="auto">
          <a:xfrm>
            <a:off x="7535863" y="4733925"/>
            <a:ext cx="1439862"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Documents</a:t>
            </a:r>
          </a:p>
        </p:txBody>
      </p:sp>
      <p:sp>
        <p:nvSpPr>
          <p:cNvPr id="14356" name="Text Box 20"/>
          <p:cNvSpPr txBox="1">
            <a:spLocks noChangeArrowheads="1"/>
          </p:cNvSpPr>
          <p:nvPr/>
        </p:nvSpPr>
        <p:spPr bwMode="auto">
          <a:xfrm>
            <a:off x="9156699" y="2616996"/>
            <a:ext cx="1574658"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Quantitative</a:t>
            </a:r>
          </a:p>
        </p:txBody>
      </p:sp>
      <p:sp>
        <p:nvSpPr>
          <p:cNvPr id="14357" name="Text Box 21"/>
          <p:cNvSpPr txBox="1">
            <a:spLocks noChangeArrowheads="1"/>
          </p:cNvSpPr>
          <p:nvPr/>
        </p:nvSpPr>
        <p:spPr bwMode="auto">
          <a:xfrm>
            <a:off x="9156699" y="3969544"/>
            <a:ext cx="1439862" cy="369332"/>
          </a:xfrm>
          <a:prstGeom prst="rect">
            <a:avLst/>
          </a:prstGeom>
          <a:noFill/>
          <a:ln w="381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rial"/>
                <a:ea typeface="+mn-ea"/>
                <a:cs typeface="+mn-cs"/>
              </a:rPr>
              <a:t>Qualitative</a:t>
            </a:r>
          </a:p>
        </p:txBody>
      </p:sp>
      <p:sp>
        <p:nvSpPr>
          <p:cNvPr id="14358" name="Text Box 22"/>
          <p:cNvSpPr txBox="1">
            <a:spLocks noChangeArrowheads="1"/>
          </p:cNvSpPr>
          <p:nvPr/>
        </p:nvSpPr>
        <p:spPr bwMode="auto">
          <a:xfrm>
            <a:off x="1777429" y="6309321"/>
            <a:ext cx="842302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smtClean="0">
                <a:ln>
                  <a:noFill/>
                </a:ln>
                <a:solidFill>
                  <a:srgbClr val="996600"/>
                </a:solidFill>
                <a:effectLst/>
                <a:uLnTx/>
                <a:uFillTx/>
                <a:latin typeface="Arial"/>
                <a:ea typeface="+mn-ea"/>
                <a:cs typeface="+mn-cs"/>
              </a:rPr>
              <a:t>(After </a:t>
            </a:r>
            <a:r>
              <a:rPr kumimoji="0" lang="en-GB" sz="1800" b="1" i="0" u="none" strike="noStrike" kern="1200" cap="none" spc="0" normalizeH="0" baseline="0" noProof="0" dirty="0">
                <a:ln>
                  <a:noFill/>
                </a:ln>
                <a:solidFill>
                  <a:srgbClr val="996600"/>
                </a:solidFill>
                <a:effectLst/>
                <a:uLnTx/>
                <a:uFillTx/>
                <a:latin typeface="Arial"/>
                <a:ea typeface="+mn-ea"/>
                <a:cs typeface="+mn-cs"/>
              </a:rPr>
              <a:t>Oates, 2006, </a:t>
            </a:r>
            <a:r>
              <a:rPr kumimoji="0" lang="en-GB" sz="1800" b="1" i="0" u="none" strike="noStrike" kern="1200" cap="none" spc="0" normalizeH="0" baseline="0" noProof="0" dirty="0" smtClean="0">
                <a:ln>
                  <a:noFill/>
                </a:ln>
                <a:solidFill>
                  <a:srgbClr val="996600"/>
                </a:solidFill>
                <a:effectLst/>
                <a:uLnTx/>
                <a:uFillTx/>
                <a:latin typeface="Arial"/>
                <a:ea typeface="+mn-ea"/>
                <a:cs typeface="+mn-cs"/>
              </a:rPr>
              <a:t>p33)</a:t>
            </a:r>
            <a:endParaRPr kumimoji="0" lang="en-GB" sz="1800" b="1" i="0" u="none" strike="noStrike" kern="1200" cap="none" spc="0" normalizeH="0" baseline="0" noProof="0" dirty="0">
              <a:ln>
                <a:noFill/>
              </a:ln>
              <a:solidFill>
                <a:srgbClr val="996600"/>
              </a:solidFill>
              <a:effectLst/>
              <a:uLnTx/>
              <a:uFillTx/>
              <a:latin typeface="Arial"/>
              <a:ea typeface="+mn-ea"/>
              <a:cs typeface="+mn-cs"/>
            </a:endParaRPr>
          </a:p>
        </p:txBody>
      </p:sp>
      <p:sp>
        <p:nvSpPr>
          <p:cNvPr id="14359" name="Line 23"/>
          <p:cNvSpPr>
            <a:spLocks noChangeShapeType="1"/>
          </p:cNvSpPr>
          <p:nvPr/>
        </p:nvSpPr>
        <p:spPr bwMode="auto">
          <a:xfrm>
            <a:off x="2779160" y="2503161"/>
            <a:ext cx="789488" cy="251152"/>
          </a:xfrm>
          <a:prstGeom prst="line">
            <a:avLst/>
          </a:prstGeom>
          <a:noFill/>
          <a:ln w="38100">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4360" name="Line 24"/>
          <p:cNvSpPr>
            <a:spLocks noChangeShapeType="1"/>
          </p:cNvSpPr>
          <p:nvPr/>
        </p:nvSpPr>
        <p:spPr bwMode="auto">
          <a:xfrm flipV="1">
            <a:off x="2586038" y="3384550"/>
            <a:ext cx="982610" cy="1439863"/>
          </a:xfrm>
          <a:prstGeom prst="line">
            <a:avLst/>
          </a:prstGeom>
          <a:noFill/>
          <a:ln w="38100">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4361" name="Line 25"/>
          <p:cNvSpPr>
            <a:spLocks noChangeShapeType="1"/>
          </p:cNvSpPr>
          <p:nvPr/>
        </p:nvSpPr>
        <p:spPr bwMode="auto">
          <a:xfrm flipV="1">
            <a:off x="3125789" y="4554539"/>
            <a:ext cx="809625" cy="809625"/>
          </a:xfrm>
          <a:prstGeom prst="line">
            <a:avLst/>
          </a:prstGeom>
          <a:noFill/>
          <a:ln w="38100">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cxnSp>
        <p:nvCxnSpPr>
          <p:cNvPr id="3" name="Straight Connector 2"/>
          <p:cNvCxnSpPr/>
          <p:nvPr/>
        </p:nvCxnSpPr>
        <p:spPr>
          <a:xfrm>
            <a:off x="5375920" y="1042988"/>
            <a:ext cx="0" cy="5266332"/>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7248128" y="1024265"/>
            <a:ext cx="0" cy="5266332"/>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9120336" y="1024265"/>
            <a:ext cx="0" cy="5266332"/>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631504" y="1065709"/>
            <a:ext cx="0" cy="5266332"/>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31" name="Text Box 13"/>
          <p:cNvSpPr txBox="1">
            <a:spLocks noChangeArrowheads="1"/>
          </p:cNvSpPr>
          <p:nvPr/>
        </p:nvSpPr>
        <p:spPr bwMode="auto">
          <a:xfrm>
            <a:off x="2279576" y="1042989"/>
            <a:ext cx="2880320" cy="646331"/>
          </a:xfrm>
          <a:prstGeom prst="rect">
            <a:avLst/>
          </a:prstGeom>
          <a:solidFill>
            <a:schemeClr val="accent5">
              <a:lumMod val="20000"/>
              <a:lumOff val="80000"/>
            </a:schemeClr>
          </a:solidFill>
          <a:ln w="38100">
            <a:solidFill>
              <a:srgbClr val="3366FF"/>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Arial"/>
                <a:ea typeface="+mn-ea"/>
                <a:cs typeface="+mn-cs"/>
              </a:rPr>
              <a:t>What to do, how to do it?</a:t>
            </a:r>
          </a:p>
        </p:txBody>
      </p:sp>
    </p:spTree>
    <p:extLst>
      <p:ext uri="{BB962C8B-B14F-4D97-AF65-F5344CB8AC3E}">
        <p14:creationId xmlns:p14="http://schemas.microsoft.com/office/powerpoint/2010/main" val="2792490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3810001" y="381000"/>
            <a:ext cx="46910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Arial"/>
                <a:ea typeface="+mn-ea"/>
                <a:cs typeface="+mn-cs"/>
              </a:rPr>
              <a:t>Research Stages</a:t>
            </a:r>
          </a:p>
        </p:txBody>
      </p:sp>
      <p:sp>
        <p:nvSpPr>
          <p:cNvPr id="18435" name="Text Box 3"/>
          <p:cNvSpPr txBox="1">
            <a:spLocks noChangeArrowheads="1"/>
          </p:cNvSpPr>
          <p:nvPr/>
        </p:nvSpPr>
        <p:spPr bwMode="auto">
          <a:xfrm>
            <a:off x="2590800" y="1295401"/>
            <a:ext cx="676275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a:ea typeface="+mn-ea"/>
                <a:cs typeface="+mn-cs"/>
              </a:rPr>
              <a:t>Proposal</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Investigate research area</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Define research question</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Determine research method</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Plan execution</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a:ea typeface="+mn-ea"/>
                <a:cs typeface="+mn-cs"/>
              </a:rPr>
              <a:t>Project</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Execute plan</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Evaluate evidence</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a:ea typeface="+mn-ea"/>
                <a:cs typeface="+mn-cs"/>
              </a:rPr>
              <a:t>	Communicate results</a:t>
            </a:r>
          </a:p>
        </p:txBody>
      </p:sp>
      <p:grpSp>
        <p:nvGrpSpPr>
          <p:cNvPr id="18436" name="Group 4"/>
          <p:cNvGrpSpPr>
            <a:grpSpLocks/>
          </p:cNvGrpSpPr>
          <p:nvPr/>
        </p:nvGrpSpPr>
        <p:grpSpPr bwMode="auto">
          <a:xfrm flipV="1">
            <a:off x="2800383" y="2996952"/>
            <a:ext cx="381000" cy="1752600"/>
            <a:chOff x="288" y="1344"/>
            <a:chExt cx="240" cy="1104"/>
          </a:xfrm>
        </p:grpSpPr>
        <p:sp>
          <p:nvSpPr>
            <p:cNvPr id="18437" name="AutoShape 5"/>
            <p:cNvSpPr>
              <a:spLocks noChangeArrowheads="1"/>
            </p:cNvSpPr>
            <p:nvPr/>
          </p:nvSpPr>
          <p:spPr bwMode="auto">
            <a:xfrm>
              <a:off x="288" y="1344"/>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8438" name="AutoShape 6"/>
            <p:cNvSpPr>
              <a:spLocks noChangeArrowheads="1"/>
            </p:cNvSpPr>
            <p:nvPr/>
          </p:nvSpPr>
          <p:spPr bwMode="auto">
            <a:xfrm>
              <a:off x="288" y="1728"/>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8439" name="AutoShape 7"/>
            <p:cNvSpPr>
              <a:spLocks noChangeArrowheads="1"/>
            </p:cNvSpPr>
            <p:nvPr/>
          </p:nvSpPr>
          <p:spPr bwMode="auto">
            <a:xfrm>
              <a:off x="288" y="2112"/>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grpSp>
      <p:grpSp>
        <p:nvGrpSpPr>
          <p:cNvPr id="18440" name="Group 8"/>
          <p:cNvGrpSpPr>
            <a:grpSpLocks/>
          </p:cNvGrpSpPr>
          <p:nvPr/>
        </p:nvGrpSpPr>
        <p:grpSpPr bwMode="auto">
          <a:xfrm>
            <a:off x="8986095" y="2996952"/>
            <a:ext cx="381000" cy="1752600"/>
            <a:chOff x="5040" y="1392"/>
            <a:chExt cx="240" cy="1104"/>
          </a:xfrm>
        </p:grpSpPr>
        <p:sp>
          <p:nvSpPr>
            <p:cNvPr id="18441" name="AutoShape 9"/>
            <p:cNvSpPr>
              <a:spLocks noChangeArrowheads="1"/>
            </p:cNvSpPr>
            <p:nvPr/>
          </p:nvSpPr>
          <p:spPr bwMode="auto">
            <a:xfrm>
              <a:off x="5040" y="1392"/>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8442" name="AutoShape 10"/>
            <p:cNvSpPr>
              <a:spLocks noChangeArrowheads="1"/>
            </p:cNvSpPr>
            <p:nvPr/>
          </p:nvSpPr>
          <p:spPr bwMode="auto">
            <a:xfrm>
              <a:off x="5040" y="1776"/>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sp>
          <p:nvSpPr>
            <p:cNvPr id="18443" name="AutoShape 11"/>
            <p:cNvSpPr>
              <a:spLocks noChangeArrowheads="1"/>
            </p:cNvSpPr>
            <p:nvPr/>
          </p:nvSpPr>
          <p:spPr bwMode="auto">
            <a:xfrm>
              <a:off x="5040" y="2160"/>
              <a:ext cx="240" cy="336"/>
            </a:xfrm>
            <a:prstGeom prst="up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1693284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2514601" y="685800"/>
            <a:ext cx="752161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Arial"/>
                <a:ea typeface="+mn-ea"/>
                <a:cs typeface="+mn-cs"/>
              </a:rPr>
              <a:t>Research Area</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Arial"/>
                <a:ea typeface="+mn-ea"/>
                <a:cs typeface="+mn-cs"/>
              </a:rPr>
              <a:t>		- Research Question</a:t>
            </a:r>
          </a:p>
        </p:txBody>
      </p:sp>
      <p:sp>
        <p:nvSpPr>
          <p:cNvPr id="19459" name="Text Box 3"/>
          <p:cNvSpPr txBox="1">
            <a:spLocks noChangeArrowheads="1"/>
          </p:cNvSpPr>
          <p:nvPr/>
        </p:nvSpPr>
        <p:spPr bwMode="auto">
          <a:xfrm>
            <a:off x="3581400" y="2743201"/>
            <a:ext cx="404495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Area of INTEREST</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Need knowledge</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Investigate</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Critically appraise</a:t>
            </a:r>
            <a:endParaRPr kumimoji="0" lang="en-US" sz="36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85356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3810001" y="533400"/>
            <a:ext cx="434657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srgbClr val="000000"/>
                </a:solidFill>
                <a:effectLst/>
                <a:uLnTx/>
                <a:uFillTx/>
                <a:latin typeface="Arial"/>
                <a:ea typeface="+mn-ea"/>
                <a:cs typeface="+mn-cs"/>
              </a:rPr>
              <a:t>The Hypothesis</a:t>
            </a:r>
            <a:endParaRPr kumimoji="0" lang="en-US" sz="4400" b="1" i="0" u="none" strike="noStrike" kern="1200" cap="none" spc="0" normalizeH="0" baseline="0" noProof="0">
              <a:ln>
                <a:noFill/>
              </a:ln>
              <a:solidFill>
                <a:srgbClr val="000000"/>
              </a:solidFill>
              <a:effectLst/>
              <a:uLnTx/>
              <a:uFillTx/>
              <a:latin typeface="Arial"/>
              <a:ea typeface="+mn-ea"/>
              <a:cs typeface="+mn-cs"/>
            </a:endParaRPr>
          </a:p>
        </p:txBody>
      </p:sp>
      <p:sp>
        <p:nvSpPr>
          <p:cNvPr id="20483" name="Text Box 3"/>
          <p:cNvSpPr txBox="1">
            <a:spLocks noChangeArrowheads="1"/>
          </p:cNvSpPr>
          <p:nvPr/>
        </p:nvSpPr>
        <p:spPr bwMode="auto">
          <a:xfrm>
            <a:off x="2057401" y="1600200"/>
            <a:ext cx="844333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Arial"/>
                <a:ea typeface="+mn-ea"/>
                <a:cs typeface="+mn-cs"/>
              </a:rPr>
              <a:t>Refines/scopes the </a:t>
            </a:r>
            <a:r>
              <a:rPr kumimoji="0" lang="en-US" sz="3600" b="0" i="0" u="none" strike="noStrike" kern="1200" cap="none" spc="0" normalizeH="0" baseline="0" noProof="0" dirty="0" smtClean="0">
                <a:ln>
                  <a:noFill/>
                </a:ln>
                <a:solidFill>
                  <a:srgbClr val="000000"/>
                </a:solidFill>
                <a:effectLst/>
                <a:uLnTx/>
                <a:uFillTx/>
                <a:latin typeface="Arial"/>
                <a:ea typeface="+mn-ea"/>
                <a:cs typeface="+mn-cs"/>
              </a:rPr>
              <a:t>question</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	and sets the </a:t>
            </a:r>
            <a:r>
              <a:rPr kumimoji="0" lang="en-US" sz="3600" b="1" i="0" u="none" strike="noStrike" kern="1200" cap="none" spc="0" normalizeH="0" baseline="0" noProof="0" dirty="0" smtClean="0">
                <a:ln>
                  <a:noFill/>
                </a:ln>
                <a:solidFill>
                  <a:srgbClr val="000000"/>
                </a:solidFill>
                <a:effectLst/>
                <a:uLnTx/>
                <a:uFillTx/>
                <a:latin typeface="Arial"/>
                <a:ea typeface="+mn-ea"/>
                <a:cs typeface="+mn-cs"/>
              </a:rPr>
              <a:t>AIM</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Leads </a:t>
            </a:r>
            <a:r>
              <a:rPr kumimoji="0" lang="en-US" sz="3600" b="0" i="0" u="none" strike="noStrike" kern="1200" cap="none" spc="0" normalizeH="0" baseline="0" noProof="0" dirty="0">
                <a:ln>
                  <a:noFill/>
                </a:ln>
                <a:solidFill>
                  <a:srgbClr val="000000"/>
                </a:solidFill>
                <a:effectLst/>
                <a:uLnTx/>
                <a:uFillTx/>
                <a:latin typeface="Arial"/>
                <a:ea typeface="+mn-ea"/>
                <a:cs typeface="+mn-cs"/>
              </a:rPr>
              <a:t>to the intermediate </a:t>
            </a:r>
            <a:r>
              <a:rPr kumimoji="0" lang="en-US" sz="3600" b="1" i="0" u="none" strike="noStrike" kern="1200" cap="none" spc="0" normalizeH="0" baseline="0" noProof="0" dirty="0">
                <a:ln>
                  <a:noFill/>
                </a:ln>
                <a:solidFill>
                  <a:srgbClr val="000000"/>
                </a:solidFill>
                <a:effectLst/>
                <a:uLnTx/>
                <a:uFillTx/>
                <a:latin typeface="Arial"/>
                <a:ea typeface="+mn-ea"/>
                <a:cs typeface="+mn-cs"/>
              </a:rPr>
              <a:t>OBJECTIVES</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Arial"/>
                <a:ea typeface="+mn-ea"/>
                <a:cs typeface="+mn-cs"/>
              </a:rPr>
              <a:t>Determines the work you </a:t>
            </a:r>
            <a:r>
              <a:rPr kumimoji="0" lang="en-US" sz="3600" b="0" i="0" u="none" strike="noStrike" kern="1200" cap="none" spc="0" normalizeH="0" baseline="0" noProof="0" dirty="0" smtClean="0">
                <a:ln>
                  <a:noFill/>
                </a:ln>
                <a:solidFill>
                  <a:srgbClr val="000000"/>
                </a:solidFill>
                <a:effectLst/>
                <a:uLnTx/>
                <a:uFillTx/>
                <a:latin typeface="Arial"/>
                <a:ea typeface="+mn-ea"/>
                <a:cs typeface="+mn-cs"/>
              </a:rPr>
              <a:t>do</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	and defines when you finish</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Something </a:t>
            </a:r>
            <a:r>
              <a:rPr kumimoji="0" lang="en-US" sz="3600" b="0" i="0" u="none" strike="noStrike" kern="1200" cap="none" spc="0" normalizeH="0" baseline="0" noProof="0" dirty="0">
                <a:ln>
                  <a:noFill/>
                </a:ln>
                <a:solidFill>
                  <a:srgbClr val="000000"/>
                </a:solidFill>
                <a:effectLst/>
                <a:uLnTx/>
                <a:uFillTx/>
                <a:latin typeface="Arial"/>
                <a:ea typeface="+mn-ea"/>
                <a:cs typeface="+mn-cs"/>
              </a:rPr>
              <a:t>capable of proof</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Arial"/>
                <a:ea typeface="+mn-ea"/>
                <a:cs typeface="+mn-cs"/>
              </a:rPr>
              <a:t>	or otherwise</a:t>
            </a:r>
          </a:p>
        </p:txBody>
      </p:sp>
    </p:spTree>
    <p:extLst>
      <p:ext uri="{BB962C8B-B14F-4D97-AF65-F5344CB8AC3E}">
        <p14:creationId xmlns:p14="http://schemas.microsoft.com/office/powerpoint/2010/main" val="1974389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3657601" y="685800"/>
            <a:ext cx="48434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Arial"/>
                <a:ea typeface="+mn-ea"/>
                <a:cs typeface="+mn-cs"/>
              </a:rPr>
              <a:t>Research Method</a:t>
            </a:r>
          </a:p>
        </p:txBody>
      </p:sp>
      <p:sp>
        <p:nvSpPr>
          <p:cNvPr id="21507" name="Text Box 3"/>
          <p:cNvSpPr txBox="1">
            <a:spLocks noChangeArrowheads="1"/>
          </p:cNvSpPr>
          <p:nvPr/>
        </p:nvSpPr>
        <p:spPr bwMode="auto">
          <a:xfrm>
            <a:off x="2499189" y="1714072"/>
            <a:ext cx="8020144" cy="4462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000000"/>
                </a:solidFill>
                <a:effectLst/>
                <a:uLnTx/>
                <a:uFillTx/>
                <a:latin typeface="Arial"/>
                <a:ea typeface="+mn-ea"/>
                <a:cs typeface="+mn-cs"/>
              </a:rPr>
              <a:t>Each </a:t>
            </a:r>
            <a:r>
              <a:rPr kumimoji="0" lang="en-US" sz="3600" b="1" i="0" u="none" strike="noStrike" kern="1200" cap="none" spc="0" normalizeH="0" baseline="0" noProof="0" dirty="0">
                <a:ln>
                  <a:noFill/>
                </a:ln>
                <a:solidFill>
                  <a:srgbClr val="000000"/>
                </a:solidFill>
                <a:effectLst/>
                <a:uLnTx/>
                <a:uFillTx/>
                <a:latin typeface="Arial"/>
                <a:ea typeface="+mn-ea"/>
                <a:cs typeface="+mn-cs"/>
              </a:rPr>
              <a:t>objective</a:t>
            </a:r>
            <a:r>
              <a:rPr kumimoji="0" lang="en-US" sz="3600" b="0" i="0" u="none" strike="noStrike" kern="1200" cap="none" spc="0" normalizeH="0" baseline="0" noProof="0" dirty="0">
                <a:ln>
                  <a:noFill/>
                </a:ln>
                <a:solidFill>
                  <a:srgbClr val="000000"/>
                </a:solidFill>
                <a:effectLst/>
                <a:uLnTx/>
                <a:uFillTx/>
                <a:latin typeface="Arial"/>
                <a:ea typeface="+mn-ea"/>
                <a:cs typeface="+mn-cs"/>
              </a:rPr>
              <a:t> requires activities</a:t>
            </a:r>
          </a:p>
          <a:p>
            <a:pPr marL="1028700" marR="0" lvl="1"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smtClean="0">
                <a:ln>
                  <a:noFill/>
                </a:ln>
                <a:solidFill>
                  <a:srgbClr val="000000"/>
                </a:solidFill>
                <a:effectLst/>
                <a:uLnTx/>
                <a:uFillTx/>
                <a:latin typeface="Arial"/>
                <a:ea typeface="+mn-ea"/>
                <a:cs typeface="+mn-cs"/>
              </a:rPr>
              <a:t>Valid </a:t>
            </a:r>
            <a:r>
              <a:rPr kumimoji="0" lang="en-US" sz="3200" b="0" i="0" u="none" strike="noStrike" kern="1200" cap="none" spc="0" normalizeH="0" baseline="0" noProof="0" dirty="0">
                <a:ln>
                  <a:noFill/>
                </a:ln>
                <a:solidFill>
                  <a:srgbClr val="000000"/>
                </a:solidFill>
                <a:effectLst/>
                <a:uLnTx/>
                <a:uFillTx/>
                <a:latin typeface="Arial"/>
                <a:ea typeface="+mn-ea"/>
                <a:cs typeface="+mn-cs"/>
              </a:rPr>
              <a:t>evidence gathering techniques</a:t>
            </a: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kumimoji="0" lang="en-US" sz="3600" b="0" i="0" u="none" strike="noStrike" kern="1200" cap="none" spc="0" normalizeH="0" baseline="0" noProof="0" dirty="0" smtClean="0">
              <a:ln>
                <a:noFill/>
              </a:ln>
              <a:solidFill>
                <a:srgbClr val="000000"/>
              </a:solidFill>
              <a:effectLst/>
              <a:uLnTx/>
              <a:uFillTx/>
              <a:latin typeface="Arial"/>
              <a:ea typeface="+mn-ea"/>
              <a:cs typeface="+mn-cs"/>
            </a:endParaRP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Leads </a:t>
            </a:r>
            <a:r>
              <a:rPr kumimoji="0" lang="en-US" sz="3600" b="0" i="0" u="none" strike="noStrike" kern="1200" cap="none" spc="0" normalizeH="0" baseline="0" noProof="0" dirty="0">
                <a:ln>
                  <a:noFill/>
                </a:ln>
                <a:solidFill>
                  <a:srgbClr val="000000"/>
                </a:solidFill>
                <a:effectLst/>
                <a:uLnTx/>
                <a:uFillTx/>
                <a:latin typeface="Arial"/>
                <a:ea typeface="+mn-ea"/>
                <a:cs typeface="+mn-cs"/>
              </a:rPr>
              <a:t>to </a:t>
            </a:r>
            <a:r>
              <a:rPr kumimoji="0" lang="en-US" sz="3600" b="1" i="0" u="none" strike="noStrike" kern="1200" cap="none" spc="0" normalizeH="0" baseline="0" noProof="0" dirty="0">
                <a:ln>
                  <a:noFill/>
                </a:ln>
                <a:solidFill>
                  <a:srgbClr val="000000"/>
                </a:solidFill>
                <a:effectLst/>
                <a:uLnTx/>
                <a:uFillTx/>
                <a:latin typeface="Arial"/>
                <a:ea typeface="+mn-ea"/>
                <a:cs typeface="+mn-cs"/>
              </a:rPr>
              <a:t>research </a:t>
            </a:r>
            <a:r>
              <a:rPr kumimoji="0" lang="en-US" sz="3600" b="1" i="0" u="none" strike="noStrike" kern="1200" cap="none" spc="0" normalizeH="0" baseline="0" noProof="0" dirty="0" smtClean="0">
                <a:ln>
                  <a:noFill/>
                </a:ln>
                <a:solidFill>
                  <a:srgbClr val="000000"/>
                </a:solidFill>
                <a:effectLst/>
                <a:uLnTx/>
                <a:uFillTx/>
                <a:latin typeface="Arial"/>
                <a:ea typeface="+mn-ea"/>
                <a:cs typeface="+mn-cs"/>
              </a:rPr>
              <a:t>method</a:t>
            </a:r>
            <a:endParaRPr kumimoji="0" lang="en-US" sz="3600" b="1" i="0" u="none" strike="noStrike" kern="1200" cap="none" spc="0" normalizeH="0" baseline="0" noProof="0" dirty="0">
              <a:ln>
                <a:noFill/>
              </a:ln>
              <a:solidFill>
                <a:srgbClr val="000000"/>
              </a:solidFill>
              <a:effectLst/>
              <a:uLnTx/>
              <a:uFillTx/>
              <a:latin typeface="Arial"/>
              <a:ea typeface="+mn-ea"/>
              <a:cs typeface="+mn-cs"/>
            </a:endParaRP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kumimoji="0" lang="en-US" sz="3600" b="0" i="0" u="none" strike="noStrike" kern="1200" cap="none" spc="0" normalizeH="0" baseline="0" noProof="0" dirty="0" smtClean="0">
              <a:ln>
                <a:noFill/>
              </a:ln>
              <a:solidFill>
                <a:srgbClr val="000000"/>
              </a:solidFill>
              <a:effectLst/>
              <a:uLnTx/>
              <a:uFillTx/>
              <a:latin typeface="Arial"/>
              <a:ea typeface="+mn-ea"/>
              <a:cs typeface="+mn-cs"/>
            </a:endParaRP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Approved </a:t>
            </a:r>
            <a:r>
              <a:rPr kumimoji="0" lang="en-US" sz="3600" b="0" i="0" u="none" strike="noStrike" kern="1200" cap="none" spc="0" normalizeH="0" baseline="0" noProof="0" dirty="0">
                <a:ln>
                  <a:noFill/>
                </a:ln>
                <a:solidFill>
                  <a:srgbClr val="000000"/>
                </a:solidFill>
                <a:effectLst/>
                <a:uLnTx/>
                <a:uFillTx/>
                <a:latin typeface="Arial"/>
                <a:ea typeface="+mn-ea"/>
                <a:cs typeface="+mn-cs"/>
              </a:rPr>
              <a:t>valid patterns of </a:t>
            </a:r>
            <a:r>
              <a:rPr kumimoji="0" lang="en-US" sz="3600" b="0" i="0" u="none" strike="noStrike" kern="1200" cap="none" spc="0" normalizeH="0" baseline="0" noProof="0" dirty="0" smtClean="0">
                <a:ln>
                  <a:noFill/>
                </a:ln>
                <a:solidFill>
                  <a:srgbClr val="000000"/>
                </a:solidFill>
                <a:effectLst/>
                <a:uLnTx/>
                <a:uFillTx/>
                <a:latin typeface="Arial"/>
                <a:ea typeface="+mn-ea"/>
                <a:cs typeface="+mn-cs"/>
              </a:rPr>
              <a:t>activities</a:t>
            </a:r>
            <a:endParaRPr kumimoji="0" lang="en-US" sz="3600" b="0" i="0" u="none" strike="noStrike" kern="1200" cap="none" spc="0" normalizeH="0" baseline="0" noProof="0" dirty="0">
              <a:ln>
                <a:noFill/>
              </a:ln>
              <a:solidFill>
                <a:srgbClr val="000000"/>
              </a:solidFill>
              <a:effectLst/>
              <a:uLnTx/>
              <a:uFillTx/>
              <a:latin typeface="Arial"/>
              <a:ea typeface="+mn-ea"/>
              <a:cs typeface="+mn-cs"/>
            </a:endParaRP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kumimoji="0" lang="en-US" sz="3600" b="0" i="0" u="none" strike="noStrike" kern="1200" cap="none" spc="0" normalizeH="0" baseline="0" noProof="0" dirty="0" smtClean="0">
              <a:ln>
                <a:noFill/>
              </a:ln>
              <a:solidFill>
                <a:srgbClr val="000000"/>
              </a:solidFill>
              <a:effectLst/>
              <a:uLnTx/>
              <a:uFillTx/>
              <a:latin typeface="Arial"/>
              <a:ea typeface="+mn-ea"/>
              <a:cs typeface="+mn-cs"/>
            </a:endParaRPr>
          </a:p>
          <a:p>
            <a:pPr marL="571500" marR="0" lvl="0" indent="-571500" algn="l"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smtClean="0">
                <a:ln>
                  <a:noFill/>
                </a:ln>
                <a:solidFill>
                  <a:srgbClr val="000000"/>
                </a:solidFill>
                <a:effectLst/>
                <a:uLnTx/>
                <a:uFillTx/>
                <a:latin typeface="Arial"/>
                <a:ea typeface="+mn-ea"/>
                <a:cs typeface="+mn-cs"/>
              </a:rPr>
              <a:t>Activities </a:t>
            </a:r>
            <a:r>
              <a:rPr kumimoji="0" lang="en-US" sz="3600" b="0" i="0" u="none" strike="noStrike" kern="1200" cap="none" spc="0" normalizeH="0" baseline="0" noProof="0" dirty="0">
                <a:ln>
                  <a:noFill/>
                </a:ln>
                <a:solidFill>
                  <a:srgbClr val="000000"/>
                </a:solidFill>
                <a:effectLst/>
                <a:uLnTx/>
                <a:uFillTx/>
                <a:latin typeface="Arial"/>
                <a:ea typeface="+mn-ea"/>
                <a:cs typeface="+mn-cs"/>
              </a:rPr>
              <a:t>produce deliverables</a:t>
            </a:r>
          </a:p>
        </p:txBody>
      </p:sp>
    </p:spTree>
    <p:extLst>
      <p:ext uri="{BB962C8B-B14F-4D97-AF65-F5344CB8AC3E}">
        <p14:creationId xmlns:p14="http://schemas.microsoft.com/office/powerpoint/2010/main" val="1176261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Methods</a:t>
            </a:r>
            <a:endParaRPr lang="en-GB" dirty="0"/>
          </a:p>
        </p:txBody>
      </p:sp>
      <p:sp>
        <p:nvSpPr>
          <p:cNvPr id="3" name="Content Placeholder 2"/>
          <p:cNvSpPr>
            <a:spLocks noGrp="1"/>
          </p:cNvSpPr>
          <p:nvPr>
            <p:ph idx="1"/>
          </p:nvPr>
        </p:nvSpPr>
        <p:spPr/>
        <p:txBody>
          <a:bodyPr/>
          <a:lstStyle/>
          <a:p>
            <a:pPr>
              <a:lnSpc>
                <a:spcPct val="80000"/>
              </a:lnSpc>
              <a:spcBef>
                <a:spcPct val="0"/>
              </a:spcBef>
            </a:pPr>
            <a:r>
              <a:rPr lang="en-US" dirty="0">
                <a:latin typeface="Arial" pitchFamily="34" charset="0"/>
                <a:cs typeface="Arial" pitchFamily="34" charset="0"/>
              </a:rPr>
              <a:t>Case </a:t>
            </a:r>
            <a:r>
              <a:rPr lang="en-US" dirty="0" smtClean="0">
                <a:latin typeface="Arial" pitchFamily="34" charset="0"/>
                <a:cs typeface="Arial" pitchFamily="34" charset="0"/>
              </a:rPr>
              <a:t>study</a:t>
            </a:r>
          </a:p>
          <a:p>
            <a:pPr lvl="1">
              <a:lnSpc>
                <a:spcPct val="80000"/>
              </a:lnSpc>
              <a:spcBef>
                <a:spcPct val="0"/>
              </a:spcBef>
            </a:pPr>
            <a:r>
              <a:rPr lang="en-US" sz="2100" dirty="0" smtClean="0">
                <a:latin typeface="Arial" pitchFamily="34" charset="0"/>
                <a:cs typeface="Arial" pitchFamily="34" charset="0"/>
              </a:rPr>
              <a:t>investigates </a:t>
            </a:r>
            <a:r>
              <a:rPr lang="en-US" sz="2100" dirty="0">
                <a:latin typeface="Arial" pitchFamily="34" charset="0"/>
                <a:cs typeface="Arial" pitchFamily="34" charset="0"/>
              </a:rPr>
              <a:t>a contemporary phenomenon within its real-life contex</a:t>
            </a:r>
            <a:r>
              <a:rPr lang="en-US" sz="1700" dirty="0">
                <a:latin typeface="Arial" pitchFamily="34" charset="0"/>
                <a:cs typeface="Arial" pitchFamily="34" charset="0"/>
              </a:rPr>
              <a:t>t</a:t>
            </a:r>
          </a:p>
          <a:p>
            <a:pPr>
              <a:lnSpc>
                <a:spcPct val="80000"/>
              </a:lnSpc>
              <a:spcBef>
                <a:spcPct val="0"/>
              </a:spcBef>
            </a:pPr>
            <a:endParaRPr lang="en-US" dirty="0">
              <a:latin typeface="Arial" pitchFamily="34" charset="0"/>
              <a:cs typeface="Arial" pitchFamily="34" charset="0"/>
            </a:endParaRPr>
          </a:p>
          <a:p>
            <a:pPr>
              <a:lnSpc>
                <a:spcPct val="80000"/>
              </a:lnSpc>
              <a:spcBef>
                <a:spcPct val="0"/>
              </a:spcBef>
            </a:pPr>
            <a:r>
              <a:rPr lang="en-US" dirty="0">
                <a:latin typeface="Arial" pitchFamily="34" charset="0"/>
                <a:cs typeface="Arial" pitchFamily="34" charset="0"/>
              </a:rPr>
              <a:t>Action research</a:t>
            </a:r>
          </a:p>
          <a:p>
            <a:pPr lvl="1">
              <a:lnSpc>
                <a:spcPct val="80000"/>
              </a:lnSpc>
              <a:spcBef>
                <a:spcPct val="0"/>
              </a:spcBef>
            </a:pPr>
            <a:r>
              <a:rPr lang="en-US" sz="2400" dirty="0">
                <a:latin typeface="Arial" pitchFamily="34" charset="0"/>
                <a:cs typeface="Arial" pitchFamily="34" charset="0"/>
              </a:rPr>
              <a:t>interacts with the object system of study</a:t>
            </a:r>
          </a:p>
          <a:p>
            <a:pPr lvl="1">
              <a:lnSpc>
                <a:spcPct val="80000"/>
              </a:lnSpc>
              <a:spcBef>
                <a:spcPct val="0"/>
              </a:spcBef>
            </a:pPr>
            <a:r>
              <a:rPr lang="en-US" sz="2400" dirty="0">
                <a:latin typeface="Arial" pitchFamily="34" charset="0"/>
                <a:cs typeface="Arial" pitchFamily="34" charset="0"/>
              </a:rPr>
              <a:t>c</a:t>
            </a:r>
            <a:r>
              <a:rPr lang="en-US" sz="2400" dirty="0" smtClean="0">
                <a:latin typeface="Arial" pitchFamily="34" charset="0"/>
                <a:cs typeface="Arial" pitchFamily="34" charset="0"/>
              </a:rPr>
              <a:t>ombines </a:t>
            </a:r>
            <a:r>
              <a:rPr lang="en-US" sz="2400" dirty="0">
                <a:latin typeface="Arial" pitchFamily="34" charset="0"/>
                <a:cs typeface="Arial" pitchFamily="34" charset="0"/>
              </a:rPr>
              <a:t>a substantive act with a research procedure </a:t>
            </a:r>
          </a:p>
          <a:p>
            <a:pPr lvl="1">
              <a:lnSpc>
                <a:spcPct val="80000"/>
              </a:lnSpc>
              <a:spcBef>
                <a:spcPct val="0"/>
              </a:spcBef>
            </a:pPr>
            <a:endParaRPr lang="en-US" sz="2400" dirty="0">
              <a:latin typeface="Arial" pitchFamily="34" charset="0"/>
              <a:cs typeface="Arial" pitchFamily="34" charset="0"/>
            </a:endParaRPr>
          </a:p>
          <a:p>
            <a:pPr>
              <a:lnSpc>
                <a:spcPct val="80000"/>
              </a:lnSpc>
              <a:spcBef>
                <a:spcPct val="0"/>
              </a:spcBef>
            </a:pPr>
            <a:r>
              <a:rPr lang="en-US" dirty="0">
                <a:latin typeface="Arial" pitchFamily="34" charset="0"/>
                <a:cs typeface="Arial" pitchFamily="34" charset="0"/>
              </a:rPr>
              <a:t>Ethnographic research</a:t>
            </a:r>
          </a:p>
          <a:p>
            <a:pPr lvl="1">
              <a:lnSpc>
                <a:spcPct val="80000"/>
              </a:lnSpc>
              <a:spcBef>
                <a:spcPct val="0"/>
              </a:spcBef>
            </a:pPr>
            <a:r>
              <a:rPr lang="en-US" sz="2400" dirty="0">
                <a:latin typeface="Arial" pitchFamily="34" charset="0"/>
                <a:cs typeface="Arial" pitchFamily="34" charset="0"/>
              </a:rPr>
              <a:t>deals with what people do rather than say they do</a:t>
            </a:r>
          </a:p>
          <a:p>
            <a:pPr lvl="2">
              <a:lnSpc>
                <a:spcPct val="80000"/>
              </a:lnSpc>
              <a:spcBef>
                <a:spcPct val="0"/>
              </a:spcBef>
            </a:pPr>
            <a:endParaRPr lang="en-US" dirty="0">
              <a:latin typeface="Arial" pitchFamily="34" charset="0"/>
              <a:cs typeface="Arial" pitchFamily="34" charset="0"/>
            </a:endParaRPr>
          </a:p>
          <a:p>
            <a:pPr>
              <a:lnSpc>
                <a:spcPct val="80000"/>
              </a:lnSpc>
              <a:spcBef>
                <a:spcPct val="0"/>
              </a:spcBef>
            </a:pPr>
            <a:r>
              <a:rPr lang="en-US" dirty="0">
                <a:latin typeface="Arial" pitchFamily="34" charset="0"/>
                <a:cs typeface="Arial" pitchFamily="34" charset="0"/>
              </a:rPr>
              <a:t>Grounded theory- </a:t>
            </a:r>
            <a:r>
              <a:rPr lang="en-US" sz="2400" dirty="0">
                <a:latin typeface="Arial" pitchFamily="34" charset="0"/>
                <a:cs typeface="Arial" pitchFamily="34" charset="0"/>
              </a:rPr>
              <a:t>an inductive, theory discovery methodology”</a:t>
            </a:r>
          </a:p>
          <a:p>
            <a:pPr lvl="1">
              <a:lnSpc>
                <a:spcPct val="80000"/>
              </a:lnSpc>
              <a:spcBef>
                <a:spcPct val="0"/>
              </a:spcBef>
            </a:pPr>
            <a:r>
              <a:rPr lang="en-US" sz="2400" dirty="0">
                <a:latin typeface="Arial" pitchFamily="34" charset="0"/>
                <a:cs typeface="Arial" pitchFamily="34" charset="0"/>
              </a:rPr>
              <a:t>generates the theory from the research</a:t>
            </a:r>
          </a:p>
          <a:p>
            <a:pPr lvl="1">
              <a:lnSpc>
                <a:spcPct val="80000"/>
              </a:lnSpc>
              <a:spcBef>
                <a:spcPct val="0"/>
              </a:spcBef>
            </a:pPr>
            <a:r>
              <a:rPr lang="en-US" sz="2400" dirty="0">
                <a:latin typeface="Arial" pitchFamily="34" charset="0"/>
                <a:cs typeface="Arial" pitchFamily="34" charset="0"/>
              </a:rPr>
              <a:t>develops theory from data systematically gathered and </a:t>
            </a:r>
            <a:r>
              <a:rPr lang="en-US" sz="2400" dirty="0" err="1">
                <a:latin typeface="Arial" pitchFamily="34" charset="0"/>
                <a:cs typeface="Arial" pitchFamily="34" charset="0"/>
              </a:rPr>
              <a:t>analysed</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0725559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Methods</a:t>
            </a:r>
            <a:endParaRPr lang="en-GB" dirty="0"/>
          </a:p>
        </p:txBody>
      </p:sp>
      <p:sp>
        <p:nvSpPr>
          <p:cNvPr id="3" name="Content Placeholder 2"/>
          <p:cNvSpPr>
            <a:spLocks noGrp="1"/>
          </p:cNvSpPr>
          <p:nvPr>
            <p:ph idx="1"/>
          </p:nvPr>
        </p:nvSpPr>
        <p:spPr/>
        <p:txBody>
          <a:bodyPr/>
          <a:lstStyle/>
          <a:p>
            <a:pPr>
              <a:lnSpc>
                <a:spcPct val="90000"/>
              </a:lnSpc>
            </a:pPr>
            <a:r>
              <a:rPr lang="en-US" dirty="0">
                <a:latin typeface="Arial" pitchFamily="34" charset="0"/>
                <a:cs typeface="Arial" pitchFamily="34" charset="0"/>
              </a:rPr>
              <a:t>Qualitative and quantitative data collection</a:t>
            </a:r>
          </a:p>
          <a:p>
            <a:pPr lvl="1">
              <a:lnSpc>
                <a:spcPct val="90000"/>
              </a:lnSpc>
            </a:pPr>
            <a:r>
              <a:rPr lang="en-US" sz="2000" dirty="0">
                <a:latin typeface="Arial" pitchFamily="34" charset="0"/>
                <a:cs typeface="Arial" pitchFamily="34" charset="0"/>
              </a:rPr>
              <a:t>interview</a:t>
            </a:r>
          </a:p>
          <a:p>
            <a:pPr lvl="1">
              <a:lnSpc>
                <a:spcPct val="90000"/>
              </a:lnSpc>
            </a:pPr>
            <a:r>
              <a:rPr lang="en-US" sz="2000" dirty="0">
                <a:latin typeface="Arial" pitchFamily="34" charset="0"/>
                <a:cs typeface="Arial" pitchFamily="34" charset="0"/>
              </a:rPr>
              <a:t>observation (conversation recording and analysis, photographs and video-taping, role-playing)</a:t>
            </a:r>
          </a:p>
          <a:p>
            <a:pPr lvl="1">
              <a:lnSpc>
                <a:spcPct val="90000"/>
              </a:lnSpc>
            </a:pPr>
            <a:r>
              <a:rPr lang="en-US" sz="2000" dirty="0">
                <a:latin typeface="Arial" pitchFamily="34" charset="0"/>
                <a:cs typeface="Arial" pitchFamily="34" charset="0"/>
              </a:rPr>
              <a:t>field work</a:t>
            </a:r>
          </a:p>
          <a:p>
            <a:pPr lvl="1">
              <a:lnSpc>
                <a:spcPct val="90000"/>
              </a:lnSpc>
            </a:pPr>
            <a:r>
              <a:rPr lang="en-US" sz="2000" dirty="0">
                <a:latin typeface="Arial" pitchFamily="34" charset="0"/>
                <a:cs typeface="Arial" pitchFamily="34" charset="0"/>
              </a:rPr>
              <a:t>survey and questionnaire</a:t>
            </a:r>
          </a:p>
          <a:p>
            <a:pPr lvl="1">
              <a:lnSpc>
                <a:spcPct val="90000"/>
              </a:lnSpc>
            </a:pPr>
            <a:endParaRPr lang="en-US" sz="1200" dirty="0">
              <a:latin typeface="Arial" pitchFamily="34" charset="0"/>
              <a:cs typeface="Arial" pitchFamily="34" charset="0"/>
            </a:endParaRPr>
          </a:p>
          <a:p>
            <a:pPr>
              <a:lnSpc>
                <a:spcPct val="90000"/>
              </a:lnSpc>
            </a:pPr>
            <a:r>
              <a:rPr lang="en-US" dirty="0">
                <a:latin typeface="Arial" pitchFamily="34" charset="0"/>
                <a:cs typeface="Arial" pitchFamily="34" charset="0"/>
              </a:rPr>
              <a:t>Data analysis</a:t>
            </a:r>
          </a:p>
          <a:p>
            <a:pPr lvl="1">
              <a:lnSpc>
                <a:spcPct val="90000"/>
              </a:lnSpc>
            </a:pPr>
            <a:r>
              <a:rPr lang="en-US" sz="2000" dirty="0" err="1">
                <a:latin typeface="Arial" pitchFamily="34" charset="0"/>
                <a:cs typeface="Arial" pitchFamily="34" charset="0"/>
              </a:rPr>
              <a:t>categorisation</a:t>
            </a:r>
            <a:r>
              <a:rPr lang="en-US" sz="2000" dirty="0">
                <a:latin typeface="Arial" pitchFamily="34" charset="0"/>
                <a:cs typeface="Arial" pitchFamily="34" charset="0"/>
              </a:rPr>
              <a:t>/classification</a:t>
            </a:r>
          </a:p>
          <a:p>
            <a:pPr lvl="1">
              <a:lnSpc>
                <a:spcPct val="90000"/>
              </a:lnSpc>
            </a:pPr>
            <a:r>
              <a:rPr lang="en-US" sz="2000" dirty="0">
                <a:latin typeface="Arial" pitchFamily="34" charset="0"/>
                <a:cs typeface="Arial" pitchFamily="34" charset="0"/>
              </a:rPr>
              <a:t>quantitative data analysis</a:t>
            </a:r>
          </a:p>
          <a:p>
            <a:pPr lvl="1">
              <a:lnSpc>
                <a:spcPct val="90000"/>
              </a:lnSpc>
            </a:pPr>
            <a:endParaRPr lang="en-US" sz="1200" dirty="0">
              <a:latin typeface="Arial" pitchFamily="34" charset="0"/>
              <a:cs typeface="Arial" pitchFamily="34" charset="0"/>
            </a:endParaRPr>
          </a:p>
          <a:p>
            <a:pPr>
              <a:lnSpc>
                <a:spcPct val="90000"/>
              </a:lnSpc>
            </a:pPr>
            <a:r>
              <a:rPr lang="en-US" dirty="0">
                <a:latin typeface="Arial" pitchFamily="34" charset="0"/>
                <a:cs typeface="Arial" pitchFamily="34" charset="0"/>
              </a:rPr>
              <a:t>Reasoning / Argumentation</a:t>
            </a:r>
          </a:p>
          <a:p>
            <a:pPr lvl="1">
              <a:lnSpc>
                <a:spcPct val="90000"/>
              </a:lnSpc>
            </a:pPr>
            <a:r>
              <a:rPr lang="en-US" sz="2000" dirty="0">
                <a:latin typeface="Arial" pitchFamily="34" charset="0"/>
                <a:cs typeface="Arial" pitchFamily="34" charset="0"/>
              </a:rPr>
              <a:t>deduction, induction, abduction</a:t>
            </a:r>
            <a:endParaRPr lang="en-US"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16816069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t>Experiments</a:t>
            </a:r>
          </a:p>
        </p:txBody>
      </p:sp>
      <p:sp>
        <p:nvSpPr>
          <p:cNvPr id="17411" name="Rectangle 3"/>
          <p:cNvSpPr>
            <a:spLocks noGrp="1" noChangeArrowheads="1"/>
          </p:cNvSpPr>
          <p:nvPr>
            <p:ph type="body" idx="1"/>
          </p:nvPr>
        </p:nvSpPr>
        <p:spPr/>
        <p:txBody>
          <a:bodyPr/>
          <a:lstStyle/>
          <a:p>
            <a:r>
              <a:rPr lang="en-GB"/>
              <a:t>Experimentation can be based on </a:t>
            </a:r>
          </a:p>
          <a:p>
            <a:pPr lvl="1"/>
            <a:r>
              <a:rPr lang="en-GB"/>
              <a:t>Design and build</a:t>
            </a:r>
          </a:p>
          <a:p>
            <a:pPr lvl="1"/>
            <a:r>
              <a:rPr lang="en-GB"/>
              <a:t>Simulations</a:t>
            </a:r>
          </a:p>
          <a:p>
            <a:pPr lvl="1"/>
            <a:r>
              <a:rPr lang="en-GB"/>
              <a:t>Survey</a:t>
            </a:r>
          </a:p>
          <a:p>
            <a:pPr lvl="1"/>
            <a:r>
              <a:rPr lang="en-GB"/>
              <a:t>Situational observation</a:t>
            </a:r>
          </a:p>
          <a:p>
            <a:pPr lvl="1"/>
            <a:r>
              <a:rPr lang="en-GB"/>
              <a:t>Data analysis from existing data</a:t>
            </a:r>
          </a:p>
          <a:p>
            <a:pPr lvl="1"/>
            <a:r>
              <a:rPr lang="en-GB"/>
              <a:t>Inferencing</a:t>
            </a:r>
          </a:p>
          <a:p>
            <a:endParaRPr lang="en-GB"/>
          </a:p>
        </p:txBody>
      </p:sp>
    </p:spTree>
    <p:extLst>
      <p:ext uri="{BB962C8B-B14F-4D97-AF65-F5344CB8AC3E}">
        <p14:creationId xmlns:p14="http://schemas.microsoft.com/office/powerpoint/2010/main" val="3595524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t>Likely Types of Project</a:t>
            </a:r>
          </a:p>
        </p:txBody>
      </p:sp>
      <p:sp>
        <p:nvSpPr>
          <p:cNvPr id="15363" name="Rectangle 3"/>
          <p:cNvSpPr>
            <a:spLocks noGrp="1" noChangeArrowheads="1"/>
          </p:cNvSpPr>
          <p:nvPr>
            <p:ph type="body" idx="1"/>
          </p:nvPr>
        </p:nvSpPr>
        <p:spPr/>
        <p:txBody>
          <a:bodyPr/>
          <a:lstStyle/>
          <a:p>
            <a:pPr>
              <a:lnSpc>
                <a:spcPct val="90000"/>
              </a:lnSpc>
            </a:pPr>
            <a:r>
              <a:rPr lang="en-GB" dirty="0"/>
              <a:t>For </a:t>
            </a:r>
            <a:r>
              <a:rPr lang="en-GB" dirty="0" smtClean="0"/>
              <a:t>many technical </a:t>
            </a:r>
            <a:r>
              <a:rPr lang="en-GB" dirty="0"/>
              <a:t>p</a:t>
            </a:r>
            <a:r>
              <a:rPr lang="en-GB" dirty="0" smtClean="0"/>
              <a:t>rogrammes</a:t>
            </a:r>
            <a:endParaRPr lang="en-GB" dirty="0"/>
          </a:p>
          <a:p>
            <a:pPr lvl="1">
              <a:lnSpc>
                <a:spcPct val="90000"/>
              </a:lnSpc>
            </a:pPr>
            <a:r>
              <a:rPr lang="en-GB" dirty="0"/>
              <a:t>Design and build</a:t>
            </a:r>
          </a:p>
          <a:p>
            <a:pPr lvl="1">
              <a:lnSpc>
                <a:spcPct val="90000"/>
              </a:lnSpc>
            </a:pPr>
            <a:r>
              <a:rPr lang="en-GB" dirty="0"/>
              <a:t>Experiment</a:t>
            </a:r>
          </a:p>
          <a:p>
            <a:pPr>
              <a:lnSpc>
                <a:spcPct val="90000"/>
              </a:lnSpc>
            </a:pPr>
            <a:r>
              <a:rPr lang="en-GB" dirty="0" smtClean="0"/>
              <a:t>Also commonplace:</a:t>
            </a:r>
            <a:endParaRPr lang="en-GB" dirty="0"/>
          </a:p>
          <a:p>
            <a:pPr lvl="1">
              <a:lnSpc>
                <a:spcPct val="90000"/>
              </a:lnSpc>
            </a:pPr>
            <a:r>
              <a:rPr lang="en-GB" dirty="0" smtClean="0"/>
              <a:t>Simulation</a:t>
            </a:r>
            <a:endParaRPr lang="en-GB" dirty="0"/>
          </a:p>
          <a:p>
            <a:pPr lvl="1">
              <a:lnSpc>
                <a:spcPct val="90000"/>
              </a:lnSpc>
            </a:pPr>
            <a:r>
              <a:rPr lang="en-GB" dirty="0"/>
              <a:t>Survey</a:t>
            </a:r>
          </a:p>
          <a:p>
            <a:pPr lvl="1">
              <a:lnSpc>
                <a:spcPct val="90000"/>
              </a:lnSpc>
            </a:pPr>
            <a:r>
              <a:rPr lang="en-GB" dirty="0"/>
              <a:t>Case study</a:t>
            </a:r>
          </a:p>
          <a:p>
            <a:pPr>
              <a:lnSpc>
                <a:spcPct val="90000"/>
              </a:lnSpc>
            </a:pPr>
            <a:r>
              <a:rPr lang="en-GB" dirty="0"/>
              <a:t>If </a:t>
            </a:r>
            <a:r>
              <a:rPr lang="en-GB" dirty="0" smtClean="0"/>
              <a:t>employer-based, </a:t>
            </a:r>
            <a:r>
              <a:rPr lang="en-GB" dirty="0"/>
              <a:t>need to ensure level is appropriate (supervisor will advise)</a:t>
            </a:r>
          </a:p>
        </p:txBody>
      </p:sp>
    </p:spTree>
    <p:extLst>
      <p:ext uri="{BB962C8B-B14F-4D97-AF65-F5344CB8AC3E}">
        <p14:creationId xmlns:p14="http://schemas.microsoft.com/office/powerpoint/2010/main" val="3964372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743201" y="1066801"/>
            <a:ext cx="6575839"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srgbClr val="000000"/>
                </a:solidFill>
                <a:effectLst/>
                <a:uLnTx/>
                <a:uFillTx/>
                <a:latin typeface="Arial"/>
                <a:ea typeface="+mn-ea"/>
                <a:cs typeface="+mn-cs"/>
              </a:rPr>
              <a:t>Planning</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srgbClr val="000000"/>
                </a:solidFill>
                <a:effectLst/>
                <a:uLnTx/>
                <a:uFillTx/>
                <a:latin typeface="Arial"/>
                <a:ea typeface="+mn-ea"/>
                <a:cs typeface="+mn-cs"/>
              </a:rPr>
              <a:t>			</a:t>
            </a:r>
          </a:p>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GB" sz="4400" b="1" i="0" u="none" strike="noStrike" kern="1200" cap="none" spc="0" normalizeH="0" baseline="0" noProof="0">
              <a:ln>
                <a:noFill/>
              </a:ln>
              <a:solidFill>
                <a:srgbClr val="000000"/>
              </a:solidFill>
              <a:effectLst/>
              <a:uLnTx/>
              <a:uFillTx/>
              <a:latin typeface="Arial"/>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GB" sz="4400" b="1" i="0" u="none" strike="noStrike" kern="1200" cap="none" spc="0" normalizeH="0" baseline="0" noProof="0">
              <a:ln>
                <a:noFill/>
              </a:ln>
              <a:solidFill>
                <a:srgbClr val="000000"/>
              </a:solidFill>
              <a:effectLst/>
              <a:uLnTx/>
              <a:uFillTx/>
              <a:latin typeface="Arial"/>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srgbClr val="000000"/>
                </a:solidFill>
                <a:effectLst/>
                <a:uLnTx/>
                <a:uFillTx/>
                <a:latin typeface="Arial"/>
                <a:ea typeface="+mn-ea"/>
                <a:cs typeface="+mn-cs"/>
              </a:rPr>
              <a:t>				Execution</a:t>
            </a:r>
            <a:endParaRPr kumimoji="0" lang="en-US" sz="4400" b="1" i="0" u="none" strike="noStrike" kern="1200" cap="none" spc="0" normalizeH="0" baseline="0" noProof="0">
              <a:ln>
                <a:noFill/>
              </a:ln>
              <a:solidFill>
                <a:srgbClr val="000000"/>
              </a:solidFill>
              <a:effectLst/>
              <a:uLnTx/>
              <a:uFillTx/>
              <a:latin typeface="Arial"/>
              <a:ea typeface="+mn-ea"/>
              <a:cs typeface="+mn-cs"/>
            </a:endParaRPr>
          </a:p>
        </p:txBody>
      </p:sp>
      <p:sp>
        <p:nvSpPr>
          <p:cNvPr id="29699" name="Text Box 3"/>
          <p:cNvSpPr txBox="1">
            <a:spLocks noChangeArrowheads="1"/>
          </p:cNvSpPr>
          <p:nvPr/>
        </p:nvSpPr>
        <p:spPr bwMode="auto">
          <a:xfrm>
            <a:off x="2743200" y="2057401"/>
            <a:ext cx="5772150"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Use of resources</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	through time</a:t>
            </a:r>
          </a:p>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000000"/>
              </a:solidFill>
              <a:effectLst/>
              <a:uLnTx/>
              <a:uFillTx/>
              <a:latin typeface="Arial"/>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	</a:t>
            </a:r>
          </a:p>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000000"/>
              </a:solidFill>
              <a:effectLst/>
              <a:uLnTx/>
              <a:uFillTx/>
              <a:latin typeface="Arial"/>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				Just Do It</a:t>
            </a:r>
          </a:p>
        </p:txBody>
      </p:sp>
    </p:spTree>
    <p:extLst>
      <p:ext uri="{BB962C8B-B14F-4D97-AF65-F5344CB8AC3E}">
        <p14:creationId xmlns:p14="http://schemas.microsoft.com/office/powerpoint/2010/main" val="2933924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4343400" y="1066800"/>
            <a:ext cx="30114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srgbClr val="000000"/>
                </a:solidFill>
                <a:effectLst/>
                <a:uLnTx/>
                <a:uFillTx/>
                <a:latin typeface="Arial"/>
                <a:ea typeface="+mn-ea"/>
                <a:cs typeface="+mn-cs"/>
              </a:rPr>
              <a:t>Evaluation</a:t>
            </a:r>
            <a:endParaRPr kumimoji="0" lang="en-US" sz="4400" b="1" i="0" u="none" strike="noStrike" kern="1200" cap="none" spc="0" normalizeH="0" baseline="0" noProof="0">
              <a:ln>
                <a:noFill/>
              </a:ln>
              <a:solidFill>
                <a:srgbClr val="000000"/>
              </a:solidFill>
              <a:effectLst/>
              <a:uLnTx/>
              <a:uFillTx/>
              <a:latin typeface="Arial"/>
              <a:ea typeface="+mn-ea"/>
              <a:cs typeface="+mn-cs"/>
            </a:endParaRPr>
          </a:p>
        </p:txBody>
      </p:sp>
      <p:sp>
        <p:nvSpPr>
          <p:cNvPr id="30723" name="Text Box 3"/>
          <p:cNvSpPr txBox="1">
            <a:spLocks noChangeArrowheads="1"/>
          </p:cNvSpPr>
          <p:nvPr/>
        </p:nvSpPr>
        <p:spPr bwMode="auto">
          <a:xfrm>
            <a:off x="2895600" y="2514600"/>
            <a:ext cx="6229350"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Criticising evidence</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Understanding what is proved</a:t>
            </a: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	or not</a:t>
            </a:r>
          </a:p>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000000"/>
              </a:solidFill>
              <a:effectLst/>
              <a:uLnTx/>
              <a:uFillTx/>
              <a:latin typeface="Arial"/>
              <a:ea typeface="+mn-ea"/>
              <a:cs typeface="+mn-cs"/>
            </a:endParaRPr>
          </a:p>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00000"/>
                </a:solidFill>
                <a:effectLst/>
                <a:uLnTx/>
                <a:uFillTx/>
                <a:latin typeface="Arial"/>
                <a:ea typeface="+mn-ea"/>
                <a:cs typeface="+mn-cs"/>
              </a:rPr>
              <a:t>Suggesting future work</a:t>
            </a:r>
          </a:p>
        </p:txBody>
      </p:sp>
    </p:spTree>
    <p:extLst>
      <p:ext uri="{BB962C8B-B14F-4D97-AF65-F5344CB8AC3E}">
        <p14:creationId xmlns:p14="http://schemas.microsoft.com/office/powerpoint/2010/main" val="490870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2782889" y="1125538"/>
            <a:ext cx="550182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Black" pitchFamily="34" charset="0"/>
                <a:ea typeface="+mn-ea"/>
                <a:cs typeface="+mn-cs"/>
              </a:rPr>
              <a:t>Criticism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Black" pitchFamily="34" charset="0"/>
                <a:ea typeface="+mn-ea"/>
                <a:cs typeface="+mn-cs"/>
              </a:rPr>
              <a:t>	</a:t>
            </a: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honest, balanced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reasoned judgment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srgbClr val="000000"/>
              </a:solidFill>
              <a:effectLst/>
              <a:uLnTx/>
              <a:uFillTx/>
              <a:latin typeface="Arial Black"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Black" pitchFamily="34" charset="0"/>
                <a:ea typeface="+mn-ea"/>
                <a:cs typeface="+mn-cs"/>
              </a:rPr>
              <a:t>Communication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Black" pitchFamily="34" charset="0"/>
                <a:ea typeface="+mn-ea"/>
                <a:cs typeface="+mn-cs"/>
              </a:rPr>
              <a:t>	</a:t>
            </a: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for scrutiny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so others may 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	your work</a:t>
            </a:r>
          </a:p>
        </p:txBody>
      </p:sp>
    </p:spTree>
    <p:extLst>
      <p:ext uri="{BB962C8B-B14F-4D97-AF65-F5344CB8AC3E}">
        <p14:creationId xmlns:p14="http://schemas.microsoft.com/office/powerpoint/2010/main" val="2219835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1099</Words>
  <Application>Microsoft Office PowerPoint</Application>
  <PresentationFormat>Widescreen</PresentationFormat>
  <Paragraphs>209</Paragraphs>
  <Slides>29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Arial Black</vt:lpstr>
      <vt:lpstr>Calibri</vt:lpstr>
      <vt:lpstr>Garamond</vt:lpstr>
      <vt:lpstr>Wingdings</vt:lpstr>
      <vt:lpstr>Edge</vt:lpstr>
      <vt:lpstr>An Introduction to Research</vt:lpstr>
      <vt:lpstr>Agenda</vt:lpstr>
      <vt:lpstr>Knowledge</vt:lpstr>
      <vt:lpstr>Basic Needs – Knowledge Skills</vt:lpstr>
      <vt:lpstr>Personal Abilities – Knowledge Skills</vt:lpstr>
      <vt:lpstr>What is Knowledge?</vt:lpstr>
      <vt:lpstr>How Do We Know Anything?</vt:lpstr>
      <vt:lpstr>Epistemology</vt:lpstr>
      <vt:lpstr>Perception and Knowledge</vt:lpstr>
      <vt:lpstr>Four Modern Stances on Perception</vt:lpstr>
      <vt:lpstr>Four Modern Stances on Perception</vt:lpstr>
      <vt:lpstr>What is Research?</vt:lpstr>
      <vt:lpstr>FRASCATI Definitions</vt:lpstr>
      <vt:lpstr>FRASCATI Definitions</vt:lpstr>
      <vt:lpstr>PowerPoint Presentation</vt:lpstr>
      <vt:lpstr>PowerPoint Presentation</vt:lpstr>
      <vt:lpstr>Research as a Process and Research Methods</vt:lpstr>
      <vt:lpstr>The Research Process</vt:lpstr>
      <vt:lpstr>PowerPoint Presentation</vt:lpstr>
      <vt:lpstr>PowerPoint Presentation</vt:lpstr>
      <vt:lpstr>PowerPoint Presentation</vt:lpstr>
      <vt:lpstr>PowerPoint Presentation</vt:lpstr>
      <vt:lpstr>Research Methods</vt:lpstr>
      <vt:lpstr>Research Methods</vt:lpstr>
      <vt:lpstr>Experiments</vt:lpstr>
      <vt:lpstr>Likely Types of Project</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dc:title>
  <dc:creator>John Rees</dc:creator>
  <cp:lastModifiedBy>John Rees</cp:lastModifiedBy>
  <cp:revision>5</cp:revision>
  <dcterms:created xsi:type="dcterms:W3CDTF">2019-10-15T14:50:03Z</dcterms:created>
  <dcterms:modified xsi:type="dcterms:W3CDTF">2021-04-21T13:23:09Z</dcterms:modified>
</cp:coreProperties>
</file>