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57" r:id="rId2"/>
    <p:sldId id="359" r:id="rId3"/>
    <p:sldId id="360" r:id="rId4"/>
    <p:sldId id="381" r:id="rId5"/>
    <p:sldId id="411" r:id="rId6"/>
    <p:sldId id="410" r:id="rId7"/>
    <p:sldId id="414" r:id="rId8"/>
    <p:sldId id="415" r:id="rId9"/>
    <p:sldId id="416" r:id="rId10"/>
    <p:sldId id="417" r:id="rId11"/>
    <p:sldId id="383" r:id="rId12"/>
    <p:sldId id="384" r:id="rId13"/>
    <p:sldId id="385" r:id="rId14"/>
    <p:sldId id="386" r:id="rId15"/>
    <p:sldId id="387" r:id="rId16"/>
    <p:sldId id="388" r:id="rId17"/>
    <p:sldId id="389" r:id="rId18"/>
    <p:sldId id="390" r:id="rId19"/>
    <p:sldId id="392" r:id="rId20"/>
    <p:sldId id="393" r:id="rId21"/>
    <p:sldId id="418" r:id="rId22"/>
    <p:sldId id="396" r:id="rId23"/>
    <p:sldId id="397" r:id="rId24"/>
    <p:sldId id="398" r:id="rId25"/>
    <p:sldId id="401" r:id="rId26"/>
    <p:sldId id="402" r:id="rId27"/>
    <p:sldId id="403" r:id="rId28"/>
    <p:sldId id="404" r:id="rId29"/>
    <p:sldId id="399" r:id="rId30"/>
    <p:sldId id="406" r:id="rId31"/>
    <p:sldId id="409" r:id="rId32"/>
    <p:sldId id="306" r:id="rId33"/>
    <p:sldId id="361" r:id="rId34"/>
    <p:sldId id="419" r:id="rId3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90" autoAdjust="0"/>
    <p:restoredTop sz="94576" autoAdjust="0"/>
  </p:normalViewPr>
  <p:slideViewPr>
    <p:cSldViewPr>
      <p:cViewPr varScale="1">
        <p:scale>
          <a:sx n="111" d="100"/>
          <a:sy n="111" d="100"/>
        </p:scale>
        <p:origin x="148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jira balasuriya" userId="006121ad9272b840" providerId="LiveId" clId="{0CACDE3F-3671-48F0-9729-3E1925247207}"/>
    <pc:docChg chg="modSld">
      <pc:chgData name="vajira balasuriya" userId="006121ad9272b840" providerId="LiveId" clId="{0CACDE3F-3671-48F0-9729-3E1925247207}" dt="2021-01-13T18:53:58.638" v="3" actId="14100"/>
      <pc:docMkLst>
        <pc:docMk/>
      </pc:docMkLst>
      <pc:sldChg chg="modSp mod">
        <pc:chgData name="vajira balasuriya" userId="006121ad9272b840" providerId="LiveId" clId="{0CACDE3F-3671-48F0-9729-3E1925247207}" dt="2021-01-13T18:53:58.638" v="3" actId="14100"/>
        <pc:sldMkLst>
          <pc:docMk/>
          <pc:sldMk cId="649842328" sldId="257"/>
        </pc:sldMkLst>
        <pc:spChg chg="mod">
          <ac:chgData name="vajira balasuriya" userId="006121ad9272b840" providerId="LiveId" clId="{0CACDE3F-3671-48F0-9729-3E1925247207}" dt="2021-01-13T18:53:58.638" v="3" actId="14100"/>
          <ac:spMkLst>
            <pc:docMk/>
            <pc:sldMk cId="649842328" sldId="257"/>
            <ac:spMk id="15362" creationId="{A20EA086-67B7-4E99-B168-39AA33C7B57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1F4380-C604-9A4B-9BCB-86F44FAFAA17}" type="doc">
      <dgm:prSet loTypeId="urn:microsoft.com/office/officeart/2005/8/layout/process1" loCatId="" qsTypeId="urn:microsoft.com/office/officeart/2005/8/quickstyle/simple4" qsCatId="simple" csTypeId="urn:microsoft.com/office/officeart/2005/8/colors/colorful5" csCatId="colorful" phldr="1"/>
      <dgm:spPr/>
    </dgm:pt>
    <dgm:pt modelId="{617437EF-3514-4842-A2E5-D96BE00BD1DF}">
      <dgm:prSet phldrT="[Text]"/>
      <dgm:spPr/>
      <dgm:t>
        <a:bodyPr/>
        <a:lstStyle/>
        <a:p>
          <a:r>
            <a:rPr lang="en-US" dirty="0"/>
            <a:t>Knowledge Acquisition</a:t>
          </a:r>
        </a:p>
      </dgm:t>
    </dgm:pt>
    <dgm:pt modelId="{916E7153-0A4F-DF40-8310-C05280D513F7}" type="parTrans" cxnId="{100AEA82-8FA3-0F48-8B4A-F7301E4BBE96}">
      <dgm:prSet/>
      <dgm:spPr/>
      <dgm:t>
        <a:bodyPr/>
        <a:lstStyle/>
        <a:p>
          <a:endParaRPr lang="en-US"/>
        </a:p>
      </dgm:t>
    </dgm:pt>
    <dgm:pt modelId="{9114518A-9DC4-D545-9BCD-897A0A52CB0D}" type="sibTrans" cxnId="{100AEA82-8FA3-0F48-8B4A-F7301E4BBE96}">
      <dgm:prSet/>
      <dgm:spPr/>
      <dgm:t>
        <a:bodyPr/>
        <a:lstStyle/>
        <a:p>
          <a:endParaRPr lang="en-US"/>
        </a:p>
      </dgm:t>
    </dgm:pt>
    <dgm:pt modelId="{2415E01E-466D-0842-9B0B-6EF125394977}">
      <dgm:prSet phldrT="[Text]"/>
      <dgm:spPr/>
      <dgm:t>
        <a:bodyPr/>
        <a:lstStyle/>
        <a:p>
          <a:r>
            <a:rPr lang="en-US" dirty="0"/>
            <a:t>Knowledge Retention</a:t>
          </a:r>
        </a:p>
      </dgm:t>
    </dgm:pt>
    <dgm:pt modelId="{64267B53-62E7-2F41-8007-F87713E6215B}" type="parTrans" cxnId="{6133BDE7-DC65-D448-991A-D909F423275C}">
      <dgm:prSet/>
      <dgm:spPr/>
      <dgm:t>
        <a:bodyPr/>
        <a:lstStyle/>
        <a:p>
          <a:endParaRPr lang="en-US"/>
        </a:p>
      </dgm:t>
    </dgm:pt>
    <dgm:pt modelId="{FD8ACD1C-6EA3-264B-93E7-A639583A7DD8}" type="sibTrans" cxnId="{6133BDE7-DC65-D448-991A-D909F423275C}">
      <dgm:prSet/>
      <dgm:spPr/>
      <dgm:t>
        <a:bodyPr/>
        <a:lstStyle/>
        <a:p>
          <a:endParaRPr lang="en-US"/>
        </a:p>
      </dgm:t>
    </dgm:pt>
    <dgm:pt modelId="{25EFE1FB-2FA0-704E-8E8D-7487E92BD947}">
      <dgm:prSet phldrT="[Text]"/>
      <dgm:spPr/>
      <dgm:t>
        <a:bodyPr/>
        <a:lstStyle/>
        <a:p>
          <a:r>
            <a:rPr lang="en-US" dirty="0"/>
            <a:t>Knowledge Transfer</a:t>
          </a:r>
        </a:p>
      </dgm:t>
    </dgm:pt>
    <dgm:pt modelId="{29DC83D3-DE73-194C-9348-18906FB2B331}" type="parTrans" cxnId="{0C856876-0091-2740-BAD2-E316AB476449}">
      <dgm:prSet/>
      <dgm:spPr/>
      <dgm:t>
        <a:bodyPr/>
        <a:lstStyle/>
        <a:p>
          <a:endParaRPr lang="en-US"/>
        </a:p>
      </dgm:t>
    </dgm:pt>
    <dgm:pt modelId="{083F2B3A-10B8-EA4C-9EF7-6602F9240BA7}" type="sibTrans" cxnId="{0C856876-0091-2740-BAD2-E316AB476449}">
      <dgm:prSet/>
      <dgm:spPr/>
      <dgm:t>
        <a:bodyPr/>
        <a:lstStyle/>
        <a:p>
          <a:endParaRPr lang="en-US"/>
        </a:p>
      </dgm:t>
    </dgm:pt>
    <dgm:pt modelId="{D7ECE3E7-6C1F-6841-AB85-BB7B607D1802}" type="pres">
      <dgm:prSet presAssocID="{431F4380-C604-9A4B-9BCB-86F44FAFAA17}" presName="Name0" presStyleCnt="0">
        <dgm:presLayoutVars>
          <dgm:dir/>
          <dgm:resizeHandles val="exact"/>
        </dgm:presLayoutVars>
      </dgm:prSet>
      <dgm:spPr/>
    </dgm:pt>
    <dgm:pt modelId="{15ADC70B-979B-5949-8504-30AD17492B50}" type="pres">
      <dgm:prSet presAssocID="{617437EF-3514-4842-A2E5-D96BE00BD1DF}" presName="node" presStyleLbl="node1" presStyleIdx="0" presStyleCnt="3">
        <dgm:presLayoutVars>
          <dgm:bulletEnabled val="1"/>
        </dgm:presLayoutVars>
      </dgm:prSet>
      <dgm:spPr/>
    </dgm:pt>
    <dgm:pt modelId="{5F57C8C2-3E7A-0B45-9127-E5563FE38B58}" type="pres">
      <dgm:prSet presAssocID="{9114518A-9DC4-D545-9BCD-897A0A52CB0D}" presName="sibTrans" presStyleLbl="sibTrans2D1" presStyleIdx="0" presStyleCnt="2"/>
      <dgm:spPr/>
    </dgm:pt>
    <dgm:pt modelId="{DA436572-1A31-464D-89C6-FE6268E05976}" type="pres">
      <dgm:prSet presAssocID="{9114518A-9DC4-D545-9BCD-897A0A52CB0D}" presName="connectorText" presStyleLbl="sibTrans2D1" presStyleIdx="0" presStyleCnt="2"/>
      <dgm:spPr/>
    </dgm:pt>
    <dgm:pt modelId="{612C4836-44ED-ED4B-897C-4ED259AAF6F3}" type="pres">
      <dgm:prSet presAssocID="{2415E01E-466D-0842-9B0B-6EF125394977}" presName="node" presStyleLbl="node1" presStyleIdx="1" presStyleCnt="3">
        <dgm:presLayoutVars>
          <dgm:bulletEnabled val="1"/>
        </dgm:presLayoutVars>
      </dgm:prSet>
      <dgm:spPr/>
    </dgm:pt>
    <dgm:pt modelId="{462C0B08-414F-5C42-98E5-6342C5887261}" type="pres">
      <dgm:prSet presAssocID="{FD8ACD1C-6EA3-264B-93E7-A639583A7DD8}" presName="sibTrans" presStyleLbl="sibTrans2D1" presStyleIdx="1" presStyleCnt="2"/>
      <dgm:spPr/>
    </dgm:pt>
    <dgm:pt modelId="{D9D0345F-1BB7-7E41-A469-B4C3F6CFFE53}" type="pres">
      <dgm:prSet presAssocID="{FD8ACD1C-6EA3-264B-93E7-A639583A7DD8}" presName="connectorText" presStyleLbl="sibTrans2D1" presStyleIdx="1" presStyleCnt="2"/>
      <dgm:spPr/>
    </dgm:pt>
    <dgm:pt modelId="{B305F9C2-747D-EE46-B3AE-79C846AF61AF}" type="pres">
      <dgm:prSet presAssocID="{25EFE1FB-2FA0-704E-8E8D-7487E92BD947}" presName="node" presStyleLbl="node1" presStyleIdx="2" presStyleCnt="3">
        <dgm:presLayoutVars>
          <dgm:bulletEnabled val="1"/>
        </dgm:presLayoutVars>
      </dgm:prSet>
      <dgm:spPr/>
    </dgm:pt>
  </dgm:ptLst>
  <dgm:cxnLst>
    <dgm:cxn modelId="{1924C707-4774-AE4B-B39F-6B86053DBCD3}" type="presOf" srcId="{FD8ACD1C-6EA3-264B-93E7-A639583A7DD8}" destId="{D9D0345F-1BB7-7E41-A469-B4C3F6CFFE53}" srcOrd="1" destOrd="0" presId="urn:microsoft.com/office/officeart/2005/8/layout/process1"/>
    <dgm:cxn modelId="{59C31722-F266-514E-BEB1-A30A1AA8F1AF}" type="presOf" srcId="{617437EF-3514-4842-A2E5-D96BE00BD1DF}" destId="{15ADC70B-979B-5949-8504-30AD17492B50}" srcOrd="0" destOrd="0" presId="urn:microsoft.com/office/officeart/2005/8/layout/process1"/>
    <dgm:cxn modelId="{9A4E512D-9C80-3947-AD52-0D6957C79241}" type="presOf" srcId="{9114518A-9DC4-D545-9BCD-897A0A52CB0D}" destId="{DA436572-1A31-464D-89C6-FE6268E05976}" srcOrd="1" destOrd="0" presId="urn:microsoft.com/office/officeart/2005/8/layout/process1"/>
    <dgm:cxn modelId="{0C856876-0091-2740-BAD2-E316AB476449}" srcId="{431F4380-C604-9A4B-9BCB-86F44FAFAA17}" destId="{25EFE1FB-2FA0-704E-8E8D-7487E92BD947}" srcOrd="2" destOrd="0" parTransId="{29DC83D3-DE73-194C-9348-18906FB2B331}" sibTransId="{083F2B3A-10B8-EA4C-9EF7-6602F9240BA7}"/>
    <dgm:cxn modelId="{100AEA82-8FA3-0F48-8B4A-F7301E4BBE96}" srcId="{431F4380-C604-9A4B-9BCB-86F44FAFAA17}" destId="{617437EF-3514-4842-A2E5-D96BE00BD1DF}" srcOrd="0" destOrd="0" parTransId="{916E7153-0A4F-DF40-8310-C05280D513F7}" sibTransId="{9114518A-9DC4-D545-9BCD-897A0A52CB0D}"/>
    <dgm:cxn modelId="{9DDA078C-B870-5D42-B5A9-F608AEA9FF34}" type="presOf" srcId="{431F4380-C604-9A4B-9BCB-86F44FAFAA17}" destId="{D7ECE3E7-6C1F-6841-AB85-BB7B607D1802}" srcOrd="0" destOrd="0" presId="urn:microsoft.com/office/officeart/2005/8/layout/process1"/>
    <dgm:cxn modelId="{55DABA9B-23DD-1548-9318-F272B3BF2F3E}" type="presOf" srcId="{2415E01E-466D-0842-9B0B-6EF125394977}" destId="{612C4836-44ED-ED4B-897C-4ED259AAF6F3}" srcOrd="0" destOrd="0" presId="urn:microsoft.com/office/officeart/2005/8/layout/process1"/>
    <dgm:cxn modelId="{60FA40B3-0F09-9245-B88C-D2739F97243A}" type="presOf" srcId="{FD8ACD1C-6EA3-264B-93E7-A639583A7DD8}" destId="{462C0B08-414F-5C42-98E5-6342C5887261}" srcOrd="0" destOrd="0" presId="urn:microsoft.com/office/officeart/2005/8/layout/process1"/>
    <dgm:cxn modelId="{F035ACBF-9A7F-644F-8308-B999E45B4303}" type="presOf" srcId="{25EFE1FB-2FA0-704E-8E8D-7487E92BD947}" destId="{B305F9C2-747D-EE46-B3AE-79C846AF61AF}" srcOrd="0" destOrd="0" presId="urn:microsoft.com/office/officeart/2005/8/layout/process1"/>
    <dgm:cxn modelId="{E5614FD2-7769-B046-AD82-5358BBFD2D19}" type="presOf" srcId="{9114518A-9DC4-D545-9BCD-897A0A52CB0D}" destId="{5F57C8C2-3E7A-0B45-9127-E5563FE38B58}" srcOrd="0" destOrd="0" presId="urn:microsoft.com/office/officeart/2005/8/layout/process1"/>
    <dgm:cxn modelId="{6133BDE7-DC65-D448-991A-D909F423275C}" srcId="{431F4380-C604-9A4B-9BCB-86F44FAFAA17}" destId="{2415E01E-466D-0842-9B0B-6EF125394977}" srcOrd="1" destOrd="0" parTransId="{64267B53-62E7-2F41-8007-F87713E6215B}" sibTransId="{FD8ACD1C-6EA3-264B-93E7-A639583A7DD8}"/>
    <dgm:cxn modelId="{301D1E88-FB88-2440-812E-17D96DA295BC}" type="presParOf" srcId="{D7ECE3E7-6C1F-6841-AB85-BB7B607D1802}" destId="{15ADC70B-979B-5949-8504-30AD17492B50}" srcOrd="0" destOrd="0" presId="urn:microsoft.com/office/officeart/2005/8/layout/process1"/>
    <dgm:cxn modelId="{A54C25FD-82AE-A14E-97A7-CCEF704A54D3}" type="presParOf" srcId="{D7ECE3E7-6C1F-6841-AB85-BB7B607D1802}" destId="{5F57C8C2-3E7A-0B45-9127-E5563FE38B58}" srcOrd="1" destOrd="0" presId="urn:microsoft.com/office/officeart/2005/8/layout/process1"/>
    <dgm:cxn modelId="{C661675B-DFB8-3C45-B7DB-1A4B60F2A77C}" type="presParOf" srcId="{5F57C8C2-3E7A-0B45-9127-E5563FE38B58}" destId="{DA436572-1A31-464D-89C6-FE6268E05976}" srcOrd="0" destOrd="0" presId="urn:microsoft.com/office/officeart/2005/8/layout/process1"/>
    <dgm:cxn modelId="{3FB80F69-ACA2-DC4E-9C06-97080829908B}" type="presParOf" srcId="{D7ECE3E7-6C1F-6841-AB85-BB7B607D1802}" destId="{612C4836-44ED-ED4B-897C-4ED259AAF6F3}" srcOrd="2" destOrd="0" presId="urn:microsoft.com/office/officeart/2005/8/layout/process1"/>
    <dgm:cxn modelId="{4A536D87-BD93-914C-BCF6-7A8375C7839B}" type="presParOf" srcId="{D7ECE3E7-6C1F-6841-AB85-BB7B607D1802}" destId="{462C0B08-414F-5C42-98E5-6342C5887261}" srcOrd="3" destOrd="0" presId="urn:microsoft.com/office/officeart/2005/8/layout/process1"/>
    <dgm:cxn modelId="{E3EE1FD2-8EA8-4744-8AED-0134E6F119CB}" type="presParOf" srcId="{462C0B08-414F-5C42-98E5-6342C5887261}" destId="{D9D0345F-1BB7-7E41-A469-B4C3F6CFFE53}" srcOrd="0" destOrd="0" presId="urn:microsoft.com/office/officeart/2005/8/layout/process1"/>
    <dgm:cxn modelId="{EF5DA01A-09EE-D845-8279-DB22E06D23DC}" type="presParOf" srcId="{D7ECE3E7-6C1F-6841-AB85-BB7B607D1802}" destId="{B305F9C2-747D-EE46-B3AE-79C846AF61A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DC70B-979B-5949-8504-30AD17492B50}">
      <dsp:nvSpPr>
        <dsp:cNvPr id="0" name=""/>
        <dsp:cNvSpPr/>
      </dsp:nvSpPr>
      <dsp:spPr>
        <a:xfrm>
          <a:off x="7233" y="1309618"/>
          <a:ext cx="2161877" cy="1297126"/>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Knowledge Acquisition</a:t>
          </a:r>
        </a:p>
      </dsp:txBody>
      <dsp:txXfrm>
        <a:off x="45225" y="1347610"/>
        <a:ext cx="2085893" cy="1221142"/>
      </dsp:txXfrm>
    </dsp:sp>
    <dsp:sp modelId="{5F57C8C2-3E7A-0B45-9127-E5563FE38B58}">
      <dsp:nvSpPr>
        <dsp:cNvPr id="0" name=""/>
        <dsp:cNvSpPr/>
      </dsp:nvSpPr>
      <dsp:spPr>
        <a:xfrm>
          <a:off x="2385298" y="1690108"/>
          <a:ext cx="458317" cy="536145"/>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385298" y="1797337"/>
        <a:ext cx="320822" cy="321687"/>
      </dsp:txXfrm>
    </dsp:sp>
    <dsp:sp modelId="{612C4836-44ED-ED4B-897C-4ED259AAF6F3}">
      <dsp:nvSpPr>
        <dsp:cNvPr id="0" name=""/>
        <dsp:cNvSpPr/>
      </dsp:nvSpPr>
      <dsp:spPr>
        <a:xfrm>
          <a:off x="3033861" y="1309618"/>
          <a:ext cx="2161877" cy="1297126"/>
        </a:xfrm>
        <a:prstGeom prst="roundRect">
          <a:avLst>
            <a:gd name="adj" fmla="val 10000"/>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Knowledge Retention</a:t>
          </a:r>
        </a:p>
      </dsp:txBody>
      <dsp:txXfrm>
        <a:off x="3071853" y="1347610"/>
        <a:ext cx="2085893" cy="1221142"/>
      </dsp:txXfrm>
    </dsp:sp>
    <dsp:sp modelId="{462C0B08-414F-5C42-98E5-6342C5887261}">
      <dsp:nvSpPr>
        <dsp:cNvPr id="0" name=""/>
        <dsp:cNvSpPr/>
      </dsp:nvSpPr>
      <dsp:spPr>
        <a:xfrm>
          <a:off x="5411926" y="1690108"/>
          <a:ext cx="458317" cy="536145"/>
        </a:xfrm>
        <a:prstGeom prst="rightArrow">
          <a:avLst>
            <a:gd name="adj1" fmla="val 60000"/>
            <a:gd name="adj2" fmla="val 5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411926" y="1797337"/>
        <a:ext cx="320822" cy="321687"/>
      </dsp:txXfrm>
    </dsp:sp>
    <dsp:sp modelId="{B305F9C2-747D-EE46-B3AE-79C846AF61AF}">
      <dsp:nvSpPr>
        <dsp:cNvPr id="0" name=""/>
        <dsp:cNvSpPr/>
      </dsp:nvSpPr>
      <dsp:spPr>
        <a:xfrm>
          <a:off x="6060489" y="1309618"/>
          <a:ext cx="2161877" cy="1297126"/>
        </a:xfrm>
        <a:prstGeom prst="roundRect">
          <a:avLst>
            <a:gd name="adj" fmla="val 1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Knowledge Transfer</a:t>
          </a:r>
        </a:p>
      </dsp:txBody>
      <dsp:txXfrm>
        <a:off x="6098481" y="1347610"/>
        <a:ext cx="2085893" cy="122114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CE95B599-5A47-5F48-8E75-5BDF760C452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0F331DB7-4E33-394B-B4DE-EE33A7D725E6}"/>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3C5C814-FF78-864C-B667-3E9679BDF960}"/>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2A49F7D4-6826-F14D-96B4-B64C518168E2}"/>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7C871F5-7F98-834A-8BA2-204AA5B0C7E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6F29383A-C56E-554F-BF37-CFA2E751A30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B2F1D131-E155-5A41-BBF3-8A35669B046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488B8FB2-2280-024B-B6DB-97DEF7D3393F}"/>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p:spPr>
      </p:sp>
      <p:sp>
        <p:nvSpPr>
          <p:cNvPr id="87045" name="Rectangle 5">
            <a:extLst>
              <a:ext uri="{FF2B5EF4-FFF2-40B4-BE49-F238E27FC236}">
                <a16:creationId xmlns:a16="http://schemas.microsoft.com/office/drawing/2014/main" id="{D97D3F1B-8BB5-DD42-9A5A-AB8F06B6AA7D}"/>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8B05CD72-3398-124E-93FC-E349C0F388F0}"/>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E309702-3AA4-1347-9BE7-4E3A3CDEFA4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CF3A5FE0-9174-D946-B777-B53FCBB4A95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7E976F-FE93-5340-BD59-E408E5C4CE5D}"/>
              </a:ext>
            </a:extLst>
          </p:cNvPr>
          <p:cNvSpPr>
            <a:spLocks noGrp="1"/>
          </p:cNvSpPr>
          <p:nvPr>
            <p:ph type="dt" sz="half" idx="10"/>
          </p:nvPr>
        </p:nvSpPr>
        <p:spPr>
          <a:xfrm>
            <a:off x="395288" y="6524625"/>
            <a:ext cx="971550" cy="219075"/>
          </a:xfrm>
        </p:spPr>
        <p:txBody>
          <a:bodyPr/>
          <a:lstStyle>
            <a:lvl1pPr>
              <a:defRPr/>
            </a:lvl1pPr>
          </a:lstStyle>
          <a:p>
            <a:pPr>
              <a:defRPr/>
            </a:pPr>
            <a:fld id="{3554DCFF-4459-C64A-B053-FD9A7248DA0C}" type="datetime1">
              <a:rPr lang="en-GB" altLang="en-US"/>
              <a:pPr>
                <a:defRPr/>
              </a:pPr>
              <a:t>13/01/2021</a:t>
            </a:fld>
            <a:endParaRPr lang="en-GB" altLang="en-US"/>
          </a:p>
        </p:txBody>
      </p:sp>
      <p:sp>
        <p:nvSpPr>
          <p:cNvPr id="5" name="Footer Placeholder 4">
            <a:extLst>
              <a:ext uri="{FF2B5EF4-FFF2-40B4-BE49-F238E27FC236}">
                <a16:creationId xmlns:a16="http://schemas.microsoft.com/office/drawing/2014/main" id="{00CF7D11-F275-0742-8254-D048E108EAA5}"/>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A9C790E2-8B76-A84C-9909-5DF022C4047F}"/>
              </a:ext>
            </a:extLst>
          </p:cNvPr>
          <p:cNvSpPr>
            <a:spLocks noGrp="1"/>
          </p:cNvSpPr>
          <p:nvPr>
            <p:ph type="sldNum" sz="quarter" idx="12"/>
          </p:nvPr>
        </p:nvSpPr>
        <p:spPr/>
        <p:txBody>
          <a:bodyPr/>
          <a:lstStyle>
            <a:lvl1pPr>
              <a:defRPr smtClean="0"/>
            </a:lvl1pPr>
          </a:lstStyle>
          <a:p>
            <a:pPr>
              <a:defRPr/>
            </a:pPr>
            <a:fld id="{DBF85028-24D0-A343-82F0-5ABA97050924}" type="slidenum">
              <a:rPr lang="en-GB" altLang="en-US"/>
              <a:pPr>
                <a:defRPr/>
              </a:pPr>
              <a:t>‹#›</a:t>
            </a:fld>
            <a:endParaRPr lang="en-GB" altLang="en-US"/>
          </a:p>
        </p:txBody>
      </p:sp>
    </p:spTree>
    <p:extLst>
      <p:ext uri="{BB962C8B-B14F-4D97-AF65-F5344CB8AC3E}">
        <p14:creationId xmlns:p14="http://schemas.microsoft.com/office/powerpoint/2010/main" val="2845052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665F4C-36CB-CE48-98EE-C09BF719485A}"/>
              </a:ext>
            </a:extLst>
          </p:cNvPr>
          <p:cNvSpPr>
            <a:spLocks noGrp="1"/>
          </p:cNvSpPr>
          <p:nvPr>
            <p:ph type="dt" sz="half" idx="10"/>
          </p:nvPr>
        </p:nvSpPr>
        <p:spPr/>
        <p:txBody>
          <a:bodyPr/>
          <a:lstStyle>
            <a:lvl1pPr>
              <a:defRPr/>
            </a:lvl1pPr>
          </a:lstStyle>
          <a:p>
            <a:pPr>
              <a:defRPr/>
            </a:pPr>
            <a:fld id="{A08FD6A6-B56F-EC4A-8624-71DE29B267EF}" type="datetime1">
              <a:rPr lang="en-GB" altLang="en-US"/>
              <a:pPr>
                <a:defRPr/>
              </a:pPr>
              <a:t>13/01/2021</a:t>
            </a:fld>
            <a:endParaRPr lang="en-GB" altLang="en-US"/>
          </a:p>
        </p:txBody>
      </p:sp>
      <p:sp>
        <p:nvSpPr>
          <p:cNvPr id="5" name="Footer Placeholder 4">
            <a:extLst>
              <a:ext uri="{FF2B5EF4-FFF2-40B4-BE49-F238E27FC236}">
                <a16:creationId xmlns:a16="http://schemas.microsoft.com/office/drawing/2014/main" id="{C14D536E-3D08-C342-89C0-5C80E776806B}"/>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8CD8BFC1-3232-1245-8C1F-BA91244B3A1E}"/>
              </a:ext>
            </a:extLst>
          </p:cNvPr>
          <p:cNvSpPr>
            <a:spLocks noGrp="1"/>
          </p:cNvSpPr>
          <p:nvPr>
            <p:ph type="sldNum" sz="quarter" idx="12"/>
          </p:nvPr>
        </p:nvSpPr>
        <p:spPr/>
        <p:txBody>
          <a:bodyPr/>
          <a:lstStyle>
            <a:lvl1pPr>
              <a:defRPr smtClean="0"/>
            </a:lvl1pPr>
          </a:lstStyle>
          <a:p>
            <a:pPr>
              <a:defRPr/>
            </a:pPr>
            <a:fld id="{FED5E0A3-FE6A-3F45-ACAC-A35FC96FE8E3}" type="slidenum">
              <a:rPr lang="en-GB" altLang="en-US"/>
              <a:pPr>
                <a:defRPr/>
              </a:pPr>
              <a:t>‹#›</a:t>
            </a:fld>
            <a:endParaRPr lang="en-GB" altLang="en-US"/>
          </a:p>
        </p:txBody>
      </p:sp>
    </p:spTree>
    <p:extLst>
      <p:ext uri="{BB962C8B-B14F-4D97-AF65-F5344CB8AC3E}">
        <p14:creationId xmlns:p14="http://schemas.microsoft.com/office/powerpoint/2010/main" val="3643089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A11C7AC-4E30-3147-A549-09FB87920283}"/>
              </a:ext>
            </a:extLst>
          </p:cNvPr>
          <p:cNvSpPr>
            <a:spLocks noGrp="1"/>
          </p:cNvSpPr>
          <p:nvPr>
            <p:ph type="dt" sz="half" idx="10"/>
          </p:nvPr>
        </p:nvSpPr>
        <p:spPr/>
        <p:txBody>
          <a:bodyPr/>
          <a:lstStyle>
            <a:lvl1pPr>
              <a:defRPr/>
            </a:lvl1pPr>
          </a:lstStyle>
          <a:p>
            <a:pPr>
              <a:defRPr/>
            </a:pPr>
            <a:fld id="{05BAB4D0-974D-274C-AE35-648F550C0917}"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396754DD-E5E6-1041-89E8-3E4BCC7F7B41}"/>
              </a:ext>
            </a:extLst>
          </p:cNvPr>
          <p:cNvSpPr>
            <a:spLocks noGrp="1"/>
          </p:cNvSpPr>
          <p:nvPr>
            <p:ph type="sldNum" sz="quarter" idx="11"/>
          </p:nvPr>
        </p:nvSpPr>
        <p:spPr/>
        <p:txBody>
          <a:bodyPr/>
          <a:lstStyle>
            <a:lvl1pPr>
              <a:defRPr/>
            </a:lvl1pPr>
          </a:lstStyle>
          <a:p>
            <a:pPr>
              <a:defRPr/>
            </a:pPr>
            <a:fld id="{E89A142C-7D5A-AA40-AECA-1D57A7A84C69}" type="slidenum">
              <a:rPr lang="en-GB" altLang="en-US"/>
              <a:pPr>
                <a:defRPr/>
              </a:pPr>
              <a:t>‹#›</a:t>
            </a:fld>
            <a:endParaRPr lang="en-GB" altLang="en-US"/>
          </a:p>
        </p:txBody>
      </p:sp>
    </p:spTree>
    <p:extLst>
      <p:ext uri="{BB962C8B-B14F-4D97-AF65-F5344CB8AC3E}">
        <p14:creationId xmlns:p14="http://schemas.microsoft.com/office/powerpoint/2010/main" val="586966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47E82EC-1D00-7640-9475-2F00ACDFD943}"/>
              </a:ext>
            </a:extLst>
          </p:cNvPr>
          <p:cNvSpPr>
            <a:spLocks noGrp="1"/>
          </p:cNvSpPr>
          <p:nvPr>
            <p:ph type="dt" sz="half" idx="10"/>
          </p:nvPr>
        </p:nvSpPr>
        <p:spPr/>
        <p:txBody>
          <a:bodyPr/>
          <a:lstStyle>
            <a:lvl1pPr>
              <a:defRPr/>
            </a:lvl1pPr>
          </a:lstStyle>
          <a:p>
            <a:pPr>
              <a:defRPr/>
            </a:pPr>
            <a:fld id="{EC19912A-1AE8-AD41-947A-DDB6DA22B9C9}"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E2556DE7-E214-674D-8324-9228D978345A}"/>
              </a:ext>
            </a:extLst>
          </p:cNvPr>
          <p:cNvSpPr>
            <a:spLocks noGrp="1"/>
          </p:cNvSpPr>
          <p:nvPr>
            <p:ph type="sldNum" sz="quarter" idx="11"/>
          </p:nvPr>
        </p:nvSpPr>
        <p:spPr/>
        <p:txBody>
          <a:bodyPr/>
          <a:lstStyle>
            <a:lvl1pPr>
              <a:defRPr/>
            </a:lvl1pPr>
          </a:lstStyle>
          <a:p>
            <a:pPr>
              <a:defRPr/>
            </a:pPr>
            <a:fld id="{0FA49143-86BE-154D-AF07-C479DCFB58EA}" type="slidenum">
              <a:rPr lang="en-GB" altLang="en-US"/>
              <a:pPr>
                <a:defRPr/>
              </a:pPr>
              <a:t>‹#›</a:t>
            </a:fld>
            <a:endParaRPr lang="en-GB" altLang="en-US"/>
          </a:p>
        </p:txBody>
      </p:sp>
    </p:spTree>
    <p:extLst>
      <p:ext uri="{BB962C8B-B14F-4D97-AF65-F5344CB8AC3E}">
        <p14:creationId xmlns:p14="http://schemas.microsoft.com/office/powerpoint/2010/main" val="210612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442485E-D14D-C046-938D-8803D5EB22DF}"/>
              </a:ext>
            </a:extLst>
          </p:cNvPr>
          <p:cNvSpPr>
            <a:spLocks noGrp="1"/>
          </p:cNvSpPr>
          <p:nvPr>
            <p:ph type="dt" sz="half" idx="10"/>
          </p:nvPr>
        </p:nvSpPr>
        <p:spPr/>
        <p:txBody>
          <a:bodyPr/>
          <a:lstStyle>
            <a:lvl1pPr>
              <a:defRPr/>
            </a:lvl1pPr>
          </a:lstStyle>
          <a:p>
            <a:pPr>
              <a:defRPr/>
            </a:pPr>
            <a:fld id="{ABC1B2AB-4FE3-B441-BC5F-AB0E21B88B7A}" type="datetime1">
              <a:rPr lang="en-GB" altLang="en-US"/>
              <a:pPr>
                <a:defRPr/>
              </a:pPr>
              <a:t>13/01/2021</a:t>
            </a:fld>
            <a:endParaRPr lang="en-GB" altLang="en-US"/>
          </a:p>
        </p:txBody>
      </p:sp>
      <p:sp>
        <p:nvSpPr>
          <p:cNvPr id="8" name="Slide Number Placeholder 5">
            <a:extLst>
              <a:ext uri="{FF2B5EF4-FFF2-40B4-BE49-F238E27FC236}">
                <a16:creationId xmlns:a16="http://schemas.microsoft.com/office/drawing/2014/main" id="{62F7B526-3993-FF48-89FD-7CC50F24FF63}"/>
              </a:ext>
            </a:extLst>
          </p:cNvPr>
          <p:cNvSpPr>
            <a:spLocks noGrp="1"/>
          </p:cNvSpPr>
          <p:nvPr>
            <p:ph type="sldNum" sz="quarter" idx="11"/>
          </p:nvPr>
        </p:nvSpPr>
        <p:spPr/>
        <p:txBody>
          <a:bodyPr/>
          <a:lstStyle>
            <a:lvl1pPr>
              <a:defRPr/>
            </a:lvl1pPr>
          </a:lstStyle>
          <a:p>
            <a:pPr>
              <a:defRPr/>
            </a:pPr>
            <a:fld id="{0929789C-7B7C-3948-BEEB-CABAF5870345}" type="slidenum">
              <a:rPr lang="en-GB" altLang="en-US"/>
              <a:pPr>
                <a:defRPr/>
              </a:pPr>
              <a:t>‹#›</a:t>
            </a:fld>
            <a:endParaRPr lang="en-GB" altLang="en-US"/>
          </a:p>
        </p:txBody>
      </p:sp>
    </p:spTree>
    <p:extLst>
      <p:ext uri="{BB962C8B-B14F-4D97-AF65-F5344CB8AC3E}">
        <p14:creationId xmlns:p14="http://schemas.microsoft.com/office/powerpoint/2010/main" val="2912567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9E1C2B2-2F1D-E34C-AD9B-8ACCEA0D2C1F}"/>
              </a:ext>
            </a:extLst>
          </p:cNvPr>
          <p:cNvSpPr>
            <a:spLocks noGrp="1"/>
          </p:cNvSpPr>
          <p:nvPr>
            <p:ph type="dt" sz="half" idx="10"/>
          </p:nvPr>
        </p:nvSpPr>
        <p:spPr/>
        <p:txBody>
          <a:bodyPr/>
          <a:lstStyle>
            <a:lvl1pPr>
              <a:defRPr/>
            </a:lvl1pPr>
          </a:lstStyle>
          <a:p>
            <a:pPr>
              <a:defRPr/>
            </a:pPr>
            <a:fld id="{76F35AE1-6F38-4D48-BB90-3E726A4C7154}" type="datetime1">
              <a:rPr lang="en-GB" altLang="en-US"/>
              <a:pPr>
                <a:defRPr/>
              </a:pPr>
              <a:t>13/01/2021</a:t>
            </a:fld>
            <a:endParaRPr lang="en-GB" altLang="en-US"/>
          </a:p>
        </p:txBody>
      </p:sp>
      <p:sp>
        <p:nvSpPr>
          <p:cNvPr id="4" name="Slide Number Placeholder 5">
            <a:extLst>
              <a:ext uri="{FF2B5EF4-FFF2-40B4-BE49-F238E27FC236}">
                <a16:creationId xmlns:a16="http://schemas.microsoft.com/office/drawing/2014/main" id="{24E9C716-EDFA-8543-BE0C-8A3011E86077}"/>
              </a:ext>
            </a:extLst>
          </p:cNvPr>
          <p:cNvSpPr>
            <a:spLocks noGrp="1"/>
          </p:cNvSpPr>
          <p:nvPr>
            <p:ph type="sldNum" sz="quarter" idx="11"/>
          </p:nvPr>
        </p:nvSpPr>
        <p:spPr/>
        <p:txBody>
          <a:bodyPr/>
          <a:lstStyle>
            <a:lvl1pPr>
              <a:defRPr/>
            </a:lvl1pPr>
          </a:lstStyle>
          <a:p>
            <a:pPr>
              <a:defRPr/>
            </a:pPr>
            <a:fld id="{156025E0-8828-1440-92A2-A0640C5483F6}" type="slidenum">
              <a:rPr lang="en-GB" altLang="en-US"/>
              <a:pPr>
                <a:defRPr/>
              </a:pPr>
              <a:t>‹#›</a:t>
            </a:fld>
            <a:endParaRPr lang="en-GB" altLang="en-US"/>
          </a:p>
        </p:txBody>
      </p:sp>
    </p:spTree>
    <p:extLst>
      <p:ext uri="{BB962C8B-B14F-4D97-AF65-F5344CB8AC3E}">
        <p14:creationId xmlns:p14="http://schemas.microsoft.com/office/powerpoint/2010/main" val="3000191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4EE3AD0-3169-034A-A87F-140F6EC4AB0B}"/>
              </a:ext>
            </a:extLst>
          </p:cNvPr>
          <p:cNvSpPr>
            <a:spLocks noGrp="1"/>
          </p:cNvSpPr>
          <p:nvPr>
            <p:ph type="dt" sz="half" idx="10"/>
          </p:nvPr>
        </p:nvSpPr>
        <p:spPr/>
        <p:txBody>
          <a:bodyPr/>
          <a:lstStyle>
            <a:lvl1pPr>
              <a:defRPr/>
            </a:lvl1pPr>
          </a:lstStyle>
          <a:p>
            <a:pPr>
              <a:defRPr/>
            </a:pPr>
            <a:fld id="{BFDFFC65-5462-3042-A395-377EC47595BF}" type="datetime1">
              <a:rPr lang="en-GB" altLang="en-US"/>
              <a:pPr>
                <a:defRPr/>
              </a:pPr>
              <a:t>13/01/2021</a:t>
            </a:fld>
            <a:endParaRPr lang="en-GB" altLang="en-US"/>
          </a:p>
        </p:txBody>
      </p:sp>
      <p:sp>
        <p:nvSpPr>
          <p:cNvPr id="3" name="Slide Number Placeholder 5">
            <a:extLst>
              <a:ext uri="{FF2B5EF4-FFF2-40B4-BE49-F238E27FC236}">
                <a16:creationId xmlns:a16="http://schemas.microsoft.com/office/drawing/2014/main" id="{4C93C8E8-8B4A-6F4B-86D8-A9C5BABA2B05}"/>
              </a:ext>
            </a:extLst>
          </p:cNvPr>
          <p:cNvSpPr>
            <a:spLocks noGrp="1"/>
          </p:cNvSpPr>
          <p:nvPr>
            <p:ph type="sldNum" sz="quarter" idx="11"/>
          </p:nvPr>
        </p:nvSpPr>
        <p:spPr/>
        <p:txBody>
          <a:bodyPr/>
          <a:lstStyle>
            <a:lvl1pPr>
              <a:defRPr/>
            </a:lvl1pPr>
          </a:lstStyle>
          <a:p>
            <a:pPr>
              <a:defRPr/>
            </a:pPr>
            <a:fld id="{831E7983-DD8A-7E46-9ED4-5FE0800771A1}" type="slidenum">
              <a:rPr lang="en-GB" altLang="en-US"/>
              <a:pPr>
                <a:defRPr/>
              </a:pPr>
              <a:t>‹#›</a:t>
            </a:fld>
            <a:endParaRPr lang="en-GB" altLang="en-US"/>
          </a:p>
        </p:txBody>
      </p:sp>
    </p:spTree>
    <p:extLst>
      <p:ext uri="{BB962C8B-B14F-4D97-AF65-F5344CB8AC3E}">
        <p14:creationId xmlns:p14="http://schemas.microsoft.com/office/powerpoint/2010/main" val="223654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E6EE4A4-2E31-7940-9F07-1985BC492C11}"/>
              </a:ext>
            </a:extLst>
          </p:cNvPr>
          <p:cNvSpPr>
            <a:spLocks noGrp="1"/>
          </p:cNvSpPr>
          <p:nvPr>
            <p:ph type="dt" sz="half" idx="10"/>
          </p:nvPr>
        </p:nvSpPr>
        <p:spPr/>
        <p:txBody>
          <a:bodyPr/>
          <a:lstStyle>
            <a:lvl1pPr>
              <a:defRPr/>
            </a:lvl1pPr>
          </a:lstStyle>
          <a:p>
            <a:pPr>
              <a:defRPr/>
            </a:pPr>
            <a:fld id="{5C1A639F-8722-9046-867C-8A4926816566}"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38E146FE-E4F4-CD4B-A1DE-A25551268697}"/>
              </a:ext>
            </a:extLst>
          </p:cNvPr>
          <p:cNvSpPr>
            <a:spLocks noGrp="1"/>
          </p:cNvSpPr>
          <p:nvPr>
            <p:ph type="sldNum" sz="quarter" idx="11"/>
          </p:nvPr>
        </p:nvSpPr>
        <p:spPr/>
        <p:txBody>
          <a:bodyPr/>
          <a:lstStyle>
            <a:lvl1pPr>
              <a:defRPr/>
            </a:lvl1pPr>
          </a:lstStyle>
          <a:p>
            <a:pPr>
              <a:defRPr/>
            </a:pPr>
            <a:fld id="{71D30D4E-C3CE-8F41-B63B-888264E09BA0}" type="slidenum">
              <a:rPr lang="en-GB" altLang="en-US"/>
              <a:pPr>
                <a:defRPr/>
              </a:pPr>
              <a:t>‹#›</a:t>
            </a:fld>
            <a:endParaRPr lang="en-GB" altLang="en-US"/>
          </a:p>
        </p:txBody>
      </p:sp>
    </p:spTree>
    <p:extLst>
      <p:ext uri="{BB962C8B-B14F-4D97-AF65-F5344CB8AC3E}">
        <p14:creationId xmlns:p14="http://schemas.microsoft.com/office/powerpoint/2010/main" val="3612560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85CF3CE-1261-6445-8FBD-D2F873FF04F4}"/>
              </a:ext>
            </a:extLst>
          </p:cNvPr>
          <p:cNvSpPr>
            <a:spLocks noGrp="1"/>
          </p:cNvSpPr>
          <p:nvPr>
            <p:ph type="dt" sz="half" idx="10"/>
          </p:nvPr>
        </p:nvSpPr>
        <p:spPr/>
        <p:txBody>
          <a:bodyPr/>
          <a:lstStyle>
            <a:lvl1pPr>
              <a:defRPr/>
            </a:lvl1pPr>
          </a:lstStyle>
          <a:p>
            <a:pPr>
              <a:defRPr/>
            </a:pPr>
            <a:fld id="{989957CC-C6ED-1D43-BEBA-635AB7FD4CEE}"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A13B0AAA-48D2-2F47-A759-BC64ECE5AD3D}"/>
              </a:ext>
            </a:extLst>
          </p:cNvPr>
          <p:cNvSpPr>
            <a:spLocks noGrp="1"/>
          </p:cNvSpPr>
          <p:nvPr>
            <p:ph type="sldNum" sz="quarter" idx="11"/>
          </p:nvPr>
        </p:nvSpPr>
        <p:spPr/>
        <p:txBody>
          <a:bodyPr/>
          <a:lstStyle>
            <a:lvl1pPr>
              <a:defRPr/>
            </a:lvl1pPr>
          </a:lstStyle>
          <a:p>
            <a:pPr>
              <a:defRPr/>
            </a:pPr>
            <a:fld id="{27B3582F-9956-B14F-81F8-723FEF7BFF7C}" type="slidenum">
              <a:rPr lang="en-GB" altLang="en-US"/>
              <a:pPr>
                <a:defRPr/>
              </a:pPr>
              <a:t>‹#›</a:t>
            </a:fld>
            <a:endParaRPr lang="en-GB" altLang="en-US"/>
          </a:p>
        </p:txBody>
      </p:sp>
    </p:spTree>
    <p:extLst>
      <p:ext uri="{BB962C8B-B14F-4D97-AF65-F5344CB8AC3E}">
        <p14:creationId xmlns:p14="http://schemas.microsoft.com/office/powerpoint/2010/main" val="2329595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9D0123-5834-5D48-AE8F-712CB72EB1CF}"/>
              </a:ext>
            </a:extLst>
          </p:cNvPr>
          <p:cNvSpPr>
            <a:spLocks noGrp="1"/>
          </p:cNvSpPr>
          <p:nvPr>
            <p:ph type="dt" sz="half" idx="10"/>
          </p:nvPr>
        </p:nvSpPr>
        <p:spPr/>
        <p:txBody>
          <a:bodyPr/>
          <a:lstStyle>
            <a:lvl1pPr>
              <a:defRPr/>
            </a:lvl1pPr>
          </a:lstStyle>
          <a:p>
            <a:pPr>
              <a:defRPr/>
            </a:pPr>
            <a:fld id="{65E97866-2E58-F748-A16E-78C6F7ED3050}"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CDDB9DBB-0E48-FE40-B4DF-259AD9F0B839}"/>
              </a:ext>
            </a:extLst>
          </p:cNvPr>
          <p:cNvSpPr>
            <a:spLocks noGrp="1"/>
          </p:cNvSpPr>
          <p:nvPr>
            <p:ph type="sldNum" sz="quarter" idx="11"/>
          </p:nvPr>
        </p:nvSpPr>
        <p:spPr/>
        <p:txBody>
          <a:bodyPr/>
          <a:lstStyle>
            <a:lvl1pPr>
              <a:defRPr/>
            </a:lvl1pPr>
          </a:lstStyle>
          <a:p>
            <a:pPr>
              <a:defRPr/>
            </a:pPr>
            <a:fld id="{717E1540-C947-2240-8D15-8177F8C9A7B0}" type="slidenum">
              <a:rPr lang="en-GB" altLang="en-US"/>
              <a:pPr>
                <a:defRPr/>
              </a:pPr>
              <a:t>‹#›</a:t>
            </a:fld>
            <a:endParaRPr lang="en-GB" altLang="en-US"/>
          </a:p>
        </p:txBody>
      </p:sp>
    </p:spTree>
    <p:extLst>
      <p:ext uri="{BB962C8B-B14F-4D97-AF65-F5344CB8AC3E}">
        <p14:creationId xmlns:p14="http://schemas.microsoft.com/office/powerpoint/2010/main" val="793345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120D30-90C1-894F-BD9D-6E68A319F063}"/>
              </a:ext>
            </a:extLst>
          </p:cNvPr>
          <p:cNvSpPr>
            <a:spLocks noGrp="1"/>
          </p:cNvSpPr>
          <p:nvPr>
            <p:ph type="dt" sz="half" idx="10"/>
          </p:nvPr>
        </p:nvSpPr>
        <p:spPr/>
        <p:txBody>
          <a:bodyPr/>
          <a:lstStyle>
            <a:lvl1pPr>
              <a:defRPr/>
            </a:lvl1pPr>
          </a:lstStyle>
          <a:p>
            <a:pPr>
              <a:defRPr/>
            </a:pPr>
            <a:fld id="{7121698A-148B-3A4A-A5B9-C76883BD7221}"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0400BBC2-1DDF-6047-8937-7ABAA17151F3}"/>
              </a:ext>
            </a:extLst>
          </p:cNvPr>
          <p:cNvSpPr>
            <a:spLocks noGrp="1"/>
          </p:cNvSpPr>
          <p:nvPr>
            <p:ph type="sldNum" sz="quarter" idx="11"/>
          </p:nvPr>
        </p:nvSpPr>
        <p:spPr/>
        <p:txBody>
          <a:bodyPr/>
          <a:lstStyle>
            <a:lvl1pPr>
              <a:defRPr/>
            </a:lvl1pPr>
          </a:lstStyle>
          <a:p>
            <a:pPr>
              <a:defRPr/>
            </a:pPr>
            <a:fld id="{DF31BC61-8CC0-D44A-89C7-6DE29D1F7247}" type="slidenum">
              <a:rPr lang="en-GB" altLang="en-US"/>
              <a:pPr>
                <a:defRPr/>
              </a:pPr>
              <a:t>‹#›</a:t>
            </a:fld>
            <a:endParaRPr lang="en-GB" altLang="en-US"/>
          </a:p>
        </p:txBody>
      </p:sp>
    </p:spTree>
    <p:extLst>
      <p:ext uri="{BB962C8B-B14F-4D97-AF65-F5344CB8AC3E}">
        <p14:creationId xmlns:p14="http://schemas.microsoft.com/office/powerpoint/2010/main" val="39330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742950" y="609600"/>
            <a:ext cx="8416925"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742950" y="1981200"/>
            <a:ext cx="413226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5027613" y="1981200"/>
            <a:ext cx="413226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64350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5DBBFA1-6DD7-A44B-9AD9-13A31E57E71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0DDFFF5-EB24-B443-8A5B-DA96D82AE51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E01C7D3-F27E-234D-B2E8-38073D639451}"/>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A8A084FD-199F-034C-B802-76CCADEFA82E}"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3E42F5FE-699F-424F-9632-2CD881A2058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10A2EE18-DF8B-634C-9517-477C7623752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7" r:id="rId1"/>
    <p:sldLayoutId id="2147484018"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 id="2147484019"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greanvillepost.com/2020/04/04/doctors-rate-hydroxychloroquine-most-effective-therapy-for-coronavirus-infection/" TargetMode="External"/><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hyperlink" Target="https://commotionwireless.net/"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FEEAD46-E725-47D7-A0E0-AAE387D70201}"/>
              </a:ext>
            </a:extLst>
          </p:cNvPr>
          <p:cNvSpPr>
            <a:spLocks noGrp="1"/>
          </p:cNvSpPr>
          <p:nvPr>
            <p:ph type="ctrTitle"/>
          </p:nvPr>
        </p:nvSpPr>
        <p:spPr>
          <a:xfrm>
            <a:off x="1589297" y="575067"/>
            <a:ext cx="5829300" cy="1134665"/>
          </a:xfrm>
        </p:spPr>
        <p:txBody>
          <a:bodyPr/>
          <a:lstStyle/>
          <a:p>
            <a:pPr eaLnBrk="1" hangingPunct="1"/>
            <a:r>
              <a:rPr lang="en-GB" altLang="en-US" b="1" dirty="0" err="1">
                <a:solidFill>
                  <a:schemeClr val="bg1"/>
                </a:solidFill>
              </a:rPr>
              <a:t>BMSW5106</a:t>
            </a:r>
            <a:endParaRPr lang="en-GB" altLang="en-US" b="1" dirty="0">
              <a:solidFill>
                <a:schemeClr val="bg1"/>
              </a:solidFill>
            </a:endParaRPr>
          </a:p>
        </p:txBody>
      </p:sp>
      <p:sp>
        <p:nvSpPr>
          <p:cNvPr id="15362" name="Subtitle 4">
            <a:extLst>
              <a:ext uri="{FF2B5EF4-FFF2-40B4-BE49-F238E27FC236}">
                <a16:creationId xmlns:a16="http://schemas.microsoft.com/office/drawing/2014/main" id="{A20EA086-67B7-4E99-B168-39AA33C7B57D}"/>
              </a:ext>
            </a:extLst>
          </p:cNvPr>
          <p:cNvSpPr>
            <a:spLocks noGrp="1"/>
          </p:cNvSpPr>
          <p:nvPr>
            <p:ph type="subTitle" idx="1"/>
          </p:nvPr>
        </p:nvSpPr>
        <p:spPr>
          <a:xfrm>
            <a:off x="291479" y="1700808"/>
            <a:ext cx="8424936" cy="3600400"/>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4</a:t>
            </a:r>
          </a:p>
          <a:p>
            <a:pPr eaLnBrk="1" hangingPunct="1"/>
            <a:r>
              <a:rPr lang="en-US" altLang="en-US" b="1" dirty="0">
                <a:solidFill>
                  <a:srgbClr val="FFFF00"/>
                </a:solidFill>
              </a:rPr>
              <a:t>Managing &amp; developing knowledge management strategies</a:t>
            </a:r>
            <a:r>
              <a:rPr lang="en-GB" altLang="en-US" b="1" dirty="0">
                <a:solidFill>
                  <a:srgbClr val="FFFF00"/>
                </a:solidFill>
              </a:rPr>
              <a:t> </a:t>
            </a:r>
          </a:p>
          <a:p>
            <a:pPr eaLnBrk="1" hangingPunct="1"/>
            <a:r>
              <a:rPr lang="en-GB" altLang="en-US" dirty="0">
                <a:solidFill>
                  <a:schemeClr val="bg1"/>
                </a:solidFill>
              </a:rPr>
              <a:t> </a:t>
            </a:r>
          </a:p>
        </p:txBody>
      </p:sp>
      <p:sp>
        <p:nvSpPr>
          <p:cNvPr id="15363" name="Date Placeholder 2">
            <a:extLst>
              <a:ext uri="{FF2B5EF4-FFF2-40B4-BE49-F238E27FC236}">
                <a16:creationId xmlns:a16="http://schemas.microsoft.com/office/drawing/2014/main" id="{35447796-DE32-456E-B37C-C52616743B3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C7F8F72B-32DC-4E5D-A4E8-775412633816}" type="datetime1">
              <a:rPr lang="en-GB" altLang="en-US" sz="750">
                <a:solidFill>
                  <a:srgbClr val="898989"/>
                </a:solidFill>
              </a:rPr>
              <a:pPr fontAlgn="base">
                <a:spcBef>
                  <a:spcPct val="0"/>
                </a:spcBef>
                <a:spcAft>
                  <a:spcPct val="0"/>
                </a:spcAft>
                <a:buNone/>
              </a:pPr>
              <a:t>13/01/2021</a:t>
            </a:fld>
            <a:endParaRPr lang="en-GB" altLang="en-US" sz="750">
              <a:solidFill>
                <a:srgbClr val="898989"/>
              </a:solidFill>
            </a:endParaRPr>
          </a:p>
        </p:txBody>
      </p:sp>
      <p:sp>
        <p:nvSpPr>
          <p:cNvPr id="15364" name="Slide Number Placeholder 5">
            <a:extLst>
              <a:ext uri="{FF2B5EF4-FFF2-40B4-BE49-F238E27FC236}">
                <a16:creationId xmlns:a16="http://schemas.microsoft.com/office/drawing/2014/main" id="{3353673D-5325-437F-A689-8CD660E0D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E96A6F46-C935-4790-BED6-8E09D0B3AD1C}" type="slidenum">
              <a:rPr lang="en-GB" altLang="en-US" sz="900">
                <a:solidFill>
                  <a:srgbClr val="898989"/>
                </a:solidFill>
              </a:rPr>
              <a:pPr fontAlgn="base">
                <a:spcBef>
                  <a:spcPct val="0"/>
                </a:spcBef>
                <a:spcAft>
                  <a:spcPct val="0"/>
                </a:spcAft>
                <a:buNone/>
              </a:pPr>
              <a:t>1</a:t>
            </a:fld>
            <a:endParaRPr lang="en-GB" altLang="en-US" sz="900">
              <a:solidFill>
                <a:srgbClr val="898989"/>
              </a:solidFill>
            </a:endParaRPr>
          </a:p>
        </p:txBody>
      </p:sp>
    </p:spTree>
    <p:extLst>
      <p:ext uri="{BB962C8B-B14F-4D97-AF65-F5344CB8AC3E}">
        <p14:creationId xmlns:p14="http://schemas.microsoft.com/office/powerpoint/2010/main" val="649842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422B0-C211-994F-AA39-0CA7D2D02B48}"/>
              </a:ext>
            </a:extLst>
          </p:cNvPr>
          <p:cNvSpPr>
            <a:spLocks noGrp="1"/>
          </p:cNvSpPr>
          <p:nvPr>
            <p:ph type="title"/>
          </p:nvPr>
        </p:nvSpPr>
        <p:spPr/>
        <p:txBody>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endParaRPr lang="en-GB" dirty="0"/>
          </a:p>
        </p:txBody>
      </p:sp>
      <p:sp>
        <p:nvSpPr>
          <p:cNvPr id="3" name="Content Placeholder 2">
            <a:extLst>
              <a:ext uri="{FF2B5EF4-FFF2-40B4-BE49-F238E27FC236}">
                <a16:creationId xmlns:a16="http://schemas.microsoft.com/office/drawing/2014/main" id="{CCF6ECCA-4853-C74A-8366-0610A956F89C}"/>
              </a:ext>
            </a:extLst>
          </p:cNvPr>
          <p:cNvSpPr>
            <a:spLocks noGrp="1"/>
          </p:cNvSpPr>
          <p:nvPr>
            <p:ph idx="1"/>
          </p:nvPr>
        </p:nvSpPr>
        <p:spPr>
          <a:xfrm>
            <a:off x="179512" y="1268760"/>
            <a:ext cx="8856984" cy="3917032"/>
          </a:xfrm>
        </p:spPr>
        <p:txBody>
          <a:bodyPr/>
          <a:lstStyle/>
          <a:p>
            <a:pPr marL="0" indent="0">
              <a:buNone/>
            </a:pPr>
            <a:r>
              <a:rPr lang="en-US" dirty="0"/>
              <a:t>Discuss the</a:t>
            </a:r>
            <a:r>
              <a:rPr lang="en-GB" altLang="en-US" b="1" dirty="0"/>
              <a:t> </a:t>
            </a:r>
            <a:r>
              <a:rPr lang="en-GB" altLang="en-US" dirty="0"/>
              <a:t>Strategies for Managing Knowledge</a:t>
            </a:r>
          </a:p>
          <a:p>
            <a:pPr marL="0" indent="0">
              <a:buNone/>
            </a:pPr>
            <a:r>
              <a:rPr lang="en-GB" dirty="0"/>
              <a:t>by</a:t>
            </a:r>
          </a:p>
          <a:p>
            <a:pPr lvl="1"/>
            <a:r>
              <a:rPr lang="en-US" sz="2400" dirty="0"/>
              <a:t>Defining the role of resources and capabilities </a:t>
            </a:r>
          </a:p>
          <a:p>
            <a:pPr lvl="1"/>
            <a:r>
              <a:rPr lang="en-US" sz="2400" dirty="0"/>
              <a:t>Examining various types of KM strategies</a:t>
            </a:r>
            <a:endParaRPr lang="en-GB" sz="2400" dirty="0"/>
          </a:p>
          <a:p>
            <a:pPr lvl="1"/>
            <a:r>
              <a:rPr lang="en-GB" sz="2400" dirty="0"/>
              <a:t>Identifying principles of KM strategy</a:t>
            </a:r>
          </a:p>
          <a:p>
            <a:pPr lvl="1"/>
            <a:r>
              <a:rPr lang="en-GB" sz="2400" dirty="0"/>
              <a:t>Discussing the role of changing nature of economy on the KM strategy </a:t>
            </a:r>
          </a:p>
          <a:p>
            <a:pPr marL="457200" lvl="1" indent="0">
              <a:buNone/>
            </a:pPr>
            <a:endParaRPr lang="en-GB" dirty="0"/>
          </a:p>
        </p:txBody>
      </p:sp>
      <p:sp>
        <p:nvSpPr>
          <p:cNvPr id="4" name="Date Placeholder 3">
            <a:extLst>
              <a:ext uri="{FF2B5EF4-FFF2-40B4-BE49-F238E27FC236}">
                <a16:creationId xmlns:a16="http://schemas.microsoft.com/office/drawing/2014/main" id="{B2729AC1-C609-E148-8542-BA3D89BD454B}"/>
              </a:ext>
            </a:extLst>
          </p:cNvPr>
          <p:cNvSpPr>
            <a:spLocks noGrp="1"/>
          </p:cNvSpPr>
          <p:nvPr>
            <p:ph type="dt" sz="half" idx="10"/>
          </p:nvPr>
        </p:nvSpPr>
        <p:spPr/>
        <p:txBody>
          <a:bodyPr/>
          <a:lstStyle/>
          <a:p>
            <a:pPr>
              <a:defRPr/>
            </a:pPr>
            <a:fld id="{749E73F5-448C-864A-B28E-9881C9046C51}"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8D5BC162-E96F-3C42-965C-A15C6D68038F}"/>
              </a:ext>
            </a:extLst>
          </p:cNvPr>
          <p:cNvSpPr>
            <a:spLocks noGrp="1"/>
          </p:cNvSpPr>
          <p:nvPr>
            <p:ph type="sldNum" sz="quarter" idx="12"/>
          </p:nvPr>
        </p:nvSpPr>
        <p:spPr/>
        <p:txBody>
          <a:bodyPr/>
          <a:lstStyle/>
          <a:p>
            <a:fld id="{8953E1C7-EFBE-3B49-ABDB-63B10A2CCCB0}" type="slidenum">
              <a:rPr lang="en-GB" altLang="en-US" smtClean="0"/>
              <a:pPr/>
              <a:t>2</a:t>
            </a:fld>
            <a:endParaRPr lang="en-GB" altLang="en-US"/>
          </a:p>
        </p:txBody>
      </p:sp>
    </p:spTree>
    <p:extLst>
      <p:ext uri="{BB962C8B-B14F-4D97-AF65-F5344CB8AC3E}">
        <p14:creationId xmlns:p14="http://schemas.microsoft.com/office/powerpoint/2010/main" val="189712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B215F-9DC1-1943-9E8C-C865BC623010}"/>
              </a:ext>
            </a:extLst>
          </p:cNvPr>
          <p:cNvSpPr>
            <a:spLocks noGrp="1"/>
          </p:cNvSpPr>
          <p:nvPr>
            <p:ph type="title"/>
          </p:nvPr>
        </p:nvSpPr>
        <p:spPr>
          <a:xfrm>
            <a:off x="395536" y="479276"/>
            <a:ext cx="7645474" cy="1143000"/>
          </a:xfrm>
        </p:spPr>
        <p:txBody>
          <a:bodyPr wrap="square" anchor="ctr">
            <a:normAutofit/>
          </a:bodyPr>
          <a:lstStyle/>
          <a:p>
            <a:r>
              <a:rPr lang="en-GB" dirty="0"/>
              <a:t>A review of last week lecture…</a:t>
            </a:r>
          </a:p>
        </p:txBody>
      </p:sp>
      <p:sp>
        <p:nvSpPr>
          <p:cNvPr id="4" name="Date Placeholder 3" hidden="1">
            <a:extLst>
              <a:ext uri="{FF2B5EF4-FFF2-40B4-BE49-F238E27FC236}">
                <a16:creationId xmlns:a16="http://schemas.microsoft.com/office/drawing/2014/main" id="{5006E925-1234-F44E-A5D5-ABCE7CFC806A}"/>
              </a:ext>
            </a:extLst>
          </p:cNvPr>
          <p:cNvSpPr>
            <a:spLocks noGrp="1"/>
          </p:cNvSpPr>
          <p:nvPr>
            <p:ph type="dt" sz="half" idx="4294967295"/>
          </p:nvPr>
        </p:nvSpPr>
        <p:spPr>
          <a:xfrm>
            <a:off x="250825" y="6524625"/>
            <a:ext cx="971550" cy="219075"/>
          </a:xfrm>
        </p:spPr>
        <p:txBody>
          <a:bodyPr wrap="square" anchor="ctr">
            <a:normAutofit/>
          </a:bodyPr>
          <a:lstStyle/>
          <a:p>
            <a:pPr>
              <a:lnSpc>
                <a:spcPct val="90000"/>
              </a:lnSpc>
              <a:spcAft>
                <a:spcPts val="600"/>
              </a:spcAft>
              <a:defRPr/>
            </a:pPr>
            <a:fld id="{749E73F5-448C-864A-B28E-9881C9046C51}" type="datetime1">
              <a:rPr lang="en-GB" altLang="en-US" sz="900" smtClean="0"/>
              <a:pPr>
                <a:lnSpc>
                  <a:spcPct val="90000"/>
                </a:lnSpc>
                <a:spcAft>
                  <a:spcPts val="600"/>
                </a:spcAft>
                <a:defRPr/>
              </a:pPr>
              <a:t>13/01/2021</a:t>
            </a:fld>
            <a:endParaRPr lang="en-GB" altLang="en-US" sz="900"/>
          </a:p>
        </p:txBody>
      </p:sp>
      <p:sp>
        <p:nvSpPr>
          <p:cNvPr id="5" name="Slide Number Placeholder 4" hidden="1">
            <a:extLst>
              <a:ext uri="{FF2B5EF4-FFF2-40B4-BE49-F238E27FC236}">
                <a16:creationId xmlns:a16="http://schemas.microsoft.com/office/drawing/2014/main" id="{061CA9F7-D834-E543-B6FB-7FC1265CA330}"/>
              </a:ext>
            </a:extLst>
          </p:cNvPr>
          <p:cNvSpPr>
            <a:spLocks noGrp="1"/>
          </p:cNvSpPr>
          <p:nvPr>
            <p:ph type="sldNum" sz="quarter" idx="4294967295"/>
          </p:nvPr>
        </p:nvSpPr>
        <p:spPr>
          <a:xfrm>
            <a:off x="7956550" y="6381750"/>
            <a:ext cx="730250" cy="339725"/>
          </a:xfrm>
        </p:spPr>
        <p:txBody>
          <a:bodyPr wrap="square" anchor="ctr">
            <a:normAutofit/>
          </a:bodyPr>
          <a:lstStyle/>
          <a:p>
            <a:pPr>
              <a:spcAft>
                <a:spcPts val="600"/>
              </a:spcAft>
            </a:pPr>
            <a:fld id="{8953E1C7-EFBE-3B49-ABDB-63B10A2CCCB0}" type="slidenum">
              <a:rPr lang="en-GB" altLang="en-US" smtClean="0"/>
              <a:pPr>
                <a:spcAft>
                  <a:spcPts val="600"/>
                </a:spcAft>
              </a:pPr>
              <a:t>3</a:t>
            </a:fld>
            <a:endParaRPr lang="en-GB" altLang="en-US"/>
          </a:p>
        </p:txBody>
      </p:sp>
      <p:graphicFrame>
        <p:nvGraphicFramePr>
          <p:cNvPr id="7" name="Content Placeholder 5">
            <a:extLst>
              <a:ext uri="{FF2B5EF4-FFF2-40B4-BE49-F238E27FC236}">
                <a16:creationId xmlns:a16="http://schemas.microsoft.com/office/drawing/2014/main" id="{665C027C-6E21-C24C-8C62-E2CC86E41E39}"/>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6167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5">
            <a:extLst>
              <a:ext uri="{FF2B5EF4-FFF2-40B4-BE49-F238E27FC236}">
                <a16:creationId xmlns:a16="http://schemas.microsoft.com/office/drawing/2014/main" id="{E86A7DF9-7470-664E-A0CE-A80CCE816988}"/>
              </a:ext>
            </a:extLst>
          </p:cNvPr>
          <p:cNvSpPr>
            <a:spLocks noGrp="1"/>
          </p:cNvSpPr>
          <p:nvPr>
            <p:ph type="title"/>
          </p:nvPr>
        </p:nvSpPr>
        <p:spPr>
          <a:xfrm>
            <a:off x="323850" y="2297113"/>
            <a:ext cx="8229600" cy="1143000"/>
          </a:xfrm>
        </p:spPr>
        <p:txBody>
          <a:bodyPr/>
          <a:lstStyle/>
          <a:p>
            <a:pPr eaLnBrk="1" hangingPunct="1"/>
            <a:br>
              <a:rPr lang="en-GB" altLang="en-US" sz="3200" b="1" dirty="0"/>
            </a:br>
            <a:br>
              <a:rPr lang="en-GB" altLang="en-US" sz="3200" b="1" dirty="0"/>
            </a:br>
            <a:r>
              <a:rPr lang="en-GB" altLang="en-US" sz="3200" b="1" dirty="0"/>
              <a:t>Strategies for Managing Knowledge</a:t>
            </a:r>
            <a:br>
              <a:rPr lang="en-GB" altLang="en-US" sz="3200" b="1" dirty="0"/>
            </a:br>
            <a:br>
              <a:rPr lang="en-GB" altLang="en-US" sz="3200" dirty="0">
                <a:solidFill>
                  <a:schemeClr val="tx1"/>
                </a:solidFill>
              </a:rPr>
            </a:br>
            <a:r>
              <a:rPr lang="en-US" altLang="en-US" sz="2800" i="1" dirty="0"/>
              <a:t>A resource based approach tends to place more emphasis on the </a:t>
            </a:r>
            <a:r>
              <a:rPr lang="en-US" altLang="en-US" sz="2800" i="1" u="sng" dirty="0">
                <a:solidFill>
                  <a:srgbClr val="FF0000"/>
                </a:solidFill>
              </a:rPr>
              <a:t>organization's capabilities or core competences</a:t>
            </a:r>
            <a:r>
              <a:rPr lang="en-US" altLang="en-US" sz="2800" i="1" dirty="0"/>
              <a:t>.</a:t>
            </a:r>
            <a:br>
              <a:rPr lang="en-US" altLang="en-US" sz="2800" i="1" dirty="0"/>
            </a:br>
            <a:br>
              <a:rPr lang="en-US" altLang="en-US" sz="2800" i="1" dirty="0"/>
            </a:br>
            <a:r>
              <a:rPr lang="en-US" altLang="en-US" sz="2800" i="1" dirty="0"/>
              <a:t>A knowledge based strategy formulation should thus start with the primary intangible resource: the </a:t>
            </a:r>
            <a:r>
              <a:rPr lang="en-US" altLang="en-US" sz="2800" i="1" u="sng" dirty="0">
                <a:solidFill>
                  <a:srgbClr val="FF0000"/>
                </a:solidFill>
              </a:rPr>
              <a:t>competence of people</a:t>
            </a:r>
            <a:r>
              <a:rPr lang="en-US" altLang="en-US" sz="2800" i="1" dirty="0"/>
              <a:t>.</a:t>
            </a:r>
            <a:br>
              <a:rPr lang="en-US" altLang="en-US" sz="3200" i="1" dirty="0"/>
            </a:br>
            <a:br>
              <a:rPr lang="en-US" altLang="en-US" sz="3200" i="1" dirty="0"/>
            </a:br>
            <a:r>
              <a:rPr lang="en-US" altLang="en-US" sz="1050" i="1" dirty="0"/>
              <a:t>Source:</a:t>
            </a:r>
            <a:r>
              <a:rPr lang="en-GB" altLang="en-US" sz="1050" dirty="0"/>
              <a:t> </a:t>
            </a:r>
            <a:r>
              <a:rPr lang="en-GB" altLang="en-US" sz="1050" dirty="0" err="1"/>
              <a:t>Sveiby</a:t>
            </a:r>
            <a:r>
              <a:rPr lang="en-GB" altLang="en-US" sz="1050" dirty="0"/>
              <a:t>, K. E. (2001). A knowledge-based theory of the firm to guide in strategy formulation. </a:t>
            </a:r>
            <a:r>
              <a:rPr lang="en-GB" altLang="en-US" sz="1050" i="1" dirty="0"/>
              <a:t>Journal of intellectual capital</a:t>
            </a:r>
            <a:r>
              <a:rPr lang="en-GB" altLang="en-US" sz="1050" dirty="0"/>
              <a:t>, </a:t>
            </a:r>
            <a:r>
              <a:rPr lang="en-GB" altLang="en-US" sz="1050" i="1" dirty="0"/>
              <a:t>2</a:t>
            </a:r>
            <a:r>
              <a:rPr lang="en-GB" altLang="en-US" sz="1050" dirty="0"/>
              <a:t>(4), 344-358.</a:t>
            </a:r>
            <a:endParaRPr lang="en-US" altLang="en-US" sz="1200" dirty="0"/>
          </a:p>
        </p:txBody>
      </p:sp>
      <p:sp>
        <p:nvSpPr>
          <p:cNvPr id="18434" name="Date Placeholder 3">
            <a:extLst>
              <a:ext uri="{FF2B5EF4-FFF2-40B4-BE49-F238E27FC236}">
                <a16:creationId xmlns:a16="http://schemas.microsoft.com/office/drawing/2014/main" id="{EB6057E7-FBC9-8045-BDB3-2CC0F10EE8E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F71710D-A86D-E049-A1A7-BD142C2A9150}"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18435" name="Slide Number Placeholder 4">
            <a:extLst>
              <a:ext uri="{FF2B5EF4-FFF2-40B4-BE49-F238E27FC236}">
                <a16:creationId xmlns:a16="http://schemas.microsoft.com/office/drawing/2014/main" id="{F1FFBEE0-8E45-984D-A533-2E89FE8EC09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856E372-F9E9-794C-B9F9-265E4ECBEC81}"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94C70-56C0-D441-944F-7E35DBA3C349}"/>
              </a:ext>
            </a:extLst>
          </p:cNvPr>
          <p:cNvSpPr>
            <a:spLocks noGrp="1"/>
          </p:cNvSpPr>
          <p:nvPr>
            <p:ph type="title"/>
          </p:nvPr>
        </p:nvSpPr>
        <p:spPr/>
        <p:txBody>
          <a:bodyPr/>
          <a:lstStyle/>
          <a:p>
            <a:r>
              <a:rPr lang="en-GB" altLang="en-US" b="1" dirty="0"/>
              <a:t>Strategies for Managing Knowledge</a:t>
            </a:r>
            <a:endParaRPr lang="en-GB" dirty="0"/>
          </a:p>
        </p:txBody>
      </p:sp>
      <p:sp>
        <p:nvSpPr>
          <p:cNvPr id="3" name="Content Placeholder 2">
            <a:extLst>
              <a:ext uri="{FF2B5EF4-FFF2-40B4-BE49-F238E27FC236}">
                <a16:creationId xmlns:a16="http://schemas.microsoft.com/office/drawing/2014/main" id="{F882EF12-5D24-E04D-8171-1D18CFAA7347}"/>
              </a:ext>
            </a:extLst>
          </p:cNvPr>
          <p:cNvSpPr>
            <a:spLocks noGrp="1"/>
          </p:cNvSpPr>
          <p:nvPr>
            <p:ph idx="1"/>
          </p:nvPr>
        </p:nvSpPr>
        <p:spPr>
          <a:xfrm>
            <a:off x="179512" y="1417638"/>
            <a:ext cx="8856984" cy="4099594"/>
          </a:xfrm>
        </p:spPr>
        <p:txBody>
          <a:bodyPr/>
          <a:lstStyle/>
          <a:p>
            <a:r>
              <a:rPr lang="en-GB" sz="1800" dirty="0"/>
              <a:t>The possible approaches to knowledge management strategies include </a:t>
            </a:r>
          </a:p>
          <a:p>
            <a:pPr lvl="1"/>
            <a:r>
              <a:rPr lang="en-GB" sz="1800" dirty="0"/>
              <a:t>Building a technical infrastructure (</a:t>
            </a:r>
            <a:r>
              <a:rPr lang="en-GB" sz="1800" dirty="0" err="1"/>
              <a:t>Alavi</a:t>
            </a:r>
            <a:r>
              <a:rPr lang="en-GB" sz="1800" dirty="0"/>
              <a:t> and </a:t>
            </a:r>
            <a:r>
              <a:rPr lang="en-GB" sz="1800" dirty="0" err="1"/>
              <a:t>Leidner</a:t>
            </a:r>
            <a:r>
              <a:rPr lang="en-GB" sz="1800" dirty="0"/>
              <a:t>, 2001),</a:t>
            </a:r>
          </a:p>
          <a:p>
            <a:pPr lvl="1"/>
            <a:r>
              <a:rPr lang="en-GB" sz="1800" dirty="0"/>
              <a:t>Structuring or restructuring a learning organization (</a:t>
            </a:r>
            <a:r>
              <a:rPr lang="en-GB" sz="1800" dirty="0" err="1"/>
              <a:t>Kogut</a:t>
            </a:r>
            <a:r>
              <a:rPr lang="en-GB" sz="1800" dirty="0"/>
              <a:t> and Zander, 1996), </a:t>
            </a:r>
          </a:p>
          <a:p>
            <a:pPr lvl="1"/>
            <a:r>
              <a:rPr lang="en-GB" sz="1800" dirty="0"/>
              <a:t>Fostering a knowledge-friendly culture (Lee and Kim, 2001), </a:t>
            </a:r>
          </a:p>
          <a:p>
            <a:pPr lvl="1"/>
            <a:r>
              <a:rPr lang="en-GB" sz="1800" dirty="0"/>
              <a:t>Establishing knowledge management processes (</a:t>
            </a:r>
            <a:r>
              <a:rPr lang="en-GB" sz="1800" dirty="0" err="1"/>
              <a:t>Beccera</a:t>
            </a:r>
            <a:r>
              <a:rPr lang="en-GB" sz="1800" dirty="0"/>
              <a:t>-Fernandez and </a:t>
            </a:r>
            <a:r>
              <a:rPr lang="en-GB" sz="1800" dirty="0" err="1"/>
              <a:t>Saberwal</a:t>
            </a:r>
            <a:r>
              <a:rPr lang="en-GB" sz="1800" dirty="0"/>
              <a:t>, 2001; Gold et al., 2001) and</a:t>
            </a:r>
          </a:p>
          <a:p>
            <a:pPr lvl="1"/>
            <a:r>
              <a:rPr lang="en-GB" sz="1800" dirty="0"/>
              <a:t>Measuring or leveraging intellectual capital (</a:t>
            </a:r>
            <a:r>
              <a:rPr lang="en-GB" sz="1800" dirty="0" err="1"/>
              <a:t>Edvinsson</a:t>
            </a:r>
            <a:r>
              <a:rPr lang="en-GB" sz="1800" dirty="0"/>
              <a:t>, 1997). </a:t>
            </a:r>
          </a:p>
          <a:p>
            <a:pPr marL="457200" lvl="1" indent="0">
              <a:buNone/>
            </a:pPr>
            <a:endParaRPr lang="en-GB" sz="1800" dirty="0"/>
          </a:p>
          <a:p>
            <a:pPr indent="-285750"/>
            <a:r>
              <a:rPr lang="en-GB" sz="1800" dirty="0"/>
              <a:t>These different strategies can be categorized variously : exploitative and explorative strategies; survival and advancement strategies; codification and personalization strategies; external acquisition and internal development strategies and Hard and soft mechanism (Hansen et al., 1999; Zack, 1999; Kluge et al., 2000; </a:t>
            </a:r>
            <a:r>
              <a:rPr lang="en-GB" sz="1800" dirty="0" err="1"/>
              <a:t>Jasimuddin</a:t>
            </a:r>
            <a:r>
              <a:rPr lang="en-GB" sz="1800" dirty="0"/>
              <a:t>, 2008)</a:t>
            </a:r>
          </a:p>
          <a:p>
            <a:pPr marL="457200" lvl="1" indent="0">
              <a:buNone/>
            </a:pPr>
            <a:r>
              <a:rPr lang="en-GB" sz="1000" dirty="0"/>
              <a:t> </a:t>
            </a:r>
          </a:p>
        </p:txBody>
      </p:sp>
      <p:sp>
        <p:nvSpPr>
          <p:cNvPr id="4" name="Date Placeholder 3">
            <a:extLst>
              <a:ext uri="{FF2B5EF4-FFF2-40B4-BE49-F238E27FC236}">
                <a16:creationId xmlns:a16="http://schemas.microsoft.com/office/drawing/2014/main" id="{1E7EF58B-E752-7647-9BC6-B395197B8F96}"/>
              </a:ext>
            </a:extLst>
          </p:cNvPr>
          <p:cNvSpPr>
            <a:spLocks noGrp="1"/>
          </p:cNvSpPr>
          <p:nvPr>
            <p:ph type="dt" sz="half" idx="10"/>
          </p:nvPr>
        </p:nvSpPr>
        <p:spPr/>
        <p:txBody>
          <a:bodyPr/>
          <a:lstStyle/>
          <a:p>
            <a:pPr>
              <a:defRPr/>
            </a:pPr>
            <a:fld id="{A08FD6A6-B56F-EC4A-8624-71DE29B267EF}"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F69B5C29-8014-4C46-916E-B6297123C429}"/>
              </a:ext>
            </a:extLst>
          </p:cNvPr>
          <p:cNvSpPr>
            <a:spLocks noGrp="1"/>
          </p:cNvSpPr>
          <p:nvPr>
            <p:ph type="sldNum" sz="quarter" idx="12"/>
          </p:nvPr>
        </p:nvSpPr>
        <p:spPr/>
        <p:txBody>
          <a:bodyPr/>
          <a:lstStyle/>
          <a:p>
            <a:pPr>
              <a:defRPr/>
            </a:pPr>
            <a:fld id="{FED5E0A3-FE6A-3F45-ACAC-A35FC96FE8E3}" type="slidenum">
              <a:rPr lang="en-GB" altLang="en-US" smtClean="0"/>
              <a:pPr>
                <a:defRPr/>
              </a:pPr>
              <a:t>5</a:t>
            </a:fld>
            <a:endParaRPr lang="en-GB" altLang="en-US"/>
          </a:p>
        </p:txBody>
      </p:sp>
    </p:spTree>
    <p:extLst>
      <p:ext uri="{BB962C8B-B14F-4D97-AF65-F5344CB8AC3E}">
        <p14:creationId xmlns:p14="http://schemas.microsoft.com/office/powerpoint/2010/main" val="3853321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4D7BB4C-960E-4133-961F-3EDE4A2DA09F}"/>
              </a:ext>
            </a:extLst>
          </p:cNvPr>
          <p:cNvSpPr>
            <a:spLocks noGrp="1"/>
          </p:cNvSpPr>
          <p:nvPr>
            <p:ph type="title"/>
          </p:nvPr>
        </p:nvSpPr>
        <p:spPr>
          <a:xfrm>
            <a:off x="457200" y="274638"/>
            <a:ext cx="8229600" cy="1143000"/>
          </a:xfrm>
        </p:spPr>
        <p:txBody>
          <a:bodyPr wrap="square" anchor="ctr">
            <a:normAutofit/>
          </a:bodyPr>
          <a:lstStyle/>
          <a:p>
            <a:r>
              <a:rPr lang="en-US" dirty="0"/>
              <a:t>Codification vs Personalisation </a:t>
            </a:r>
          </a:p>
        </p:txBody>
      </p:sp>
      <p:sp>
        <p:nvSpPr>
          <p:cNvPr id="21" name="Text Placeholder 2">
            <a:extLst>
              <a:ext uri="{FF2B5EF4-FFF2-40B4-BE49-F238E27FC236}">
                <a16:creationId xmlns:a16="http://schemas.microsoft.com/office/drawing/2014/main" id="{B9F9299D-244D-45C5-A3AB-386223A42B76}"/>
              </a:ext>
            </a:extLst>
          </p:cNvPr>
          <p:cNvSpPr>
            <a:spLocks noGrp="1"/>
          </p:cNvSpPr>
          <p:nvPr>
            <p:ph type="body" idx="1"/>
          </p:nvPr>
        </p:nvSpPr>
        <p:spPr>
          <a:xfrm>
            <a:off x="457200" y="1535113"/>
            <a:ext cx="4040188" cy="639762"/>
          </a:xfrm>
        </p:spPr>
        <p:txBody>
          <a:bodyPr/>
          <a:lstStyle/>
          <a:p>
            <a:endParaRPr lang="en-US"/>
          </a:p>
        </p:txBody>
      </p:sp>
      <p:pic>
        <p:nvPicPr>
          <p:cNvPr id="7" name="Content Placeholder 6" descr="A screenshot of a cell phone&#10;&#10;Description automatically generated">
            <a:extLst>
              <a:ext uri="{FF2B5EF4-FFF2-40B4-BE49-F238E27FC236}">
                <a16:creationId xmlns:a16="http://schemas.microsoft.com/office/drawing/2014/main" id="{8CC8FEE1-608F-BB47-B05C-FE8E7B32B84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tretch/>
        </p:blipFill>
        <p:spPr>
          <a:xfrm>
            <a:off x="0" y="1417638"/>
            <a:ext cx="4728889" cy="4243610"/>
          </a:xfrm>
          <a:noFill/>
        </p:spPr>
      </p:pic>
      <p:sp>
        <p:nvSpPr>
          <p:cNvPr id="8" name="TextBox 7">
            <a:extLst>
              <a:ext uri="{FF2B5EF4-FFF2-40B4-BE49-F238E27FC236}">
                <a16:creationId xmlns:a16="http://schemas.microsoft.com/office/drawing/2014/main" id="{5595F8AC-6D3D-E444-B53A-F07355ED5BD3}"/>
              </a:ext>
            </a:extLst>
          </p:cNvPr>
          <p:cNvSpPr txBox="1"/>
          <p:nvPr/>
        </p:nvSpPr>
        <p:spPr bwMode="auto">
          <a:xfrm>
            <a:off x="4645025" y="1535113"/>
            <a:ext cx="4041775" cy="639762"/>
          </a:xfrm>
          <a:prstGeom prst="rect">
            <a:avLst/>
          </a:prstGeom>
          <a:noFill/>
          <a:ln>
            <a:noFill/>
          </a:ln>
        </p:spPr>
        <p:txBody>
          <a:bodyPr wrap="square" rtlCol="0" anchor="b">
            <a:normAutofit/>
          </a:bodyPr>
          <a:lstStyle/>
          <a:p>
            <a:pPr>
              <a:spcAft>
                <a:spcPts val="600"/>
              </a:spcAft>
            </a:pPr>
            <a:endParaRPr lang="en-GB" sz="2400" dirty="0"/>
          </a:p>
        </p:txBody>
      </p:sp>
      <p:sp>
        <p:nvSpPr>
          <p:cNvPr id="23" name="Content Placeholder 5">
            <a:extLst>
              <a:ext uri="{FF2B5EF4-FFF2-40B4-BE49-F238E27FC236}">
                <a16:creationId xmlns:a16="http://schemas.microsoft.com/office/drawing/2014/main" id="{219A25D5-82A9-4E29-91DE-4F64991164D5}"/>
              </a:ext>
            </a:extLst>
          </p:cNvPr>
          <p:cNvSpPr>
            <a:spLocks noGrp="1"/>
          </p:cNvSpPr>
          <p:nvPr>
            <p:ph sz="quarter" idx="4"/>
          </p:nvPr>
        </p:nvSpPr>
        <p:spPr>
          <a:xfrm>
            <a:off x="4792662" y="1268760"/>
            <a:ext cx="4041775" cy="3414365"/>
          </a:xfrm>
        </p:spPr>
        <p:txBody>
          <a:bodyPr/>
          <a:lstStyle/>
          <a:p>
            <a:pPr>
              <a:lnSpc>
                <a:spcPct val="90000"/>
              </a:lnSpc>
            </a:pPr>
            <a:r>
              <a:rPr lang="en-GB" sz="1600" dirty="0"/>
              <a:t>Knowledge is carefully codified and stored in databases, where it can be accessed and used easily by anyone in the company. We call this the </a:t>
            </a:r>
            <a:r>
              <a:rPr lang="en-GB" sz="1600" b="1" i="1" dirty="0"/>
              <a:t>codification strategy </a:t>
            </a:r>
            <a:r>
              <a:rPr lang="en-GB" sz="1600" i="1" dirty="0"/>
              <a:t>(</a:t>
            </a:r>
            <a:r>
              <a:rPr lang="en-GB" sz="1600" i="1" dirty="0" err="1"/>
              <a:t>P.1</a:t>
            </a:r>
            <a:r>
              <a:rPr lang="en-GB" sz="1600" i="1" dirty="0"/>
              <a:t>)</a:t>
            </a:r>
            <a:r>
              <a:rPr lang="en-GB" sz="1600" dirty="0"/>
              <a:t>.</a:t>
            </a:r>
          </a:p>
          <a:p>
            <a:pPr marL="0" indent="0">
              <a:lnSpc>
                <a:spcPct val="90000"/>
              </a:lnSpc>
              <a:buNone/>
            </a:pPr>
            <a:r>
              <a:rPr lang="en-GB" sz="1600" dirty="0"/>
              <a:t> </a:t>
            </a:r>
          </a:p>
          <a:p>
            <a:pPr>
              <a:lnSpc>
                <a:spcPct val="90000"/>
              </a:lnSpc>
            </a:pPr>
            <a:r>
              <a:rPr lang="en-GB" sz="1600" dirty="0"/>
              <a:t>Knowledge is closely tied to the person who developed it and is shared mainly through direct person-to-person contacts. The chief purpose of computers at such companies is to help people communicate knowledge, not to store it. We call this the </a:t>
            </a:r>
            <a:r>
              <a:rPr lang="en-GB" sz="1600" b="1" i="1" dirty="0"/>
              <a:t>personalization strategy </a:t>
            </a:r>
            <a:r>
              <a:rPr lang="en-GB" sz="1600" i="1" dirty="0"/>
              <a:t>(</a:t>
            </a:r>
            <a:r>
              <a:rPr lang="en-GB" sz="1600" i="1" dirty="0" err="1"/>
              <a:t>P.2</a:t>
            </a:r>
            <a:r>
              <a:rPr lang="en-GB" sz="1600" i="1" dirty="0"/>
              <a:t>)</a:t>
            </a:r>
            <a:r>
              <a:rPr lang="en-GB" sz="1600" dirty="0"/>
              <a:t>. </a:t>
            </a:r>
          </a:p>
          <a:p>
            <a:pPr marL="0" indent="0">
              <a:lnSpc>
                <a:spcPct val="90000"/>
              </a:lnSpc>
              <a:buNone/>
            </a:pPr>
            <a:r>
              <a:rPr lang="en-GB" sz="1600" dirty="0"/>
              <a:t>		Hansen et al. (1999) </a:t>
            </a:r>
          </a:p>
          <a:p>
            <a:pPr marL="0" indent="0">
              <a:lnSpc>
                <a:spcPct val="90000"/>
              </a:lnSpc>
              <a:buNone/>
            </a:pPr>
            <a:endParaRPr lang="en-GB" sz="1600" dirty="0"/>
          </a:p>
        </p:txBody>
      </p:sp>
      <p:sp>
        <p:nvSpPr>
          <p:cNvPr id="14" name="Date Placeholder 3">
            <a:extLst>
              <a:ext uri="{FF2B5EF4-FFF2-40B4-BE49-F238E27FC236}">
                <a16:creationId xmlns:a16="http://schemas.microsoft.com/office/drawing/2014/main" id="{30D97E25-0F57-4EAB-A9F2-DB5C4A5E3D62}"/>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A08FD6A6-B56F-EC4A-8624-71DE29B267EF}" type="datetime1">
              <a:rPr lang="en-GB" altLang="en-US" sz="900"/>
              <a:pPr>
                <a:lnSpc>
                  <a:spcPct val="90000"/>
                </a:lnSpc>
                <a:spcAft>
                  <a:spcPts val="600"/>
                </a:spcAft>
                <a:defRPr/>
              </a:pPr>
              <a:t>13/01/2021</a:t>
            </a:fld>
            <a:endParaRPr lang="en-GB" altLang="en-US" sz="900"/>
          </a:p>
        </p:txBody>
      </p:sp>
      <p:sp>
        <p:nvSpPr>
          <p:cNvPr id="16" name="Slide Number Placeholder 4">
            <a:extLst>
              <a:ext uri="{FF2B5EF4-FFF2-40B4-BE49-F238E27FC236}">
                <a16:creationId xmlns:a16="http://schemas.microsoft.com/office/drawing/2014/main" id="{1997C9E3-B496-4415-8DD7-7630AB80DF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FED5E0A3-FE6A-3F45-ACAC-A35FC96FE8E3}" type="slidenum">
              <a:rPr lang="en-GB" altLang="en-US"/>
              <a:pPr>
                <a:spcAft>
                  <a:spcPts val="600"/>
                </a:spcAft>
                <a:defRPr/>
              </a:pPr>
              <a:t>6</a:t>
            </a:fld>
            <a:endParaRPr lang="en-GB" altLang="en-US"/>
          </a:p>
        </p:txBody>
      </p:sp>
      <p:sp>
        <p:nvSpPr>
          <p:cNvPr id="4" name="Date Placeholder 3" hidden="1">
            <a:extLst>
              <a:ext uri="{FF2B5EF4-FFF2-40B4-BE49-F238E27FC236}">
                <a16:creationId xmlns:a16="http://schemas.microsoft.com/office/drawing/2014/main" id="{2E368A52-DD52-AD40-AE89-E2186B78A6C5}"/>
              </a:ext>
            </a:extLst>
          </p:cNvPr>
          <p:cNvSpPr>
            <a:spLocks noGrp="1"/>
          </p:cNvSpPr>
          <p:nvPr>
            <p:ph type="dt" sz="half" idx="10"/>
          </p:nvPr>
        </p:nvSpPr>
        <p:spPr/>
        <p:txBody>
          <a:bodyPr/>
          <a:lstStyle/>
          <a:p>
            <a:pPr>
              <a:spcAft>
                <a:spcPts val="600"/>
              </a:spcAft>
              <a:defRPr/>
            </a:pPr>
            <a:fld id="{A08FD6A6-B56F-EC4A-8624-71DE29B267EF}" type="datetime1">
              <a:rPr lang="en-GB" altLang="en-US" smtClean="0"/>
              <a:pPr>
                <a:spcAft>
                  <a:spcPts val="600"/>
                </a:spcAft>
                <a:defRPr/>
              </a:pPr>
              <a:t>13/01/2021</a:t>
            </a:fld>
            <a:endParaRPr lang="en-GB" altLang="en-US"/>
          </a:p>
        </p:txBody>
      </p:sp>
      <p:sp>
        <p:nvSpPr>
          <p:cNvPr id="5" name="Slide Number Placeholder 4" hidden="1">
            <a:extLst>
              <a:ext uri="{FF2B5EF4-FFF2-40B4-BE49-F238E27FC236}">
                <a16:creationId xmlns:a16="http://schemas.microsoft.com/office/drawing/2014/main" id="{EFF47232-E96D-6F40-B6C6-9C6E6C12EB42}"/>
              </a:ext>
            </a:extLst>
          </p:cNvPr>
          <p:cNvSpPr>
            <a:spLocks noGrp="1"/>
          </p:cNvSpPr>
          <p:nvPr>
            <p:ph type="sldNum" sz="quarter" idx="4294967295"/>
          </p:nvPr>
        </p:nvSpPr>
        <p:spPr>
          <a:xfrm>
            <a:off x="7956550" y="6381750"/>
            <a:ext cx="730250" cy="339725"/>
          </a:xfrm>
        </p:spPr>
        <p:txBody>
          <a:bodyPr/>
          <a:lstStyle/>
          <a:p>
            <a:pPr>
              <a:spcAft>
                <a:spcPts val="600"/>
              </a:spcAft>
              <a:defRPr/>
            </a:pPr>
            <a:fld id="{FED5E0A3-FE6A-3F45-ACAC-A35FC96FE8E3}" type="slidenum">
              <a:rPr lang="en-GB" altLang="en-US" smtClean="0"/>
              <a:pPr>
                <a:spcAft>
                  <a:spcPts val="600"/>
                </a:spcAft>
                <a:defRPr/>
              </a:pPr>
              <a:t>6</a:t>
            </a:fld>
            <a:endParaRPr lang="en-GB" altLang="en-US"/>
          </a:p>
        </p:txBody>
      </p:sp>
      <p:sp>
        <p:nvSpPr>
          <p:cNvPr id="9" name="TextBox 8">
            <a:extLst>
              <a:ext uri="{FF2B5EF4-FFF2-40B4-BE49-F238E27FC236}">
                <a16:creationId xmlns:a16="http://schemas.microsoft.com/office/drawing/2014/main" id="{2386D3B1-49E4-0049-8141-64F8300B2A6C}"/>
              </a:ext>
            </a:extLst>
          </p:cNvPr>
          <p:cNvSpPr txBox="1"/>
          <p:nvPr/>
        </p:nvSpPr>
        <p:spPr>
          <a:xfrm>
            <a:off x="5506278" y="4084983"/>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644939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B024A-C173-2C48-A2F6-AFAB805A9F3C}"/>
              </a:ext>
            </a:extLst>
          </p:cNvPr>
          <p:cNvSpPr>
            <a:spLocks noGrp="1"/>
          </p:cNvSpPr>
          <p:nvPr>
            <p:ph type="title"/>
          </p:nvPr>
        </p:nvSpPr>
        <p:spPr>
          <a:xfrm>
            <a:off x="457200" y="274638"/>
            <a:ext cx="8229600" cy="634082"/>
          </a:xfrm>
        </p:spPr>
        <p:txBody>
          <a:bodyPr wrap="square" anchor="ctr">
            <a:normAutofit fontScale="90000"/>
          </a:bodyPr>
          <a:lstStyle/>
          <a:p>
            <a:r>
              <a:rPr lang="en-GB" dirty="0"/>
              <a:t>Hard vs Soft</a:t>
            </a:r>
          </a:p>
        </p:txBody>
      </p:sp>
      <p:sp>
        <p:nvSpPr>
          <p:cNvPr id="3" name="Content Placeholder 2">
            <a:extLst>
              <a:ext uri="{FF2B5EF4-FFF2-40B4-BE49-F238E27FC236}">
                <a16:creationId xmlns:a16="http://schemas.microsoft.com/office/drawing/2014/main" id="{E043D0DD-C8C5-784F-98CA-9D1670F393E5}"/>
              </a:ext>
            </a:extLst>
          </p:cNvPr>
          <p:cNvSpPr>
            <a:spLocks noGrp="1"/>
          </p:cNvSpPr>
          <p:nvPr>
            <p:ph sz="half" idx="1"/>
          </p:nvPr>
        </p:nvSpPr>
        <p:spPr>
          <a:xfrm>
            <a:off x="107594" y="1052736"/>
            <a:ext cx="4388292" cy="4320480"/>
          </a:xfrm>
        </p:spPr>
        <p:txBody>
          <a:bodyPr wrap="square" anchor="t">
            <a:normAutofit/>
          </a:bodyPr>
          <a:lstStyle/>
          <a:p>
            <a:pPr>
              <a:lnSpc>
                <a:spcPct val="90000"/>
              </a:lnSpc>
            </a:pPr>
            <a:r>
              <a:rPr lang="en-US" sz="1600" b="1" dirty="0"/>
              <a:t>Soft mechanisms</a:t>
            </a:r>
            <a:r>
              <a:rPr lang="en-US" sz="1600" dirty="0"/>
              <a:t>: </a:t>
            </a:r>
            <a:r>
              <a:rPr lang="en-GB" sz="1600" dirty="0"/>
              <a:t>the emphasis is to share tacit knowledge between individuals. ‘‘Firms hire smart people and let them talk to one another and use water coolers, talk rooms, and picnics as examples of places where the transfer of tacit knowledge can take place (Davenport and </a:t>
            </a:r>
            <a:r>
              <a:rPr lang="en-GB" sz="1600" dirty="0" err="1"/>
              <a:t>Prusak</a:t>
            </a:r>
            <a:r>
              <a:rPr lang="en-GB" sz="1600" dirty="0"/>
              <a:t>, 1998) </a:t>
            </a:r>
          </a:p>
          <a:p>
            <a:pPr marL="0" indent="0">
              <a:lnSpc>
                <a:spcPct val="90000"/>
              </a:lnSpc>
              <a:buNone/>
            </a:pPr>
            <a:endParaRPr lang="en-GB" sz="1600" dirty="0"/>
          </a:p>
          <a:p>
            <a:pPr>
              <a:lnSpc>
                <a:spcPct val="90000"/>
              </a:lnSpc>
            </a:pPr>
            <a:r>
              <a:rPr lang="en-GB" sz="1600" b="1" dirty="0"/>
              <a:t>Hard mechanism</a:t>
            </a:r>
            <a:r>
              <a:rPr lang="en-GB" sz="1600" dirty="0"/>
              <a:t>: ICTs could play a central role in the transfer of an organisation’s explicit knowledge, which is in words, easier. Hard mechanisms have the capability to transfer the vast array of knowledge and to reduce the space and time barriers. Study suggest people prefer to use Email when knowledge is more formal and explicit  (</a:t>
            </a:r>
            <a:r>
              <a:rPr lang="en-GB" sz="1600" dirty="0" err="1"/>
              <a:t>Jasimuddin</a:t>
            </a:r>
            <a:r>
              <a:rPr lang="en-GB" sz="1600" dirty="0"/>
              <a:t>, 2008)</a:t>
            </a:r>
          </a:p>
          <a:p>
            <a:pPr>
              <a:lnSpc>
                <a:spcPct val="90000"/>
              </a:lnSpc>
            </a:pPr>
            <a:endParaRPr lang="en-GB" sz="1500" dirty="0"/>
          </a:p>
          <a:p>
            <a:pPr>
              <a:lnSpc>
                <a:spcPct val="90000"/>
              </a:lnSpc>
            </a:pPr>
            <a:endParaRPr lang="en-GB" sz="1500" dirty="0"/>
          </a:p>
        </p:txBody>
      </p:sp>
      <p:graphicFrame>
        <p:nvGraphicFramePr>
          <p:cNvPr id="9" name="Content Placeholder 8">
            <a:extLst>
              <a:ext uri="{FF2B5EF4-FFF2-40B4-BE49-F238E27FC236}">
                <a16:creationId xmlns:a16="http://schemas.microsoft.com/office/drawing/2014/main" id="{9445EF29-B4DE-4840-8620-4C01F911A1C7}"/>
              </a:ext>
            </a:extLst>
          </p:cNvPr>
          <p:cNvGraphicFramePr>
            <a:graphicFrameLocks noGrp="1"/>
          </p:cNvGraphicFramePr>
          <p:nvPr>
            <p:ph sz="half" idx="2"/>
            <p:extLst>
              <p:ext uri="{D42A27DB-BD31-4B8C-83A1-F6EECF244321}">
                <p14:modId xmlns:p14="http://schemas.microsoft.com/office/powerpoint/2010/main" val="4110825510"/>
              </p:ext>
            </p:extLst>
          </p:nvPr>
        </p:nvGraphicFramePr>
        <p:xfrm>
          <a:off x="4572000" y="1148387"/>
          <a:ext cx="4388292" cy="3797738"/>
        </p:xfrm>
        <a:graphic>
          <a:graphicData uri="http://schemas.openxmlformats.org/drawingml/2006/table">
            <a:tbl>
              <a:tblPr firstRow="1" bandRow="1">
                <a:tableStyleId>{5C22544A-7EE6-4342-B048-85BDC9FD1C3A}</a:tableStyleId>
              </a:tblPr>
              <a:tblGrid>
                <a:gridCol w="1462764">
                  <a:extLst>
                    <a:ext uri="{9D8B030D-6E8A-4147-A177-3AD203B41FA5}">
                      <a16:colId xmlns:a16="http://schemas.microsoft.com/office/drawing/2014/main" val="1620581472"/>
                    </a:ext>
                  </a:extLst>
                </a:gridCol>
                <a:gridCol w="1462764">
                  <a:extLst>
                    <a:ext uri="{9D8B030D-6E8A-4147-A177-3AD203B41FA5}">
                      <a16:colId xmlns:a16="http://schemas.microsoft.com/office/drawing/2014/main" val="844638124"/>
                    </a:ext>
                  </a:extLst>
                </a:gridCol>
                <a:gridCol w="1462764">
                  <a:extLst>
                    <a:ext uri="{9D8B030D-6E8A-4147-A177-3AD203B41FA5}">
                      <a16:colId xmlns:a16="http://schemas.microsoft.com/office/drawing/2014/main" val="782684284"/>
                    </a:ext>
                  </a:extLst>
                </a:gridCol>
              </a:tblGrid>
              <a:tr h="439972">
                <a:tc>
                  <a:txBody>
                    <a:bodyPr/>
                    <a:lstStyle/>
                    <a:p>
                      <a:r>
                        <a:rPr lang="en-GB" sz="1400" dirty="0"/>
                        <a:t>Features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kern="1200" dirty="0">
                          <a:solidFill>
                            <a:schemeClr val="lt1"/>
                          </a:solidFill>
                          <a:effectLst/>
                          <a:latin typeface="+mn-lt"/>
                          <a:ea typeface="+mn-ea"/>
                          <a:cs typeface="+mn-cs"/>
                        </a:rPr>
                        <a:t>Soft approach </a:t>
                      </a:r>
                      <a:endParaRPr lang="en-GB" sz="1400" dirty="0">
                        <a:effectLst/>
                      </a:endParaRP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kern="1200" dirty="0">
                          <a:solidFill>
                            <a:schemeClr val="lt1"/>
                          </a:solidFill>
                          <a:effectLst/>
                          <a:latin typeface="+mn-lt"/>
                          <a:ea typeface="+mn-ea"/>
                          <a:cs typeface="+mn-cs"/>
                        </a:rPr>
                        <a:t>Hard approach </a:t>
                      </a:r>
                      <a:endParaRPr lang="en-GB" sz="1400" dirty="0">
                        <a:effectLst/>
                      </a:endParaRPr>
                    </a:p>
                    <a:p>
                      <a:endParaRPr lang="en-GB" sz="1400" dirty="0"/>
                    </a:p>
                  </a:txBody>
                  <a:tcPr/>
                </a:tc>
                <a:extLst>
                  <a:ext uri="{0D108BD9-81ED-4DB2-BD59-A6C34878D82A}">
                    <a16:rowId xmlns:a16="http://schemas.microsoft.com/office/drawing/2014/main" val="4260936270"/>
                  </a:ext>
                </a:extLst>
              </a:tr>
              <a:tr h="4399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Nature of knowledge </a:t>
                      </a:r>
                      <a:endParaRPr lang="en-GB" sz="140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Tacit</a:t>
                      </a:r>
                      <a:endParaRPr lang="en-GB" sz="140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Explicit</a:t>
                      </a:r>
                      <a:endParaRPr lang="en-GB" sz="1400" dirty="0">
                        <a:effectLst/>
                      </a:endParaRPr>
                    </a:p>
                  </a:txBody>
                  <a:tcPr/>
                </a:tc>
                <a:extLst>
                  <a:ext uri="{0D108BD9-81ED-4DB2-BD59-A6C34878D82A}">
                    <a16:rowId xmlns:a16="http://schemas.microsoft.com/office/drawing/2014/main" val="754308353"/>
                  </a:ext>
                </a:extLst>
              </a:tr>
              <a:tr h="4399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Role of technology </a:t>
                      </a:r>
                      <a:endParaRPr lang="en-GB" sz="140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Insignificant (if any) </a:t>
                      </a:r>
                      <a:endParaRPr lang="en-GB" sz="140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Technology-focused</a:t>
                      </a:r>
                      <a:endParaRPr lang="en-GB" sz="1400" dirty="0">
                        <a:effectLst/>
                      </a:endParaRPr>
                    </a:p>
                  </a:txBody>
                  <a:tcPr/>
                </a:tc>
                <a:extLst>
                  <a:ext uri="{0D108BD9-81ED-4DB2-BD59-A6C34878D82A}">
                    <a16:rowId xmlns:a16="http://schemas.microsoft.com/office/drawing/2014/main" val="1289624543"/>
                  </a:ext>
                </a:extLst>
              </a:tr>
              <a:tr h="4399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Role of people</a:t>
                      </a:r>
                      <a:endParaRPr lang="en-GB" sz="1400" dirty="0">
                        <a:effectLst/>
                      </a:endParaRP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People-focused </a:t>
                      </a:r>
                      <a:endParaRPr lang="en-GB" sz="1400" dirty="0">
                        <a:effectLst/>
                      </a:endParaRPr>
                    </a:p>
                    <a:p>
                      <a:endParaRPr lang="en-GB" sz="1400" dirty="0"/>
                    </a:p>
                  </a:txBody>
                  <a:tcPr/>
                </a:tc>
                <a:tc>
                  <a:txBody>
                    <a:bodyPr/>
                    <a:lstStyle/>
                    <a:p>
                      <a:r>
                        <a:rPr lang="en-GB" sz="1400" dirty="0"/>
                        <a:t>Little</a:t>
                      </a:r>
                    </a:p>
                  </a:txBody>
                  <a:tcPr/>
                </a:tc>
                <a:extLst>
                  <a:ext uri="{0D108BD9-81ED-4DB2-BD59-A6C34878D82A}">
                    <a16:rowId xmlns:a16="http://schemas.microsoft.com/office/drawing/2014/main" val="1801453019"/>
                  </a:ext>
                </a:extLst>
              </a:tr>
              <a:tr h="95177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Tools </a:t>
                      </a:r>
                      <a:endParaRPr lang="en-GB" sz="1400" dirty="0">
                        <a:effectLst/>
                      </a:endParaRP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Face-to-face interaction </a:t>
                      </a:r>
                      <a:endParaRPr lang="en-GB" sz="1400" dirty="0">
                        <a:effectLst/>
                      </a:endParaRP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Lotus Notes, Email, Electronic bulletin board etc.</a:t>
                      </a:r>
                      <a:endParaRPr lang="en-GB" sz="1400" dirty="0">
                        <a:effectLst/>
                      </a:endParaRPr>
                    </a:p>
                  </a:txBody>
                  <a:tcPr/>
                </a:tc>
                <a:extLst>
                  <a:ext uri="{0D108BD9-81ED-4DB2-BD59-A6C34878D82A}">
                    <a16:rowId xmlns:a16="http://schemas.microsoft.com/office/drawing/2014/main" val="1400875609"/>
                  </a:ext>
                </a:extLst>
              </a:tr>
              <a:tr h="7733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Examples </a:t>
                      </a:r>
                      <a:endParaRPr lang="en-GB" sz="1400" dirty="0">
                        <a:effectLs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McKinsey; Bain and Company </a:t>
                      </a:r>
                      <a:endParaRPr lang="en-GB" sz="1400" dirty="0">
                        <a:effectLst/>
                      </a:endParaRP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Anderson Consulting; Ernst and Young </a:t>
                      </a:r>
                      <a:endParaRPr lang="en-GB" sz="1400" dirty="0">
                        <a:effectLst/>
                      </a:endParaRPr>
                    </a:p>
                  </a:txBody>
                  <a:tcPr/>
                </a:tc>
                <a:extLst>
                  <a:ext uri="{0D108BD9-81ED-4DB2-BD59-A6C34878D82A}">
                    <a16:rowId xmlns:a16="http://schemas.microsoft.com/office/drawing/2014/main" val="2737691630"/>
                  </a:ext>
                </a:extLst>
              </a:tr>
            </a:tbl>
          </a:graphicData>
        </a:graphic>
      </p:graphicFrame>
      <p:sp>
        <p:nvSpPr>
          <p:cNvPr id="5" name="Date Placeholder 4">
            <a:extLst>
              <a:ext uri="{FF2B5EF4-FFF2-40B4-BE49-F238E27FC236}">
                <a16:creationId xmlns:a16="http://schemas.microsoft.com/office/drawing/2014/main" id="{DFD6AB29-1DED-A549-B920-4DF9EF95C73C}"/>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EC19912A-1AE8-AD41-947A-DDB6DA22B9C9}" type="datetime1">
              <a:rPr lang="en-GB" altLang="en-US" sz="900" smtClean="0"/>
              <a:pPr>
                <a:lnSpc>
                  <a:spcPct val="90000"/>
                </a:lnSpc>
                <a:spcAft>
                  <a:spcPts val="600"/>
                </a:spcAft>
                <a:defRPr/>
              </a:pPr>
              <a:t>13/01/2021</a:t>
            </a:fld>
            <a:endParaRPr lang="en-GB" altLang="en-US" sz="900"/>
          </a:p>
        </p:txBody>
      </p:sp>
      <p:sp>
        <p:nvSpPr>
          <p:cNvPr id="6" name="Slide Number Placeholder 5">
            <a:extLst>
              <a:ext uri="{FF2B5EF4-FFF2-40B4-BE49-F238E27FC236}">
                <a16:creationId xmlns:a16="http://schemas.microsoft.com/office/drawing/2014/main" id="{CE71337E-0E5D-E44F-98E5-E57B0DBE116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0FA49143-86BE-154D-AF07-C479DCFB58EA}"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543131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0DCF6-50F3-2C47-A40E-59318428DA49}"/>
              </a:ext>
            </a:extLst>
          </p:cNvPr>
          <p:cNvSpPr>
            <a:spLocks noGrp="1"/>
          </p:cNvSpPr>
          <p:nvPr>
            <p:ph type="title"/>
          </p:nvPr>
        </p:nvSpPr>
        <p:spPr>
          <a:xfrm>
            <a:off x="442129" y="1268760"/>
            <a:ext cx="8229600" cy="1143000"/>
          </a:xfrm>
        </p:spPr>
        <p:txBody>
          <a:bodyPr/>
          <a:lstStyle/>
          <a:p>
            <a:r>
              <a:rPr lang="en-GB" sz="2800" dirty="0"/>
              <a:t>Is there a middle ground between hard and soft ?</a:t>
            </a:r>
          </a:p>
        </p:txBody>
      </p:sp>
      <p:sp>
        <p:nvSpPr>
          <p:cNvPr id="5" name="Date Placeholder 4">
            <a:extLst>
              <a:ext uri="{FF2B5EF4-FFF2-40B4-BE49-F238E27FC236}">
                <a16:creationId xmlns:a16="http://schemas.microsoft.com/office/drawing/2014/main" id="{982E1C78-7662-174E-9233-AB0ADD4CBBFF}"/>
              </a:ext>
            </a:extLst>
          </p:cNvPr>
          <p:cNvSpPr>
            <a:spLocks noGrp="1"/>
          </p:cNvSpPr>
          <p:nvPr>
            <p:ph type="dt" sz="half" idx="10"/>
          </p:nvPr>
        </p:nvSpPr>
        <p:spPr/>
        <p:txBody>
          <a:bodyPr/>
          <a:lstStyle/>
          <a:p>
            <a:pPr>
              <a:defRPr/>
            </a:pPr>
            <a:fld id="{EC19912A-1AE8-AD41-947A-DDB6DA22B9C9}" type="datetime1">
              <a:rPr lang="en-GB" altLang="en-US" smtClean="0"/>
              <a:pPr>
                <a:defRPr/>
              </a:pPr>
              <a:t>13/01/2021</a:t>
            </a:fld>
            <a:endParaRPr lang="en-GB" altLang="en-US"/>
          </a:p>
        </p:txBody>
      </p:sp>
      <p:sp>
        <p:nvSpPr>
          <p:cNvPr id="6" name="Slide Number Placeholder 5">
            <a:extLst>
              <a:ext uri="{FF2B5EF4-FFF2-40B4-BE49-F238E27FC236}">
                <a16:creationId xmlns:a16="http://schemas.microsoft.com/office/drawing/2014/main" id="{16225948-6CE1-BF40-8C61-89763D501E06}"/>
              </a:ext>
            </a:extLst>
          </p:cNvPr>
          <p:cNvSpPr>
            <a:spLocks noGrp="1"/>
          </p:cNvSpPr>
          <p:nvPr>
            <p:ph type="sldNum" sz="quarter" idx="11"/>
          </p:nvPr>
        </p:nvSpPr>
        <p:spPr/>
        <p:txBody>
          <a:bodyPr/>
          <a:lstStyle/>
          <a:p>
            <a:pPr>
              <a:defRPr/>
            </a:pPr>
            <a:fld id="{0FA49143-86BE-154D-AF07-C479DCFB58EA}" type="slidenum">
              <a:rPr lang="en-GB" altLang="en-US" smtClean="0"/>
              <a:pPr>
                <a:defRPr/>
              </a:pPr>
              <a:t>8</a:t>
            </a:fld>
            <a:endParaRPr lang="en-GB" altLang="en-US"/>
          </a:p>
        </p:txBody>
      </p:sp>
    </p:spTree>
    <p:extLst>
      <p:ext uri="{BB962C8B-B14F-4D97-AF65-F5344CB8AC3E}">
        <p14:creationId xmlns:p14="http://schemas.microsoft.com/office/powerpoint/2010/main" val="2969104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D0904-B3BD-014A-9D25-1FC1EF78C0E9}"/>
              </a:ext>
            </a:extLst>
          </p:cNvPr>
          <p:cNvSpPr>
            <a:spLocks noGrp="1"/>
          </p:cNvSpPr>
          <p:nvPr>
            <p:ph type="title"/>
          </p:nvPr>
        </p:nvSpPr>
        <p:spPr>
          <a:xfrm>
            <a:off x="457200" y="274638"/>
            <a:ext cx="8229600" cy="752474"/>
          </a:xfrm>
        </p:spPr>
        <p:txBody>
          <a:bodyPr/>
          <a:lstStyle/>
          <a:p>
            <a:r>
              <a:rPr lang="en-GB" sz="2000" dirty="0"/>
              <a:t>Summary of evolving IS/IT strategic influences and trends from the </a:t>
            </a:r>
            <a:r>
              <a:rPr lang="en-GB" sz="2000" dirty="0" err="1"/>
              <a:t>1970s</a:t>
            </a:r>
            <a:r>
              <a:rPr lang="en-GB" sz="2000" dirty="0"/>
              <a:t> to post 2007 financial crisis</a:t>
            </a:r>
          </a:p>
        </p:txBody>
      </p:sp>
      <p:graphicFrame>
        <p:nvGraphicFramePr>
          <p:cNvPr id="7" name="Content Placeholder 6">
            <a:extLst>
              <a:ext uri="{FF2B5EF4-FFF2-40B4-BE49-F238E27FC236}">
                <a16:creationId xmlns:a16="http://schemas.microsoft.com/office/drawing/2014/main" id="{AFC160F0-54CC-6D4B-B2AB-61FF476579BB}"/>
              </a:ext>
            </a:extLst>
          </p:cNvPr>
          <p:cNvGraphicFramePr>
            <a:graphicFrameLocks noGrp="1"/>
          </p:cNvGraphicFramePr>
          <p:nvPr>
            <p:ph sz="half" idx="1"/>
            <p:extLst>
              <p:ext uri="{D42A27DB-BD31-4B8C-83A1-F6EECF244321}">
                <p14:modId xmlns:p14="http://schemas.microsoft.com/office/powerpoint/2010/main" val="3149001997"/>
              </p:ext>
            </p:extLst>
          </p:nvPr>
        </p:nvGraphicFramePr>
        <p:xfrm>
          <a:off x="107504" y="1228948"/>
          <a:ext cx="8712969" cy="4468684"/>
        </p:xfrm>
        <a:graphic>
          <a:graphicData uri="http://schemas.openxmlformats.org/drawingml/2006/table">
            <a:tbl>
              <a:tblPr/>
              <a:tblGrid>
                <a:gridCol w="1244709">
                  <a:extLst>
                    <a:ext uri="{9D8B030D-6E8A-4147-A177-3AD203B41FA5}">
                      <a16:colId xmlns:a16="http://schemas.microsoft.com/office/drawing/2014/main" val="2654997984"/>
                    </a:ext>
                  </a:extLst>
                </a:gridCol>
                <a:gridCol w="988072">
                  <a:extLst>
                    <a:ext uri="{9D8B030D-6E8A-4147-A177-3AD203B41FA5}">
                      <a16:colId xmlns:a16="http://schemas.microsoft.com/office/drawing/2014/main" val="2040619385"/>
                    </a:ext>
                  </a:extLst>
                </a:gridCol>
                <a:gridCol w="1143562">
                  <a:extLst>
                    <a:ext uri="{9D8B030D-6E8A-4147-A177-3AD203B41FA5}">
                      <a16:colId xmlns:a16="http://schemas.microsoft.com/office/drawing/2014/main" val="1685897589"/>
                    </a:ext>
                  </a:extLst>
                </a:gridCol>
                <a:gridCol w="1448511">
                  <a:extLst>
                    <a:ext uri="{9D8B030D-6E8A-4147-A177-3AD203B41FA5}">
                      <a16:colId xmlns:a16="http://schemas.microsoft.com/office/drawing/2014/main" val="1378728496"/>
                    </a:ext>
                  </a:extLst>
                </a:gridCol>
                <a:gridCol w="991087">
                  <a:extLst>
                    <a:ext uri="{9D8B030D-6E8A-4147-A177-3AD203B41FA5}">
                      <a16:colId xmlns:a16="http://schemas.microsoft.com/office/drawing/2014/main" val="4046488255"/>
                    </a:ext>
                  </a:extLst>
                </a:gridCol>
                <a:gridCol w="1296037">
                  <a:extLst>
                    <a:ext uri="{9D8B030D-6E8A-4147-A177-3AD203B41FA5}">
                      <a16:colId xmlns:a16="http://schemas.microsoft.com/office/drawing/2014/main" val="3275420859"/>
                    </a:ext>
                  </a:extLst>
                </a:gridCol>
                <a:gridCol w="1600991">
                  <a:extLst>
                    <a:ext uri="{9D8B030D-6E8A-4147-A177-3AD203B41FA5}">
                      <a16:colId xmlns:a16="http://schemas.microsoft.com/office/drawing/2014/main" val="3057056399"/>
                    </a:ext>
                  </a:extLst>
                </a:gridCol>
              </a:tblGrid>
              <a:tr h="381742">
                <a:tc>
                  <a:txBody>
                    <a:bodyPr/>
                    <a:lstStyle/>
                    <a:p>
                      <a:pPr algn="l"/>
                      <a:endParaRPr lang="en-GB" sz="900" b="1">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1050" b="1">
                          <a:effectLst/>
                        </a:rPr>
                        <a:t>In the beginning</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1050" b="1">
                          <a:effectLst/>
                        </a:rPr>
                        <a:t>The glory days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1050" b="1">
                          <a:effectLst/>
                        </a:rPr>
                        <a:t>Disintegration, RBV and Y2K</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1050" b="1">
                          <a:effectLst/>
                        </a:rPr>
                        <a:t>Dot.com boom and bust</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1050" b="1">
                          <a:effectLst/>
                        </a:rPr>
                        <a:t>Business as usual</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1" kern="1200" dirty="0">
                          <a:solidFill>
                            <a:schemeClr val="tx1"/>
                          </a:solidFill>
                          <a:effectLst/>
                          <a:latin typeface="+mn-lt"/>
                          <a:ea typeface="+mn-ea"/>
                          <a:cs typeface="+mn-cs"/>
                        </a:rPr>
                        <a:t>Global Financial crisis – 2008 onwards </a:t>
                      </a:r>
                      <a:endParaRPr lang="en-GB" sz="1050" b="1" dirty="0"/>
                    </a:p>
                    <a:p>
                      <a:pPr algn="l"/>
                      <a:endParaRPr lang="en-GB" sz="1050" b="1" dirty="0">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250460974"/>
                  </a:ext>
                </a:extLst>
              </a:tr>
              <a:tr h="557368">
                <a:tc>
                  <a:txBody>
                    <a:bodyPr/>
                    <a:lstStyle/>
                    <a:p>
                      <a:pPr algn="l"/>
                      <a:r>
                        <a:rPr lang="en-GB" sz="900" b="1">
                          <a:effectLst/>
                        </a:rPr>
                        <a:t>Economic situation</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Low growth</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Strong growth and deregulation</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Weaker, but growth later in 1990s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Strong</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Illusions of strength but then much weaker</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kern="1200" dirty="0">
                          <a:solidFill>
                            <a:schemeClr val="tx1"/>
                          </a:solidFill>
                          <a:effectLst/>
                          <a:latin typeface="+mn-lt"/>
                          <a:ea typeface="+mn-ea"/>
                          <a:cs typeface="+mn-cs"/>
                        </a:rPr>
                        <a:t>Financial uncertainty impacting IT spend </a:t>
                      </a:r>
                      <a:endParaRPr lang="en-GB" sz="900" dirty="0"/>
                    </a:p>
                    <a:p>
                      <a:pPr algn="l"/>
                      <a:endParaRPr lang="en-GB" sz="900" dirty="0">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364313062"/>
                  </a:ext>
                </a:extLst>
              </a:tr>
              <a:tr h="557368">
                <a:tc>
                  <a:txBody>
                    <a:bodyPr/>
                    <a:lstStyle/>
                    <a:p>
                      <a:pPr algn="l"/>
                      <a:r>
                        <a:rPr lang="en-GB" sz="900" b="1">
                          <a:effectLst/>
                        </a:rPr>
                        <a:t>New technologies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Few</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Many</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Weak (apart from emergent Internet)</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Many</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Few, except mobile</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kern="1200" dirty="0">
                          <a:solidFill>
                            <a:schemeClr val="tx1"/>
                          </a:solidFill>
                          <a:effectLst/>
                          <a:latin typeface="+mn-lt"/>
                          <a:ea typeface="+mn-ea"/>
                          <a:cs typeface="+mn-cs"/>
                        </a:rPr>
                        <a:t>Many – including IoT, the</a:t>
                      </a:r>
                      <a:br>
                        <a:rPr lang="en-GB" sz="900" b="0" kern="1200" dirty="0">
                          <a:solidFill>
                            <a:schemeClr val="tx1"/>
                          </a:solidFill>
                          <a:effectLst/>
                          <a:latin typeface="+mn-lt"/>
                          <a:ea typeface="+mn-ea"/>
                          <a:cs typeface="+mn-cs"/>
                        </a:rPr>
                      </a:br>
                      <a:r>
                        <a:rPr lang="en-GB" sz="900" b="0" kern="1200" dirty="0">
                          <a:solidFill>
                            <a:schemeClr val="tx1"/>
                          </a:solidFill>
                          <a:effectLst/>
                          <a:latin typeface="+mn-lt"/>
                          <a:ea typeface="+mn-ea"/>
                          <a:cs typeface="+mn-cs"/>
                        </a:rPr>
                        <a:t>cloud and analytics </a:t>
                      </a:r>
                      <a:endParaRPr lang="en-GB" sz="900" dirty="0"/>
                    </a:p>
                    <a:p>
                      <a:pPr algn="l"/>
                      <a:endParaRPr lang="en-GB" sz="900" dirty="0">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718782199"/>
                  </a:ext>
                </a:extLst>
              </a:tr>
              <a:tr h="469555">
                <a:tc>
                  <a:txBody>
                    <a:bodyPr/>
                    <a:lstStyle/>
                    <a:p>
                      <a:pPr algn="l"/>
                      <a:r>
                        <a:rPr lang="en-GB" sz="900" b="1">
                          <a:effectLst/>
                        </a:rPr>
                        <a:t>Power of main suppliers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Dominant</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Weaker</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Strong, especially IT service suppliers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dirty="0">
                          <a:effectLst/>
                        </a:rPr>
                        <a:t>Weaker</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Stronger again</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kern="1200" dirty="0">
                          <a:solidFill>
                            <a:schemeClr val="tx1"/>
                          </a:solidFill>
                          <a:effectLst/>
                          <a:latin typeface="+mn-lt"/>
                          <a:ea typeface="+mn-ea"/>
                          <a:cs typeface="+mn-cs"/>
                        </a:rPr>
                        <a:t>Strong, as they have learned lessons of past – now selling ‘digital’ </a:t>
                      </a:r>
                      <a:endParaRPr lang="en-GB" sz="900" dirty="0"/>
                    </a:p>
                    <a:p>
                      <a:pPr algn="l"/>
                      <a:endParaRPr lang="en-GB" sz="900" dirty="0">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4186054295"/>
                  </a:ext>
                </a:extLst>
              </a:tr>
              <a:tr h="820806">
                <a:tc>
                  <a:txBody>
                    <a:bodyPr/>
                    <a:lstStyle/>
                    <a:p>
                      <a:pPr algn="l"/>
                      <a:r>
                        <a:rPr lang="en-GB" sz="900" b="1">
                          <a:effectLst/>
                        </a:rPr>
                        <a:t>IT function position</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Strong</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dirty="0">
                          <a:effectLst/>
                        </a:rPr>
                        <a:t>Strong</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Weakening, due to outsourcing options. Regained control for Y2K?</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Disregarded by business managers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Regaining some influence</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sz="900" b="0" kern="1200" dirty="0">
                          <a:solidFill>
                            <a:schemeClr val="tx1"/>
                          </a:solidFill>
                          <a:effectLst/>
                          <a:latin typeface="+mn-lt"/>
                          <a:ea typeface="+mn-ea"/>
                          <a:cs typeface="+mn-cs"/>
                        </a:rPr>
                        <a:t>Weakening. In danger of being bypassed</a:t>
                      </a:r>
                      <a:br>
                        <a:rPr lang="en-GB" sz="900" b="0" kern="1200" dirty="0">
                          <a:solidFill>
                            <a:schemeClr val="tx1"/>
                          </a:solidFill>
                          <a:effectLst/>
                          <a:latin typeface="+mn-lt"/>
                          <a:ea typeface="+mn-ea"/>
                          <a:cs typeface="+mn-cs"/>
                        </a:rPr>
                      </a:br>
                      <a:r>
                        <a:rPr lang="en-GB" sz="900" b="0" kern="1200" dirty="0">
                          <a:solidFill>
                            <a:schemeClr val="tx1"/>
                          </a:solidFill>
                          <a:effectLst/>
                          <a:latin typeface="+mn-lt"/>
                          <a:ea typeface="+mn-ea"/>
                          <a:cs typeface="+mn-cs"/>
                        </a:rPr>
                        <a:t>with the emergence </a:t>
                      </a:r>
                      <a:endParaRPr lang="en-GB" sz="900" dirty="0"/>
                    </a:p>
                    <a:p>
                      <a:r>
                        <a:rPr lang="en-GB" sz="900" b="0" kern="1200" dirty="0">
                          <a:solidFill>
                            <a:schemeClr val="tx1"/>
                          </a:solidFill>
                          <a:effectLst/>
                          <a:latin typeface="+mn-lt"/>
                          <a:ea typeface="+mn-ea"/>
                          <a:cs typeface="+mn-cs"/>
                        </a:rPr>
                        <a:t>of shadow IT and use of</a:t>
                      </a:r>
                      <a:br>
                        <a:rPr lang="en-GB" sz="900" b="0" kern="1200" dirty="0">
                          <a:solidFill>
                            <a:schemeClr val="tx1"/>
                          </a:solidFill>
                          <a:effectLst/>
                          <a:latin typeface="+mn-lt"/>
                          <a:ea typeface="+mn-ea"/>
                          <a:cs typeface="+mn-cs"/>
                        </a:rPr>
                      </a:br>
                      <a:r>
                        <a:rPr lang="en-GB" sz="900" b="0" kern="1200" dirty="0">
                          <a:solidFill>
                            <a:schemeClr val="tx1"/>
                          </a:solidFill>
                          <a:effectLst/>
                          <a:latin typeface="+mn-lt"/>
                          <a:ea typeface="+mn-ea"/>
                          <a:cs typeface="+mn-cs"/>
                        </a:rPr>
                        <a:t>the cloud </a:t>
                      </a:r>
                      <a:endParaRPr lang="en-GB" sz="900" dirty="0"/>
                    </a:p>
                    <a:p>
                      <a:pPr algn="l"/>
                      <a:endParaRPr lang="en-GB" sz="900" dirty="0">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4240791982"/>
                  </a:ext>
                </a:extLst>
              </a:tr>
              <a:tr h="557368">
                <a:tc>
                  <a:txBody>
                    <a:bodyPr/>
                    <a:lstStyle/>
                    <a:p>
                      <a:pPr algn="l"/>
                      <a:r>
                        <a:rPr lang="en-GB" sz="900" b="1">
                          <a:effectLst/>
                        </a:rPr>
                        <a:t>Business interest in IS/IT</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Low</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High</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Strong during BPR era then steadily reducing</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Strong to exploit new e-options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Weak and sceptical</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kern="1200" dirty="0">
                          <a:solidFill>
                            <a:schemeClr val="tx1"/>
                          </a:solidFill>
                          <a:effectLst/>
                          <a:latin typeface="+mn-lt"/>
                          <a:ea typeface="+mn-ea"/>
                          <a:cs typeface="+mn-cs"/>
                        </a:rPr>
                        <a:t>High, particularly regarding ‘digital’ and big data </a:t>
                      </a:r>
                      <a:endParaRPr lang="en-GB" sz="900" dirty="0"/>
                    </a:p>
                    <a:p>
                      <a:pPr algn="l"/>
                      <a:endParaRPr lang="en-GB" sz="900" dirty="0">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2534933630"/>
                  </a:ext>
                </a:extLst>
              </a:tr>
              <a:tr h="645181">
                <a:tc>
                  <a:txBody>
                    <a:bodyPr/>
                    <a:lstStyle/>
                    <a:p>
                      <a:pPr algn="l"/>
                      <a:r>
                        <a:rPr lang="en-GB" sz="900" b="1" dirty="0">
                          <a:effectLst/>
                        </a:rPr>
                        <a:t>The focus of ISS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Sustained growth in IS/IT investment</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Innovation and competitiveness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Consolidate IS via packages and reduce costs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a:effectLst/>
                        </a:rPr>
                        <a:t>Innovation at all costs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algn="l"/>
                      <a:r>
                        <a:rPr lang="en-GB" sz="900" dirty="0">
                          <a:effectLst/>
                        </a:rPr>
                        <a:t>More consolidation and cost reduction – IT focus.</a:t>
                      </a: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kern="1200" dirty="0">
                          <a:solidFill>
                            <a:schemeClr val="tx1"/>
                          </a:solidFill>
                          <a:effectLst/>
                          <a:latin typeface="+mn-lt"/>
                          <a:ea typeface="+mn-ea"/>
                          <a:cs typeface="+mn-cs"/>
                        </a:rPr>
                        <a:t>Two camps: one focuses on deploying technology (like social media, mobile, cloud); the other on leveraging business opportunities </a:t>
                      </a:r>
                      <a:endParaRPr lang="en-GB" sz="900" dirty="0"/>
                    </a:p>
                    <a:p>
                      <a:pPr algn="l"/>
                      <a:endParaRPr lang="en-GB" sz="900" dirty="0">
                        <a:effectLst/>
                      </a:endParaRPr>
                    </a:p>
                  </a:txBody>
                  <a:tcPr marL="15245" marR="15245" marT="15245" marB="15245">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576276933"/>
                  </a:ext>
                </a:extLst>
              </a:tr>
            </a:tbl>
          </a:graphicData>
        </a:graphic>
      </p:graphicFrame>
      <p:sp>
        <p:nvSpPr>
          <p:cNvPr id="5" name="Date Placeholder 4">
            <a:extLst>
              <a:ext uri="{FF2B5EF4-FFF2-40B4-BE49-F238E27FC236}">
                <a16:creationId xmlns:a16="http://schemas.microsoft.com/office/drawing/2014/main" id="{B33A3CFA-FE18-7649-86C1-FB59F599304F}"/>
              </a:ext>
            </a:extLst>
          </p:cNvPr>
          <p:cNvSpPr>
            <a:spLocks noGrp="1"/>
          </p:cNvSpPr>
          <p:nvPr>
            <p:ph type="dt" sz="half" idx="10"/>
          </p:nvPr>
        </p:nvSpPr>
        <p:spPr/>
        <p:txBody>
          <a:bodyPr/>
          <a:lstStyle/>
          <a:p>
            <a:pPr>
              <a:defRPr/>
            </a:pPr>
            <a:fld id="{EC19912A-1AE8-AD41-947A-DDB6DA22B9C9}" type="datetime1">
              <a:rPr lang="en-GB" altLang="en-US" smtClean="0"/>
              <a:pPr>
                <a:defRPr/>
              </a:pPr>
              <a:t>13/01/2021</a:t>
            </a:fld>
            <a:endParaRPr lang="en-GB" altLang="en-US"/>
          </a:p>
        </p:txBody>
      </p:sp>
      <p:sp>
        <p:nvSpPr>
          <p:cNvPr id="6" name="Slide Number Placeholder 5">
            <a:extLst>
              <a:ext uri="{FF2B5EF4-FFF2-40B4-BE49-F238E27FC236}">
                <a16:creationId xmlns:a16="http://schemas.microsoft.com/office/drawing/2014/main" id="{EE90D298-2906-A14E-8CDF-F59BCBC78057}"/>
              </a:ext>
            </a:extLst>
          </p:cNvPr>
          <p:cNvSpPr>
            <a:spLocks noGrp="1"/>
          </p:cNvSpPr>
          <p:nvPr>
            <p:ph type="sldNum" sz="quarter" idx="11"/>
          </p:nvPr>
        </p:nvSpPr>
        <p:spPr/>
        <p:txBody>
          <a:bodyPr/>
          <a:lstStyle/>
          <a:p>
            <a:pPr>
              <a:defRPr/>
            </a:pPr>
            <a:fld id="{0FA49143-86BE-154D-AF07-C479DCFB58EA}" type="slidenum">
              <a:rPr lang="en-GB" altLang="en-US" smtClean="0"/>
              <a:pPr>
                <a:defRPr/>
              </a:pPr>
              <a:t>9</a:t>
            </a:fld>
            <a:endParaRPr lang="en-GB" altLang="en-US"/>
          </a:p>
        </p:txBody>
      </p:sp>
      <p:sp>
        <p:nvSpPr>
          <p:cNvPr id="8" name="Rectangle 1">
            <a:extLst>
              <a:ext uri="{FF2B5EF4-FFF2-40B4-BE49-F238E27FC236}">
                <a16:creationId xmlns:a16="http://schemas.microsoft.com/office/drawing/2014/main" id="{12AD93F9-8BFA-C849-A397-09B0164390D4}"/>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cs typeface="Arial" panose="020B0604020202020204" pitchFamily="34" charset="0"/>
              </a:defRPr>
            </a:lvl1pPr>
            <a:lvl2pPr>
              <a:defRPr>
                <a:solidFill>
                  <a:schemeClr val="tx1"/>
                </a:solidFill>
                <a:latin typeface="Arial" panose="020B0604020202020204" pitchFamily="34" charset="0"/>
                <a:cs typeface="Arial" panose="020B0604020202020204" pitchFamily="34" charset="0"/>
              </a:defRPr>
            </a:lvl2pPr>
            <a:lvl3pPr>
              <a:defRPr>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323232"/>
                </a:solidFill>
                <a:effectLst/>
                <a:latin typeface="NexusSerif"/>
                <a:cs typeface="Arial" panose="020B0604020202020204" pitchFamily="34" charset="0"/>
              </a:rPr>
              <a:t>Table 1</a:t>
            </a:r>
            <a:r>
              <a:rPr kumimoji="0" lang="en-US" altLang="en-US" sz="1200" b="0" i="0" u="none" strike="noStrike" cap="none" normalizeH="0" baseline="0">
                <a:ln>
                  <a:noFill/>
                </a:ln>
                <a:solidFill>
                  <a:srgbClr val="323232"/>
                </a:solidFill>
                <a:effectLst/>
                <a:latin typeface="NexusSerif"/>
                <a:cs typeface="Arial" panose="020B0604020202020204" pitchFamily="34" charset="0"/>
              </a:rPr>
              <a:t>.</a:t>
            </a:r>
            <a:r>
              <a:rPr kumimoji="0" lang="en-US" altLang="en-US" sz="1200" b="0" i="0" u="none" strike="noStrike" cap="none" normalizeH="0" baseline="0">
                <a:ln>
                  <a:noFill/>
                </a:ln>
                <a:solidFill>
                  <a:srgbClr val="32323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a:ln>
                  <a:noFill/>
                </a:ln>
                <a:solidFill>
                  <a:srgbClr val="323232"/>
                </a:solidFill>
                <a:effectLst/>
                <a:latin typeface="NexusSerif"/>
                <a:cs typeface="Arial" panose="020B0604020202020204" pitchFamily="34" charset="0"/>
              </a:rPr>
              <a:t>Summary of evolving ISS influences and trends since the 1970s.</a:t>
            </a:r>
            <a:endParaRPr kumimoji="0" lang="en-US" altLang="en-US" sz="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A7FEA3FC-9B92-C94C-A622-F54AB01378FD}"/>
              </a:ext>
            </a:extLst>
          </p:cNvPr>
          <p:cNvSpPr/>
          <p:nvPr/>
        </p:nvSpPr>
        <p:spPr>
          <a:xfrm>
            <a:off x="6732240" y="5720203"/>
            <a:ext cx="2327881" cy="237757"/>
          </a:xfrm>
          <a:prstGeom prst="rect">
            <a:avLst/>
          </a:prstGeom>
        </p:spPr>
        <p:txBody>
          <a:bodyPr wrap="none">
            <a:spAutoFit/>
          </a:bodyPr>
          <a:lstStyle/>
          <a:p>
            <a:pPr algn="r">
              <a:lnSpc>
                <a:spcPct val="90000"/>
              </a:lnSpc>
            </a:pPr>
            <a:r>
              <a:rPr lang="en-GB" sz="1050" dirty="0"/>
              <a:t>(Ward 2012; Ward and Ward, 2016)</a:t>
            </a:r>
            <a:endParaRPr lang="en-US" sz="1050" dirty="0"/>
          </a:p>
        </p:txBody>
      </p:sp>
    </p:spTree>
    <p:extLst>
      <p:ext uri="{BB962C8B-B14F-4D97-AF65-F5344CB8AC3E}">
        <p14:creationId xmlns:p14="http://schemas.microsoft.com/office/powerpoint/2010/main" val="752115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1866C-51BD-8842-8273-453704B64EDD}"/>
              </a:ext>
            </a:extLst>
          </p:cNvPr>
          <p:cNvSpPr>
            <a:spLocks noGrp="1"/>
          </p:cNvSpPr>
          <p:nvPr>
            <p:ph type="title"/>
          </p:nvPr>
        </p:nvSpPr>
        <p:spPr>
          <a:xfrm>
            <a:off x="310727" y="141741"/>
            <a:ext cx="8568952" cy="886420"/>
          </a:xfrm>
        </p:spPr>
        <p:txBody>
          <a:bodyPr anchor="t"/>
          <a:lstStyle/>
          <a:p>
            <a:r>
              <a:rPr lang="en-GB" dirty="0"/>
              <a:t>Please work in a group to discuss the post </a:t>
            </a:r>
            <a:r>
              <a:rPr lang="en-GB" dirty="0" err="1"/>
              <a:t>COVID</a:t>
            </a:r>
            <a:r>
              <a:rPr lang="en-GB" dirty="0"/>
              <a:t>-19 IS/IT strategic influences and trends on organisations and individuals</a:t>
            </a:r>
          </a:p>
        </p:txBody>
      </p:sp>
      <p:sp>
        <p:nvSpPr>
          <p:cNvPr id="4" name="Text Placeholder 3">
            <a:extLst>
              <a:ext uri="{FF2B5EF4-FFF2-40B4-BE49-F238E27FC236}">
                <a16:creationId xmlns:a16="http://schemas.microsoft.com/office/drawing/2014/main" id="{08274BDB-8700-AC4C-BC4A-058F931F2192}"/>
              </a:ext>
            </a:extLst>
          </p:cNvPr>
          <p:cNvSpPr>
            <a:spLocks noGrp="1"/>
          </p:cNvSpPr>
          <p:nvPr>
            <p:ph type="body" sz="half" idx="2"/>
          </p:nvPr>
        </p:nvSpPr>
        <p:spPr>
          <a:xfrm>
            <a:off x="749038" y="1028161"/>
            <a:ext cx="4535359" cy="1968791"/>
          </a:xfrm>
        </p:spPr>
        <p:txBody>
          <a:bodyPr/>
          <a:lstStyle/>
          <a:p>
            <a:r>
              <a:rPr lang="en-GB" dirty="0"/>
              <a:t>Discussion areas to consider:  </a:t>
            </a:r>
          </a:p>
          <a:p>
            <a:pPr marL="285750" indent="-285750">
              <a:buFont typeface="Arial" panose="020B0604020202020204" pitchFamily="34" charset="0"/>
              <a:buChar char="•"/>
            </a:pPr>
            <a:r>
              <a:rPr lang="en-GB" dirty="0"/>
              <a:t>Economic situation?</a:t>
            </a:r>
          </a:p>
          <a:p>
            <a:pPr marL="285750" indent="-285750">
              <a:buFont typeface="Arial" panose="020B0604020202020204" pitchFamily="34" charset="0"/>
              <a:buChar char="•"/>
            </a:pPr>
            <a:r>
              <a:rPr lang="en-GB" dirty="0"/>
              <a:t> New technologies?</a:t>
            </a:r>
          </a:p>
          <a:p>
            <a:pPr marL="285750" indent="-285750">
              <a:buFont typeface="Arial" panose="020B0604020202020204" pitchFamily="34" charset="0"/>
              <a:buChar char="•"/>
            </a:pPr>
            <a:r>
              <a:rPr lang="en-GB" dirty="0"/>
              <a:t>Power of main suppliers?</a:t>
            </a:r>
          </a:p>
          <a:p>
            <a:pPr marL="285750" indent="-285750">
              <a:buFont typeface="Arial" panose="020B0604020202020204" pitchFamily="34" charset="0"/>
              <a:buChar char="•"/>
            </a:pPr>
            <a:r>
              <a:rPr lang="en-GB" dirty="0"/>
              <a:t> IT function position?</a:t>
            </a:r>
          </a:p>
          <a:p>
            <a:pPr marL="285750" indent="-285750">
              <a:buFont typeface="Arial" panose="020B0604020202020204" pitchFamily="34" charset="0"/>
              <a:buChar char="•"/>
            </a:pPr>
            <a:r>
              <a:rPr lang="en-GB" dirty="0"/>
              <a:t>Business interest in IS/IT? </a:t>
            </a:r>
          </a:p>
          <a:p>
            <a:pPr marL="285750" indent="-285750">
              <a:buFont typeface="Arial" panose="020B0604020202020204" pitchFamily="34" charset="0"/>
              <a:buChar char="•"/>
            </a:pPr>
            <a:r>
              <a:rPr lang="en-GB" dirty="0"/>
              <a:t>Focus of IS strategy?</a:t>
            </a:r>
          </a:p>
        </p:txBody>
      </p:sp>
      <p:sp>
        <p:nvSpPr>
          <p:cNvPr id="5" name="Date Placeholder 4">
            <a:extLst>
              <a:ext uri="{FF2B5EF4-FFF2-40B4-BE49-F238E27FC236}">
                <a16:creationId xmlns:a16="http://schemas.microsoft.com/office/drawing/2014/main" id="{0DF0AE0D-8588-6B42-BD0F-EC58E0A6B043}"/>
              </a:ext>
            </a:extLst>
          </p:cNvPr>
          <p:cNvSpPr>
            <a:spLocks noGrp="1"/>
          </p:cNvSpPr>
          <p:nvPr>
            <p:ph type="dt" sz="half" idx="10"/>
          </p:nvPr>
        </p:nvSpPr>
        <p:spPr/>
        <p:txBody>
          <a:bodyPr/>
          <a:lstStyle/>
          <a:p>
            <a:pPr>
              <a:defRPr/>
            </a:pPr>
            <a:fld id="{5C1A639F-8722-9046-867C-8A4926816566}" type="datetime1">
              <a:rPr lang="en-GB" altLang="en-US" smtClean="0"/>
              <a:pPr>
                <a:defRPr/>
              </a:pPr>
              <a:t>13/01/2021</a:t>
            </a:fld>
            <a:endParaRPr lang="en-GB" altLang="en-US"/>
          </a:p>
        </p:txBody>
      </p:sp>
      <p:sp>
        <p:nvSpPr>
          <p:cNvPr id="6" name="Slide Number Placeholder 5">
            <a:extLst>
              <a:ext uri="{FF2B5EF4-FFF2-40B4-BE49-F238E27FC236}">
                <a16:creationId xmlns:a16="http://schemas.microsoft.com/office/drawing/2014/main" id="{E80F7A0F-487D-A048-A118-097772769513}"/>
              </a:ext>
            </a:extLst>
          </p:cNvPr>
          <p:cNvSpPr>
            <a:spLocks noGrp="1"/>
          </p:cNvSpPr>
          <p:nvPr>
            <p:ph type="sldNum" sz="quarter" idx="11"/>
          </p:nvPr>
        </p:nvSpPr>
        <p:spPr/>
        <p:txBody>
          <a:bodyPr/>
          <a:lstStyle/>
          <a:p>
            <a:pPr>
              <a:defRPr/>
            </a:pPr>
            <a:fld id="{71D30D4E-C3CE-8F41-B63B-888264E09BA0}" type="slidenum">
              <a:rPr lang="en-GB" altLang="en-US" smtClean="0"/>
              <a:pPr>
                <a:defRPr/>
              </a:pPr>
              <a:t>10</a:t>
            </a:fld>
            <a:endParaRPr lang="en-GB" altLang="en-US"/>
          </a:p>
        </p:txBody>
      </p:sp>
      <p:pic>
        <p:nvPicPr>
          <p:cNvPr id="7" name="Content Placeholder 6" descr="A picture containing blue, honeycomb, cake, white&#10;&#10;Description automatically generated">
            <a:extLst>
              <a:ext uri="{FF2B5EF4-FFF2-40B4-BE49-F238E27FC236}">
                <a16:creationId xmlns:a16="http://schemas.microsoft.com/office/drawing/2014/main" id="{2FA1F6C8-C149-1E46-AF57-3CAD3BA873D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9752" y="3190369"/>
            <a:ext cx="3960440" cy="2225027"/>
          </a:xfrm>
          <a:prstGeom prst="rect">
            <a:avLst/>
          </a:prstGeom>
        </p:spPr>
      </p:pic>
    </p:spTree>
    <p:extLst>
      <p:ext uri="{BB962C8B-B14F-4D97-AF65-F5344CB8AC3E}">
        <p14:creationId xmlns:p14="http://schemas.microsoft.com/office/powerpoint/2010/main" val="2024421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A598BA22-0DB8-AC44-93FA-2439D73015CC}"/>
              </a:ext>
            </a:extLst>
          </p:cNvPr>
          <p:cNvSpPr>
            <a:spLocks noGrp="1"/>
          </p:cNvSpPr>
          <p:nvPr>
            <p:ph type="title"/>
          </p:nvPr>
        </p:nvSpPr>
        <p:spPr>
          <a:xfrm>
            <a:off x="258724" y="114300"/>
            <a:ext cx="8229600" cy="706437"/>
          </a:xfrm>
        </p:spPr>
        <p:txBody>
          <a:bodyPr/>
          <a:lstStyle/>
          <a:p>
            <a:r>
              <a:rPr lang="en-US" altLang="en-US" dirty="0"/>
              <a:t>Knowledge Needs Analysis </a:t>
            </a:r>
          </a:p>
        </p:txBody>
      </p:sp>
      <p:sp>
        <p:nvSpPr>
          <p:cNvPr id="5" name="Content Placeholder 4">
            <a:extLst>
              <a:ext uri="{FF2B5EF4-FFF2-40B4-BE49-F238E27FC236}">
                <a16:creationId xmlns:a16="http://schemas.microsoft.com/office/drawing/2014/main" id="{0F7ADD4F-E56B-544F-9521-03FEF45F70FD}"/>
              </a:ext>
            </a:extLst>
          </p:cNvPr>
          <p:cNvSpPr>
            <a:spLocks noGrp="1"/>
          </p:cNvSpPr>
          <p:nvPr>
            <p:ph idx="1"/>
          </p:nvPr>
        </p:nvSpPr>
        <p:spPr>
          <a:xfrm>
            <a:off x="250824" y="841300"/>
            <a:ext cx="8713663" cy="4391025"/>
          </a:xfrm>
        </p:spPr>
        <p:txBody>
          <a:bodyPr/>
          <a:lstStyle/>
          <a:p>
            <a:pPr marL="0" indent="0">
              <a:buFont typeface="Arial" charset="0"/>
              <a:buNone/>
              <a:defRPr/>
            </a:pPr>
            <a:r>
              <a:rPr lang="en-US" sz="2400" b="1" dirty="0"/>
              <a:t>The question is therefore: </a:t>
            </a:r>
          </a:p>
          <a:p>
            <a:pPr>
              <a:buFont typeface="Arial" charset="0"/>
              <a:buChar char="•"/>
              <a:defRPr/>
            </a:pPr>
            <a:r>
              <a:rPr lang="en-US" sz="2000" dirty="0"/>
              <a:t>How can organizations leverage past experiences to be able to cope with today’s dynamic business environment?</a:t>
            </a:r>
          </a:p>
          <a:p>
            <a:pPr>
              <a:buFont typeface="Arial" charset="0"/>
              <a:buChar char="•"/>
              <a:defRPr/>
            </a:pPr>
            <a:r>
              <a:rPr lang="en-US" sz="2000" dirty="0"/>
              <a:t>How can firms develop the competences needed to compete successfully in the future?</a:t>
            </a:r>
          </a:p>
          <a:p>
            <a:pPr>
              <a:buFont typeface="Arial" charset="0"/>
              <a:buChar char="•"/>
              <a:defRPr/>
            </a:pPr>
            <a:r>
              <a:rPr lang="en-US" sz="2000" dirty="0"/>
              <a:t>How can business strategy be driven by knowledge that can enhance the quality of products and services and accelerate the time to market thus giving the organizations a competitive edge?</a:t>
            </a:r>
          </a:p>
          <a:p>
            <a:pPr>
              <a:buFont typeface="Arial" charset="0"/>
              <a:buChar char="•"/>
              <a:defRPr/>
            </a:pPr>
            <a:r>
              <a:rPr lang="en-US" sz="2000" dirty="0"/>
              <a:t>What we need is a sort of mental clearing house where knowledge and ideas are received, sorted, summarized, digested, clarified and compared. </a:t>
            </a:r>
          </a:p>
        </p:txBody>
      </p:sp>
      <p:sp>
        <p:nvSpPr>
          <p:cNvPr id="19459" name="Date Placeholder 2">
            <a:extLst>
              <a:ext uri="{FF2B5EF4-FFF2-40B4-BE49-F238E27FC236}">
                <a16:creationId xmlns:a16="http://schemas.microsoft.com/office/drawing/2014/main" id="{9476E0A0-E638-A742-89ED-F41A9A000AD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10FEC36-36E2-2D48-B206-18680FF20722}"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19460" name="Slide Number Placeholder 3">
            <a:extLst>
              <a:ext uri="{FF2B5EF4-FFF2-40B4-BE49-F238E27FC236}">
                <a16:creationId xmlns:a16="http://schemas.microsoft.com/office/drawing/2014/main" id="{EFEB3D1D-1352-0546-BFDA-D15A1678B15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6D7DC04-4A67-E943-8F37-7DF5E38EFCF1}" type="slidenum">
              <a:rPr lang="en-GB" altLang="en-US" sz="1200">
                <a:solidFill>
                  <a:srgbClr val="898989"/>
                </a:solidFill>
              </a:rPr>
              <a:pPr>
                <a:spcBef>
                  <a:spcPct val="0"/>
                </a:spcBef>
                <a:buFontTx/>
                <a:buNone/>
              </a:pPr>
              <a:t>11</a:t>
            </a:fld>
            <a:endParaRPr lang="en-GB" altLang="en-US" sz="1200">
              <a:solidFill>
                <a:srgbClr val="898989"/>
              </a:solidFill>
            </a:endParaRPr>
          </a:p>
        </p:txBody>
      </p:sp>
      <p:sp>
        <p:nvSpPr>
          <p:cNvPr id="19461" name="Rectangle 5">
            <a:extLst>
              <a:ext uri="{FF2B5EF4-FFF2-40B4-BE49-F238E27FC236}">
                <a16:creationId xmlns:a16="http://schemas.microsoft.com/office/drawing/2014/main" id="{F072FA58-2AD0-564D-98D7-1D2F5EB8C189}"/>
              </a:ext>
            </a:extLst>
          </p:cNvPr>
          <p:cNvSpPr>
            <a:spLocks noChangeArrowheads="1"/>
          </p:cNvSpPr>
          <p:nvPr/>
        </p:nvSpPr>
        <p:spPr bwMode="auto">
          <a:xfrm>
            <a:off x="107950" y="5191125"/>
            <a:ext cx="93964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is-IS" altLang="en-US" sz="1200">
                <a:latin typeface="Arial" panose="020B0604020202020204" pitchFamily="34" charset="0"/>
              </a:rPr>
              <a:t>Source: </a:t>
            </a:r>
            <a:r>
              <a:rPr lang="en-GB" altLang="en-US" sz="1200">
                <a:latin typeface="Arial" panose="020B0604020202020204" pitchFamily="34" charset="0"/>
              </a:rPr>
              <a:t>North, K., &amp; Kumta, G. (2018). </a:t>
            </a:r>
            <a:r>
              <a:rPr lang="en-GB" altLang="en-US" sz="1200" i="1">
                <a:latin typeface="Arial" panose="020B0604020202020204" pitchFamily="34" charset="0"/>
              </a:rPr>
              <a:t>Knowledge management: Value creation through organizational learning</a:t>
            </a:r>
            <a:r>
              <a:rPr lang="en-GB" altLang="en-US" sz="1200">
                <a:latin typeface="Arial" panose="020B0604020202020204" pitchFamily="34" charset="0"/>
              </a:rPr>
              <a:t>. London: Springer</a:t>
            </a:r>
            <a:r>
              <a:rPr lang="is-IS" altLang="en-US" sz="1200" i="1">
                <a:latin typeface="Arial" panose="020B0604020202020204" pitchFamily="34" charset="0"/>
              </a:rPr>
              <a:t> </a:t>
            </a:r>
            <a:endParaRPr lang="en-US" altLang="en-US" sz="1200" i="1">
              <a:latin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Date Placeholder 2">
            <a:extLst>
              <a:ext uri="{FF2B5EF4-FFF2-40B4-BE49-F238E27FC236}">
                <a16:creationId xmlns:a16="http://schemas.microsoft.com/office/drawing/2014/main" id="{067A3824-3E4E-6B48-BF80-F9609AA8AD6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D243458-EB47-C64C-9B3B-A000F5FF19B2}"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0483" name="Slide Number Placeholder 3">
            <a:extLst>
              <a:ext uri="{FF2B5EF4-FFF2-40B4-BE49-F238E27FC236}">
                <a16:creationId xmlns:a16="http://schemas.microsoft.com/office/drawing/2014/main" id="{66CA9599-7410-8844-BEA2-351A68A20376}"/>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A6C4C31-4AED-7646-90DF-B8635B0C033C}" type="slidenum">
              <a:rPr lang="en-GB" altLang="en-US" sz="1200">
                <a:solidFill>
                  <a:srgbClr val="898989"/>
                </a:solidFill>
              </a:rPr>
              <a:pPr>
                <a:spcBef>
                  <a:spcPct val="0"/>
                </a:spcBef>
                <a:buFontTx/>
                <a:buNone/>
              </a:pPr>
              <a:t>12</a:t>
            </a:fld>
            <a:endParaRPr lang="en-GB" altLang="en-US" sz="1200">
              <a:solidFill>
                <a:srgbClr val="898989"/>
              </a:solidFill>
            </a:endParaRPr>
          </a:p>
        </p:txBody>
      </p:sp>
      <p:pic>
        <p:nvPicPr>
          <p:cNvPr id="20484" name="Picture 4">
            <a:extLst>
              <a:ext uri="{FF2B5EF4-FFF2-40B4-BE49-F238E27FC236}">
                <a16:creationId xmlns:a16="http://schemas.microsoft.com/office/drawing/2014/main" id="{87BA2B94-2640-1149-A14B-C80F126591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24764"/>
            <a:ext cx="8122703" cy="5565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D1AB2305-05A2-EA48-9F1A-422A8101C8E5}"/>
              </a:ext>
            </a:extLst>
          </p:cNvPr>
          <p:cNvSpPr>
            <a:spLocks noGrp="1"/>
          </p:cNvSpPr>
          <p:nvPr>
            <p:ph type="title"/>
          </p:nvPr>
        </p:nvSpPr>
        <p:spPr>
          <a:xfrm>
            <a:off x="457200" y="274638"/>
            <a:ext cx="8229600" cy="777875"/>
          </a:xfrm>
        </p:spPr>
        <p:txBody>
          <a:bodyPr/>
          <a:lstStyle/>
          <a:p>
            <a:r>
              <a:rPr lang="en-US" altLang="en-US" sz="2800" b="1"/>
              <a:t>Guidelines Principles for a Successful Knowledge Management Strategy </a:t>
            </a:r>
          </a:p>
        </p:txBody>
      </p:sp>
      <p:sp>
        <p:nvSpPr>
          <p:cNvPr id="21506" name="Content Placeholder 4">
            <a:extLst>
              <a:ext uri="{FF2B5EF4-FFF2-40B4-BE49-F238E27FC236}">
                <a16:creationId xmlns:a16="http://schemas.microsoft.com/office/drawing/2014/main" id="{2E4267DB-3910-3D42-B4BC-DD54EF0AB619}"/>
              </a:ext>
            </a:extLst>
          </p:cNvPr>
          <p:cNvSpPr>
            <a:spLocks noGrp="1"/>
          </p:cNvSpPr>
          <p:nvPr>
            <p:ph idx="1"/>
          </p:nvPr>
        </p:nvSpPr>
        <p:spPr>
          <a:xfrm>
            <a:off x="471488" y="1844675"/>
            <a:ext cx="8229600" cy="3052763"/>
          </a:xfrm>
        </p:spPr>
        <p:txBody>
          <a:bodyPr/>
          <a:lstStyle/>
          <a:p>
            <a:pPr marL="514350" indent="-514350">
              <a:buFont typeface="Myriad Pro"/>
              <a:buAutoNum type="arabicPeriod"/>
            </a:pPr>
            <a:r>
              <a:rPr lang="en-US" altLang="en-US" dirty="0"/>
              <a:t>Total Knowledge Management</a:t>
            </a:r>
          </a:p>
          <a:p>
            <a:pPr marL="514350" indent="-514350">
              <a:buFont typeface="Myriad Pro"/>
              <a:buAutoNum type="arabicPeriod"/>
            </a:pPr>
            <a:r>
              <a:rPr lang="en-US" altLang="en-US" dirty="0"/>
              <a:t>Value-based knowledge management</a:t>
            </a:r>
          </a:p>
          <a:p>
            <a:pPr marL="514350" indent="-514350">
              <a:buFont typeface="Myriad Pro"/>
              <a:buAutoNum type="arabicPeriod"/>
            </a:pPr>
            <a:r>
              <a:rPr lang="en-US" altLang="en-US" dirty="0"/>
              <a:t>Personal interaction and codification</a:t>
            </a:r>
          </a:p>
          <a:p>
            <a:pPr marL="514350" indent="-514350">
              <a:buFont typeface="Myriad Pro"/>
              <a:buAutoNum type="arabicPeriod"/>
            </a:pPr>
            <a:r>
              <a:rPr lang="en-US" altLang="en-US" dirty="0"/>
              <a:t>Knowledge has a market value</a:t>
            </a:r>
          </a:p>
        </p:txBody>
      </p:sp>
      <p:sp>
        <p:nvSpPr>
          <p:cNvPr id="21507" name="Date Placeholder 2">
            <a:extLst>
              <a:ext uri="{FF2B5EF4-FFF2-40B4-BE49-F238E27FC236}">
                <a16:creationId xmlns:a16="http://schemas.microsoft.com/office/drawing/2014/main" id="{8B0EDCC6-6192-BE40-AEB7-443AF906FDC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33BE6ED-750C-2E44-A279-F1D6AE5800E8}"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1508" name="Slide Number Placeholder 3">
            <a:extLst>
              <a:ext uri="{FF2B5EF4-FFF2-40B4-BE49-F238E27FC236}">
                <a16:creationId xmlns:a16="http://schemas.microsoft.com/office/drawing/2014/main" id="{AB93AE11-5FB6-F645-909A-D37A3727BA5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433A73A-FB55-4C46-B598-2CDE48E8687D}" type="slidenum">
              <a:rPr lang="en-GB" altLang="en-US" sz="1200">
                <a:solidFill>
                  <a:srgbClr val="898989"/>
                </a:solidFill>
              </a:rPr>
              <a:pPr>
                <a:spcBef>
                  <a:spcPct val="0"/>
                </a:spcBef>
                <a:buFontTx/>
                <a:buNone/>
              </a:pPr>
              <a:t>13</a:t>
            </a:fld>
            <a:endParaRPr lang="en-GB" altLang="en-US" sz="1200">
              <a:solidFill>
                <a:srgbClr val="898989"/>
              </a:solidFill>
            </a:endParaRPr>
          </a:p>
        </p:txBody>
      </p:sp>
      <p:sp>
        <p:nvSpPr>
          <p:cNvPr id="21509" name="Rectangle 1">
            <a:extLst>
              <a:ext uri="{FF2B5EF4-FFF2-40B4-BE49-F238E27FC236}">
                <a16:creationId xmlns:a16="http://schemas.microsoft.com/office/drawing/2014/main" id="{8DC631C1-3A19-2047-9412-7B84A28BF9A6}"/>
              </a:ext>
            </a:extLst>
          </p:cNvPr>
          <p:cNvSpPr>
            <a:spLocks noChangeArrowheads="1"/>
          </p:cNvSpPr>
          <p:nvPr/>
        </p:nvSpPr>
        <p:spPr bwMode="auto">
          <a:xfrm>
            <a:off x="136525" y="5013325"/>
            <a:ext cx="9001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is-IS" altLang="en-US" sz="1100">
                <a:solidFill>
                  <a:srgbClr val="000000"/>
                </a:solidFill>
                <a:latin typeface="Arial" panose="020B0604020202020204" pitchFamily="34" charset="0"/>
              </a:rPr>
              <a:t>Source: </a:t>
            </a:r>
            <a:r>
              <a:rPr lang="en-GB" altLang="en-US" sz="1100">
                <a:solidFill>
                  <a:srgbClr val="000000"/>
                </a:solidFill>
                <a:latin typeface="Arial" panose="020B0604020202020204" pitchFamily="34" charset="0"/>
              </a:rPr>
              <a:t>North, K., &amp; Kumta, G. (2018). </a:t>
            </a:r>
            <a:r>
              <a:rPr lang="en-GB" altLang="en-US" sz="1100" i="1">
                <a:solidFill>
                  <a:srgbClr val="000000"/>
                </a:solidFill>
                <a:latin typeface="Arial" panose="020B0604020202020204" pitchFamily="34" charset="0"/>
              </a:rPr>
              <a:t>Knowledge management: Value creation through organizational learning</a:t>
            </a:r>
            <a:r>
              <a:rPr lang="en-GB" altLang="en-US" sz="1100">
                <a:solidFill>
                  <a:srgbClr val="000000"/>
                </a:solidFill>
                <a:latin typeface="Arial" panose="020B0604020202020204" pitchFamily="34" charset="0"/>
              </a:rPr>
              <a:t>. London: Springer</a:t>
            </a:r>
            <a:r>
              <a:rPr lang="is-IS" altLang="en-US" sz="1200" i="1">
                <a:solidFill>
                  <a:srgbClr val="000000"/>
                </a:solidFill>
                <a:latin typeface="Arial" panose="020B0604020202020204" pitchFamily="34" charset="0"/>
              </a:rPr>
              <a:t> </a:t>
            </a:r>
            <a:endParaRPr lang="en-US" altLang="en-US" sz="1200" i="1">
              <a:solidFill>
                <a:srgbClr val="000000"/>
              </a:solidFill>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8F4A560A-AA82-E84B-9A63-E2B6A4E7F422}"/>
              </a:ext>
            </a:extLst>
          </p:cNvPr>
          <p:cNvSpPr>
            <a:spLocks noGrp="1"/>
          </p:cNvSpPr>
          <p:nvPr>
            <p:ph type="title"/>
          </p:nvPr>
        </p:nvSpPr>
        <p:spPr>
          <a:xfrm>
            <a:off x="457200" y="274638"/>
            <a:ext cx="8229600" cy="850900"/>
          </a:xfrm>
        </p:spPr>
        <p:txBody>
          <a:bodyPr/>
          <a:lstStyle/>
          <a:p>
            <a:r>
              <a:rPr lang="en-US" altLang="en-US" b="1"/>
              <a:t>1. Total Knowledge Management</a:t>
            </a:r>
          </a:p>
        </p:txBody>
      </p:sp>
      <p:sp>
        <p:nvSpPr>
          <p:cNvPr id="22530" name="Content Placeholder 2">
            <a:extLst>
              <a:ext uri="{FF2B5EF4-FFF2-40B4-BE49-F238E27FC236}">
                <a16:creationId xmlns:a16="http://schemas.microsoft.com/office/drawing/2014/main" id="{E95782E7-E158-014B-9073-EFEC9F76BB04}"/>
              </a:ext>
            </a:extLst>
          </p:cNvPr>
          <p:cNvSpPr>
            <a:spLocks noGrp="1"/>
          </p:cNvSpPr>
          <p:nvPr>
            <p:ph idx="1"/>
          </p:nvPr>
        </p:nvSpPr>
        <p:spPr>
          <a:xfrm>
            <a:off x="457200" y="1600200"/>
            <a:ext cx="8229600" cy="3916363"/>
          </a:xfrm>
        </p:spPr>
        <p:txBody>
          <a:bodyPr/>
          <a:lstStyle/>
          <a:p>
            <a:pPr marL="0" indent="0" eaLnBrk="1" hangingPunct="1">
              <a:spcBef>
                <a:spcPct val="0"/>
              </a:spcBef>
              <a:buFontTx/>
              <a:buNone/>
            </a:pPr>
            <a:r>
              <a:rPr lang="en-US" altLang="en-US" sz="2400"/>
              <a:t>This involves integration of knowledge management in all the business processes. On the lines of Total Quality Management (TQM) which assumes that </a:t>
            </a:r>
            <a:r>
              <a:rPr lang="en-US" altLang="en-US" sz="2400" u="sng">
                <a:solidFill>
                  <a:srgbClr val="FF0000"/>
                </a:solidFill>
              </a:rPr>
              <a:t>“there is quality in everything we do”</a:t>
            </a:r>
            <a:r>
              <a:rPr lang="en-US" altLang="en-US" sz="2400"/>
              <a:t>, in terms of creating, protecting and using knowledge in all business processes. </a:t>
            </a:r>
          </a:p>
        </p:txBody>
      </p:sp>
      <p:sp>
        <p:nvSpPr>
          <p:cNvPr id="22531" name="Date Placeholder 3">
            <a:extLst>
              <a:ext uri="{FF2B5EF4-FFF2-40B4-BE49-F238E27FC236}">
                <a16:creationId xmlns:a16="http://schemas.microsoft.com/office/drawing/2014/main" id="{E4B31A7C-F834-4B48-9E88-86735CDC581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1A99C6D-0AE7-7243-BDD6-CD09F50CA64B}"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2532" name="Slide Number Placeholder 4">
            <a:extLst>
              <a:ext uri="{FF2B5EF4-FFF2-40B4-BE49-F238E27FC236}">
                <a16:creationId xmlns:a16="http://schemas.microsoft.com/office/drawing/2014/main" id="{2E6565BA-829A-E04A-BED7-32833838BCB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921AFE4-3B42-8F43-9FE5-0952E4EE0B10}" type="slidenum">
              <a:rPr lang="en-GB" altLang="en-US" sz="120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E86C6FE8-5E96-3449-98A6-EA7257512DC1}"/>
              </a:ext>
            </a:extLst>
          </p:cNvPr>
          <p:cNvSpPr>
            <a:spLocks noGrp="1"/>
          </p:cNvSpPr>
          <p:nvPr>
            <p:ph type="title"/>
          </p:nvPr>
        </p:nvSpPr>
        <p:spPr/>
        <p:txBody>
          <a:bodyPr/>
          <a:lstStyle/>
          <a:p>
            <a:r>
              <a:rPr lang="en-US" altLang="en-US" sz="4000" b="1"/>
              <a:t>2. Value based knowledge management</a:t>
            </a:r>
          </a:p>
        </p:txBody>
      </p:sp>
      <p:sp>
        <p:nvSpPr>
          <p:cNvPr id="24578" name="Content Placeholder 2">
            <a:extLst>
              <a:ext uri="{FF2B5EF4-FFF2-40B4-BE49-F238E27FC236}">
                <a16:creationId xmlns:a16="http://schemas.microsoft.com/office/drawing/2014/main" id="{D2371207-DCCB-954C-91F2-879213A65DF3}"/>
              </a:ext>
            </a:extLst>
          </p:cNvPr>
          <p:cNvSpPr>
            <a:spLocks noGrp="1"/>
          </p:cNvSpPr>
          <p:nvPr>
            <p:ph idx="1"/>
          </p:nvPr>
        </p:nvSpPr>
        <p:spPr>
          <a:xfrm>
            <a:off x="481013" y="1628775"/>
            <a:ext cx="8229600" cy="3528417"/>
          </a:xfrm>
        </p:spPr>
        <p:txBody>
          <a:bodyPr/>
          <a:lstStyle/>
          <a:p>
            <a:pPr>
              <a:defRPr/>
            </a:pPr>
            <a:r>
              <a:rPr lang="en-US" altLang="en-US" sz="2000" dirty="0"/>
              <a:t>Knowledge management should be linked clearly to the objectives of a company.</a:t>
            </a:r>
          </a:p>
          <a:p>
            <a:pPr marL="0" indent="0">
              <a:buFont typeface="Arial" panose="020B0604020202020204" pitchFamily="34" charset="0"/>
              <a:buNone/>
              <a:defRPr/>
            </a:pPr>
            <a:endParaRPr lang="en-US" altLang="en-US" sz="2000" dirty="0"/>
          </a:p>
          <a:p>
            <a:pPr>
              <a:defRPr/>
            </a:pPr>
            <a:r>
              <a:rPr lang="en-US" altLang="en-US" sz="2000" dirty="0"/>
              <a:t>Generation of knowledge, transfer of knowledge and “</a:t>
            </a:r>
            <a:r>
              <a:rPr lang="en-US" altLang="en-US" sz="2000" i="1" dirty="0"/>
              <a:t>feeding</a:t>
            </a:r>
            <a:r>
              <a:rPr lang="en-US" altLang="en-US" sz="2000" dirty="0"/>
              <a:t>” the information system are not objectives by themselves.</a:t>
            </a:r>
          </a:p>
          <a:p>
            <a:pPr marL="0" indent="0">
              <a:buFont typeface="Arial" panose="020B0604020202020204" pitchFamily="34" charset="0"/>
              <a:buNone/>
              <a:defRPr/>
            </a:pPr>
            <a:endParaRPr lang="en-US" altLang="en-US" sz="2000" dirty="0"/>
          </a:p>
          <a:p>
            <a:pPr>
              <a:defRPr/>
            </a:pPr>
            <a:r>
              <a:rPr lang="en-US" altLang="en-US" sz="2000" dirty="0"/>
              <a:t>The purpose is not managing knowledge, instead managing the company under optimum utilization of knowledge resource-</a:t>
            </a:r>
            <a:r>
              <a:rPr lang="en-US" altLang="en-US" sz="2000" i="1" dirty="0"/>
              <a:t>adding value by knowledge. </a:t>
            </a:r>
            <a:endParaRPr lang="en-US" altLang="en-US" sz="2000" dirty="0"/>
          </a:p>
        </p:txBody>
      </p:sp>
      <p:sp>
        <p:nvSpPr>
          <p:cNvPr id="23555" name="Date Placeholder 3">
            <a:extLst>
              <a:ext uri="{FF2B5EF4-FFF2-40B4-BE49-F238E27FC236}">
                <a16:creationId xmlns:a16="http://schemas.microsoft.com/office/drawing/2014/main" id="{0EADDC7E-927F-F849-99B0-E1E6F03F8B3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9470F6C-A638-924C-9068-A85EA1027B2B}"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3556" name="Slide Number Placeholder 4">
            <a:extLst>
              <a:ext uri="{FF2B5EF4-FFF2-40B4-BE49-F238E27FC236}">
                <a16:creationId xmlns:a16="http://schemas.microsoft.com/office/drawing/2014/main" id="{C14D58D8-4D2B-6B4A-8782-188D74CD2A9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1391461-EA9A-194D-ACC4-2D0076044679}" type="slidenum">
              <a:rPr lang="en-GB" altLang="en-US" sz="120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E6D5BDA6-6882-5F48-AA77-E04A245E0587}"/>
              </a:ext>
            </a:extLst>
          </p:cNvPr>
          <p:cNvSpPr>
            <a:spLocks noGrp="1"/>
          </p:cNvSpPr>
          <p:nvPr>
            <p:ph type="title"/>
          </p:nvPr>
        </p:nvSpPr>
        <p:spPr>
          <a:xfrm>
            <a:off x="457200" y="274638"/>
            <a:ext cx="8229600" cy="490537"/>
          </a:xfrm>
        </p:spPr>
        <p:txBody>
          <a:bodyPr/>
          <a:lstStyle/>
          <a:p>
            <a:r>
              <a:rPr lang="en-US" altLang="en-US" sz="3200" b="1"/>
              <a:t>3. Personal interaction and codification</a:t>
            </a:r>
          </a:p>
        </p:txBody>
      </p:sp>
      <p:sp>
        <p:nvSpPr>
          <p:cNvPr id="25602" name="Content Placeholder 2">
            <a:extLst>
              <a:ext uri="{FF2B5EF4-FFF2-40B4-BE49-F238E27FC236}">
                <a16:creationId xmlns:a16="http://schemas.microsoft.com/office/drawing/2014/main" id="{0583361C-3F00-A54F-BEA1-3EF3EA665C92}"/>
              </a:ext>
            </a:extLst>
          </p:cNvPr>
          <p:cNvSpPr>
            <a:spLocks noGrp="1"/>
          </p:cNvSpPr>
          <p:nvPr>
            <p:ph idx="1"/>
          </p:nvPr>
        </p:nvSpPr>
        <p:spPr>
          <a:xfrm>
            <a:off x="323850" y="992188"/>
            <a:ext cx="8229600" cy="4098925"/>
          </a:xfrm>
        </p:spPr>
        <p:txBody>
          <a:bodyPr/>
          <a:lstStyle/>
          <a:p>
            <a:pPr>
              <a:defRPr/>
            </a:pPr>
            <a:r>
              <a:rPr lang="en-US" altLang="en-US" sz="1800" dirty="0"/>
              <a:t>It is necessary to select the suitable mix of personal interaction to share and learn and codification.</a:t>
            </a:r>
          </a:p>
          <a:p>
            <a:pPr marL="0" indent="0">
              <a:buFont typeface="Arial" panose="020B0604020202020204" pitchFamily="34" charset="0"/>
              <a:buNone/>
              <a:defRPr/>
            </a:pPr>
            <a:endParaRPr lang="en-US" altLang="en-US" sz="1800" dirty="0"/>
          </a:p>
          <a:p>
            <a:pPr>
              <a:defRPr/>
            </a:pPr>
            <a:r>
              <a:rPr lang="en-US" altLang="en-US" sz="1800" dirty="0"/>
              <a:t>Knowledge management initiatives often debate whether knowledge should be documented in a database or exchanged personally.</a:t>
            </a:r>
          </a:p>
          <a:p>
            <a:pPr marL="0" indent="0">
              <a:buFont typeface="Arial" panose="020B0604020202020204" pitchFamily="34" charset="0"/>
              <a:buNone/>
              <a:defRPr/>
            </a:pPr>
            <a:endParaRPr lang="en-US" altLang="en-US" sz="1800" dirty="0"/>
          </a:p>
          <a:p>
            <a:pPr>
              <a:defRPr/>
            </a:pPr>
            <a:r>
              <a:rPr lang="en-US" altLang="en-US" sz="1800" dirty="0"/>
              <a:t>Experience shows that both options complement each other.</a:t>
            </a:r>
          </a:p>
          <a:p>
            <a:pPr marL="0" indent="0">
              <a:buFont typeface="Arial" panose="020B0604020202020204" pitchFamily="34" charset="0"/>
              <a:buNone/>
              <a:defRPr/>
            </a:pPr>
            <a:endParaRPr lang="en-US" altLang="en-US" sz="1800" dirty="0"/>
          </a:p>
          <a:p>
            <a:pPr>
              <a:defRPr/>
            </a:pPr>
            <a:r>
              <a:rPr lang="en-US" altLang="en-US" sz="1800" dirty="0"/>
              <a:t>It is advisable to document knowledge that can be standardized, needs less explanation, is reusable and has a long period of validity.</a:t>
            </a:r>
          </a:p>
          <a:p>
            <a:pPr marL="0" indent="0">
              <a:buFont typeface="Arial" panose="020B0604020202020204" pitchFamily="34" charset="0"/>
              <a:buNone/>
              <a:defRPr/>
            </a:pPr>
            <a:endParaRPr lang="en-US" altLang="en-US" sz="1800" dirty="0"/>
          </a:p>
          <a:p>
            <a:pPr>
              <a:defRPr/>
            </a:pPr>
            <a:r>
              <a:rPr lang="en-US" altLang="en-US" sz="1800" dirty="0"/>
              <a:t>Individual, specific and complex solutions that are also based on personal relations or experiences should be transferred personally. </a:t>
            </a:r>
          </a:p>
        </p:txBody>
      </p:sp>
      <p:sp>
        <p:nvSpPr>
          <p:cNvPr id="24579" name="Date Placeholder 3">
            <a:extLst>
              <a:ext uri="{FF2B5EF4-FFF2-40B4-BE49-F238E27FC236}">
                <a16:creationId xmlns:a16="http://schemas.microsoft.com/office/drawing/2014/main" id="{0EF4CDC9-ADBB-A347-936D-8AAA02E4E4F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D03A121-2F36-F44A-A54C-1F91A274036D}"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4580" name="Slide Number Placeholder 4">
            <a:extLst>
              <a:ext uri="{FF2B5EF4-FFF2-40B4-BE49-F238E27FC236}">
                <a16:creationId xmlns:a16="http://schemas.microsoft.com/office/drawing/2014/main" id="{27B5F9F3-2078-EC47-A021-33B1F046FD9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16CBE6C-104D-964F-B36C-06144034778B}" type="slidenum">
              <a:rPr lang="en-GB" altLang="en-US" sz="120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7BC955B1-E218-274C-94E2-F41ACD07F859}"/>
              </a:ext>
            </a:extLst>
          </p:cNvPr>
          <p:cNvSpPr>
            <a:spLocks noGrp="1"/>
          </p:cNvSpPr>
          <p:nvPr>
            <p:ph type="title"/>
          </p:nvPr>
        </p:nvSpPr>
        <p:spPr>
          <a:xfrm>
            <a:off x="457200" y="274638"/>
            <a:ext cx="8229600" cy="922337"/>
          </a:xfrm>
        </p:spPr>
        <p:txBody>
          <a:bodyPr/>
          <a:lstStyle/>
          <a:p>
            <a:r>
              <a:rPr lang="en-US" altLang="en-US" sz="4000" b="1"/>
              <a:t>3.1 Personal</a:t>
            </a:r>
            <a:r>
              <a:rPr lang="en-US" altLang="en-US" sz="2800" b="1"/>
              <a:t> </a:t>
            </a:r>
            <a:r>
              <a:rPr lang="en-US" altLang="en-US" sz="4000" b="1"/>
              <a:t>interaction and codification</a:t>
            </a:r>
          </a:p>
        </p:txBody>
      </p:sp>
      <p:sp>
        <p:nvSpPr>
          <p:cNvPr id="25602" name="Content Placeholder 2">
            <a:extLst>
              <a:ext uri="{FF2B5EF4-FFF2-40B4-BE49-F238E27FC236}">
                <a16:creationId xmlns:a16="http://schemas.microsoft.com/office/drawing/2014/main" id="{6EAA128D-489C-F246-85E2-DCB3DEC2CCCE}"/>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US" altLang="en-US" sz="2400"/>
              <a:t>According to Hansen, Nohria and Tierney (1999) you need to start by identifying </a:t>
            </a:r>
            <a:r>
              <a:rPr lang="en-US" altLang="en-US" sz="2400" u="sng">
                <a:solidFill>
                  <a:srgbClr val="FF0000"/>
                </a:solidFill>
              </a:rPr>
              <a:t>what kind of organization you have </a:t>
            </a:r>
            <a:r>
              <a:rPr lang="en-US" altLang="en-US" sz="2400"/>
              <a:t>and what </a:t>
            </a:r>
            <a:r>
              <a:rPr lang="en-US" altLang="en-US" sz="2400" u="sng">
                <a:solidFill>
                  <a:srgbClr val="FF0000"/>
                </a:solidFill>
              </a:rPr>
              <a:t>your information needs are</a:t>
            </a:r>
            <a:r>
              <a:rPr lang="en-US" altLang="en-US" sz="2400"/>
              <a:t>, and then primarily focus either on a </a:t>
            </a:r>
            <a:r>
              <a:rPr lang="en-US" altLang="en-US" sz="2400" u="sng">
                <a:solidFill>
                  <a:srgbClr val="FF0000"/>
                </a:solidFill>
              </a:rPr>
              <a:t>“personalization” strategy  </a:t>
            </a:r>
            <a:r>
              <a:rPr lang="en-US" altLang="en-US" sz="2400"/>
              <a:t>(putting up infrastructure such as Communities of Proactive to help people find each other and tap rich contextual information from other people) or a </a:t>
            </a:r>
            <a:r>
              <a:rPr lang="en-US" altLang="en-US" sz="2400" u="sng">
                <a:solidFill>
                  <a:srgbClr val="FF0000"/>
                </a:solidFill>
              </a:rPr>
              <a:t>“codification” strategy</a:t>
            </a:r>
            <a:r>
              <a:rPr lang="en-US" altLang="en-US" sz="2400"/>
              <a:t>, where information is identified, codified and stored for later retrieval in some kind of effective information store.</a:t>
            </a:r>
          </a:p>
        </p:txBody>
      </p:sp>
      <p:sp>
        <p:nvSpPr>
          <p:cNvPr id="25603" name="Date Placeholder 3">
            <a:extLst>
              <a:ext uri="{FF2B5EF4-FFF2-40B4-BE49-F238E27FC236}">
                <a16:creationId xmlns:a16="http://schemas.microsoft.com/office/drawing/2014/main" id="{46E6C0C1-7A93-E240-96D3-BB8347AB5DD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0E47F14-D9F9-804B-B0E9-212F515E42C9}"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5604" name="Slide Number Placeholder 4">
            <a:extLst>
              <a:ext uri="{FF2B5EF4-FFF2-40B4-BE49-F238E27FC236}">
                <a16:creationId xmlns:a16="http://schemas.microsoft.com/office/drawing/2014/main" id="{5038C161-489C-5745-8570-338C6305FFA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16D9939-3289-F74E-A3C6-F20E834D195A}" type="slidenum">
              <a:rPr lang="en-GB" altLang="en-US" sz="1200">
                <a:solidFill>
                  <a:srgbClr val="898989"/>
                </a:solidFill>
              </a:rPr>
              <a:pPr>
                <a:spcBef>
                  <a:spcPct val="0"/>
                </a:spcBef>
                <a:buFontTx/>
                <a:buNone/>
              </a:pPr>
              <a:t>17</a:t>
            </a:fld>
            <a:endParaRPr lang="en-GB" altLang="en-US" sz="1200">
              <a:solidFill>
                <a:srgbClr val="898989"/>
              </a:solidFill>
            </a:endParaRPr>
          </a:p>
        </p:txBody>
      </p:sp>
      <p:sp>
        <p:nvSpPr>
          <p:cNvPr id="25605" name="Rectangle 5">
            <a:extLst>
              <a:ext uri="{FF2B5EF4-FFF2-40B4-BE49-F238E27FC236}">
                <a16:creationId xmlns:a16="http://schemas.microsoft.com/office/drawing/2014/main" id="{3121BC7C-3C27-3746-BDBB-E1D28878CDDD}"/>
              </a:ext>
            </a:extLst>
          </p:cNvPr>
          <p:cNvSpPr>
            <a:spLocks noChangeArrowheads="1"/>
          </p:cNvSpPr>
          <p:nvPr/>
        </p:nvSpPr>
        <p:spPr bwMode="auto">
          <a:xfrm>
            <a:off x="0" y="5289550"/>
            <a:ext cx="9170988"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is-IS" altLang="en-US" sz="900" i="1">
                <a:latin typeface="Arial" panose="020B0604020202020204" pitchFamily="34" charset="0"/>
              </a:rPr>
              <a:t>Source: </a:t>
            </a:r>
            <a:r>
              <a:rPr lang="en-GB" altLang="en-US" sz="900">
                <a:latin typeface="Arial" panose="020B0604020202020204" pitchFamily="34" charset="0"/>
              </a:rPr>
              <a:t>Hansen, M. T., Nohria, N., &amp; Tierney, T. (1999). What’s your strategy for managing knowledge. </a:t>
            </a:r>
            <a:r>
              <a:rPr lang="en-GB" altLang="en-US" sz="900" i="1">
                <a:latin typeface="Arial" panose="020B0604020202020204" pitchFamily="34" charset="0"/>
              </a:rPr>
              <a:t>The knowledge management yearbook 2000–2001</a:t>
            </a:r>
            <a:r>
              <a:rPr lang="en-GB" altLang="en-US" sz="900">
                <a:latin typeface="Arial" panose="020B0604020202020204" pitchFamily="34" charset="0"/>
              </a:rPr>
              <a:t>, 77(2), 106-116.</a:t>
            </a:r>
            <a:r>
              <a:rPr lang="is-IS" altLang="en-US" sz="900">
                <a:latin typeface="Arial" panose="020B0604020202020204" pitchFamily="34" charset="0"/>
              </a:rPr>
              <a:t> </a:t>
            </a:r>
            <a:endParaRPr lang="en-US" altLang="en-US" sz="900">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EA9B5FC7-3953-6E49-A9B5-BAF9F8DD81B8}"/>
              </a:ext>
            </a:extLst>
          </p:cNvPr>
          <p:cNvSpPr>
            <a:spLocks noGrp="1"/>
          </p:cNvSpPr>
          <p:nvPr>
            <p:ph type="title"/>
          </p:nvPr>
        </p:nvSpPr>
        <p:spPr>
          <a:xfrm>
            <a:off x="395288" y="136525"/>
            <a:ext cx="8229600" cy="777875"/>
          </a:xfrm>
        </p:spPr>
        <p:txBody>
          <a:bodyPr/>
          <a:lstStyle/>
          <a:p>
            <a:r>
              <a:rPr lang="en-US" altLang="en-US" sz="3200" b="1"/>
              <a:t>4. Knowledge has a market value</a:t>
            </a:r>
          </a:p>
        </p:txBody>
      </p:sp>
      <p:sp>
        <p:nvSpPr>
          <p:cNvPr id="27650" name="Content Placeholder 2">
            <a:extLst>
              <a:ext uri="{FF2B5EF4-FFF2-40B4-BE49-F238E27FC236}">
                <a16:creationId xmlns:a16="http://schemas.microsoft.com/office/drawing/2014/main" id="{12898FDD-0C65-EE44-967A-D70CAF42114A}"/>
              </a:ext>
            </a:extLst>
          </p:cNvPr>
          <p:cNvSpPr>
            <a:spLocks noGrp="1"/>
          </p:cNvSpPr>
          <p:nvPr>
            <p:ph idx="1"/>
          </p:nvPr>
        </p:nvSpPr>
        <p:spPr>
          <a:xfrm>
            <a:off x="457200" y="914400"/>
            <a:ext cx="8229600" cy="4602163"/>
          </a:xfrm>
        </p:spPr>
        <p:txBody>
          <a:bodyPr/>
          <a:lstStyle/>
          <a:p>
            <a:pPr>
              <a:defRPr/>
            </a:pPr>
            <a:r>
              <a:rPr lang="en-US" altLang="en-US" sz="1800" dirty="0"/>
              <a:t>If knowledge is a valuable resource, it is bound to build a market for itself.</a:t>
            </a:r>
          </a:p>
          <a:p>
            <a:pPr marL="0" indent="0">
              <a:buFont typeface="Arial" panose="020B0604020202020204" pitchFamily="34" charset="0"/>
              <a:buNone/>
              <a:defRPr/>
            </a:pPr>
            <a:endParaRPr lang="en-US" altLang="en-US" sz="1800" dirty="0"/>
          </a:p>
          <a:p>
            <a:pPr>
              <a:defRPr/>
            </a:pPr>
            <a:r>
              <a:rPr lang="en-US" altLang="en-US" sz="1800" dirty="0"/>
              <a:t>There are knowledge seller and knowledge buyers who operate through market balancing mechanisms under certain conditions.</a:t>
            </a:r>
          </a:p>
          <a:p>
            <a:pPr marL="0" indent="0">
              <a:buFont typeface="Arial" panose="020B0604020202020204" pitchFamily="34" charset="0"/>
              <a:buNone/>
              <a:defRPr/>
            </a:pPr>
            <a:endParaRPr lang="en-US" altLang="en-US" sz="1800" dirty="0"/>
          </a:p>
          <a:p>
            <a:pPr>
              <a:defRPr/>
            </a:pPr>
            <a:r>
              <a:rPr lang="en-US" altLang="en-US" sz="1800" dirty="0"/>
              <a:t>In a traditional hierarchical company or a bureaucratic organization, it is often decided as to who knows what and who is responsible for a certain task.</a:t>
            </a:r>
          </a:p>
          <a:p>
            <a:pPr marL="0" indent="0">
              <a:buFont typeface="Arial" panose="020B0604020202020204" pitchFamily="34" charset="0"/>
              <a:buNone/>
              <a:defRPr/>
            </a:pPr>
            <a:endParaRPr lang="en-US" altLang="en-US" sz="1800" dirty="0"/>
          </a:p>
          <a:p>
            <a:pPr>
              <a:defRPr/>
            </a:pPr>
            <a:r>
              <a:rPr lang="en-US" altLang="en-US" sz="1800" dirty="0"/>
              <a:t>However, in a market-oriented control, the competences and service offers are built in the interplay of supply and demand.</a:t>
            </a:r>
          </a:p>
          <a:p>
            <a:pPr marL="0" indent="0">
              <a:buFont typeface="Arial" panose="020B0604020202020204" pitchFamily="34" charset="0"/>
              <a:buNone/>
              <a:defRPr/>
            </a:pPr>
            <a:endParaRPr lang="en-US" altLang="en-US" sz="1800" dirty="0"/>
          </a:p>
          <a:p>
            <a:pPr>
              <a:defRPr/>
            </a:pPr>
            <a:r>
              <a:rPr lang="en-US" altLang="en-US" sz="1800" dirty="0"/>
              <a:t>This is ensured through inevitable use of knowledge/information in the workflow.</a:t>
            </a:r>
          </a:p>
        </p:txBody>
      </p:sp>
      <p:sp>
        <p:nvSpPr>
          <p:cNvPr id="26627" name="Date Placeholder 3">
            <a:extLst>
              <a:ext uri="{FF2B5EF4-FFF2-40B4-BE49-F238E27FC236}">
                <a16:creationId xmlns:a16="http://schemas.microsoft.com/office/drawing/2014/main" id="{F373D2E9-59CD-4546-8879-79AC74804D7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CAA8018-9FFF-364E-9FD7-BA1DFB4DE349}"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6628" name="Slide Number Placeholder 4">
            <a:extLst>
              <a:ext uri="{FF2B5EF4-FFF2-40B4-BE49-F238E27FC236}">
                <a16:creationId xmlns:a16="http://schemas.microsoft.com/office/drawing/2014/main" id="{BD60F3E9-FBBB-4B47-8022-36A0934DBD5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B45A654-558B-794A-8AF5-CFA53AD0B2C7}" type="slidenum">
              <a:rPr lang="en-GB" altLang="en-US" sz="120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E87509E-8344-DA40-B235-D8C68456ABE6}"/>
              </a:ext>
            </a:extLst>
          </p:cNvPr>
          <p:cNvSpPr>
            <a:spLocks noGrp="1"/>
          </p:cNvSpPr>
          <p:nvPr>
            <p:ph type="title"/>
          </p:nvPr>
        </p:nvSpPr>
        <p:spPr>
          <a:xfrm>
            <a:off x="239713" y="44450"/>
            <a:ext cx="8229600" cy="777875"/>
          </a:xfrm>
        </p:spPr>
        <p:txBody>
          <a:bodyPr/>
          <a:lstStyle/>
          <a:p>
            <a:r>
              <a:rPr lang="en-US" altLang="en-US" sz="2400" b="1"/>
              <a:t>Knowledge Objectives</a:t>
            </a:r>
          </a:p>
        </p:txBody>
      </p:sp>
      <p:sp>
        <p:nvSpPr>
          <p:cNvPr id="3" name="Content Placeholder 2">
            <a:extLst>
              <a:ext uri="{FF2B5EF4-FFF2-40B4-BE49-F238E27FC236}">
                <a16:creationId xmlns:a16="http://schemas.microsoft.com/office/drawing/2014/main" id="{8C66782A-EE4B-1C4F-92E9-9C371296C512}"/>
              </a:ext>
            </a:extLst>
          </p:cNvPr>
          <p:cNvSpPr>
            <a:spLocks noGrp="1"/>
          </p:cNvSpPr>
          <p:nvPr>
            <p:ph idx="1"/>
          </p:nvPr>
        </p:nvSpPr>
        <p:spPr>
          <a:xfrm>
            <a:off x="280151" y="685800"/>
            <a:ext cx="8727323" cy="4183360"/>
          </a:xfrm>
        </p:spPr>
        <p:txBody>
          <a:bodyPr/>
          <a:lstStyle/>
          <a:p>
            <a:pPr marL="0" indent="0" eaLnBrk="1" fontAlgn="auto" hangingPunct="1">
              <a:spcBef>
                <a:spcPts val="0"/>
              </a:spcBef>
              <a:spcAft>
                <a:spcPts val="0"/>
              </a:spcAft>
              <a:buFontTx/>
              <a:buNone/>
              <a:defRPr/>
            </a:pPr>
            <a:endParaRPr lang="en-US" sz="2000" dirty="0"/>
          </a:p>
          <a:p>
            <a:pPr eaLnBrk="1" fontAlgn="auto" hangingPunct="1">
              <a:spcBef>
                <a:spcPts val="0"/>
              </a:spcBef>
              <a:spcAft>
                <a:spcPts val="0"/>
              </a:spcAft>
              <a:buFont typeface="Arial" charset="0"/>
              <a:buChar char="•"/>
              <a:defRPr/>
            </a:pPr>
            <a:r>
              <a:rPr lang="en-US" sz="2000" b="1" dirty="0"/>
              <a:t>Normative Knowledge Objectives (know-why) </a:t>
            </a:r>
            <a:r>
              <a:rPr lang="en-US" sz="2000" dirty="0"/>
              <a:t>refer to the desired values and behavior that are relevant for a long term and lasting competitiveness. </a:t>
            </a:r>
          </a:p>
          <a:p>
            <a:pPr eaLnBrk="1" fontAlgn="auto" hangingPunct="1">
              <a:spcBef>
                <a:spcPts val="0"/>
              </a:spcBef>
              <a:spcAft>
                <a:spcPts val="0"/>
              </a:spcAft>
              <a:buFont typeface="Arial" charset="0"/>
              <a:buChar char="•"/>
              <a:defRPr/>
            </a:pPr>
            <a:endParaRPr lang="en-US" sz="2000" dirty="0"/>
          </a:p>
          <a:p>
            <a:pPr eaLnBrk="1" fontAlgn="auto" hangingPunct="1">
              <a:spcBef>
                <a:spcPts val="0"/>
              </a:spcBef>
              <a:spcAft>
                <a:spcPts val="0"/>
              </a:spcAft>
              <a:buFont typeface="Arial" charset="0"/>
              <a:buChar char="•"/>
              <a:defRPr/>
            </a:pPr>
            <a:r>
              <a:rPr lang="en-US" sz="2000" b="1" dirty="0"/>
              <a:t>Strategic knowledge objectives (know-what) </a:t>
            </a:r>
            <a:r>
              <a:rPr lang="en-US" sz="2000" dirty="0"/>
              <a:t>shape the manner in which we can convert our existing knowledge into success of the business and help identify knowledge required for producing new strategic options in order to get the desired growth. </a:t>
            </a:r>
          </a:p>
          <a:p>
            <a:pPr eaLnBrk="1" fontAlgn="auto" hangingPunct="1">
              <a:spcBef>
                <a:spcPts val="0"/>
              </a:spcBef>
              <a:spcAft>
                <a:spcPts val="0"/>
              </a:spcAft>
              <a:buFont typeface="Arial" charset="0"/>
              <a:buChar char="•"/>
              <a:defRPr/>
            </a:pPr>
            <a:endParaRPr lang="en-US" sz="2000" dirty="0"/>
          </a:p>
          <a:p>
            <a:pPr eaLnBrk="1" fontAlgn="auto" hangingPunct="1">
              <a:spcBef>
                <a:spcPts val="0"/>
              </a:spcBef>
              <a:spcAft>
                <a:spcPts val="0"/>
              </a:spcAft>
              <a:buFont typeface="Arial" charset="0"/>
              <a:buChar char="•"/>
              <a:defRPr/>
            </a:pPr>
            <a:r>
              <a:rPr lang="en-US" sz="2000" b="1" dirty="0"/>
              <a:t>Operative knowledge objectives (know-how) </a:t>
            </a:r>
            <a:r>
              <a:rPr lang="en-US" sz="2000" dirty="0"/>
              <a:t>refer to “daily business”, i.e. control over processes and project. Mobilizing operative knowledge to create value and satisfy customers. </a:t>
            </a:r>
          </a:p>
        </p:txBody>
      </p:sp>
      <p:sp>
        <p:nvSpPr>
          <p:cNvPr id="27651" name="Date Placeholder 3">
            <a:extLst>
              <a:ext uri="{FF2B5EF4-FFF2-40B4-BE49-F238E27FC236}">
                <a16:creationId xmlns:a16="http://schemas.microsoft.com/office/drawing/2014/main" id="{2F4C3C54-DA5D-5E4D-B1F0-6DB39D5AB14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BBFCBF9-349D-FA4E-AEA8-B699B6440426}"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7652" name="Slide Number Placeholder 4">
            <a:extLst>
              <a:ext uri="{FF2B5EF4-FFF2-40B4-BE49-F238E27FC236}">
                <a16:creationId xmlns:a16="http://schemas.microsoft.com/office/drawing/2014/main" id="{706A7201-E6F9-9249-A4C7-3C74973196B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9D81754-A7ED-A542-BFF0-0C2DAC26B5EC}" type="slidenum">
              <a:rPr lang="en-GB" altLang="en-US" sz="1200">
                <a:solidFill>
                  <a:srgbClr val="898989"/>
                </a:solidFill>
              </a:rPr>
              <a:pPr>
                <a:spcBef>
                  <a:spcPct val="0"/>
                </a:spcBef>
                <a:buFontTx/>
                <a:buNone/>
              </a:pPr>
              <a:t>19</a:t>
            </a:fld>
            <a:endParaRPr lang="en-GB" altLang="en-US" sz="1200">
              <a:solidFill>
                <a:srgbClr val="898989"/>
              </a:solidFill>
            </a:endParaRPr>
          </a:p>
        </p:txBody>
      </p:sp>
      <p:sp>
        <p:nvSpPr>
          <p:cNvPr id="27653" name="Rectangle 1">
            <a:extLst>
              <a:ext uri="{FF2B5EF4-FFF2-40B4-BE49-F238E27FC236}">
                <a16:creationId xmlns:a16="http://schemas.microsoft.com/office/drawing/2014/main" id="{5E5167EB-83E9-A647-B099-85BB19C95F43}"/>
              </a:ext>
            </a:extLst>
          </p:cNvPr>
          <p:cNvSpPr>
            <a:spLocks noChangeArrowheads="1"/>
          </p:cNvSpPr>
          <p:nvPr/>
        </p:nvSpPr>
        <p:spPr bwMode="auto">
          <a:xfrm>
            <a:off x="136525" y="5013325"/>
            <a:ext cx="83327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is-IS" altLang="en-US" sz="1100">
                <a:solidFill>
                  <a:srgbClr val="000000"/>
                </a:solidFill>
                <a:latin typeface="Arial" panose="020B0604020202020204" pitchFamily="34" charset="0"/>
              </a:rPr>
              <a:t>Source: </a:t>
            </a:r>
            <a:r>
              <a:rPr lang="en-GB" altLang="en-US" sz="1100">
                <a:solidFill>
                  <a:srgbClr val="000000"/>
                </a:solidFill>
                <a:latin typeface="Arial" panose="020B0604020202020204" pitchFamily="34" charset="0"/>
              </a:rPr>
              <a:t>North, K., &amp; Kumta, G. (2018). </a:t>
            </a:r>
            <a:r>
              <a:rPr lang="en-GB" altLang="en-US" sz="1100" i="1">
                <a:solidFill>
                  <a:srgbClr val="000000"/>
                </a:solidFill>
                <a:latin typeface="Arial" panose="020B0604020202020204" pitchFamily="34" charset="0"/>
              </a:rPr>
              <a:t>Knowledge management: Value creation through organizational learning</a:t>
            </a:r>
            <a:r>
              <a:rPr lang="en-GB" altLang="en-US" sz="1100">
                <a:solidFill>
                  <a:srgbClr val="000000"/>
                </a:solidFill>
                <a:latin typeface="Arial" panose="020B0604020202020204" pitchFamily="34" charset="0"/>
              </a:rPr>
              <a:t>. London: Springer</a:t>
            </a:r>
            <a:r>
              <a:rPr lang="is-IS" altLang="en-US" sz="1200" i="1">
                <a:solidFill>
                  <a:srgbClr val="000000"/>
                </a:solidFill>
                <a:latin typeface="Arial" panose="020B0604020202020204" pitchFamily="34" charset="0"/>
              </a:rPr>
              <a:t> </a:t>
            </a:r>
            <a:endParaRPr lang="en-US" altLang="en-US" sz="1200" i="1">
              <a:solidFill>
                <a:srgbClr val="000000"/>
              </a:solidFill>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61C90BCB-A845-DF4B-8FC2-DDA16A21B7F0}"/>
              </a:ext>
            </a:extLst>
          </p:cNvPr>
          <p:cNvSpPr>
            <a:spLocks noGrp="1"/>
          </p:cNvSpPr>
          <p:nvPr>
            <p:ph type="title"/>
          </p:nvPr>
        </p:nvSpPr>
        <p:spPr>
          <a:xfrm>
            <a:off x="457200" y="274638"/>
            <a:ext cx="8229600" cy="633412"/>
          </a:xfrm>
        </p:spPr>
        <p:txBody>
          <a:bodyPr/>
          <a:lstStyle/>
          <a:p>
            <a:r>
              <a:rPr lang="en-US" altLang="en-US"/>
              <a:t>Class Exercise </a:t>
            </a:r>
          </a:p>
        </p:txBody>
      </p:sp>
      <p:sp>
        <p:nvSpPr>
          <p:cNvPr id="30722" name="Content Placeholder 2">
            <a:extLst>
              <a:ext uri="{FF2B5EF4-FFF2-40B4-BE49-F238E27FC236}">
                <a16:creationId xmlns:a16="http://schemas.microsoft.com/office/drawing/2014/main" id="{CCFEF7D6-5013-A04E-A862-441E563D416F}"/>
              </a:ext>
            </a:extLst>
          </p:cNvPr>
          <p:cNvSpPr>
            <a:spLocks noGrp="1"/>
          </p:cNvSpPr>
          <p:nvPr>
            <p:ph idx="1"/>
          </p:nvPr>
        </p:nvSpPr>
        <p:spPr>
          <a:xfrm>
            <a:off x="179512" y="980728"/>
            <a:ext cx="8786688" cy="4391025"/>
          </a:xfrm>
        </p:spPr>
        <p:txBody>
          <a:bodyPr/>
          <a:lstStyle/>
          <a:p>
            <a:pPr>
              <a:defRPr/>
            </a:pPr>
            <a:r>
              <a:rPr lang="en-US" altLang="en-US" dirty="0"/>
              <a:t>How do you identify the strategic position of the company in term of the knowledge assets as to determine the areas where the knowledge managements efforts need to be enhanced?</a:t>
            </a:r>
          </a:p>
          <a:p>
            <a:pPr marL="0" indent="0">
              <a:buFont typeface="Arial" panose="020B0604020202020204" pitchFamily="34" charset="0"/>
              <a:buNone/>
              <a:defRPr/>
            </a:pPr>
            <a:endParaRPr lang="en-US" altLang="en-US" dirty="0"/>
          </a:p>
          <a:p>
            <a:pPr>
              <a:defRPr/>
            </a:pPr>
            <a:r>
              <a:rPr lang="en-US" altLang="en-US" dirty="0"/>
              <a:t>How can knowledge management enhance operational effectiveness?</a:t>
            </a:r>
          </a:p>
        </p:txBody>
      </p:sp>
      <p:sp>
        <p:nvSpPr>
          <p:cNvPr id="28675" name="Date Placeholder 3">
            <a:extLst>
              <a:ext uri="{FF2B5EF4-FFF2-40B4-BE49-F238E27FC236}">
                <a16:creationId xmlns:a16="http://schemas.microsoft.com/office/drawing/2014/main" id="{4CB38413-2B48-C441-8DFE-CF3FF41ED93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7D82B6-5F24-9B4A-8730-1D8B97D3BD70}"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8676" name="Slide Number Placeholder 4">
            <a:extLst>
              <a:ext uri="{FF2B5EF4-FFF2-40B4-BE49-F238E27FC236}">
                <a16:creationId xmlns:a16="http://schemas.microsoft.com/office/drawing/2014/main" id="{5CA5A817-6056-9645-A8F8-03B872EB9E7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343CB1A-460F-CB49-8890-54D81CDD08AB}" type="slidenum">
              <a:rPr lang="en-GB" altLang="en-US" sz="120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Date Placeholder 3">
            <a:extLst>
              <a:ext uri="{FF2B5EF4-FFF2-40B4-BE49-F238E27FC236}">
                <a16:creationId xmlns:a16="http://schemas.microsoft.com/office/drawing/2014/main" id="{4CB38413-2B48-C441-8DFE-CF3FF41ED93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7D82B6-5F24-9B4A-8730-1D8B97D3BD70}"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8676" name="Slide Number Placeholder 4">
            <a:extLst>
              <a:ext uri="{FF2B5EF4-FFF2-40B4-BE49-F238E27FC236}">
                <a16:creationId xmlns:a16="http://schemas.microsoft.com/office/drawing/2014/main" id="{5CA5A817-6056-9645-A8F8-03B872EB9E7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343CB1A-460F-CB49-8890-54D81CDD08AB}" type="slidenum">
              <a:rPr lang="en-GB" altLang="en-US" sz="1200">
                <a:solidFill>
                  <a:srgbClr val="898989"/>
                </a:solidFill>
              </a:rPr>
              <a:pPr>
                <a:spcBef>
                  <a:spcPct val="0"/>
                </a:spcBef>
                <a:buFontTx/>
                <a:buNone/>
              </a:pPr>
              <a:t>21</a:t>
            </a:fld>
            <a:endParaRPr lang="en-GB" altLang="en-US" sz="1200">
              <a:solidFill>
                <a:srgbClr val="898989"/>
              </a:solidFill>
            </a:endParaRPr>
          </a:p>
        </p:txBody>
      </p:sp>
      <p:sp>
        <p:nvSpPr>
          <p:cNvPr id="6" name="Rectangle 3">
            <a:extLst>
              <a:ext uri="{FF2B5EF4-FFF2-40B4-BE49-F238E27FC236}">
                <a16:creationId xmlns:a16="http://schemas.microsoft.com/office/drawing/2014/main" id="{5196C2BA-7ED9-4E7A-9087-925D0F1C17A8}"/>
              </a:ext>
            </a:extLst>
          </p:cNvPr>
          <p:cNvSpPr>
            <a:spLocks noGrp="1" noChangeArrowheads="1"/>
          </p:cNvSpPr>
          <p:nvPr>
            <p:ph idx="1"/>
          </p:nvPr>
        </p:nvSpPr>
        <p:spPr>
          <a:xfrm>
            <a:off x="285243" y="1844824"/>
            <a:ext cx="8319205" cy="437043"/>
          </a:xfrm>
        </p:spPr>
        <p:txBody>
          <a:bodyPr wrap="square">
            <a:spAutoFit/>
          </a:bodyPr>
          <a:lstStyle/>
          <a:p>
            <a:pPr marL="0" indent="0">
              <a:lnSpc>
                <a:spcPct val="80000"/>
              </a:lnSpc>
              <a:buFont typeface="Arial" charset="0"/>
              <a:buNone/>
              <a:defRPr/>
            </a:pPr>
            <a:r>
              <a:rPr lang="en-GB" altLang="en-US" sz="2800" b="1" dirty="0">
                <a:solidFill>
                  <a:schemeClr val="tx1"/>
                </a:solidFill>
              </a:rPr>
              <a:t>Developing Knowledge Management Strategies</a:t>
            </a:r>
          </a:p>
        </p:txBody>
      </p:sp>
    </p:spTree>
    <p:extLst>
      <p:ext uri="{BB962C8B-B14F-4D97-AF65-F5344CB8AC3E}">
        <p14:creationId xmlns:p14="http://schemas.microsoft.com/office/powerpoint/2010/main" val="849922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656CD36D-1288-3E4D-8A90-D847A418474C}"/>
              </a:ext>
            </a:extLst>
          </p:cNvPr>
          <p:cNvSpPr>
            <a:spLocks noGrp="1"/>
          </p:cNvSpPr>
          <p:nvPr>
            <p:ph type="title"/>
          </p:nvPr>
        </p:nvSpPr>
        <p:spPr>
          <a:xfrm>
            <a:off x="457200" y="274638"/>
            <a:ext cx="8229600" cy="777875"/>
          </a:xfrm>
        </p:spPr>
        <p:txBody>
          <a:bodyPr/>
          <a:lstStyle/>
          <a:p>
            <a:r>
              <a:rPr lang="en-US" altLang="en-US" sz="2400" b="1" dirty="0"/>
              <a:t>Developing a knowledge Management Strategy:</a:t>
            </a:r>
            <a:br>
              <a:rPr lang="en-US" altLang="en-US" sz="2400" b="1" dirty="0"/>
            </a:br>
            <a:r>
              <a:rPr lang="en-US" altLang="en-US" sz="2400" b="1" dirty="0"/>
              <a:t>Five Questions</a:t>
            </a:r>
          </a:p>
        </p:txBody>
      </p:sp>
      <p:sp>
        <p:nvSpPr>
          <p:cNvPr id="18434" name="Content Placeholder 2">
            <a:extLst>
              <a:ext uri="{FF2B5EF4-FFF2-40B4-BE49-F238E27FC236}">
                <a16:creationId xmlns:a16="http://schemas.microsoft.com/office/drawing/2014/main" id="{C54A9AB5-EE53-BC42-8106-71C45321FC01}"/>
              </a:ext>
            </a:extLst>
          </p:cNvPr>
          <p:cNvSpPr>
            <a:spLocks noGrp="1"/>
          </p:cNvSpPr>
          <p:nvPr>
            <p:ph idx="1"/>
          </p:nvPr>
        </p:nvSpPr>
        <p:spPr>
          <a:xfrm>
            <a:off x="107950" y="1196752"/>
            <a:ext cx="8856537" cy="3384550"/>
          </a:xfrm>
        </p:spPr>
        <p:txBody>
          <a:bodyPr/>
          <a:lstStyle/>
          <a:p>
            <a:pPr marL="457200" indent="-457200" eaLnBrk="1" hangingPunct="1">
              <a:spcBef>
                <a:spcPct val="0"/>
              </a:spcBef>
              <a:buFontTx/>
              <a:buAutoNum type="arabicParenR"/>
            </a:pPr>
            <a:r>
              <a:rPr lang="en-US" altLang="en-US" sz="2000" dirty="0"/>
              <a:t>Are our </a:t>
            </a:r>
            <a:r>
              <a:rPr lang="en-US" altLang="en-US" sz="2000" u="sng" dirty="0">
                <a:solidFill>
                  <a:srgbClr val="FF0000"/>
                </a:solidFill>
              </a:rPr>
              <a:t>stakeholders sensitive </a:t>
            </a:r>
            <a:r>
              <a:rPr lang="en-US" altLang="en-US" sz="2000" dirty="0"/>
              <a:t>to the importance of knowledge as resource for the business success?</a:t>
            </a:r>
          </a:p>
          <a:p>
            <a:pPr marL="457200" indent="-457200" eaLnBrk="1" hangingPunct="1">
              <a:spcBef>
                <a:spcPct val="0"/>
              </a:spcBef>
              <a:buFontTx/>
              <a:buAutoNum type="arabicParenR"/>
            </a:pPr>
            <a:r>
              <a:rPr lang="en-US" altLang="en-US" sz="2000" dirty="0"/>
              <a:t>Which strategies do we want to support by </a:t>
            </a:r>
            <a:r>
              <a:rPr lang="en-US" altLang="en-US" sz="2000" u="sng" dirty="0">
                <a:solidFill>
                  <a:srgbClr val="FF0000"/>
                </a:solidFill>
              </a:rPr>
              <a:t>mobilizing knowledge</a:t>
            </a:r>
            <a:r>
              <a:rPr lang="en-US" altLang="en-US" sz="2000" dirty="0"/>
              <a:t>? </a:t>
            </a:r>
          </a:p>
          <a:p>
            <a:pPr marL="457200" indent="-457200" eaLnBrk="1" hangingPunct="1">
              <a:spcBef>
                <a:spcPct val="0"/>
              </a:spcBef>
              <a:buFontTx/>
              <a:buAutoNum type="arabicParenR"/>
            </a:pPr>
            <a:r>
              <a:rPr lang="en-US" altLang="en-US" sz="2000" dirty="0"/>
              <a:t>What knowledge do we have today and what knowledge will we need in the future to </a:t>
            </a:r>
            <a:r>
              <a:rPr lang="en-US" altLang="en-US" sz="2000" u="sng" dirty="0">
                <a:solidFill>
                  <a:srgbClr val="FF0000"/>
                </a:solidFill>
              </a:rPr>
              <a:t>sustain competitiveness</a:t>
            </a:r>
            <a:r>
              <a:rPr lang="en-US" altLang="en-US" sz="2000" dirty="0"/>
              <a:t>?</a:t>
            </a:r>
          </a:p>
          <a:p>
            <a:pPr marL="457200" indent="-457200" eaLnBrk="1" hangingPunct="1">
              <a:spcBef>
                <a:spcPct val="0"/>
              </a:spcBef>
              <a:buFontTx/>
              <a:buAutoNum type="arabicParenR"/>
            </a:pPr>
            <a:r>
              <a:rPr lang="en-US" altLang="en-US" sz="2000" dirty="0"/>
              <a:t>How do we handle our knowledge resources, which factors promote </a:t>
            </a:r>
            <a:r>
              <a:rPr lang="en-US" altLang="en-US" sz="2000" u="sng" dirty="0">
                <a:solidFill>
                  <a:srgbClr val="FF0000"/>
                </a:solidFill>
              </a:rPr>
              <a:t>creation and use of knowledge </a:t>
            </a:r>
            <a:r>
              <a:rPr lang="en-US" altLang="en-US" sz="2000" dirty="0"/>
              <a:t>and what are the </a:t>
            </a:r>
            <a:r>
              <a:rPr lang="en-US" altLang="en-US" sz="2000" u="sng" dirty="0">
                <a:solidFill>
                  <a:srgbClr val="FF0000"/>
                </a:solidFill>
              </a:rPr>
              <a:t>barriers </a:t>
            </a:r>
            <a:r>
              <a:rPr lang="en-US" altLang="en-US" sz="2000" dirty="0"/>
              <a:t>to it?</a:t>
            </a:r>
          </a:p>
          <a:p>
            <a:pPr marL="457200" indent="-457200" eaLnBrk="1" hangingPunct="1">
              <a:spcBef>
                <a:spcPct val="0"/>
              </a:spcBef>
              <a:buFontTx/>
              <a:buAutoNum type="arabicParenR"/>
            </a:pPr>
            <a:r>
              <a:rPr lang="en-US" altLang="en-US" sz="2000" dirty="0"/>
              <a:t>How should we organize to cope with </a:t>
            </a:r>
            <a:r>
              <a:rPr lang="en-US" altLang="en-US" sz="2000" u="sng" dirty="0">
                <a:solidFill>
                  <a:srgbClr val="FF0000"/>
                </a:solidFill>
              </a:rPr>
              <a:t>current and future knowledge competition</a:t>
            </a:r>
            <a:r>
              <a:rPr lang="en-US" altLang="en-US" sz="2000" dirty="0"/>
              <a:t>?</a:t>
            </a:r>
          </a:p>
          <a:p>
            <a:pPr marL="457200" indent="-457200" algn="just" eaLnBrk="1" hangingPunct="1">
              <a:spcBef>
                <a:spcPct val="0"/>
              </a:spcBef>
              <a:buFontTx/>
              <a:buAutoNum type="arabicParenR"/>
            </a:pPr>
            <a:endParaRPr lang="en-US" altLang="en-US" sz="2000" i="1" dirty="0"/>
          </a:p>
        </p:txBody>
      </p:sp>
      <p:sp>
        <p:nvSpPr>
          <p:cNvPr id="18435" name="Date Placeholder 3">
            <a:extLst>
              <a:ext uri="{FF2B5EF4-FFF2-40B4-BE49-F238E27FC236}">
                <a16:creationId xmlns:a16="http://schemas.microsoft.com/office/drawing/2014/main" id="{D1D8EE0F-518D-4548-9D2E-A4AF6E1F8D0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B5BBA3-C7DC-0846-B010-1FB679161F8F}"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18436" name="Slide Number Placeholder 4">
            <a:extLst>
              <a:ext uri="{FF2B5EF4-FFF2-40B4-BE49-F238E27FC236}">
                <a16:creationId xmlns:a16="http://schemas.microsoft.com/office/drawing/2014/main" id="{995B4BBE-B005-5B40-8D76-BDFFEF8CE9F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14FA0EA-469B-B643-AF46-21E1044760D9}" type="slidenum">
              <a:rPr lang="en-GB" altLang="en-US" sz="1200">
                <a:solidFill>
                  <a:srgbClr val="898989"/>
                </a:solidFill>
              </a:rPr>
              <a:pPr>
                <a:spcBef>
                  <a:spcPct val="0"/>
                </a:spcBef>
                <a:buFontTx/>
                <a:buNone/>
              </a:pPr>
              <a:t>22</a:t>
            </a:fld>
            <a:endParaRPr lang="en-GB" altLang="en-US" sz="1200">
              <a:solidFill>
                <a:srgbClr val="898989"/>
              </a:solidFill>
            </a:endParaRPr>
          </a:p>
        </p:txBody>
      </p:sp>
      <p:sp>
        <p:nvSpPr>
          <p:cNvPr id="18437" name="Rectangle 5">
            <a:extLst>
              <a:ext uri="{FF2B5EF4-FFF2-40B4-BE49-F238E27FC236}">
                <a16:creationId xmlns:a16="http://schemas.microsoft.com/office/drawing/2014/main" id="{6CB3998E-5D61-654C-8799-64C8F8731F9F}"/>
              </a:ext>
            </a:extLst>
          </p:cNvPr>
          <p:cNvSpPr>
            <a:spLocks noChangeArrowheads="1"/>
          </p:cNvSpPr>
          <p:nvPr/>
        </p:nvSpPr>
        <p:spPr bwMode="auto">
          <a:xfrm>
            <a:off x="107950" y="4581302"/>
            <a:ext cx="93964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is-IS" altLang="en-US" sz="1200" dirty="0">
                <a:latin typeface="Arial" panose="020B0604020202020204" pitchFamily="34" charset="0"/>
              </a:rPr>
              <a:t>Source: </a:t>
            </a:r>
            <a:r>
              <a:rPr lang="en-GB" altLang="en-US" sz="1200" dirty="0">
                <a:latin typeface="Arial" panose="020B0604020202020204" pitchFamily="34" charset="0"/>
              </a:rPr>
              <a:t>North, K., &amp; </a:t>
            </a:r>
            <a:r>
              <a:rPr lang="en-GB" altLang="en-US" sz="1200" dirty="0" err="1">
                <a:latin typeface="Arial" panose="020B0604020202020204" pitchFamily="34" charset="0"/>
              </a:rPr>
              <a:t>Kumta</a:t>
            </a:r>
            <a:r>
              <a:rPr lang="en-GB" altLang="en-US" sz="1200" dirty="0">
                <a:latin typeface="Arial" panose="020B0604020202020204" pitchFamily="34" charset="0"/>
              </a:rPr>
              <a:t>, G. (2018). </a:t>
            </a:r>
            <a:r>
              <a:rPr lang="en-GB" altLang="en-US" sz="1200" i="1" dirty="0">
                <a:latin typeface="Arial" panose="020B0604020202020204" pitchFamily="34" charset="0"/>
              </a:rPr>
              <a:t>Knowledge management: Value creation through organizational learning</a:t>
            </a:r>
            <a:r>
              <a:rPr lang="en-GB" altLang="en-US" sz="1200" dirty="0">
                <a:latin typeface="Arial" panose="020B0604020202020204" pitchFamily="34" charset="0"/>
              </a:rPr>
              <a:t>. London: Springer</a:t>
            </a:r>
            <a:r>
              <a:rPr lang="is-IS" altLang="en-US" sz="1200" i="1" dirty="0">
                <a:latin typeface="Arial" panose="020B0604020202020204" pitchFamily="34" charset="0"/>
              </a:rPr>
              <a:t> </a:t>
            </a:r>
            <a:endParaRPr lang="en-US" altLang="en-US" sz="1200" i="1" dirty="0">
              <a:latin typeface="Arial" panose="020B0604020202020204" pitchFamily="34" charset="0"/>
            </a:endParaRPr>
          </a:p>
        </p:txBody>
      </p:sp>
    </p:spTree>
    <p:extLst>
      <p:ext uri="{BB962C8B-B14F-4D97-AF65-F5344CB8AC3E}">
        <p14:creationId xmlns:p14="http://schemas.microsoft.com/office/powerpoint/2010/main" val="4292613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695B5956-8490-924F-9297-BABDC5904D60}"/>
              </a:ext>
            </a:extLst>
          </p:cNvPr>
          <p:cNvSpPr>
            <a:spLocks noGrp="1"/>
          </p:cNvSpPr>
          <p:nvPr>
            <p:ph type="title"/>
          </p:nvPr>
        </p:nvSpPr>
        <p:spPr>
          <a:xfrm>
            <a:off x="457200" y="274638"/>
            <a:ext cx="8229600" cy="561975"/>
          </a:xfrm>
        </p:spPr>
        <p:txBody>
          <a:bodyPr/>
          <a:lstStyle/>
          <a:p>
            <a:r>
              <a:rPr lang="en-US" altLang="en-US" sz="3200" b="1"/>
              <a:t>Structural Change</a:t>
            </a:r>
          </a:p>
        </p:txBody>
      </p:sp>
      <p:sp>
        <p:nvSpPr>
          <p:cNvPr id="13315" name="Content Placeholder 2">
            <a:extLst>
              <a:ext uri="{FF2B5EF4-FFF2-40B4-BE49-F238E27FC236}">
                <a16:creationId xmlns:a16="http://schemas.microsoft.com/office/drawing/2014/main" id="{9AD267AF-4A8E-7444-A66D-A269C7763ABA}"/>
              </a:ext>
            </a:extLst>
          </p:cNvPr>
          <p:cNvSpPr>
            <a:spLocks noGrp="1"/>
          </p:cNvSpPr>
          <p:nvPr>
            <p:ph idx="1"/>
          </p:nvPr>
        </p:nvSpPr>
        <p:spPr>
          <a:xfrm>
            <a:off x="244474" y="842963"/>
            <a:ext cx="8792021" cy="3959225"/>
          </a:xfrm>
        </p:spPr>
        <p:txBody>
          <a:bodyPr/>
          <a:lstStyle/>
          <a:p>
            <a:pPr>
              <a:defRPr/>
            </a:pPr>
            <a:r>
              <a:rPr lang="en-US" altLang="en-US" sz="2400" b="1" dirty="0"/>
              <a:t>Structural Change: </a:t>
            </a:r>
            <a:r>
              <a:rPr lang="en-US" altLang="en-US" sz="2400" dirty="0"/>
              <a:t>Moving from labour and capital intensive activities to information and knowledge-intensive activities means that the companies increasingly sell information, knowledge or intelligent products and services.</a:t>
            </a:r>
          </a:p>
          <a:p>
            <a:pPr>
              <a:defRPr/>
            </a:pPr>
            <a:endParaRPr lang="en-US" altLang="en-US" sz="2400" dirty="0"/>
          </a:p>
          <a:p>
            <a:pPr>
              <a:defRPr/>
            </a:pPr>
            <a:r>
              <a:rPr lang="en-US" altLang="en-US" sz="2400" dirty="0"/>
              <a:t>Work and capital is replaced by knowledge as </a:t>
            </a:r>
            <a:r>
              <a:rPr lang="en-US" altLang="en-US" sz="2400" b="1" dirty="0"/>
              <a:t>a scare resource</a:t>
            </a:r>
            <a:r>
              <a:rPr lang="en-US" altLang="en-US" sz="2400" dirty="0"/>
              <a:t>. This structural change results in changed forms of organization and transaction within and among the companies as well as in a changing role of management and employees. </a:t>
            </a:r>
          </a:p>
          <a:p>
            <a:pPr>
              <a:defRPr/>
            </a:pPr>
            <a:endParaRPr lang="en-US" altLang="en-US" sz="2000" dirty="0"/>
          </a:p>
        </p:txBody>
      </p:sp>
      <p:sp>
        <p:nvSpPr>
          <p:cNvPr id="19459" name="Date Placeholder 3">
            <a:extLst>
              <a:ext uri="{FF2B5EF4-FFF2-40B4-BE49-F238E27FC236}">
                <a16:creationId xmlns:a16="http://schemas.microsoft.com/office/drawing/2014/main" id="{41D6AE02-0B07-A447-A3AC-188CBEA15C5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0B8F51-5FE5-8143-9499-6D17B8E26ADE}"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19460" name="Slide Number Placeholder 4">
            <a:extLst>
              <a:ext uri="{FF2B5EF4-FFF2-40B4-BE49-F238E27FC236}">
                <a16:creationId xmlns:a16="http://schemas.microsoft.com/office/drawing/2014/main" id="{1D201A3E-7B4B-114F-8232-FEADFEAECE9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46FA6A9-A66F-4240-AD7E-65AF8748F210}" type="slidenum">
              <a:rPr lang="en-GB" altLang="en-US" sz="1200">
                <a:solidFill>
                  <a:srgbClr val="898989"/>
                </a:solidFill>
              </a:rPr>
              <a:pPr>
                <a:spcBef>
                  <a:spcPct val="0"/>
                </a:spcBef>
                <a:buFontTx/>
                <a:buNone/>
              </a:pPr>
              <a:t>23</a:t>
            </a:fld>
            <a:endParaRPr lang="en-GB" altLang="en-US" sz="1200">
              <a:solidFill>
                <a:srgbClr val="898989"/>
              </a:solidFill>
            </a:endParaRPr>
          </a:p>
        </p:txBody>
      </p:sp>
    </p:spTree>
    <p:extLst>
      <p:ext uri="{BB962C8B-B14F-4D97-AF65-F5344CB8AC3E}">
        <p14:creationId xmlns:p14="http://schemas.microsoft.com/office/powerpoint/2010/main" val="2976772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532EBF9C-3BC1-E944-B6B1-50344853AB6B}"/>
              </a:ext>
            </a:extLst>
          </p:cNvPr>
          <p:cNvSpPr>
            <a:spLocks noGrp="1"/>
          </p:cNvSpPr>
          <p:nvPr>
            <p:ph type="title"/>
          </p:nvPr>
        </p:nvSpPr>
        <p:spPr>
          <a:xfrm>
            <a:off x="457200" y="274638"/>
            <a:ext cx="8229600" cy="460375"/>
          </a:xfrm>
        </p:spPr>
        <p:txBody>
          <a:bodyPr/>
          <a:lstStyle/>
          <a:p>
            <a:r>
              <a:rPr lang="en-US" altLang="en-US" sz="3200"/>
              <a:t>Knowledge Intensive Company</a:t>
            </a:r>
          </a:p>
        </p:txBody>
      </p:sp>
      <p:sp>
        <p:nvSpPr>
          <p:cNvPr id="3" name="Content Placeholder 2">
            <a:extLst>
              <a:ext uri="{FF2B5EF4-FFF2-40B4-BE49-F238E27FC236}">
                <a16:creationId xmlns:a16="http://schemas.microsoft.com/office/drawing/2014/main" id="{18B0C328-BE5E-354A-B2AF-79E01B03FFFD}"/>
              </a:ext>
            </a:extLst>
          </p:cNvPr>
          <p:cNvSpPr>
            <a:spLocks noGrp="1"/>
          </p:cNvSpPr>
          <p:nvPr>
            <p:ph idx="1"/>
          </p:nvPr>
        </p:nvSpPr>
        <p:spPr>
          <a:xfrm>
            <a:off x="250825" y="908050"/>
            <a:ext cx="8642350" cy="4332288"/>
          </a:xfrm>
        </p:spPr>
        <p:txBody>
          <a:bodyPr/>
          <a:lstStyle/>
          <a:p>
            <a:pPr marL="0" indent="0">
              <a:buFont typeface="Arial" charset="0"/>
              <a:buNone/>
              <a:defRPr/>
            </a:pPr>
            <a:r>
              <a:rPr lang="en-US" sz="1800" dirty="0"/>
              <a:t>Many writers consider that the knowledge intensive companies are characterized by factors such as:</a:t>
            </a:r>
          </a:p>
          <a:p>
            <a:pPr marL="0" indent="0">
              <a:buFont typeface="Arial" charset="0"/>
              <a:buNone/>
              <a:defRPr/>
            </a:pPr>
            <a:endParaRPr lang="en-US" sz="1800" dirty="0"/>
          </a:p>
          <a:p>
            <a:pPr>
              <a:buFont typeface="Arial" charset="0"/>
              <a:buChar char="•"/>
              <a:defRPr/>
            </a:pPr>
            <a:r>
              <a:rPr lang="en-US" sz="1800" dirty="0"/>
              <a:t>Significant incident of problem solving and non-</a:t>
            </a:r>
            <a:r>
              <a:rPr lang="en-US" sz="1800" dirty="0" err="1"/>
              <a:t>standarized</a:t>
            </a:r>
            <a:r>
              <a:rPr lang="en-US" sz="1800" dirty="0"/>
              <a:t> production;</a:t>
            </a:r>
          </a:p>
          <a:p>
            <a:pPr>
              <a:buFont typeface="Arial" charset="0"/>
              <a:buChar char="•"/>
              <a:defRPr/>
            </a:pPr>
            <a:r>
              <a:rPr lang="en-US" sz="1800" dirty="0"/>
              <a:t>Creativity on the part of the practitioner and the organizational environment;</a:t>
            </a:r>
          </a:p>
          <a:p>
            <a:pPr>
              <a:buFont typeface="Arial" charset="0"/>
              <a:buChar char="•"/>
              <a:defRPr/>
            </a:pPr>
            <a:r>
              <a:rPr lang="en-US" sz="1800" dirty="0"/>
              <a:t>Heavy reliance on individuals (and less dependence on capital) and high degree of independence on the part of the practitioners. </a:t>
            </a:r>
          </a:p>
          <a:p>
            <a:pPr>
              <a:buFont typeface="Arial" charset="0"/>
              <a:buChar char="•"/>
              <a:defRPr/>
            </a:pPr>
            <a:r>
              <a:rPr lang="en-US" sz="1800" dirty="0"/>
              <a:t>High educational levels and high degree of professionalization on the part of the most employees;</a:t>
            </a:r>
          </a:p>
          <a:p>
            <a:pPr>
              <a:buFont typeface="Arial" charset="0"/>
              <a:buChar char="•"/>
              <a:defRPr/>
            </a:pPr>
            <a:r>
              <a:rPr lang="en-US" sz="1800" dirty="0"/>
              <a:t>Traditional concrete (materials) assets are not a central factor, the critical elements are in the mind of employees and in networks, customer relationship, manuals and systems for supplying services; </a:t>
            </a:r>
          </a:p>
          <a:p>
            <a:pPr>
              <a:buFont typeface="Arial" charset="0"/>
              <a:buChar char="•"/>
              <a:defRPr/>
            </a:pPr>
            <a:r>
              <a:rPr lang="en-US" sz="1800" dirty="0"/>
              <a:t>Heavy dependence on the loyalty of key personnel and this is the other side of the picture-considerably vulnerability when personnel leave the company.</a:t>
            </a:r>
          </a:p>
          <a:p>
            <a:pPr marL="0" indent="0" algn="just">
              <a:buFont typeface="Arial" charset="0"/>
              <a:buNone/>
              <a:defRPr/>
            </a:pPr>
            <a:r>
              <a:rPr lang="en-US" sz="1400" i="1" dirty="0"/>
              <a:t>                                                       </a:t>
            </a:r>
          </a:p>
          <a:p>
            <a:pPr marL="0" indent="0" algn="just">
              <a:buFont typeface="Arial" charset="0"/>
              <a:buNone/>
              <a:defRPr/>
            </a:pPr>
            <a:endParaRPr lang="en-US" sz="1400" i="1" dirty="0"/>
          </a:p>
          <a:p>
            <a:pPr marL="0" indent="0" algn="just">
              <a:buFont typeface="Arial" charset="0"/>
              <a:buNone/>
              <a:defRPr/>
            </a:pPr>
            <a:r>
              <a:rPr lang="en-US" sz="1400" i="1" dirty="0"/>
              <a:t>                                                                    </a:t>
            </a:r>
            <a:endParaRPr lang="en-US" sz="2000" dirty="0"/>
          </a:p>
          <a:p>
            <a:pPr marL="0" indent="0">
              <a:buFont typeface="Arial" charset="0"/>
              <a:buNone/>
              <a:defRPr/>
            </a:pPr>
            <a:endParaRPr lang="en-US" sz="2400" dirty="0"/>
          </a:p>
        </p:txBody>
      </p:sp>
      <p:sp>
        <p:nvSpPr>
          <p:cNvPr id="20483" name="Date Placeholder 3">
            <a:extLst>
              <a:ext uri="{FF2B5EF4-FFF2-40B4-BE49-F238E27FC236}">
                <a16:creationId xmlns:a16="http://schemas.microsoft.com/office/drawing/2014/main" id="{BDD5E459-898A-C045-AD0B-FFA49527B57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33E568F-21D8-8A4C-9D23-19974F480427}"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0484" name="Slide Number Placeholder 4">
            <a:extLst>
              <a:ext uri="{FF2B5EF4-FFF2-40B4-BE49-F238E27FC236}">
                <a16:creationId xmlns:a16="http://schemas.microsoft.com/office/drawing/2014/main" id="{4FD6502B-8EBE-E94D-8E11-215F7FBA7E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8448B92-2314-A749-8C20-3D897859028F}" type="slidenum">
              <a:rPr lang="en-GB" altLang="en-US" sz="1200">
                <a:solidFill>
                  <a:srgbClr val="898989"/>
                </a:solidFill>
              </a:rPr>
              <a:pPr>
                <a:spcBef>
                  <a:spcPct val="0"/>
                </a:spcBef>
                <a:buFontTx/>
                <a:buNone/>
              </a:pPr>
              <a:t>24</a:t>
            </a:fld>
            <a:endParaRPr lang="en-GB" altLang="en-US" sz="1200">
              <a:solidFill>
                <a:srgbClr val="898989"/>
              </a:solidFill>
            </a:endParaRPr>
          </a:p>
        </p:txBody>
      </p:sp>
      <p:sp>
        <p:nvSpPr>
          <p:cNvPr id="2" name="TextBox 1">
            <a:extLst>
              <a:ext uri="{FF2B5EF4-FFF2-40B4-BE49-F238E27FC236}">
                <a16:creationId xmlns:a16="http://schemas.microsoft.com/office/drawing/2014/main" id="{D32BCE72-28D0-1245-9D11-B0E3042B03E5}"/>
              </a:ext>
            </a:extLst>
          </p:cNvPr>
          <p:cNvSpPr txBox="1"/>
          <p:nvPr/>
        </p:nvSpPr>
        <p:spPr>
          <a:xfrm>
            <a:off x="3851275" y="5375275"/>
            <a:ext cx="7200900" cy="277813"/>
          </a:xfrm>
          <a:prstGeom prst="rect">
            <a:avLst/>
          </a:prstGeom>
          <a:noFill/>
        </p:spPr>
        <p:txBody>
          <a:bodyPr>
            <a:spAutoFit/>
          </a:bodyPr>
          <a:lstStyle/>
          <a:p>
            <a:pPr>
              <a:spcBef>
                <a:spcPct val="20000"/>
              </a:spcBef>
              <a:defRPr/>
            </a:pPr>
            <a:r>
              <a:rPr lang="en-US" sz="1200" i="1" dirty="0">
                <a:solidFill>
                  <a:prstClr val="black"/>
                </a:solidFill>
                <a:latin typeface="Myriad Pro"/>
                <a:cs typeface="+mn-cs"/>
              </a:rPr>
              <a:t>Source: Alvesson, M. (1995). Management of Knowledge-Intensive.</a:t>
            </a:r>
            <a:endParaRPr lang="en-US" sz="1200" dirty="0">
              <a:solidFill>
                <a:prstClr val="black"/>
              </a:solidFill>
              <a:latin typeface="Myriad Pro"/>
              <a:cs typeface="+mn-cs"/>
            </a:endParaRPr>
          </a:p>
        </p:txBody>
      </p:sp>
    </p:spTree>
    <p:extLst>
      <p:ext uri="{BB962C8B-B14F-4D97-AF65-F5344CB8AC3E}">
        <p14:creationId xmlns:p14="http://schemas.microsoft.com/office/powerpoint/2010/main" val="1719372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34CA068F-8CAB-6C4F-8FC7-C7A2B3116A1F}"/>
              </a:ext>
            </a:extLst>
          </p:cNvPr>
          <p:cNvSpPr>
            <a:spLocks noGrp="1"/>
          </p:cNvSpPr>
          <p:nvPr>
            <p:ph type="title"/>
          </p:nvPr>
        </p:nvSpPr>
        <p:spPr>
          <a:xfrm>
            <a:off x="468313" y="401638"/>
            <a:ext cx="8229600" cy="777875"/>
          </a:xfrm>
        </p:spPr>
        <p:txBody>
          <a:bodyPr/>
          <a:lstStyle/>
          <a:p>
            <a:r>
              <a:rPr lang="en-GB" altLang="en-US"/>
              <a:t>Knowledge-intensive company definition-HMRC</a:t>
            </a:r>
          </a:p>
        </p:txBody>
      </p:sp>
      <p:sp>
        <p:nvSpPr>
          <p:cNvPr id="21506" name="Slide Number Placeholder 3">
            <a:extLst>
              <a:ext uri="{FF2B5EF4-FFF2-40B4-BE49-F238E27FC236}">
                <a16:creationId xmlns:a16="http://schemas.microsoft.com/office/drawing/2014/main" id="{7DDD8E26-BA97-4641-A286-C951C3E96426}"/>
              </a:ext>
            </a:extLst>
          </p:cNvPr>
          <p:cNvSpPr>
            <a:spLocks noGrp="1"/>
          </p:cNvSpPr>
          <p:nvPr>
            <p:ph type="sldNum" sz="quarter" idx="12"/>
          </p:nvPr>
        </p:nvSpPr>
        <p:spPr bwMode="auto">
          <a:xfrm>
            <a:off x="250825" y="6524625"/>
            <a:ext cx="971550" cy="219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fld id="{8454745A-D047-354D-869B-81E9D2555C8C}" type="slidenum">
              <a:rPr lang="en-US" altLang="en-US" sz="1000">
                <a:solidFill>
                  <a:srgbClr val="898989"/>
                </a:solidFill>
              </a:rPr>
              <a:pPr algn="ctr">
                <a:spcBef>
                  <a:spcPct val="0"/>
                </a:spcBef>
                <a:buFontTx/>
                <a:buNone/>
              </a:pPr>
              <a:t>25</a:t>
            </a:fld>
            <a:endParaRPr lang="en-US" altLang="en-US" sz="1000">
              <a:solidFill>
                <a:srgbClr val="898989"/>
              </a:solidFill>
            </a:endParaRPr>
          </a:p>
        </p:txBody>
      </p:sp>
      <p:sp>
        <p:nvSpPr>
          <p:cNvPr id="21507" name="TextBox 8">
            <a:extLst>
              <a:ext uri="{FF2B5EF4-FFF2-40B4-BE49-F238E27FC236}">
                <a16:creationId xmlns:a16="http://schemas.microsoft.com/office/drawing/2014/main" id="{CDF23712-DD5F-B24F-9F84-8386A579710A}"/>
              </a:ext>
            </a:extLst>
          </p:cNvPr>
          <p:cNvSpPr txBox="1">
            <a:spLocks noChangeArrowheads="1"/>
          </p:cNvSpPr>
          <p:nvPr/>
        </p:nvSpPr>
        <p:spPr bwMode="auto">
          <a:xfrm>
            <a:off x="684213" y="2414588"/>
            <a:ext cx="3376612"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1800" b="1" dirty="0">
                <a:latin typeface="Arial" panose="020B0604020202020204" pitchFamily="34" charset="0"/>
              </a:rPr>
              <a:t>At least </a:t>
            </a:r>
            <a:r>
              <a:rPr lang="en-GB" altLang="en-US" sz="1800" b="1" dirty="0">
                <a:solidFill>
                  <a:srgbClr val="FF0000"/>
                </a:solidFill>
                <a:latin typeface="Arial" panose="020B0604020202020204" pitchFamily="34" charset="0"/>
              </a:rPr>
              <a:t>ONE</a:t>
            </a:r>
            <a:r>
              <a:rPr lang="en-GB" altLang="en-US" sz="1800" b="1" dirty="0">
                <a:latin typeface="Arial" panose="020B0604020202020204" pitchFamily="34" charset="0"/>
              </a:rPr>
              <a:t> of</a:t>
            </a:r>
            <a:endParaRPr lang="en-GB" altLang="en-US" sz="1800" b="1" dirty="0">
              <a:solidFill>
                <a:schemeClr val="tx2"/>
              </a:solidFill>
              <a:ea typeface="Geneva" panose="020B0503030404040204" pitchFamily="34" charset="0"/>
              <a:cs typeface="Geneva" panose="020B0503030404040204" pitchFamily="34" charset="0"/>
            </a:endParaRPr>
          </a:p>
          <a:p>
            <a:pPr algn="ctr">
              <a:spcBef>
                <a:spcPct val="0"/>
              </a:spcBef>
              <a:buFontTx/>
              <a:buNone/>
            </a:pPr>
            <a:endParaRPr lang="en-GB" altLang="en-US" dirty="0">
              <a:solidFill>
                <a:schemeClr val="tx2"/>
              </a:solidFill>
              <a:ea typeface="Geneva" panose="020B0503030404040204" pitchFamily="34" charset="0"/>
              <a:cs typeface="Geneva" panose="020B0503030404040204" pitchFamily="34" charset="0"/>
            </a:endParaRPr>
          </a:p>
          <a:p>
            <a:pPr lvl="1">
              <a:spcBef>
                <a:spcPct val="0"/>
              </a:spcBef>
              <a:buFontTx/>
              <a:buNone/>
            </a:pPr>
            <a:r>
              <a:rPr lang="en-GB" altLang="en-US" sz="3200" dirty="0">
                <a:solidFill>
                  <a:schemeClr val="tx2"/>
                </a:solidFill>
                <a:ea typeface="Geneva" panose="020B0503030404040204" pitchFamily="34" charset="0"/>
                <a:cs typeface="Geneva" panose="020B0503030404040204" pitchFamily="34" charset="0"/>
              </a:rPr>
              <a:t>First operating costs condition</a:t>
            </a:r>
          </a:p>
        </p:txBody>
      </p:sp>
      <p:sp>
        <p:nvSpPr>
          <p:cNvPr id="21508" name="Content Placeholder 9">
            <a:extLst>
              <a:ext uri="{FF2B5EF4-FFF2-40B4-BE49-F238E27FC236}">
                <a16:creationId xmlns:a16="http://schemas.microsoft.com/office/drawing/2014/main" id="{42B7EC1F-69DE-3E4E-80B6-C36D384D00B5}"/>
              </a:ext>
            </a:extLst>
          </p:cNvPr>
          <p:cNvSpPr>
            <a:spLocks noGrp="1"/>
          </p:cNvSpPr>
          <p:nvPr>
            <p:ph idx="1"/>
          </p:nvPr>
        </p:nvSpPr>
        <p:spPr>
          <a:xfrm>
            <a:off x="539750" y="1792288"/>
            <a:ext cx="8229600" cy="282575"/>
          </a:xfrm>
        </p:spPr>
        <p:txBody>
          <a:bodyPr>
            <a:spAutoFit/>
          </a:bodyPr>
          <a:lstStyle/>
          <a:p>
            <a:pPr marL="0" indent="0" algn="ctr">
              <a:buFont typeface="Arial" panose="020B0604020202020204" pitchFamily="34" charset="0"/>
              <a:buNone/>
            </a:pPr>
            <a:r>
              <a:rPr lang="en-GB" altLang="en-US" b="1"/>
              <a:t>The company must meet:</a:t>
            </a:r>
          </a:p>
        </p:txBody>
      </p:sp>
      <p:sp>
        <p:nvSpPr>
          <p:cNvPr id="21509" name="TextBox 14">
            <a:extLst>
              <a:ext uri="{FF2B5EF4-FFF2-40B4-BE49-F238E27FC236}">
                <a16:creationId xmlns:a16="http://schemas.microsoft.com/office/drawing/2014/main" id="{3956BFF3-0545-8F46-A1DA-C81102CA7B2B}"/>
              </a:ext>
            </a:extLst>
          </p:cNvPr>
          <p:cNvSpPr txBox="1">
            <a:spLocks noChangeArrowheads="1"/>
          </p:cNvSpPr>
          <p:nvPr/>
        </p:nvSpPr>
        <p:spPr bwMode="auto">
          <a:xfrm>
            <a:off x="5632450" y="3230563"/>
            <a:ext cx="2663825" cy="1354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a:solidFill>
                  <a:schemeClr val="tx2"/>
                </a:solidFill>
                <a:ea typeface="Geneva" panose="020B0503030404040204" pitchFamily="34" charset="0"/>
                <a:cs typeface="Geneva" panose="020B0503030404040204" pitchFamily="34" charset="0"/>
              </a:rPr>
              <a:t>Innovation condition</a:t>
            </a:r>
          </a:p>
          <a:p>
            <a:pPr algn="ctr">
              <a:spcBef>
                <a:spcPct val="0"/>
              </a:spcBef>
              <a:buFontTx/>
              <a:buNone/>
            </a:pPr>
            <a:endParaRPr lang="en-GB" altLang="en-US" sz="1800">
              <a:solidFill>
                <a:srgbClr val="FF0000"/>
              </a:solidFill>
              <a:ea typeface="Geneva" panose="020B0503030404040204" pitchFamily="34" charset="0"/>
              <a:cs typeface="Geneva" panose="020B0503030404040204" pitchFamily="34" charset="0"/>
            </a:endParaRPr>
          </a:p>
        </p:txBody>
      </p:sp>
      <p:sp>
        <p:nvSpPr>
          <p:cNvPr id="21510" name="TextBox 15">
            <a:extLst>
              <a:ext uri="{FF2B5EF4-FFF2-40B4-BE49-F238E27FC236}">
                <a16:creationId xmlns:a16="http://schemas.microsoft.com/office/drawing/2014/main" id="{0B476543-CAA8-A541-9617-831E238633C4}"/>
              </a:ext>
            </a:extLst>
          </p:cNvPr>
          <p:cNvSpPr txBox="1">
            <a:spLocks noChangeArrowheads="1"/>
          </p:cNvSpPr>
          <p:nvPr/>
        </p:nvSpPr>
        <p:spPr bwMode="auto">
          <a:xfrm>
            <a:off x="3419475" y="2320925"/>
            <a:ext cx="26654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000" b="1">
                <a:solidFill>
                  <a:srgbClr val="FF0000"/>
                </a:solidFill>
                <a:latin typeface="Arial" panose="020B0604020202020204" pitchFamily="34" charset="0"/>
              </a:rPr>
              <a:t>AND</a:t>
            </a:r>
            <a:endParaRPr lang="en-GB" altLang="en-US" sz="4000">
              <a:solidFill>
                <a:srgbClr val="FF0000"/>
              </a:solidFill>
              <a:latin typeface="Arial" panose="020B0604020202020204" pitchFamily="34" charset="0"/>
            </a:endParaRPr>
          </a:p>
        </p:txBody>
      </p:sp>
      <p:sp>
        <p:nvSpPr>
          <p:cNvPr id="21511" name="TextBox 18">
            <a:extLst>
              <a:ext uri="{FF2B5EF4-FFF2-40B4-BE49-F238E27FC236}">
                <a16:creationId xmlns:a16="http://schemas.microsoft.com/office/drawing/2014/main" id="{56D99F73-3473-3A47-8C39-1A99DBD1647F}"/>
              </a:ext>
            </a:extLst>
          </p:cNvPr>
          <p:cNvSpPr txBox="1">
            <a:spLocks noChangeArrowheads="1"/>
          </p:cNvSpPr>
          <p:nvPr/>
        </p:nvSpPr>
        <p:spPr bwMode="auto">
          <a:xfrm>
            <a:off x="5632450" y="2420938"/>
            <a:ext cx="26638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1800" b="1">
                <a:latin typeface="Arial" panose="020B0604020202020204" pitchFamily="34" charset="0"/>
              </a:rPr>
              <a:t>At least </a:t>
            </a:r>
            <a:r>
              <a:rPr lang="en-GB" altLang="en-US" sz="1800" b="1">
                <a:solidFill>
                  <a:srgbClr val="FF0000"/>
                </a:solidFill>
                <a:latin typeface="Arial" panose="020B0604020202020204" pitchFamily="34" charset="0"/>
              </a:rPr>
              <a:t>ONE</a:t>
            </a:r>
            <a:r>
              <a:rPr lang="en-GB" altLang="en-US" sz="1800" b="1">
                <a:latin typeface="Arial" panose="020B0604020202020204" pitchFamily="34" charset="0"/>
              </a:rPr>
              <a:t> of</a:t>
            </a:r>
            <a:endParaRPr lang="en-GB" altLang="en-US" sz="1800">
              <a:latin typeface="Arial" panose="020B0604020202020204" pitchFamily="34" charset="0"/>
            </a:endParaRPr>
          </a:p>
        </p:txBody>
      </p:sp>
      <p:sp>
        <p:nvSpPr>
          <p:cNvPr id="22" name="TextBox 21">
            <a:extLst>
              <a:ext uri="{FF2B5EF4-FFF2-40B4-BE49-F238E27FC236}">
                <a16:creationId xmlns:a16="http://schemas.microsoft.com/office/drawing/2014/main" id="{B76D8722-2BA2-6D45-A573-80A0181A1C16}"/>
              </a:ext>
            </a:extLst>
          </p:cNvPr>
          <p:cNvSpPr txBox="1"/>
          <p:nvPr/>
        </p:nvSpPr>
        <p:spPr>
          <a:xfrm>
            <a:off x="5003800" y="4508500"/>
            <a:ext cx="4105275" cy="1077913"/>
          </a:xfrm>
          <a:prstGeom prst="rect">
            <a:avLst/>
          </a:prstGeom>
          <a:noFill/>
        </p:spPr>
        <p:txBody>
          <a:bodyPr>
            <a:spAutoFit/>
          </a:bodyPr>
          <a:lstStyle/>
          <a:p>
            <a:pPr algn="ctr">
              <a:defRPr/>
            </a:pPr>
            <a:r>
              <a:rPr lang="en-GB" sz="3200" dirty="0">
                <a:solidFill>
                  <a:schemeClr val="tx2"/>
                </a:solidFill>
                <a:latin typeface="+mj-lt"/>
                <a:ea typeface="+mj-ea"/>
                <a:cs typeface="Geneva" charset="0"/>
              </a:rPr>
              <a:t>Skilled employees condition</a:t>
            </a:r>
          </a:p>
        </p:txBody>
      </p:sp>
      <p:sp>
        <p:nvSpPr>
          <p:cNvPr id="11" name="TextBox 10">
            <a:extLst>
              <a:ext uri="{FF2B5EF4-FFF2-40B4-BE49-F238E27FC236}">
                <a16:creationId xmlns:a16="http://schemas.microsoft.com/office/drawing/2014/main" id="{1A9C9468-5684-5548-ACDD-CEC51E0A5903}"/>
              </a:ext>
            </a:extLst>
          </p:cNvPr>
          <p:cNvSpPr txBox="1"/>
          <p:nvPr/>
        </p:nvSpPr>
        <p:spPr>
          <a:xfrm>
            <a:off x="627063" y="4508500"/>
            <a:ext cx="4105275" cy="1077913"/>
          </a:xfrm>
          <a:prstGeom prst="rect">
            <a:avLst/>
          </a:prstGeom>
          <a:noFill/>
        </p:spPr>
        <p:txBody>
          <a:bodyPr>
            <a:spAutoFit/>
          </a:bodyPr>
          <a:lstStyle/>
          <a:p>
            <a:pPr lvl="1">
              <a:defRPr/>
            </a:pPr>
            <a:r>
              <a:rPr lang="en-GB" sz="3200" dirty="0">
                <a:solidFill>
                  <a:schemeClr val="tx2"/>
                </a:solidFill>
                <a:latin typeface="+mj-lt"/>
                <a:ea typeface="+mj-ea"/>
                <a:cs typeface="Geneva" charset="0"/>
              </a:rPr>
              <a:t>Second operating costs condition</a:t>
            </a:r>
          </a:p>
        </p:txBody>
      </p:sp>
      <p:sp>
        <p:nvSpPr>
          <p:cNvPr id="21514" name="TextBox 2">
            <a:extLst>
              <a:ext uri="{FF2B5EF4-FFF2-40B4-BE49-F238E27FC236}">
                <a16:creationId xmlns:a16="http://schemas.microsoft.com/office/drawing/2014/main" id="{D5605DF2-8761-6F4E-A443-4E6949C768FD}"/>
              </a:ext>
            </a:extLst>
          </p:cNvPr>
          <p:cNvSpPr txBox="1">
            <a:spLocks noChangeArrowheads="1"/>
          </p:cNvSpPr>
          <p:nvPr/>
        </p:nvSpPr>
        <p:spPr bwMode="auto">
          <a:xfrm>
            <a:off x="6699250" y="4324350"/>
            <a:ext cx="530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solidFill>
                  <a:srgbClr val="FF0000"/>
                </a:solidFill>
                <a:latin typeface="Arial" panose="020B0604020202020204" pitchFamily="34" charset="0"/>
                <a:ea typeface="Geneva" panose="020B0503030404040204" pitchFamily="34" charset="0"/>
                <a:cs typeface="Geneva" panose="020B0503030404040204" pitchFamily="34" charset="0"/>
              </a:rPr>
              <a:t>OR</a:t>
            </a:r>
            <a:endParaRPr lang="en-US" altLang="en-US" sz="1800">
              <a:latin typeface="Arial" panose="020B0604020202020204" pitchFamily="34" charset="0"/>
            </a:endParaRPr>
          </a:p>
        </p:txBody>
      </p:sp>
    </p:spTree>
    <p:extLst>
      <p:ext uri="{BB962C8B-B14F-4D97-AF65-F5344CB8AC3E}">
        <p14:creationId xmlns:p14="http://schemas.microsoft.com/office/powerpoint/2010/main" val="661707118"/>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AC508B16-2A01-104D-81DF-649E36989681}"/>
              </a:ext>
            </a:extLst>
          </p:cNvPr>
          <p:cNvSpPr>
            <a:spLocks noGrp="1"/>
          </p:cNvSpPr>
          <p:nvPr>
            <p:ph type="title"/>
          </p:nvPr>
        </p:nvSpPr>
        <p:spPr>
          <a:xfrm>
            <a:off x="336550" y="455613"/>
            <a:ext cx="8229600" cy="419100"/>
          </a:xfrm>
        </p:spPr>
        <p:txBody>
          <a:bodyPr/>
          <a:lstStyle/>
          <a:p>
            <a:r>
              <a:rPr lang="en-GB" altLang="en-US"/>
              <a:t>Operating costs conditions-HMRC</a:t>
            </a:r>
          </a:p>
        </p:txBody>
      </p:sp>
      <p:sp>
        <p:nvSpPr>
          <p:cNvPr id="22530" name="Slide Number Placeholder 3">
            <a:extLst>
              <a:ext uri="{FF2B5EF4-FFF2-40B4-BE49-F238E27FC236}">
                <a16:creationId xmlns:a16="http://schemas.microsoft.com/office/drawing/2014/main" id="{191855A6-272D-BA45-8D5C-D9E67434EDED}"/>
              </a:ext>
            </a:extLst>
          </p:cNvPr>
          <p:cNvSpPr>
            <a:spLocks noGrp="1"/>
          </p:cNvSpPr>
          <p:nvPr>
            <p:ph type="sldNum" sz="quarter" idx="12"/>
          </p:nvPr>
        </p:nvSpPr>
        <p:spPr bwMode="auto">
          <a:xfrm>
            <a:off x="250825" y="6524625"/>
            <a:ext cx="971550" cy="219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fld id="{36A0B5FD-3A7E-5241-86BF-226845DF0106}" type="slidenum">
              <a:rPr lang="en-US" altLang="en-US" sz="1000">
                <a:solidFill>
                  <a:srgbClr val="898989"/>
                </a:solidFill>
              </a:rPr>
              <a:pPr algn="ctr">
                <a:spcBef>
                  <a:spcPct val="0"/>
                </a:spcBef>
                <a:buFontTx/>
                <a:buNone/>
              </a:pPr>
              <a:t>26</a:t>
            </a:fld>
            <a:endParaRPr lang="en-US" altLang="en-US" sz="1000">
              <a:solidFill>
                <a:srgbClr val="898989"/>
              </a:solidFill>
            </a:endParaRPr>
          </a:p>
        </p:txBody>
      </p:sp>
      <p:sp>
        <p:nvSpPr>
          <p:cNvPr id="6" name="Content Placeholder 5">
            <a:extLst>
              <a:ext uri="{FF2B5EF4-FFF2-40B4-BE49-F238E27FC236}">
                <a16:creationId xmlns:a16="http://schemas.microsoft.com/office/drawing/2014/main" id="{CCC5915C-F319-3B4B-92BC-40CA62E19B66}"/>
              </a:ext>
            </a:extLst>
          </p:cNvPr>
          <p:cNvSpPr txBox="1">
            <a:spLocks noGrp="1"/>
          </p:cNvSpPr>
          <p:nvPr>
            <p:ph idx="1"/>
          </p:nvPr>
        </p:nvSpPr>
        <p:spPr>
          <a:xfrm>
            <a:off x="179512" y="1196975"/>
            <a:ext cx="8856984" cy="3499420"/>
          </a:xfrm>
        </p:spPr>
        <p:txBody>
          <a:bodyPr wrap="square" rtlCol="0">
            <a:spAutoFit/>
          </a:bodyPr>
          <a:lstStyle/>
          <a:p>
            <a:pPr marL="0" indent="0">
              <a:spcAft>
                <a:spcPts val="0"/>
              </a:spcAft>
              <a:buFont typeface="Arial" charset="0"/>
              <a:buNone/>
              <a:defRPr/>
            </a:pPr>
            <a:r>
              <a:rPr lang="en-GB" sz="2400" dirty="0">
                <a:solidFill>
                  <a:schemeClr val="tx2"/>
                </a:solidFill>
                <a:latin typeface="+mj-lt"/>
                <a:ea typeface="+mj-ea"/>
              </a:rPr>
              <a:t>2015 definitions</a:t>
            </a:r>
          </a:p>
          <a:p>
            <a:pPr marL="285750" indent="-285750">
              <a:defRPr/>
            </a:pPr>
            <a:r>
              <a:rPr lang="en-GB" sz="2400" dirty="0"/>
              <a:t>First operating costs condition: 15% of operating costs on R&amp;D or innovation in </a:t>
            </a:r>
            <a:r>
              <a:rPr lang="en-GB" sz="2400" b="1" dirty="0"/>
              <a:t>one</a:t>
            </a:r>
            <a:r>
              <a:rPr lang="en-GB" sz="2400" dirty="0"/>
              <a:t> of three preceding relevant years</a:t>
            </a:r>
          </a:p>
          <a:p>
            <a:pPr marL="285750" indent="-285750">
              <a:buFont typeface="Arial" charset="0"/>
              <a:buChar char="•"/>
              <a:defRPr/>
            </a:pPr>
            <a:r>
              <a:rPr lang="en-GB" sz="2400" dirty="0"/>
              <a:t>Second operating costs condition: 10% of operating costs on R&amp;D or innovation in </a:t>
            </a:r>
            <a:r>
              <a:rPr lang="en-GB" sz="2400" b="1" dirty="0"/>
              <a:t>each</a:t>
            </a:r>
            <a:r>
              <a:rPr lang="en-GB" sz="2400" dirty="0"/>
              <a:t> of three preceding relevant years</a:t>
            </a:r>
          </a:p>
          <a:p>
            <a:pPr marL="0" indent="0">
              <a:spcBef>
                <a:spcPts val="1800"/>
              </a:spcBef>
              <a:spcAft>
                <a:spcPts val="0"/>
              </a:spcAft>
              <a:buFont typeface="Arial" charset="0"/>
              <a:buNone/>
              <a:defRPr/>
            </a:pPr>
            <a:r>
              <a:rPr lang="en-GB" sz="2400" dirty="0">
                <a:solidFill>
                  <a:schemeClr val="tx2"/>
                </a:solidFill>
                <a:latin typeface="+mj-lt"/>
                <a:ea typeface="+mj-ea"/>
              </a:rPr>
              <a:t>From 6 April 2017, </a:t>
            </a:r>
            <a:r>
              <a:rPr lang="en-GB" sz="2400" b="1" dirty="0">
                <a:solidFill>
                  <a:schemeClr val="tx2"/>
                </a:solidFill>
                <a:latin typeface="+mj-lt"/>
                <a:ea typeface="+mj-ea"/>
              </a:rPr>
              <a:t>for companies less than three years old</a:t>
            </a:r>
            <a:r>
              <a:rPr lang="en-GB" sz="2400" dirty="0">
                <a:solidFill>
                  <a:schemeClr val="tx2"/>
                </a:solidFill>
                <a:latin typeface="+mj-lt"/>
                <a:ea typeface="+mj-ea"/>
              </a:rPr>
              <a:t>:</a:t>
            </a:r>
          </a:p>
          <a:p>
            <a:pPr marL="285750" indent="-285750">
              <a:buFont typeface="Arial" charset="0"/>
              <a:buChar char="•"/>
              <a:defRPr/>
            </a:pPr>
            <a:r>
              <a:rPr lang="en-GB" sz="2400" dirty="0"/>
              <a:t>Operating costs conditions apply to the three years </a:t>
            </a:r>
            <a:r>
              <a:rPr lang="en-GB" sz="2400" b="1" dirty="0"/>
              <a:t>after</a:t>
            </a:r>
            <a:r>
              <a:rPr lang="en-GB" sz="2400" dirty="0"/>
              <a:t> investment (not for increased FTE limit)</a:t>
            </a:r>
            <a:endParaRPr lang="en-GB" sz="1800" dirty="0"/>
          </a:p>
        </p:txBody>
      </p:sp>
    </p:spTree>
    <p:extLst>
      <p:ext uri="{BB962C8B-B14F-4D97-AF65-F5344CB8AC3E}">
        <p14:creationId xmlns:p14="http://schemas.microsoft.com/office/powerpoint/2010/main" val="3184914554"/>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76005F42-AE99-254A-97CD-C6F82DF17044}"/>
              </a:ext>
            </a:extLst>
          </p:cNvPr>
          <p:cNvSpPr>
            <a:spLocks noGrp="1"/>
          </p:cNvSpPr>
          <p:nvPr>
            <p:ph type="title"/>
          </p:nvPr>
        </p:nvSpPr>
        <p:spPr/>
        <p:txBody>
          <a:bodyPr/>
          <a:lstStyle/>
          <a:p>
            <a:r>
              <a:rPr lang="en-GB" altLang="en-US"/>
              <a:t>Innovation condition-HMRC</a:t>
            </a:r>
          </a:p>
        </p:txBody>
      </p:sp>
      <p:sp>
        <p:nvSpPr>
          <p:cNvPr id="23554" name="Content Placeholder 2">
            <a:extLst>
              <a:ext uri="{FF2B5EF4-FFF2-40B4-BE49-F238E27FC236}">
                <a16:creationId xmlns:a16="http://schemas.microsoft.com/office/drawing/2014/main" id="{826E3EA0-6DFF-154F-AD7F-77D90680D002}"/>
              </a:ext>
            </a:extLst>
          </p:cNvPr>
          <p:cNvSpPr>
            <a:spLocks noGrp="1"/>
          </p:cNvSpPr>
          <p:nvPr>
            <p:ph idx="1"/>
          </p:nvPr>
        </p:nvSpPr>
        <p:spPr>
          <a:xfrm>
            <a:off x="323528" y="1268760"/>
            <a:ext cx="8712968" cy="3916363"/>
          </a:xfrm>
        </p:spPr>
        <p:txBody>
          <a:bodyPr/>
          <a:lstStyle/>
          <a:p>
            <a:r>
              <a:rPr lang="en-GB" altLang="en-US" sz="2800" dirty="0"/>
              <a:t>Company has recently created, is in process of creating, or preparing to create intellectual property which will form greater part of business activities within next 10 years.</a:t>
            </a:r>
          </a:p>
          <a:p>
            <a:r>
              <a:rPr lang="en-GB" altLang="en-US" sz="2800" dirty="0"/>
              <a:t>Intellectual property: any patent, trade mark, registered design, copyright, design right, performer's right or plant breeder's right.</a:t>
            </a:r>
          </a:p>
          <a:p>
            <a:endParaRPr lang="en-GB" altLang="en-US" dirty="0"/>
          </a:p>
        </p:txBody>
      </p:sp>
      <p:sp>
        <p:nvSpPr>
          <p:cNvPr id="23555" name="Slide Number Placeholder 3">
            <a:extLst>
              <a:ext uri="{FF2B5EF4-FFF2-40B4-BE49-F238E27FC236}">
                <a16:creationId xmlns:a16="http://schemas.microsoft.com/office/drawing/2014/main" id="{8B3C38AC-9FF5-1546-A78F-618220439052}"/>
              </a:ext>
            </a:extLst>
          </p:cNvPr>
          <p:cNvSpPr>
            <a:spLocks noGrp="1"/>
          </p:cNvSpPr>
          <p:nvPr>
            <p:ph type="sldNum" sz="quarter" idx="12"/>
          </p:nvPr>
        </p:nvSpPr>
        <p:spPr bwMode="auto">
          <a:xfrm>
            <a:off x="250825" y="6524625"/>
            <a:ext cx="971550" cy="219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fld id="{BE705CF5-6F0E-7D40-97C9-D39BACB0BCEF}" type="slidenum">
              <a:rPr lang="en-US" altLang="en-US" sz="1000">
                <a:solidFill>
                  <a:srgbClr val="898989"/>
                </a:solidFill>
              </a:rPr>
              <a:pPr algn="ctr">
                <a:spcBef>
                  <a:spcPct val="0"/>
                </a:spcBef>
                <a:buFontTx/>
                <a:buNone/>
              </a:pPr>
              <a:t>27</a:t>
            </a:fld>
            <a:endParaRPr lang="en-US" altLang="en-US" sz="1000">
              <a:solidFill>
                <a:srgbClr val="898989"/>
              </a:solidFill>
            </a:endParaRPr>
          </a:p>
        </p:txBody>
      </p:sp>
    </p:spTree>
    <p:extLst>
      <p:ext uri="{BB962C8B-B14F-4D97-AF65-F5344CB8AC3E}">
        <p14:creationId xmlns:p14="http://schemas.microsoft.com/office/powerpoint/2010/main" val="1812277187"/>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E0A6E8A7-4DEF-8943-A678-9BDF1EA13D71}"/>
              </a:ext>
            </a:extLst>
          </p:cNvPr>
          <p:cNvSpPr>
            <a:spLocks noGrp="1"/>
          </p:cNvSpPr>
          <p:nvPr>
            <p:ph type="title"/>
          </p:nvPr>
        </p:nvSpPr>
        <p:spPr/>
        <p:txBody>
          <a:bodyPr/>
          <a:lstStyle/>
          <a:p>
            <a:r>
              <a:rPr lang="en-GB" altLang="en-US" sz="4000"/>
              <a:t>Skilled employees condition-HMRC</a:t>
            </a:r>
          </a:p>
        </p:txBody>
      </p:sp>
      <p:sp>
        <p:nvSpPr>
          <p:cNvPr id="24578" name="Content Placeholder 2">
            <a:extLst>
              <a:ext uri="{FF2B5EF4-FFF2-40B4-BE49-F238E27FC236}">
                <a16:creationId xmlns:a16="http://schemas.microsoft.com/office/drawing/2014/main" id="{2B4F37CB-F63E-034B-B4FB-4FA63FB3FAA1}"/>
              </a:ext>
            </a:extLst>
          </p:cNvPr>
          <p:cNvSpPr>
            <a:spLocks noGrp="1"/>
          </p:cNvSpPr>
          <p:nvPr>
            <p:ph idx="1"/>
          </p:nvPr>
        </p:nvSpPr>
        <p:spPr>
          <a:xfrm>
            <a:off x="218676" y="1196752"/>
            <a:ext cx="8745812" cy="3916363"/>
          </a:xfrm>
        </p:spPr>
        <p:txBody>
          <a:bodyPr/>
          <a:lstStyle/>
          <a:p>
            <a:r>
              <a:rPr lang="en-GB" altLang="en-US" dirty="0"/>
              <a:t>Minimum 20% of FTEs are skilled employees</a:t>
            </a:r>
          </a:p>
          <a:p>
            <a:r>
              <a:rPr lang="en-GB" altLang="en-US" dirty="0"/>
              <a:t>Skilled employee: </a:t>
            </a:r>
          </a:p>
          <a:p>
            <a:pPr lvl="1"/>
            <a:r>
              <a:rPr lang="en-GB" altLang="en-US" sz="2400" dirty="0"/>
              <a:t>holds a relevant Masters degree or above, and</a:t>
            </a:r>
          </a:p>
          <a:p>
            <a:pPr lvl="1"/>
            <a:r>
              <a:rPr lang="en-GB" altLang="en-US" sz="2400" dirty="0"/>
              <a:t>is engaged directly in research and development or innovation activities carried on  </a:t>
            </a:r>
            <a:r>
              <a:rPr lang="en-GB" altLang="en-US" dirty="0"/>
              <a:t>  </a:t>
            </a:r>
          </a:p>
        </p:txBody>
      </p:sp>
      <p:sp>
        <p:nvSpPr>
          <p:cNvPr id="24579" name="Slide Number Placeholder 3">
            <a:extLst>
              <a:ext uri="{FF2B5EF4-FFF2-40B4-BE49-F238E27FC236}">
                <a16:creationId xmlns:a16="http://schemas.microsoft.com/office/drawing/2014/main" id="{8D0B48BA-5E29-F542-8B69-A1F7D9AA23A6}"/>
              </a:ext>
            </a:extLst>
          </p:cNvPr>
          <p:cNvSpPr>
            <a:spLocks noGrp="1"/>
          </p:cNvSpPr>
          <p:nvPr>
            <p:ph type="sldNum" sz="quarter" idx="12"/>
          </p:nvPr>
        </p:nvSpPr>
        <p:spPr bwMode="auto">
          <a:xfrm>
            <a:off x="250825" y="6524625"/>
            <a:ext cx="971550" cy="219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fld id="{70E0F8D1-C0F9-4947-BC5B-55EBA60743D4}" type="slidenum">
              <a:rPr lang="en-US" altLang="en-US" sz="1000">
                <a:solidFill>
                  <a:srgbClr val="898989"/>
                </a:solidFill>
              </a:rPr>
              <a:pPr algn="ctr">
                <a:spcBef>
                  <a:spcPct val="0"/>
                </a:spcBef>
                <a:buFontTx/>
                <a:buNone/>
              </a:pPr>
              <a:t>28</a:t>
            </a:fld>
            <a:endParaRPr lang="en-US" altLang="en-US" sz="1000">
              <a:solidFill>
                <a:srgbClr val="898989"/>
              </a:solidFill>
            </a:endParaRPr>
          </a:p>
        </p:txBody>
      </p:sp>
    </p:spTree>
    <p:extLst>
      <p:ext uri="{BB962C8B-B14F-4D97-AF65-F5344CB8AC3E}">
        <p14:creationId xmlns:p14="http://schemas.microsoft.com/office/powerpoint/2010/main" val="1669066988"/>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AC841C16-8292-3340-9D2C-DCBF037D98C6}"/>
              </a:ext>
            </a:extLst>
          </p:cNvPr>
          <p:cNvSpPr>
            <a:spLocks noGrp="1"/>
          </p:cNvSpPr>
          <p:nvPr>
            <p:ph type="title"/>
          </p:nvPr>
        </p:nvSpPr>
        <p:spPr/>
        <p:txBody>
          <a:bodyPr/>
          <a:lstStyle/>
          <a:p>
            <a:r>
              <a:rPr lang="en-US" altLang="en-US" sz="3200" b="1"/>
              <a:t>Types of Knowledge intensive Company</a:t>
            </a:r>
          </a:p>
        </p:txBody>
      </p:sp>
      <p:sp>
        <p:nvSpPr>
          <p:cNvPr id="25602" name="Content Placeholder 2">
            <a:extLst>
              <a:ext uri="{FF2B5EF4-FFF2-40B4-BE49-F238E27FC236}">
                <a16:creationId xmlns:a16="http://schemas.microsoft.com/office/drawing/2014/main" id="{CD5824DF-3185-6249-8BCC-65567A02133F}"/>
              </a:ext>
            </a:extLst>
          </p:cNvPr>
          <p:cNvSpPr>
            <a:spLocks noGrp="1"/>
          </p:cNvSpPr>
          <p:nvPr>
            <p:ph idx="1"/>
          </p:nvPr>
        </p:nvSpPr>
        <p:spPr>
          <a:xfrm>
            <a:off x="611188" y="1546225"/>
            <a:ext cx="8229600" cy="2890838"/>
          </a:xfrm>
        </p:spPr>
        <p:txBody>
          <a:bodyPr/>
          <a:lstStyle/>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a:p>
            <a:pPr marL="0" indent="0">
              <a:buFont typeface="Arial" panose="020B0604020202020204" pitchFamily="34" charset="0"/>
              <a:buNone/>
            </a:pPr>
            <a:endParaRPr lang="en-US" altLang="en-US" sz="1800" i="1"/>
          </a:p>
        </p:txBody>
      </p:sp>
      <p:sp>
        <p:nvSpPr>
          <p:cNvPr id="25603" name="Date Placeholder 3">
            <a:extLst>
              <a:ext uri="{FF2B5EF4-FFF2-40B4-BE49-F238E27FC236}">
                <a16:creationId xmlns:a16="http://schemas.microsoft.com/office/drawing/2014/main" id="{8F75BB32-539B-0745-85A7-F5CB45021D6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CF2F370-A7AF-AA46-9C26-673E7EF44A0C}"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5604" name="Slide Number Placeholder 4">
            <a:extLst>
              <a:ext uri="{FF2B5EF4-FFF2-40B4-BE49-F238E27FC236}">
                <a16:creationId xmlns:a16="http://schemas.microsoft.com/office/drawing/2014/main" id="{3BF37553-F0AD-9E4F-93CE-C5E01940A6F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52C9F6D-8F98-C141-BA1C-AA9C836B0D23}" type="slidenum">
              <a:rPr lang="en-GB" altLang="en-US" sz="1200">
                <a:solidFill>
                  <a:srgbClr val="898989"/>
                </a:solidFill>
              </a:rPr>
              <a:pPr>
                <a:spcBef>
                  <a:spcPct val="0"/>
                </a:spcBef>
                <a:buFontTx/>
                <a:buNone/>
              </a:pPr>
              <a:t>29</a:t>
            </a:fld>
            <a:endParaRPr lang="en-GB" altLang="en-US" sz="1200">
              <a:solidFill>
                <a:srgbClr val="898989"/>
              </a:solidFill>
            </a:endParaRPr>
          </a:p>
        </p:txBody>
      </p:sp>
      <p:pic>
        <p:nvPicPr>
          <p:cNvPr id="25605" name="Picture 5">
            <a:extLst>
              <a:ext uri="{FF2B5EF4-FFF2-40B4-BE49-F238E27FC236}">
                <a16:creationId xmlns:a16="http://schemas.microsoft.com/office/drawing/2014/main" id="{4A1D2549-CDF4-4943-A076-71792A69564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390650"/>
            <a:ext cx="7777163" cy="283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8CADFC55-13F6-2441-B078-73B968610409}"/>
              </a:ext>
            </a:extLst>
          </p:cNvPr>
          <p:cNvSpPr/>
          <p:nvPr/>
        </p:nvSpPr>
        <p:spPr>
          <a:xfrm>
            <a:off x="457200" y="4565650"/>
            <a:ext cx="8229600" cy="584200"/>
          </a:xfrm>
          <a:prstGeom prst="rect">
            <a:avLst/>
          </a:prstGeom>
        </p:spPr>
        <p:txBody>
          <a:bodyPr>
            <a:spAutoFit/>
          </a:bodyPr>
          <a:lstStyle/>
          <a:p>
            <a:pPr>
              <a:spcBef>
                <a:spcPct val="20000"/>
              </a:spcBef>
              <a:defRPr/>
            </a:pPr>
            <a:r>
              <a:rPr lang="en-US" altLang="en-US" sz="1600" dirty="0">
                <a:solidFill>
                  <a:prstClr val="black"/>
                </a:solidFill>
                <a:latin typeface="Myriad Pro"/>
                <a:cs typeface="+mn-cs"/>
              </a:rPr>
              <a:t>Emphasis on knowledge intensive operations, as opposed to </a:t>
            </a:r>
            <a:r>
              <a:rPr lang="en-US" altLang="en-US" sz="1600" dirty="0" err="1">
                <a:solidFill>
                  <a:prstClr val="black"/>
                </a:solidFill>
                <a:latin typeface="Myriad Pro"/>
                <a:cs typeface="+mn-cs"/>
              </a:rPr>
              <a:t>labour</a:t>
            </a:r>
            <a:r>
              <a:rPr lang="en-US" altLang="en-US" sz="1600" dirty="0">
                <a:solidFill>
                  <a:prstClr val="black"/>
                </a:solidFill>
                <a:latin typeface="Myriad Pro"/>
                <a:cs typeface="+mn-cs"/>
              </a:rPr>
              <a:t> intensive or capital intensive. Human capital is the dominant factor in knowledge intensive firms.</a:t>
            </a:r>
          </a:p>
        </p:txBody>
      </p:sp>
    </p:spTree>
    <p:extLst>
      <p:ext uri="{BB962C8B-B14F-4D97-AF65-F5344CB8AC3E}">
        <p14:creationId xmlns:p14="http://schemas.microsoft.com/office/powerpoint/2010/main" val="2575315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C65C0F5C-E9DD-554A-B4E7-516D283CD067}"/>
              </a:ext>
            </a:extLst>
          </p:cNvPr>
          <p:cNvSpPr>
            <a:spLocks noGrp="1"/>
          </p:cNvSpPr>
          <p:nvPr>
            <p:ph type="title"/>
          </p:nvPr>
        </p:nvSpPr>
        <p:spPr>
          <a:xfrm>
            <a:off x="457200" y="274638"/>
            <a:ext cx="8229600" cy="561975"/>
          </a:xfrm>
        </p:spPr>
        <p:txBody>
          <a:bodyPr/>
          <a:lstStyle/>
          <a:p>
            <a:r>
              <a:rPr lang="en-US" altLang="en-US" sz="2800" b="1"/>
              <a:t>Questions to Employees and management</a:t>
            </a:r>
          </a:p>
        </p:txBody>
      </p:sp>
      <p:sp>
        <p:nvSpPr>
          <p:cNvPr id="26626" name="Content Placeholder 2">
            <a:extLst>
              <a:ext uri="{FF2B5EF4-FFF2-40B4-BE49-F238E27FC236}">
                <a16:creationId xmlns:a16="http://schemas.microsoft.com/office/drawing/2014/main" id="{C7AB2957-B2F3-AF48-B09F-B84DC982569F}"/>
              </a:ext>
            </a:extLst>
          </p:cNvPr>
          <p:cNvSpPr>
            <a:spLocks noGrp="1"/>
          </p:cNvSpPr>
          <p:nvPr>
            <p:ph idx="1"/>
          </p:nvPr>
        </p:nvSpPr>
        <p:spPr>
          <a:xfrm>
            <a:off x="438150" y="1196975"/>
            <a:ext cx="8229600" cy="3916363"/>
          </a:xfrm>
        </p:spPr>
        <p:txBody>
          <a:bodyPr/>
          <a:lstStyle/>
          <a:p>
            <a:r>
              <a:rPr lang="en-US" altLang="en-US" sz="1800"/>
              <a:t>Have we lost orders because we could not mobilize the right information about customer requirements and because of the solutions we offered? </a:t>
            </a:r>
          </a:p>
          <a:p>
            <a:r>
              <a:rPr lang="en-US" altLang="en-US" sz="1800"/>
              <a:t>Have we put ourselves in an embarrassing situation in front of customers because we have no information about what we had offered 2 years back?</a:t>
            </a:r>
          </a:p>
          <a:p>
            <a:r>
              <a:rPr lang="en-US" altLang="en-US" sz="1800"/>
              <a:t>Was the profit margin low because we did not use our experience?</a:t>
            </a:r>
          </a:p>
          <a:p>
            <a:r>
              <a:rPr lang="en-US" altLang="en-US" sz="1800"/>
              <a:t>Have we hired a consultant in the company because we do not know that similar competence is present in our company?</a:t>
            </a:r>
          </a:p>
          <a:p>
            <a:r>
              <a:rPr lang="en-US" altLang="en-US" sz="1800"/>
              <a:t>Are best practices in terms of knowledge documentation, transfer and learning from each other documented? </a:t>
            </a:r>
          </a:p>
          <a:p>
            <a:r>
              <a:rPr lang="en-US" altLang="en-US" sz="1800"/>
              <a:t>Are investors evaluing intellectual capital before taking investment decisions or lending capital?</a:t>
            </a:r>
          </a:p>
        </p:txBody>
      </p:sp>
      <p:sp>
        <p:nvSpPr>
          <p:cNvPr id="26627" name="Date Placeholder 3">
            <a:extLst>
              <a:ext uri="{FF2B5EF4-FFF2-40B4-BE49-F238E27FC236}">
                <a16:creationId xmlns:a16="http://schemas.microsoft.com/office/drawing/2014/main" id="{8179A998-8BE0-3A46-A843-90481275528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60EEB63-7E47-234C-927A-C1F432DBA6BB}"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6628" name="Slide Number Placeholder 4">
            <a:extLst>
              <a:ext uri="{FF2B5EF4-FFF2-40B4-BE49-F238E27FC236}">
                <a16:creationId xmlns:a16="http://schemas.microsoft.com/office/drawing/2014/main" id="{B4BCC5E3-32F0-8640-8133-BEA0EABD74C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EC0DC9E-BC4B-904A-9C23-ABE0A51CC118}" type="slidenum">
              <a:rPr lang="en-GB" altLang="en-US" sz="1200">
                <a:solidFill>
                  <a:srgbClr val="898989"/>
                </a:solidFill>
              </a:rPr>
              <a:pPr>
                <a:spcBef>
                  <a:spcPct val="0"/>
                </a:spcBef>
                <a:buFontTx/>
                <a:buNone/>
              </a:pPr>
              <a:t>30</a:t>
            </a:fld>
            <a:endParaRPr lang="en-GB" altLang="en-US" sz="1200">
              <a:solidFill>
                <a:srgbClr val="898989"/>
              </a:solidFill>
            </a:endParaRPr>
          </a:p>
        </p:txBody>
      </p:sp>
      <p:sp>
        <p:nvSpPr>
          <p:cNvPr id="26629" name="Rectangle 5">
            <a:extLst>
              <a:ext uri="{FF2B5EF4-FFF2-40B4-BE49-F238E27FC236}">
                <a16:creationId xmlns:a16="http://schemas.microsoft.com/office/drawing/2014/main" id="{43E040F6-34C7-7F40-A8C0-B01AFE296FB1}"/>
              </a:ext>
            </a:extLst>
          </p:cNvPr>
          <p:cNvSpPr>
            <a:spLocks noChangeArrowheads="1"/>
          </p:cNvSpPr>
          <p:nvPr/>
        </p:nvSpPr>
        <p:spPr bwMode="auto">
          <a:xfrm>
            <a:off x="107950" y="5086350"/>
            <a:ext cx="93964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is-IS" altLang="en-US" sz="1200">
                <a:latin typeface="Arial" panose="020B0604020202020204" pitchFamily="34" charset="0"/>
              </a:rPr>
              <a:t>Source: </a:t>
            </a:r>
            <a:r>
              <a:rPr lang="en-GB" altLang="en-US" sz="1200">
                <a:latin typeface="Arial" panose="020B0604020202020204" pitchFamily="34" charset="0"/>
              </a:rPr>
              <a:t>North, K., &amp; Kumta, G. (2018). </a:t>
            </a:r>
            <a:r>
              <a:rPr lang="en-GB" altLang="en-US" sz="1200" i="1">
                <a:latin typeface="Arial" panose="020B0604020202020204" pitchFamily="34" charset="0"/>
              </a:rPr>
              <a:t>Knowledge management: Value creation through organizational learning</a:t>
            </a:r>
            <a:r>
              <a:rPr lang="en-GB" altLang="en-US" sz="1200">
                <a:latin typeface="Arial" panose="020B0604020202020204" pitchFamily="34" charset="0"/>
              </a:rPr>
              <a:t>. London: Springer</a:t>
            </a:r>
            <a:r>
              <a:rPr lang="is-IS" altLang="en-US" sz="1200" i="1">
                <a:latin typeface="Arial" panose="020B0604020202020204" pitchFamily="34" charset="0"/>
              </a:rPr>
              <a:t> </a:t>
            </a:r>
            <a:endParaRPr lang="en-US" altLang="en-US" sz="1200" i="1">
              <a:latin typeface="Arial" panose="020B0604020202020204" pitchFamily="34" charset="0"/>
            </a:endParaRPr>
          </a:p>
        </p:txBody>
      </p:sp>
    </p:spTree>
    <p:extLst>
      <p:ext uri="{BB962C8B-B14F-4D97-AF65-F5344CB8AC3E}">
        <p14:creationId xmlns:p14="http://schemas.microsoft.com/office/powerpoint/2010/main" val="9352580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FEC96AA9-2780-ED45-AB01-D89CD02D6C9B}"/>
              </a:ext>
            </a:extLst>
          </p:cNvPr>
          <p:cNvSpPr>
            <a:spLocks noGrp="1"/>
          </p:cNvSpPr>
          <p:nvPr>
            <p:ph type="title"/>
          </p:nvPr>
        </p:nvSpPr>
        <p:spPr/>
        <p:txBody>
          <a:bodyPr/>
          <a:lstStyle/>
          <a:p>
            <a:r>
              <a:rPr lang="en-GB" altLang="en-US"/>
              <a:t>Class Exercise</a:t>
            </a:r>
          </a:p>
        </p:txBody>
      </p:sp>
      <p:sp>
        <p:nvSpPr>
          <p:cNvPr id="27650" name="Content Placeholder 2">
            <a:extLst>
              <a:ext uri="{FF2B5EF4-FFF2-40B4-BE49-F238E27FC236}">
                <a16:creationId xmlns:a16="http://schemas.microsoft.com/office/drawing/2014/main" id="{DC648F3D-DE8F-4149-A8E3-FB9676FA1C6F}"/>
              </a:ext>
            </a:extLst>
          </p:cNvPr>
          <p:cNvSpPr>
            <a:spLocks noGrp="1"/>
          </p:cNvSpPr>
          <p:nvPr>
            <p:ph idx="1"/>
          </p:nvPr>
        </p:nvSpPr>
        <p:spPr>
          <a:xfrm>
            <a:off x="179512" y="1600200"/>
            <a:ext cx="8784976" cy="3916363"/>
          </a:xfrm>
        </p:spPr>
        <p:txBody>
          <a:bodyPr/>
          <a:lstStyle/>
          <a:p>
            <a:r>
              <a:rPr lang="en-GB" altLang="en-US" dirty="0"/>
              <a:t>Explain the phenomenon of “ Gold Collar Jobs” and the difference between  “Blue Collar Jobs”  and “White Collar Jobs” .</a:t>
            </a:r>
          </a:p>
        </p:txBody>
      </p:sp>
      <p:sp>
        <p:nvSpPr>
          <p:cNvPr id="27651" name="Date Placeholder 3">
            <a:extLst>
              <a:ext uri="{FF2B5EF4-FFF2-40B4-BE49-F238E27FC236}">
                <a16:creationId xmlns:a16="http://schemas.microsoft.com/office/drawing/2014/main" id="{F00EAC2B-6F90-9A4F-91F6-BBC6F9956C4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A869EC-461D-B744-81C2-A0BC789FAE6E}"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27652" name="Slide Number Placeholder 4">
            <a:extLst>
              <a:ext uri="{FF2B5EF4-FFF2-40B4-BE49-F238E27FC236}">
                <a16:creationId xmlns:a16="http://schemas.microsoft.com/office/drawing/2014/main" id="{126C2A82-4EB6-1F48-87A2-33E7CC7DB09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F3CEC1-556B-A540-B240-64FE9F09CC36}" type="slidenum">
              <a:rPr lang="en-GB" altLang="en-US" sz="1200">
                <a:solidFill>
                  <a:srgbClr val="898989"/>
                </a:solidFill>
              </a:rPr>
              <a:pPr>
                <a:spcBef>
                  <a:spcPct val="0"/>
                </a:spcBef>
                <a:buFontTx/>
                <a:buNone/>
              </a:pPr>
              <a:t>31</a:t>
            </a:fld>
            <a:endParaRPr lang="en-GB" altLang="en-US" sz="1200">
              <a:solidFill>
                <a:srgbClr val="898989"/>
              </a:solidFill>
            </a:endParaRPr>
          </a:p>
        </p:txBody>
      </p:sp>
    </p:spTree>
    <p:extLst>
      <p:ext uri="{BB962C8B-B14F-4D97-AF65-F5344CB8AC3E}">
        <p14:creationId xmlns:p14="http://schemas.microsoft.com/office/powerpoint/2010/main" val="27625949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2C78-3D31-134F-848C-1F661741FF2A}"/>
              </a:ext>
            </a:extLst>
          </p:cNvPr>
          <p:cNvSpPr>
            <a:spLocks noGrp="1"/>
          </p:cNvSpPr>
          <p:nvPr>
            <p:ph type="title"/>
          </p:nvPr>
        </p:nvSpPr>
        <p:spPr>
          <a:xfrm>
            <a:off x="498376" y="404664"/>
            <a:ext cx="8229600" cy="857250"/>
          </a:xfrm>
        </p:spPr>
        <p:txBody>
          <a:bodyPr wrap="square" anchor="ctr">
            <a:normAutofit/>
          </a:bodyPr>
          <a:lstStyle/>
          <a:p>
            <a:r>
              <a:rPr lang="en-GB" dirty="0"/>
              <a:t>Concluding remarks </a:t>
            </a:r>
          </a:p>
        </p:txBody>
      </p:sp>
      <p:sp>
        <p:nvSpPr>
          <p:cNvPr id="3" name="Content Placeholder 2">
            <a:extLst>
              <a:ext uri="{FF2B5EF4-FFF2-40B4-BE49-F238E27FC236}">
                <a16:creationId xmlns:a16="http://schemas.microsoft.com/office/drawing/2014/main" id="{80CADA6B-DB6F-5048-A4CC-22118801E58E}"/>
              </a:ext>
            </a:extLst>
          </p:cNvPr>
          <p:cNvSpPr>
            <a:spLocks noGrp="1"/>
          </p:cNvSpPr>
          <p:nvPr>
            <p:ph idx="1"/>
          </p:nvPr>
        </p:nvSpPr>
        <p:spPr>
          <a:xfrm>
            <a:off x="179512" y="1556792"/>
            <a:ext cx="8867328" cy="2937774"/>
          </a:xfrm>
        </p:spPr>
        <p:txBody>
          <a:bodyPr wrap="square" anchor="t">
            <a:noAutofit/>
          </a:bodyPr>
          <a:lstStyle/>
          <a:p>
            <a:r>
              <a:rPr lang="en-US" altLang="en-US" sz="2400" dirty="0"/>
              <a:t>Can you explain the various types of KM strategies?</a:t>
            </a:r>
          </a:p>
          <a:p>
            <a:r>
              <a:rPr lang="en-US" altLang="en-US" sz="2400" dirty="0"/>
              <a:t>Can you define Knowledge Needs Analysis?</a:t>
            </a:r>
          </a:p>
          <a:p>
            <a:r>
              <a:rPr lang="en-GB" sz="2400" dirty="0"/>
              <a:t>What are guiding principles for a successful knowledge management strategy? </a:t>
            </a:r>
          </a:p>
          <a:p>
            <a:r>
              <a:rPr lang="en-GB" sz="2400" dirty="0"/>
              <a:t>What is Knowledge Intensive Company? </a:t>
            </a:r>
            <a:endParaRPr lang="en-GB" altLang="en-US" sz="2400" dirty="0"/>
          </a:p>
        </p:txBody>
      </p:sp>
      <p:sp>
        <p:nvSpPr>
          <p:cNvPr id="4" name="Date Placeholder 3">
            <a:extLst>
              <a:ext uri="{FF2B5EF4-FFF2-40B4-BE49-F238E27FC236}">
                <a16:creationId xmlns:a16="http://schemas.microsoft.com/office/drawing/2014/main" id="{3EBEB1D7-F979-134F-92C7-29CEA39DB250}"/>
              </a:ext>
            </a:extLst>
          </p:cNvPr>
          <p:cNvSpPr>
            <a:spLocks noGrp="1"/>
          </p:cNvSpPr>
          <p:nvPr>
            <p:ph type="dt" sz="half" idx="10"/>
          </p:nvPr>
        </p:nvSpPr>
        <p:spPr>
          <a:xfrm>
            <a:off x="250825" y="5750720"/>
            <a:ext cx="971550" cy="164306"/>
          </a:xfrm>
        </p:spPr>
        <p:txBody>
          <a:bodyPr wrap="square" anchor="ctr">
            <a:normAutofit fontScale="92500" lnSpcReduction="20000"/>
          </a:bodyPr>
          <a:lstStyle/>
          <a:p>
            <a:pPr>
              <a:lnSpc>
                <a:spcPct val="90000"/>
              </a:lnSpc>
              <a:spcAft>
                <a:spcPts val="450"/>
              </a:spcAft>
            </a:pPr>
            <a:fld id="{05BEAE6E-AE7B-4A8D-BED9-CFED1608F8AA}" type="datetime1">
              <a:rPr lang="en-GB" altLang="en-US" sz="675"/>
              <a:pPr>
                <a:lnSpc>
                  <a:spcPct val="90000"/>
                </a:lnSpc>
                <a:spcAft>
                  <a:spcPts val="450"/>
                </a:spcAft>
              </a:pPr>
              <a:t>13/01/2021</a:t>
            </a:fld>
            <a:endParaRPr lang="en-GB" altLang="en-US" sz="675"/>
          </a:p>
        </p:txBody>
      </p:sp>
      <p:sp>
        <p:nvSpPr>
          <p:cNvPr id="5" name="Slide Number Placeholder 4">
            <a:extLst>
              <a:ext uri="{FF2B5EF4-FFF2-40B4-BE49-F238E27FC236}">
                <a16:creationId xmlns:a16="http://schemas.microsoft.com/office/drawing/2014/main" id="{9D7AFC94-A8BB-4841-A2B3-4485986D553C}"/>
              </a:ext>
            </a:extLst>
          </p:cNvPr>
          <p:cNvSpPr>
            <a:spLocks noGrp="1"/>
          </p:cNvSpPr>
          <p:nvPr>
            <p:ph type="sldNum" sz="quarter" idx="12"/>
          </p:nvPr>
        </p:nvSpPr>
        <p:spPr>
          <a:xfrm>
            <a:off x="7956550" y="5643564"/>
            <a:ext cx="730250" cy="254794"/>
          </a:xfrm>
        </p:spPr>
        <p:txBody>
          <a:bodyPr wrap="square" anchor="ctr">
            <a:normAutofit fontScale="92500" lnSpcReduction="10000"/>
          </a:bodyPr>
          <a:lstStyle/>
          <a:p>
            <a:pPr>
              <a:spcAft>
                <a:spcPts val="450"/>
              </a:spcAft>
            </a:pPr>
            <a:fld id="{A1AF1CDE-4D08-4369-A92A-404B535CCF44}" type="slidenum">
              <a:rPr lang="en-GB" altLang="en-US" smtClean="0"/>
              <a:pPr>
                <a:spcAft>
                  <a:spcPts val="450"/>
                </a:spcAft>
              </a:pPr>
              <a:t>32</a:t>
            </a:fld>
            <a:endParaRPr lang="en-GB" altLang="en-US" dirty="0"/>
          </a:p>
        </p:txBody>
      </p:sp>
    </p:spTree>
    <p:extLst>
      <p:ext uri="{BB962C8B-B14F-4D97-AF65-F5344CB8AC3E}">
        <p14:creationId xmlns:p14="http://schemas.microsoft.com/office/powerpoint/2010/main" val="20230416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04441-5552-A342-8A66-6822A58D7FC1}"/>
              </a:ext>
            </a:extLst>
          </p:cNvPr>
          <p:cNvSpPr>
            <a:spLocks noGrp="1"/>
          </p:cNvSpPr>
          <p:nvPr>
            <p:ph type="title"/>
          </p:nvPr>
        </p:nvSpPr>
        <p:spPr>
          <a:xfrm>
            <a:off x="457200" y="274638"/>
            <a:ext cx="8229600" cy="1143000"/>
          </a:xfrm>
        </p:spPr>
        <p:txBody>
          <a:bodyPr wrap="square" anchor="ctr">
            <a:normAutofit/>
          </a:bodyPr>
          <a:lstStyle/>
          <a:p>
            <a:r>
              <a:rPr lang="en-GB" dirty="0"/>
              <a:t>Next week: Week 5</a:t>
            </a:r>
          </a:p>
        </p:txBody>
      </p:sp>
      <p:sp>
        <p:nvSpPr>
          <p:cNvPr id="3" name="Content Placeholder 2">
            <a:extLst>
              <a:ext uri="{FF2B5EF4-FFF2-40B4-BE49-F238E27FC236}">
                <a16:creationId xmlns:a16="http://schemas.microsoft.com/office/drawing/2014/main" id="{8C987A82-D93E-2343-8126-BA21359AAD78}"/>
              </a:ext>
            </a:extLst>
          </p:cNvPr>
          <p:cNvSpPr>
            <a:spLocks noGrp="1"/>
          </p:cNvSpPr>
          <p:nvPr>
            <p:ph sz="half" idx="1"/>
          </p:nvPr>
        </p:nvSpPr>
        <p:spPr>
          <a:xfrm>
            <a:off x="1547664" y="1417638"/>
            <a:ext cx="4038600" cy="3600401"/>
          </a:xfrm>
        </p:spPr>
        <p:txBody>
          <a:bodyPr wrap="square" anchor="t">
            <a:normAutofit/>
          </a:bodyPr>
          <a:lstStyle/>
          <a:p>
            <a:pPr marL="0" indent="0" eaLnBrk="1" fontAlgn="b" hangingPunct="1">
              <a:buNone/>
            </a:pPr>
            <a:endParaRPr lang="en-GB" dirty="0"/>
          </a:p>
          <a:p>
            <a:pPr marL="0" indent="0">
              <a:buNone/>
            </a:pPr>
            <a:r>
              <a:rPr lang="en-GB" dirty="0"/>
              <a:t>Assignment Workshop…</a:t>
            </a:r>
          </a:p>
        </p:txBody>
      </p:sp>
      <p:pic>
        <p:nvPicPr>
          <p:cNvPr id="7" name="Graphic 6">
            <a:extLst>
              <a:ext uri="{FF2B5EF4-FFF2-40B4-BE49-F238E27FC236}">
                <a16:creationId xmlns:a16="http://schemas.microsoft.com/office/drawing/2014/main" id="{A3AC1595-4EA3-A042-9131-C6FF3DC779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588224" y="2060848"/>
            <a:ext cx="2236249" cy="3096345"/>
          </a:xfrm>
          <a:prstGeom prst="rect">
            <a:avLst/>
          </a:prstGeom>
        </p:spPr>
      </p:pic>
      <p:sp>
        <p:nvSpPr>
          <p:cNvPr id="4" name="Date Placeholder 3">
            <a:extLst>
              <a:ext uri="{FF2B5EF4-FFF2-40B4-BE49-F238E27FC236}">
                <a16:creationId xmlns:a16="http://schemas.microsoft.com/office/drawing/2014/main" id="{D2187DA4-46A2-5F4A-994B-31E658D7FEEC}"/>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pPr>
            <a:fld id="{05BEAE6E-AE7B-4A8D-BED9-CFED1608F8AA}" type="datetime1">
              <a:rPr lang="en-GB" altLang="en-US" sz="900" smtClean="0"/>
              <a:pPr>
                <a:lnSpc>
                  <a:spcPct val="90000"/>
                </a:lnSpc>
                <a:spcAft>
                  <a:spcPts val="600"/>
                </a:spcAft>
              </a:pPr>
              <a:t>13/01/2021</a:t>
            </a:fld>
            <a:endParaRPr lang="en-GB" altLang="en-US" sz="900"/>
          </a:p>
        </p:txBody>
      </p:sp>
      <p:sp>
        <p:nvSpPr>
          <p:cNvPr id="5" name="Slide Number Placeholder 4">
            <a:extLst>
              <a:ext uri="{FF2B5EF4-FFF2-40B4-BE49-F238E27FC236}">
                <a16:creationId xmlns:a16="http://schemas.microsoft.com/office/drawing/2014/main" id="{FEDBFF82-E737-D54B-B21A-8A0C176A2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1AF1CDE-4D08-4369-A92A-404B535CCF44}" type="slidenum">
              <a:rPr lang="en-GB" altLang="en-US" smtClean="0"/>
              <a:pPr>
                <a:spcAft>
                  <a:spcPts val="600"/>
                </a:spcAft>
              </a:pPr>
              <a:t>33</a:t>
            </a:fld>
            <a:endParaRPr lang="en-GB" altLang="en-US"/>
          </a:p>
        </p:txBody>
      </p:sp>
    </p:spTree>
    <p:extLst>
      <p:ext uri="{BB962C8B-B14F-4D97-AF65-F5344CB8AC3E}">
        <p14:creationId xmlns:p14="http://schemas.microsoft.com/office/powerpoint/2010/main" val="23245150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2187DA4-46A2-5F4A-994B-31E658D7FEEC}"/>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pPr>
            <a:fld id="{05BEAE6E-AE7B-4A8D-BED9-CFED1608F8AA}" type="datetime1">
              <a:rPr lang="en-GB" altLang="en-US" sz="900" smtClean="0"/>
              <a:pPr>
                <a:lnSpc>
                  <a:spcPct val="90000"/>
                </a:lnSpc>
                <a:spcAft>
                  <a:spcPts val="600"/>
                </a:spcAft>
              </a:pPr>
              <a:t>13/01/2021</a:t>
            </a:fld>
            <a:endParaRPr lang="en-GB" altLang="en-US" sz="900"/>
          </a:p>
        </p:txBody>
      </p:sp>
      <p:sp>
        <p:nvSpPr>
          <p:cNvPr id="5" name="Slide Number Placeholder 4">
            <a:extLst>
              <a:ext uri="{FF2B5EF4-FFF2-40B4-BE49-F238E27FC236}">
                <a16:creationId xmlns:a16="http://schemas.microsoft.com/office/drawing/2014/main" id="{FEDBFF82-E737-D54B-B21A-8A0C176A2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1AF1CDE-4D08-4369-A92A-404B535CCF44}" type="slidenum">
              <a:rPr lang="en-GB" altLang="en-US" smtClean="0"/>
              <a:pPr>
                <a:spcAft>
                  <a:spcPts val="600"/>
                </a:spcAft>
              </a:pPr>
              <a:t>34</a:t>
            </a:fld>
            <a:endParaRPr lang="en-GB" altLang="en-US"/>
          </a:p>
        </p:txBody>
      </p:sp>
      <p:pic>
        <p:nvPicPr>
          <p:cNvPr id="10" name="Picture 9">
            <a:extLst>
              <a:ext uri="{FF2B5EF4-FFF2-40B4-BE49-F238E27FC236}">
                <a16:creationId xmlns:a16="http://schemas.microsoft.com/office/drawing/2014/main" id="{0420518D-87C4-440D-BDBD-B56C951857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8586" y="476672"/>
            <a:ext cx="4326828" cy="4976217"/>
          </a:xfrm>
          <a:prstGeom prst="rect">
            <a:avLst/>
          </a:prstGeom>
        </p:spPr>
      </p:pic>
    </p:spTree>
    <p:extLst>
      <p:ext uri="{BB962C8B-B14F-4D97-AF65-F5344CB8AC3E}">
        <p14:creationId xmlns:p14="http://schemas.microsoft.com/office/powerpoint/2010/main" val="31473773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4199</TotalTime>
  <Words>2549</Words>
  <Application>Microsoft Office PowerPoint</Application>
  <PresentationFormat>On-screen Show (4:3)</PresentationFormat>
  <Paragraphs>316</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Myriad Pro</vt:lpstr>
      <vt:lpstr>NexusSerif</vt:lpstr>
      <vt:lpstr>Rockwell Condensed</vt:lpstr>
      <vt:lpstr>Verdana</vt:lpstr>
      <vt:lpstr>20140311PresentationUWTSDTemplate</vt:lpstr>
      <vt:lpstr>BMSW5106</vt:lpstr>
      <vt:lpstr>In this session we will…..</vt:lpstr>
      <vt:lpstr>A review of last week lecture…</vt:lpstr>
      <vt:lpstr>  Strategies for Managing Knowledge  A resource based approach tends to place more emphasis on the organization's capabilities or core competences.  A knowledge based strategy formulation should thus start with the primary intangible resource: the competence of people.  Source: Sveiby, K. E. (2001). A knowledge-based theory of the firm to guide in strategy formulation. Journal of intellectual capital, 2(4), 344-358.</vt:lpstr>
      <vt:lpstr>Strategies for Managing Knowledge</vt:lpstr>
      <vt:lpstr>Codification vs Personalisation </vt:lpstr>
      <vt:lpstr>Hard vs Soft</vt:lpstr>
      <vt:lpstr>Is there a middle ground between hard and soft ?</vt:lpstr>
      <vt:lpstr>Summary of evolving IS/IT strategic influences and trends from the 1970s to post 2007 financial crisis</vt:lpstr>
      <vt:lpstr>Please work in a group to discuss the post COVID-19 IS/IT strategic influences and trends on organisations and individuals</vt:lpstr>
      <vt:lpstr>Knowledge Needs Analysis </vt:lpstr>
      <vt:lpstr>PowerPoint Presentation</vt:lpstr>
      <vt:lpstr>Guidelines Principles for a Successful Knowledge Management Strategy </vt:lpstr>
      <vt:lpstr>1. Total Knowledge Management</vt:lpstr>
      <vt:lpstr>2. Value based knowledge management</vt:lpstr>
      <vt:lpstr>3. Personal interaction and codification</vt:lpstr>
      <vt:lpstr>3.1 Personal interaction and codification</vt:lpstr>
      <vt:lpstr>4. Knowledge has a market value</vt:lpstr>
      <vt:lpstr>Knowledge Objectives</vt:lpstr>
      <vt:lpstr>Class Exercise </vt:lpstr>
      <vt:lpstr>PowerPoint Presentation</vt:lpstr>
      <vt:lpstr>Developing a knowledge Management Strategy: Five Questions</vt:lpstr>
      <vt:lpstr>Structural Change</vt:lpstr>
      <vt:lpstr>Knowledge Intensive Company</vt:lpstr>
      <vt:lpstr>Knowledge-intensive company definition-HMRC</vt:lpstr>
      <vt:lpstr>Operating costs conditions-HMRC</vt:lpstr>
      <vt:lpstr>Innovation condition-HMRC</vt:lpstr>
      <vt:lpstr>Skilled employees condition-HMRC</vt:lpstr>
      <vt:lpstr>Types of Knowledge intensive Company</vt:lpstr>
      <vt:lpstr>Questions to Employees and management</vt:lpstr>
      <vt:lpstr>Class Exercise</vt:lpstr>
      <vt:lpstr>Concluding remarks </vt:lpstr>
      <vt:lpstr>Next week: Week 5</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vajira balasuriya</cp:lastModifiedBy>
  <cp:revision>23</cp:revision>
  <dcterms:created xsi:type="dcterms:W3CDTF">2020-05-30T18:15:13Z</dcterms:created>
  <dcterms:modified xsi:type="dcterms:W3CDTF">2021-01-13T18:54:01Z</dcterms:modified>
</cp:coreProperties>
</file>