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65" r:id="rId3"/>
    <p:sldId id="258" r:id="rId4"/>
    <p:sldId id="259" r:id="rId5"/>
    <p:sldId id="260" r:id="rId6"/>
    <p:sldId id="261" r:id="rId7"/>
    <p:sldId id="262" r:id="rId8"/>
    <p:sldId id="263" r:id="rId9"/>
    <p:sldId id="264" r:id="rId10"/>
    <p:sldId id="25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94237" autoAdjust="0"/>
  </p:normalViewPr>
  <p:slideViewPr>
    <p:cSldViewPr snapToGrid="0">
      <p:cViewPr varScale="1">
        <p:scale>
          <a:sx n="104" d="100"/>
          <a:sy n="104" d="100"/>
        </p:scale>
        <p:origin x="832"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A76765-0033-4F02-8464-75B74005192B}" type="datetimeFigureOut">
              <a:rPr lang="en-US" smtClean="0"/>
              <a:t>7/31/2026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DDC628-6D8C-4931-9B1A-DFA94F36A0B4}" type="slidenum">
              <a:rPr lang="en-US" smtClean="0"/>
              <a:t>‹#›</a:t>
            </a:fld>
            <a:endParaRPr lang="en-US"/>
          </a:p>
        </p:txBody>
      </p:sp>
    </p:spTree>
    <p:extLst>
      <p:ext uri="{BB962C8B-B14F-4D97-AF65-F5344CB8AC3E}">
        <p14:creationId xmlns:p14="http://schemas.microsoft.com/office/powerpoint/2010/main" val="127159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focuses on telehealth as a key technological innovation in health and social care. Telehealth refers to the use of digital tools such as video consultations, mobile applications, and remote monitoring systems (Reidy et al., 2025). Over the past decade, it has been widely implemented across the NHS in the United Kingdom (</a:t>
            </a:r>
            <a:r>
              <a:rPr lang="en-US" dirty="0" err="1"/>
              <a:t>Gobburi</a:t>
            </a:r>
            <a:r>
              <a:rPr lang="en-US" dirty="0"/>
              <a:t> et al., 2025). It allows patients to access healthcare services without needing to physically visit hospitals, improving convenience and accessibility (</a:t>
            </a:r>
            <a:r>
              <a:rPr lang="en-US" dirty="0" err="1"/>
              <a:t>Syamjith</a:t>
            </a:r>
            <a:r>
              <a:rPr lang="en-US" dirty="0"/>
              <a:t> et al., 2025). However, telehealth also introduces challenges such as digital exclusion and concerns related to clinical safety and data protection (Shinn et al., 2025).</a:t>
            </a:r>
          </a:p>
        </p:txBody>
      </p:sp>
      <p:sp>
        <p:nvSpPr>
          <p:cNvPr id="4" name="Slide Number Placeholder 3"/>
          <p:cNvSpPr>
            <a:spLocks noGrp="1"/>
          </p:cNvSpPr>
          <p:nvPr>
            <p:ph type="sldNum" sz="quarter" idx="5"/>
          </p:nvPr>
        </p:nvSpPr>
        <p:spPr/>
        <p:txBody>
          <a:bodyPr/>
          <a:lstStyle/>
          <a:p>
            <a:fld id="{DFDDC628-6D8C-4931-9B1A-DFA94F36A0B4}" type="slidenum">
              <a:rPr lang="en-US" smtClean="0"/>
              <a:t>3</a:t>
            </a:fld>
            <a:endParaRPr lang="en-US"/>
          </a:p>
        </p:txBody>
      </p:sp>
    </p:spTree>
    <p:extLst>
      <p:ext uri="{BB962C8B-B14F-4D97-AF65-F5344CB8AC3E}">
        <p14:creationId xmlns:p14="http://schemas.microsoft.com/office/powerpoint/2010/main" val="2335424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Telehealth has significantly transformed workforce roles in healthcare settings. Traditional face-to-face consultations are increasingly replaced by virtual interactions, requiring professionals to adapt their communication and clinical assessment approaches (Comer et al., 2025). New roles, such as digital coordinators, have emerged to support telehealth systems and assist patients in using technology (</a:t>
            </a:r>
            <a:r>
              <a:rPr lang="en-US" dirty="0" err="1"/>
              <a:t>Aduma</a:t>
            </a:r>
            <a:r>
              <a:rPr lang="en-US" dirty="0"/>
              <a:t> and </a:t>
            </a:r>
            <a:r>
              <a:rPr lang="en-US" dirty="0" err="1"/>
              <a:t>Emerike</a:t>
            </a:r>
            <a:r>
              <a:rPr lang="en-US" dirty="0"/>
              <a:t>, 2025). Collaboration between healthcare professionals and IT specialists has also increased to ensure effective service delivery (Reidy et al., 2025). However, these changes may increase workload and stress among staff, highlighting the need for </a:t>
            </a:r>
            <a:r>
              <a:rPr lang="en-US" dirty="0" err="1"/>
              <a:t>organisational</a:t>
            </a:r>
            <a:r>
              <a:rPr lang="en-US" dirty="0"/>
              <a:t> support and clear role definitions (</a:t>
            </a:r>
            <a:r>
              <a:rPr lang="en-US" dirty="0" err="1"/>
              <a:t>Aduma</a:t>
            </a:r>
            <a:r>
              <a:rPr lang="en-US" dirty="0"/>
              <a:t> and </a:t>
            </a:r>
            <a:r>
              <a:rPr lang="en-US" dirty="0" err="1"/>
              <a:t>Emerike</a:t>
            </a:r>
            <a:r>
              <a:rPr lang="en-US" dirty="0"/>
              <a:t>, 2025).</a:t>
            </a:r>
          </a:p>
        </p:txBody>
      </p:sp>
      <p:sp>
        <p:nvSpPr>
          <p:cNvPr id="4" name="Slide Number Placeholder 3"/>
          <p:cNvSpPr>
            <a:spLocks noGrp="1"/>
          </p:cNvSpPr>
          <p:nvPr>
            <p:ph type="sldNum" sz="quarter" idx="5"/>
          </p:nvPr>
        </p:nvSpPr>
        <p:spPr/>
        <p:txBody>
          <a:bodyPr/>
          <a:lstStyle/>
          <a:p>
            <a:fld id="{DFDDC628-6D8C-4931-9B1A-DFA94F36A0B4}" type="slidenum">
              <a:rPr lang="en-US" smtClean="0"/>
              <a:t>4</a:t>
            </a:fld>
            <a:endParaRPr lang="en-US"/>
          </a:p>
        </p:txBody>
      </p:sp>
    </p:spTree>
    <p:extLst>
      <p:ext uri="{BB962C8B-B14F-4D97-AF65-F5344CB8AC3E}">
        <p14:creationId xmlns:p14="http://schemas.microsoft.com/office/powerpoint/2010/main" val="753754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introduction of telehealth has increased the importance of digital skills among healthcare professionals. Staff must develop digital literacy and the ability to use telehealth platforms effectively (Ko et al., 2025). Training is essential to ensure safe practice and compliance with data protection regulations (Shinn et al., 2025). However, some staff may resist adopting new technologies, which can delay implementation and reduce efficiency (</a:t>
            </a:r>
            <a:r>
              <a:rPr lang="en-US" dirty="0" err="1"/>
              <a:t>Aduma</a:t>
            </a:r>
            <a:r>
              <a:rPr lang="en-US" dirty="0"/>
              <a:t> and </a:t>
            </a:r>
            <a:r>
              <a:rPr lang="en-US" dirty="0" err="1"/>
              <a:t>Emerike</a:t>
            </a:r>
            <a:r>
              <a:rPr lang="en-US" dirty="0"/>
              <a:t>, 2025). Telehealth also offers flexible working opportunities, allowing professionals to deliver care remotely. Despite this benefit, reduced face-to-face interaction may limit peer support and professional development opportunities (Comer et al., 2025).</a:t>
            </a:r>
          </a:p>
        </p:txBody>
      </p:sp>
      <p:sp>
        <p:nvSpPr>
          <p:cNvPr id="4" name="Slide Number Placeholder 3"/>
          <p:cNvSpPr>
            <a:spLocks noGrp="1"/>
          </p:cNvSpPr>
          <p:nvPr>
            <p:ph type="sldNum" sz="quarter" idx="5"/>
          </p:nvPr>
        </p:nvSpPr>
        <p:spPr/>
        <p:txBody>
          <a:bodyPr/>
          <a:lstStyle/>
          <a:p>
            <a:fld id="{DFDDC628-6D8C-4931-9B1A-DFA94F36A0B4}" type="slidenum">
              <a:rPr lang="en-US" smtClean="0"/>
              <a:t>5</a:t>
            </a:fld>
            <a:endParaRPr lang="en-US"/>
          </a:p>
        </p:txBody>
      </p:sp>
    </p:spTree>
    <p:extLst>
      <p:ext uri="{BB962C8B-B14F-4D97-AF65-F5344CB8AC3E}">
        <p14:creationId xmlns:p14="http://schemas.microsoft.com/office/powerpoint/2010/main" val="249583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Telehealth has significantly improved service delivery within healthcare systems. It reduces the need for patients to travel, increasing convenience and accessibility (</a:t>
            </a:r>
            <a:r>
              <a:rPr lang="en-US" dirty="0" err="1"/>
              <a:t>Syamjith</a:t>
            </a:r>
            <a:r>
              <a:rPr lang="en-US" dirty="0"/>
              <a:t> et al., 2025). Digital triage systems enable healthcare providers to </a:t>
            </a:r>
            <a:r>
              <a:rPr lang="en-US" dirty="0" err="1"/>
              <a:t>prioritise</a:t>
            </a:r>
            <a:r>
              <a:rPr lang="en-US" dirty="0"/>
              <a:t> urgent cases effectively, improving efficiency (Reidy et al., 2025). Telehealth also played a critical role during the COVID-19 pandemic by maintaining continuity of care and reducing infection risks (</a:t>
            </a:r>
            <a:r>
              <a:rPr lang="en-US" dirty="0" err="1"/>
              <a:t>Buto</a:t>
            </a:r>
            <a:r>
              <a:rPr lang="en-US" dirty="0"/>
              <a:t> et al., 2026). However, challenges such as technical issues, poor connectivity, and lack of system compatibility can disrupt services and reduce patient satisfaction (Shinn et al., 2025). Addressing these issues is essential for effective service delivery.</a:t>
            </a:r>
          </a:p>
        </p:txBody>
      </p:sp>
      <p:sp>
        <p:nvSpPr>
          <p:cNvPr id="4" name="Slide Number Placeholder 3"/>
          <p:cNvSpPr>
            <a:spLocks noGrp="1"/>
          </p:cNvSpPr>
          <p:nvPr>
            <p:ph type="sldNum" sz="quarter" idx="5"/>
          </p:nvPr>
        </p:nvSpPr>
        <p:spPr/>
        <p:txBody>
          <a:bodyPr/>
          <a:lstStyle/>
          <a:p>
            <a:fld id="{DFDDC628-6D8C-4931-9B1A-DFA94F36A0B4}" type="slidenum">
              <a:rPr lang="en-US" smtClean="0"/>
              <a:t>6</a:t>
            </a:fld>
            <a:endParaRPr lang="en-US"/>
          </a:p>
        </p:txBody>
      </p:sp>
    </p:spTree>
    <p:extLst>
      <p:ext uri="{BB962C8B-B14F-4D97-AF65-F5344CB8AC3E}">
        <p14:creationId xmlns:p14="http://schemas.microsoft.com/office/powerpoint/2010/main" val="2255283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Telehealth has a significant impact on patient experience and perception of care. It allows patients to access healthcare services from home, improving convenience and reducing travel time (</a:t>
            </a:r>
            <a:r>
              <a:rPr lang="en-US" dirty="0" err="1"/>
              <a:t>Gobburi</a:t>
            </a:r>
            <a:r>
              <a:rPr lang="en-US" dirty="0"/>
              <a:t> et al., 2025). Continuous monitoring supports patients with long-term conditions and enhances disease management (Ko et al., 2025). However, some patients feel that virtual consultations lack the personal connection found in face-to-face care (Comer et al., 2025). Digital exclusion remains a challenge, as some individuals lack access to technology or internet services. Additionally, concerns about privacy and data security may affect patient trust and engagement (Shinn et al., 2025).</a:t>
            </a:r>
          </a:p>
        </p:txBody>
      </p:sp>
      <p:sp>
        <p:nvSpPr>
          <p:cNvPr id="4" name="Slide Number Placeholder 3"/>
          <p:cNvSpPr>
            <a:spLocks noGrp="1"/>
          </p:cNvSpPr>
          <p:nvPr>
            <p:ph type="sldNum" sz="quarter" idx="5"/>
          </p:nvPr>
        </p:nvSpPr>
        <p:spPr/>
        <p:txBody>
          <a:bodyPr/>
          <a:lstStyle/>
          <a:p>
            <a:fld id="{DFDDC628-6D8C-4931-9B1A-DFA94F36A0B4}" type="slidenum">
              <a:rPr lang="en-US" smtClean="0"/>
              <a:t>7</a:t>
            </a:fld>
            <a:endParaRPr lang="en-US"/>
          </a:p>
        </p:txBody>
      </p:sp>
    </p:spTree>
    <p:extLst>
      <p:ext uri="{BB962C8B-B14F-4D97-AF65-F5344CB8AC3E}">
        <p14:creationId xmlns:p14="http://schemas.microsoft.com/office/powerpoint/2010/main" val="2818883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Telehealth has a broader impact on communities by improving access to healthcare services, particularly in rural and underserved areas (</a:t>
            </a:r>
            <a:r>
              <a:rPr lang="en-US" dirty="0" err="1"/>
              <a:t>Gobburi</a:t>
            </a:r>
            <a:r>
              <a:rPr lang="en-US" dirty="0"/>
              <a:t> et al., 2025). It reduces geographical barriers and ensures timely access to care. Families and </a:t>
            </a:r>
            <a:r>
              <a:rPr lang="en-US" dirty="0" err="1"/>
              <a:t>carers</a:t>
            </a:r>
            <a:r>
              <a:rPr lang="en-US" dirty="0"/>
              <a:t> can participate more actively in patient care through remote consultations, improving communication and shared decision-making (</a:t>
            </a:r>
            <a:r>
              <a:rPr lang="en-US" dirty="0" err="1"/>
              <a:t>Syamjith</a:t>
            </a:r>
            <a:r>
              <a:rPr lang="en-US" dirty="0"/>
              <a:t> et al., 2025). Telehealth also contributes to public health by enabling monitoring of population health trends and supporting early interventions (</a:t>
            </a:r>
            <a:r>
              <a:rPr lang="en-US" dirty="0" err="1"/>
              <a:t>Buto</a:t>
            </a:r>
            <a:r>
              <a:rPr lang="en-US" dirty="0"/>
              <a:t> et al., 2026). However, digital inequalities remain a challenge, as some communities lack access to necessary technology and internet services (Ko et al., 2025).</a:t>
            </a:r>
          </a:p>
          <a:p>
            <a:endParaRPr lang="en-US" dirty="0"/>
          </a:p>
        </p:txBody>
      </p:sp>
      <p:sp>
        <p:nvSpPr>
          <p:cNvPr id="4" name="Slide Number Placeholder 3"/>
          <p:cNvSpPr>
            <a:spLocks noGrp="1"/>
          </p:cNvSpPr>
          <p:nvPr>
            <p:ph type="sldNum" sz="quarter" idx="5"/>
          </p:nvPr>
        </p:nvSpPr>
        <p:spPr/>
        <p:txBody>
          <a:bodyPr/>
          <a:lstStyle/>
          <a:p>
            <a:fld id="{DFDDC628-6D8C-4931-9B1A-DFA94F36A0B4}" type="slidenum">
              <a:rPr lang="en-US" smtClean="0"/>
              <a:t>8</a:t>
            </a:fld>
            <a:endParaRPr lang="en-US"/>
          </a:p>
        </p:txBody>
      </p:sp>
    </p:spTree>
    <p:extLst>
      <p:ext uri="{BB962C8B-B14F-4D97-AF65-F5344CB8AC3E}">
        <p14:creationId xmlns:p14="http://schemas.microsoft.com/office/powerpoint/2010/main" val="1804045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Telehealth has transformed health and social care by improving access, efficiency, and flexibility in service delivery. However, to </a:t>
            </a:r>
            <a:r>
              <a:rPr lang="en-US" dirty="0" err="1"/>
              <a:t>maximise</a:t>
            </a:r>
            <a:r>
              <a:rPr lang="en-US" dirty="0"/>
              <a:t> its benefits, healthcare </a:t>
            </a:r>
            <a:r>
              <a:rPr lang="en-US" dirty="0" err="1"/>
              <a:t>organisations</a:t>
            </a:r>
            <a:r>
              <a:rPr lang="en-US" dirty="0"/>
              <a:t> must invest in strong digital infrastructure to ensure reliable services (</a:t>
            </a:r>
            <a:r>
              <a:rPr lang="en-US" dirty="0" err="1"/>
              <a:t>Buto</a:t>
            </a:r>
            <a:r>
              <a:rPr lang="en-US" dirty="0"/>
              <a:t> et al., 2026). Continuous training is essential to help healthcare professionals develop the required digital competencies (</a:t>
            </a:r>
            <a:r>
              <a:rPr lang="en-US" dirty="0" err="1"/>
              <a:t>Aduma</a:t>
            </a:r>
            <a:r>
              <a:rPr lang="en-US" dirty="0"/>
              <a:t> and </a:t>
            </a:r>
            <a:r>
              <a:rPr lang="en-US" dirty="0" err="1"/>
              <a:t>Emerike</a:t>
            </a:r>
            <a:r>
              <a:rPr lang="en-US" dirty="0"/>
              <a:t>, 2025). Patients should also be supported to overcome digital barriers and improve engagement with telehealth services (Ko et al., 2025). Importantly, telehealth should complement rather than replace face-to-face care to maintain patient safety and quality of care (Shinn et al., 2025).</a:t>
            </a:r>
          </a:p>
          <a:p>
            <a:endParaRPr lang="en-US" dirty="0"/>
          </a:p>
        </p:txBody>
      </p:sp>
      <p:sp>
        <p:nvSpPr>
          <p:cNvPr id="4" name="Slide Number Placeholder 3"/>
          <p:cNvSpPr>
            <a:spLocks noGrp="1"/>
          </p:cNvSpPr>
          <p:nvPr>
            <p:ph type="sldNum" sz="quarter" idx="5"/>
          </p:nvPr>
        </p:nvSpPr>
        <p:spPr/>
        <p:txBody>
          <a:bodyPr/>
          <a:lstStyle/>
          <a:p>
            <a:fld id="{DFDDC628-6D8C-4931-9B1A-DFA94F36A0B4}" type="slidenum">
              <a:rPr lang="en-US" smtClean="0"/>
              <a:t>9</a:t>
            </a:fld>
            <a:endParaRPr lang="en-US"/>
          </a:p>
        </p:txBody>
      </p:sp>
    </p:spTree>
    <p:extLst>
      <p:ext uri="{BB962C8B-B14F-4D97-AF65-F5344CB8AC3E}">
        <p14:creationId xmlns:p14="http://schemas.microsoft.com/office/powerpoint/2010/main" val="21501411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3400A4-C9CB-4CB3-AAC3-5E4EFD127D9F}"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46170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400A4-C9CB-4CB3-AAC3-5E4EFD127D9F}"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651981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400A4-C9CB-4CB3-AAC3-5E4EFD127D9F}"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391110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1191738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3400A4-C9CB-4CB3-AAC3-5E4EFD127D9F}" type="datetimeFigureOut">
              <a:rPr lang="en-US" smtClean="0"/>
              <a:t>7/31/2026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451722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3400A4-C9CB-4CB3-AAC3-5E4EFD127D9F}" type="datetimeFigureOut">
              <a:rPr lang="en-US" smtClean="0"/>
              <a:t>7/31/2026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4181026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93400A4-C9CB-4CB3-AAC3-5E4EFD127D9F}" type="datetimeFigureOut">
              <a:rPr lang="en-US" smtClean="0"/>
              <a:t>7/31/2026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01324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497552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1643673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1014877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6665919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3A94522E-7951-43D7-9315-5F6CEC725037}"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442556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400A4-C9CB-4CB3-AAC3-5E4EFD127D9F}" type="datetimeFigureOut">
              <a:rPr lang="en-US" smtClean="0"/>
              <a:t>7/31/2026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911124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93400A4-C9CB-4CB3-AAC3-5E4EFD127D9F}" type="datetimeFigureOut">
              <a:rPr lang="en-US" smtClean="0"/>
              <a:t>7/31/2026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734194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93400A4-C9CB-4CB3-AAC3-5E4EFD127D9F}" type="datetimeFigureOut">
              <a:rPr lang="en-US" smtClean="0"/>
              <a:t>7/31/2026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1634140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400A4-C9CB-4CB3-AAC3-5E4EFD127D9F}" type="datetimeFigureOut">
              <a:rPr lang="en-US" smtClean="0"/>
              <a:t>7/31/2026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4522E-7951-43D7-9315-5F6CEC725037}" type="slidenum">
              <a:rPr lang="en-US" smtClean="0"/>
              <a:t>‹#›</a:t>
            </a:fld>
            <a:endParaRPr lang="en-US"/>
          </a:p>
        </p:txBody>
      </p:sp>
    </p:spTree>
    <p:extLst>
      <p:ext uri="{BB962C8B-B14F-4D97-AF65-F5344CB8AC3E}">
        <p14:creationId xmlns:p14="http://schemas.microsoft.com/office/powerpoint/2010/main" val="269761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93400A4-C9CB-4CB3-AAC3-5E4EFD127D9F}" type="datetimeFigureOut">
              <a:rPr lang="en-US" smtClean="0"/>
              <a:t>7/31/2026</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A94522E-7951-43D7-9315-5F6CEC725037}" type="slidenum">
              <a:rPr lang="en-US" smtClean="0"/>
              <a:t>‹#›</a:t>
            </a:fld>
            <a:endParaRPr lang="en-US"/>
          </a:p>
        </p:txBody>
      </p:sp>
    </p:spTree>
    <p:extLst>
      <p:ext uri="{BB962C8B-B14F-4D97-AF65-F5344CB8AC3E}">
        <p14:creationId xmlns:p14="http://schemas.microsoft.com/office/powerpoint/2010/main" val="252262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93400A4-C9CB-4CB3-AAC3-5E4EFD127D9F}" type="datetimeFigureOut">
              <a:rPr lang="en-US" smtClean="0"/>
              <a:t>7/31/2026</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A94522E-7951-43D7-9315-5F6CEC725037}" type="slidenum">
              <a:rPr lang="en-US" smtClean="0"/>
              <a:t>‹#›</a:t>
            </a:fld>
            <a:endParaRPr lang="en-US"/>
          </a:p>
        </p:txBody>
      </p:sp>
    </p:spTree>
    <p:extLst>
      <p:ext uri="{BB962C8B-B14F-4D97-AF65-F5344CB8AC3E}">
        <p14:creationId xmlns:p14="http://schemas.microsoft.com/office/powerpoint/2010/main" val="424850188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993884-DEAF-4D60-906E-905A7BCAD96B}"/>
              </a:ext>
            </a:extLst>
          </p:cNvPr>
          <p:cNvSpPr txBox="1"/>
          <p:nvPr/>
        </p:nvSpPr>
        <p:spPr>
          <a:xfrm>
            <a:off x="234776" y="1383956"/>
            <a:ext cx="4596715" cy="5632311"/>
          </a:xfrm>
          <a:prstGeom prst="rect">
            <a:avLst/>
          </a:prstGeom>
          <a:noFill/>
        </p:spPr>
        <p:txBody>
          <a:bodyPr wrap="square">
            <a:spAutoFit/>
          </a:bodyPr>
          <a:lstStyle/>
          <a:p>
            <a:pPr algn="ctr"/>
            <a:r>
              <a:rPr lang="en-US" sz="6000" b="1" dirty="0">
                <a:solidFill>
                  <a:schemeClr val="bg1">
                    <a:lumMod val="95000"/>
                    <a:lumOff val="5000"/>
                  </a:schemeClr>
                </a:solidFill>
                <a:latin typeface="Arial" panose="020B0604020202020204" pitchFamily="34" charset="0"/>
                <a:cs typeface="Arial" panose="020B0604020202020204" pitchFamily="34" charset="0"/>
              </a:rPr>
              <a:t>Telehealth as a Digital Innovation in UK Health and Social Care</a:t>
            </a:r>
            <a:endParaRPr lang="en-US" sz="6000" dirty="0">
              <a:solidFill>
                <a:schemeClr val="bg1">
                  <a:lumMod val="95000"/>
                  <a:lumOff val="5000"/>
                </a:schemeClr>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B83F5579-C6C4-4924-A73E-BD30C38049EA}"/>
              </a:ext>
            </a:extLst>
          </p:cNvPr>
          <p:cNvPicPr>
            <a:picLocks noChangeAspect="1"/>
          </p:cNvPicPr>
          <p:nvPr/>
        </p:nvPicPr>
        <p:blipFill>
          <a:blip r:embed="rId2"/>
          <a:stretch>
            <a:fillRect/>
          </a:stretch>
        </p:blipFill>
        <p:spPr>
          <a:xfrm>
            <a:off x="5056123" y="1"/>
            <a:ext cx="7135877" cy="6858000"/>
          </a:xfrm>
          <a:prstGeom prst="rect">
            <a:avLst/>
          </a:prstGeom>
        </p:spPr>
      </p:pic>
      <p:sp>
        <p:nvSpPr>
          <p:cNvPr id="3" name="TextBox 2">
            <a:extLst>
              <a:ext uri="{FF2B5EF4-FFF2-40B4-BE49-F238E27FC236}">
                <a16:creationId xmlns:a16="http://schemas.microsoft.com/office/drawing/2014/main" id="{C50E8E9B-B0B2-F6A2-8C12-1AE8BAAF2D2E}"/>
              </a:ext>
            </a:extLst>
          </p:cNvPr>
          <p:cNvSpPr txBox="1"/>
          <p:nvPr/>
        </p:nvSpPr>
        <p:spPr>
          <a:xfrm>
            <a:off x="234777" y="1"/>
            <a:ext cx="5572899" cy="2031325"/>
          </a:xfrm>
          <a:prstGeom prst="rect">
            <a:avLst/>
          </a:prstGeom>
          <a:noFill/>
        </p:spPr>
        <p:txBody>
          <a:bodyPr wrap="square" rtlCol="0">
            <a:spAutoFit/>
          </a:bodyPr>
          <a:lstStyle/>
          <a:p>
            <a:r>
              <a:rPr lang="en-US" dirty="0">
                <a:solidFill>
                  <a:srgbClr val="FF0000"/>
                </a:solidFill>
              </a:rPr>
              <a:t>DIGITAL TRANSFORMATION IN THE HEALTH AND CARE PROFESSION BMHP6026</a:t>
            </a:r>
          </a:p>
          <a:p>
            <a:r>
              <a:rPr lang="en-US" dirty="0">
                <a:solidFill>
                  <a:srgbClr val="FF0000"/>
                </a:solidFill>
              </a:rPr>
              <a:t>BELINDA MATEMBE </a:t>
            </a:r>
          </a:p>
          <a:p>
            <a:r>
              <a:rPr lang="en-US" dirty="0">
                <a:solidFill>
                  <a:srgbClr val="FF0000"/>
                </a:solidFill>
              </a:rPr>
              <a:t>STUDENT NUMBER 2313066</a:t>
            </a:r>
          </a:p>
          <a:p>
            <a:r>
              <a:rPr lang="en-US" dirty="0">
                <a:solidFill>
                  <a:srgbClr val="FF0000"/>
                </a:solidFill>
              </a:rPr>
              <a:t>BIANCA  SANFILIPPO</a:t>
            </a:r>
          </a:p>
          <a:p>
            <a:r>
              <a:rPr lang="en-US" dirty="0">
                <a:solidFill>
                  <a:srgbClr val="FF0000"/>
                </a:solidFill>
              </a:rPr>
              <a:t>DATE 7/07/2026</a:t>
            </a:r>
          </a:p>
          <a:p>
            <a:endParaRPr lang="en-US" dirty="0">
              <a:solidFill>
                <a:srgbClr val="FF0000"/>
              </a:solidFill>
            </a:endParaRPr>
          </a:p>
        </p:txBody>
      </p:sp>
    </p:spTree>
    <p:extLst>
      <p:ext uri="{BB962C8B-B14F-4D97-AF65-F5344CB8AC3E}">
        <p14:creationId xmlns:p14="http://schemas.microsoft.com/office/powerpoint/2010/main" val="2220620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F734-AA03-4016-9EA3-82E876B595FF}"/>
              </a:ext>
            </a:extLst>
          </p:cNvPr>
          <p:cNvSpPr>
            <a:spLocks noGrp="1"/>
          </p:cNvSpPr>
          <p:nvPr>
            <p:ph type="title"/>
          </p:nvPr>
        </p:nvSpPr>
        <p:spPr/>
        <p:txBody>
          <a:bodyPr/>
          <a:lstStyle/>
          <a:p>
            <a:pPr algn="ctr"/>
            <a:r>
              <a:rPr lang="en-US" b="1" dirty="0"/>
              <a:t>AI Acknowledgement</a:t>
            </a:r>
          </a:p>
        </p:txBody>
      </p:sp>
      <p:sp>
        <p:nvSpPr>
          <p:cNvPr id="3" name="Content Placeholder 2">
            <a:extLst>
              <a:ext uri="{FF2B5EF4-FFF2-40B4-BE49-F238E27FC236}">
                <a16:creationId xmlns:a16="http://schemas.microsoft.com/office/drawing/2014/main" id="{CAEAB632-C71D-4ACD-8D02-91CA6FC70A27}"/>
              </a:ext>
            </a:extLst>
          </p:cNvPr>
          <p:cNvSpPr>
            <a:spLocks noGrp="1"/>
          </p:cNvSpPr>
          <p:nvPr>
            <p:ph idx="1"/>
          </p:nvPr>
        </p:nvSpPr>
        <p:spPr>
          <a:xfrm>
            <a:off x="224852" y="2336873"/>
            <a:ext cx="11782269" cy="3599316"/>
          </a:xfrm>
        </p:spPr>
        <p:txBody>
          <a:bodyPr>
            <a:normAutofit/>
          </a:bodyPr>
          <a:lstStyle/>
          <a:p>
            <a:pPr marL="0" indent="0" algn="ctr">
              <a:buNone/>
            </a:pPr>
            <a:r>
              <a:rPr lang="en-US" sz="2800" dirty="0"/>
              <a:t>Artificial Intelligence (AI) tools were used only for limited research support in this presentation. They helped in exploring ideas and improving understanding of the topic. However, all content has been independently developed, </a:t>
            </a:r>
            <a:r>
              <a:rPr lang="en-US" sz="2800" dirty="0" err="1"/>
              <a:t>analysed</a:t>
            </a:r>
            <a:r>
              <a:rPr lang="en-US" sz="2800" dirty="0"/>
              <a:t>, and </a:t>
            </a:r>
            <a:r>
              <a:rPr lang="en-US" sz="2800" dirty="0" err="1"/>
              <a:t>organised</a:t>
            </a:r>
            <a:r>
              <a:rPr lang="en-US" sz="2800" dirty="0"/>
              <a:t> by the author. The final work reflects personal understanding, and all information has been reviewed and supported with appropriate academic sources, which are properly cited according to required referencing guidelines.</a:t>
            </a:r>
          </a:p>
        </p:txBody>
      </p:sp>
    </p:spTree>
    <p:extLst>
      <p:ext uri="{BB962C8B-B14F-4D97-AF65-F5344CB8AC3E}">
        <p14:creationId xmlns:p14="http://schemas.microsoft.com/office/powerpoint/2010/main" val="2918113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43044-488A-4B7D-B223-B20880D6814B}"/>
              </a:ext>
            </a:extLst>
          </p:cNvPr>
          <p:cNvSpPr>
            <a:spLocks noGrp="1"/>
          </p:cNvSpPr>
          <p:nvPr>
            <p:ph type="title"/>
          </p:nvPr>
        </p:nvSpPr>
        <p:spPr>
          <a:xfrm>
            <a:off x="680322" y="753228"/>
            <a:ext cx="6508270" cy="1080938"/>
          </a:xfrm>
        </p:spPr>
        <p:txBody>
          <a:bodyPr/>
          <a:lstStyle/>
          <a:p>
            <a:pPr algn="ctr"/>
            <a:r>
              <a:rPr lang="en-US" b="1" dirty="0"/>
              <a:t>Introduction (Telehealth Innovation)</a:t>
            </a:r>
          </a:p>
        </p:txBody>
      </p:sp>
      <p:sp>
        <p:nvSpPr>
          <p:cNvPr id="3" name="Content Placeholder 2">
            <a:extLst>
              <a:ext uri="{FF2B5EF4-FFF2-40B4-BE49-F238E27FC236}">
                <a16:creationId xmlns:a16="http://schemas.microsoft.com/office/drawing/2014/main" id="{81D4A5AA-74F9-4494-9306-F3B46B5D0A9C}"/>
              </a:ext>
            </a:extLst>
          </p:cNvPr>
          <p:cNvSpPr>
            <a:spLocks noGrp="1"/>
          </p:cNvSpPr>
          <p:nvPr>
            <p:ph idx="1"/>
          </p:nvPr>
        </p:nvSpPr>
        <p:spPr>
          <a:xfrm>
            <a:off x="194873" y="2236764"/>
            <a:ext cx="7401681" cy="4493820"/>
          </a:xfrm>
        </p:spPr>
        <p:txBody>
          <a:bodyPr>
            <a:normAutofit fontScale="92500" lnSpcReduction="10000"/>
          </a:bodyPr>
          <a:lstStyle/>
          <a:p>
            <a:pPr algn="just"/>
            <a:r>
              <a:rPr lang="en-US" dirty="0"/>
              <a:t>Telehealth is a digital innovation that enables healthcare delivery through video consultations, mobile applications, and remote monitoring systems (Reidy et al., 2025).</a:t>
            </a:r>
          </a:p>
          <a:p>
            <a:pPr algn="just"/>
            <a:r>
              <a:rPr lang="en-US" dirty="0"/>
              <a:t>It has been widely adopted in the United Kingdom, particularly within the NHS, over the past decade (</a:t>
            </a:r>
            <a:r>
              <a:rPr lang="en-US" dirty="0" err="1"/>
              <a:t>Gobburi</a:t>
            </a:r>
            <a:r>
              <a:rPr lang="en-US" dirty="0"/>
              <a:t> et al., 2025).</a:t>
            </a:r>
          </a:p>
          <a:p>
            <a:pPr algn="just"/>
            <a:r>
              <a:rPr lang="en-US" dirty="0"/>
              <a:t>Telehealth improves access to healthcare services by reducing the need for physical hospital visits (</a:t>
            </a:r>
            <a:r>
              <a:rPr lang="en-US" dirty="0" err="1"/>
              <a:t>Syamjith</a:t>
            </a:r>
            <a:r>
              <a:rPr lang="en-US" dirty="0"/>
              <a:t> et al., 2025).</a:t>
            </a:r>
          </a:p>
          <a:p>
            <a:pPr algn="just"/>
            <a:r>
              <a:rPr lang="en-US" dirty="0"/>
              <a:t>This innovation supports efficiency and cost-effectiveness but also introduces challenges such as digital exclusion and safety concerns (Shinn et al., 2025).</a:t>
            </a:r>
          </a:p>
        </p:txBody>
      </p:sp>
      <p:pic>
        <p:nvPicPr>
          <p:cNvPr id="6" name="Picture 5">
            <a:extLst>
              <a:ext uri="{FF2B5EF4-FFF2-40B4-BE49-F238E27FC236}">
                <a16:creationId xmlns:a16="http://schemas.microsoft.com/office/drawing/2014/main" id="{022BAD17-6E01-41B4-AC8A-9BD465E3D6CB}"/>
              </a:ext>
            </a:extLst>
          </p:cNvPr>
          <p:cNvPicPr>
            <a:picLocks noChangeAspect="1"/>
          </p:cNvPicPr>
          <p:nvPr/>
        </p:nvPicPr>
        <p:blipFill>
          <a:blip r:embed="rId3"/>
          <a:stretch>
            <a:fillRect/>
          </a:stretch>
        </p:blipFill>
        <p:spPr>
          <a:xfrm>
            <a:off x="7905794" y="0"/>
            <a:ext cx="4286206" cy="6858000"/>
          </a:xfrm>
          <a:prstGeom prst="rect">
            <a:avLst/>
          </a:prstGeom>
        </p:spPr>
      </p:pic>
    </p:spTree>
    <p:extLst>
      <p:ext uri="{BB962C8B-B14F-4D97-AF65-F5344CB8AC3E}">
        <p14:creationId xmlns:p14="http://schemas.microsoft.com/office/powerpoint/2010/main" val="3875414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32632-0B32-4D49-B580-0F341E7C05CE}"/>
              </a:ext>
            </a:extLst>
          </p:cNvPr>
          <p:cNvSpPr>
            <a:spLocks noGrp="1"/>
          </p:cNvSpPr>
          <p:nvPr>
            <p:ph type="title"/>
          </p:nvPr>
        </p:nvSpPr>
        <p:spPr/>
        <p:txBody>
          <a:bodyPr/>
          <a:lstStyle/>
          <a:p>
            <a:pPr algn="ctr"/>
            <a:r>
              <a:rPr lang="en-US" b="1" dirty="0"/>
              <a:t>Impact on Workforce (Roles)</a:t>
            </a:r>
          </a:p>
        </p:txBody>
      </p:sp>
      <p:sp>
        <p:nvSpPr>
          <p:cNvPr id="3" name="Content Placeholder 2">
            <a:extLst>
              <a:ext uri="{FF2B5EF4-FFF2-40B4-BE49-F238E27FC236}">
                <a16:creationId xmlns:a16="http://schemas.microsoft.com/office/drawing/2014/main" id="{D6933D7B-4F63-4B3E-8144-A16FD4E529D8}"/>
              </a:ext>
            </a:extLst>
          </p:cNvPr>
          <p:cNvSpPr>
            <a:spLocks noGrp="1"/>
          </p:cNvSpPr>
          <p:nvPr>
            <p:ph idx="1"/>
          </p:nvPr>
        </p:nvSpPr>
        <p:spPr>
          <a:xfrm>
            <a:off x="112542" y="2278966"/>
            <a:ext cx="11873131" cy="4403187"/>
          </a:xfrm>
        </p:spPr>
        <p:txBody>
          <a:bodyPr>
            <a:normAutofit/>
          </a:bodyPr>
          <a:lstStyle/>
          <a:p>
            <a:pPr algn="just"/>
            <a:r>
              <a:rPr lang="en-US" sz="2800" dirty="0"/>
              <a:t>Telehealth has shifted healthcare delivery from traditional face-to-face consultations to remote and virtual interactions (Comer et al., 2025).</a:t>
            </a:r>
          </a:p>
          <a:p>
            <a:pPr algn="just"/>
            <a:r>
              <a:rPr lang="en-US" sz="2800" dirty="0"/>
              <a:t>New roles such as digital coordinators have emerged to support telehealth services and assist patients with technology (</a:t>
            </a:r>
            <a:r>
              <a:rPr lang="en-US" sz="2800" dirty="0" err="1"/>
              <a:t>Aduma</a:t>
            </a:r>
            <a:r>
              <a:rPr lang="en-US" sz="2800" dirty="0"/>
              <a:t> and </a:t>
            </a:r>
            <a:r>
              <a:rPr lang="en-US" sz="2800" dirty="0" err="1"/>
              <a:t>Emerike</a:t>
            </a:r>
            <a:r>
              <a:rPr lang="en-US" sz="2800" dirty="0"/>
              <a:t>, 2025).</a:t>
            </a:r>
          </a:p>
          <a:p>
            <a:pPr algn="just"/>
            <a:r>
              <a:rPr lang="en-US" sz="2800" dirty="0"/>
              <a:t>Healthcare professionals are required to collaborate more closely with multidisciplinary teams and IT specialists (Reidy et al., 2025).</a:t>
            </a:r>
          </a:p>
          <a:p>
            <a:pPr algn="just"/>
            <a:r>
              <a:rPr lang="en-US" sz="2800" dirty="0"/>
              <a:t>The transition to digital systems has increased workload and may contribute to stress among healthcare staff (</a:t>
            </a:r>
            <a:r>
              <a:rPr lang="en-US" sz="2800" dirty="0" err="1"/>
              <a:t>Aduma</a:t>
            </a:r>
            <a:r>
              <a:rPr lang="en-US" sz="2800" dirty="0"/>
              <a:t> and </a:t>
            </a:r>
            <a:r>
              <a:rPr lang="en-US" sz="2800" dirty="0" err="1"/>
              <a:t>Emerike</a:t>
            </a:r>
            <a:r>
              <a:rPr lang="en-US" sz="2800" dirty="0"/>
              <a:t>, 2025).</a:t>
            </a:r>
          </a:p>
        </p:txBody>
      </p:sp>
    </p:spTree>
    <p:extLst>
      <p:ext uri="{BB962C8B-B14F-4D97-AF65-F5344CB8AC3E}">
        <p14:creationId xmlns:p14="http://schemas.microsoft.com/office/powerpoint/2010/main" val="3653101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47374-A83F-418C-8F06-80E569B57899}"/>
              </a:ext>
            </a:extLst>
          </p:cNvPr>
          <p:cNvSpPr>
            <a:spLocks noGrp="1"/>
          </p:cNvSpPr>
          <p:nvPr>
            <p:ph type="title"/>
          </p:nvPr>
        </p:nvSpPr>
        <p:spPr>
          <a:xfrm>
            <a:off x="182881" y="753228"/>
            <a:ext cx="7441808" cy="1080938"/>
          </a:xfrm>
        </p:spPr>
        <p:txBody>
          <a:bodyPr/>
          <a:lstStyle/>
          <a:p>
            <a:pPr algn="ctr"/>
            <a:r>
              <a:rPr lang="en-US" b="1" dirty="0"/>
              <a:t>Impact on Workforce (Skills and Competencies)</a:t>
            </a:r>
          </a:p>
        </p:txBody>
      </p:sp>
      <p:sp>
        <p:nvSpPr>
          <p:cNvPr id="3" name="Content Placeholder 2">
            <a:extLst>
              <a:ext uri="{FF2B5EF4-FFF2-40B4-BE49-F238E27FC236}">
                <a16:creationId xmlns:a16="http://schemas.microsoft.com/office/drawing/2014/main" id="{679D4507-49B8-4EC2-90FA-946D1CF19246}"/>
              </a:ext>
            </a:extLst>
          </p:cNvPr>
          <p:cNvSpPr>
            <a:spLocks noGrp="1"/>
          </p:cNvSpPr>
          <p:nvPr>
            <p:ph idx="1"/>
          </p:nvPr>
        </p:nvSpPr>
        <p:spPr>
          <a:xfrm>
            <a:off x="182881" y="2152357"/>
            <a:ext cx="7554350" cy="4557932"/>
          </a:xfrm>
        </p:spPr>
        <p:txBody>
          <a:bodyPr>
            <a:normAutofit fontScale="85000" lnSpcReduction="10000"/>
          </a:bodyPr>
          <a:lstStyle/>
          <a:p>
            <a:pPr algn="just"/>
            <a:r>
              <a:rPr lang="en-US" sz="3200" dirty="0"/>
              <a:t>Healthcare professionals must develop digital literacy and technical skills to effectively use telehealth platforms (Ko et al., 2025).</a:t>
            </a:r>
          </a:p>
          <a:p>
            <a:pPr algn="just"/>
            <a:r>
              <a:rPr lang="en-US" sz="3200" dirty="0"/>
              <a:t>Training is required to ensure safe use of digital systems and compliance with data protection regulations (Shinn et al., 2025).</a:t>
            </a:r>
          </a:p>
          <a:p>
            <a:pPr algn="just"/>
            <a:r>
              <a:rPr lang="en-US" sz="3200" dirty="0"/>
              <a:t>Some staff may resist adopting new technologies, which can slow down implementation (</a:t>
            </a:r>
            <a:r>
              <a:rPr lang="en-US" sz="3200" dirty="0" err="1"/>
              <a:t>Aduma</a:t>
            </a:r>
            <a:r>
              <a:rPr lang="en-US" sz="3200" dirty="0"/>
              <a:t> and </a:t>
            </a:r>
            <a:r>
              <a:rPr lang="en-US" sz="3200" dirty="0" err="1"/>
              <a:t>Emerike</a:t>
            </a:r>
            <a:r>
              <a:rPr lang="en-US" sz="3200" dirty="0"/>
              <a:t>, 2025).</a:t>
            </a:r>
          </a:p>
          <a:p>
            <a:pPr algn="just"/>
            <a:r>
              <a:rPr lang="en-US" sz="3200" dirty="0"/>
              <a:t>Telehealth enables flexible working, but it may reduce opportunities for peer interaction and professional support (Comer et al., 2025).</a:t>
            </a:r>
          </a:p>
        </p:txBody>
      </p:sp>
      <p:pic>
        <p:nvPicPr>
          <p:cNvPr id="6" name="Picture 5">
            <a:extLst>
              <a:ext uri="{FF2B5EF4-FFF2-40B4-BE49-F238E27FC236}">
                <a16:creationId xmlns:a16="http://schemas.microsoft.com/office/drawing/2014/main" id="{B0DCA500-4F79-4A29-B674-C73E6C100B68}"/>
              </a:ext>
            </a:extLst>
          </p:cNvPr>
          <p:cNvPicPr>
            <a:picLocks noChangeAspect="1"/>
          </p:cNvPicPr>
          <p:nvPr/>
        </p:nvPicPr>
        <p:blipFill>
          <a:blip r:embed="rId3"/>
          <a:stretch>
            <a:fillRect/>
          </a:stretch>
        </p:blipFill>
        <p:spPr>
          <a:xfrm>
            <a:off x="7920111" y="-33981"/>
            <a:ext cx="4271889" cy="6891981"/>
          </a:xfrm>
          <a:prstGeom prst="rect">
            <a:avLst/>
          </a:prstGeom>
        </p:spPr>
      </p:pic>
    </p:spTree>
    <p:extLst>
      <p:ext uri="{BB962C8B-B14F-4D97-AF65-F5344CB8AC3E}">
        <p14:creationId xmlns:p14="http://schemas.microsoft.com/office/powerpoint/2010/main" val="3185032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6E34-8F79-4337-838E-E40FB4C6AEB3}"/>
              </a:ext>
            </a:extLst>
          </p:cNvPr>
          <p:cNvSpPr>
            <a:spLocks noGrp="1"/>
          </p:cNvSpPr>
          <p:nvPr>
            <p:ph type="title"/>
          </p:nvPr>
        </p:nvSpPr>
        <p:spPr/>
        <p:txBody>
          <a:bodyPr/>
          <a:lstStyle/>
          <a:p>
            <a:pPr algn="ctr"/>
            <a:r>
              <a:rPr lang="en-US" b="1" dirty="0"/>
              <a:t>Impact on Service Delivery</a:t>
            </a:r>
          </a:p>
        </p:txBody>
      </p:sp>
      <p:sp>
        <p:nvSpPr>
          <p:cNvPr id="3" name="Content Placeholder 2">
            <a:extLst>
              <a:ext uri="{FF2B5EF4-FFF2-40B4-BE49-F238E27FC236}">
                <a16:creationId xmlns:a16="http://schemas.microsoft.com/office/drawing/2014/main" id="{BF7CBE8C-D20D-4DC5-B2E9-E691677C6B0B}"/>
              </a:ext>
            </a:extLst>
          </p:cNvPr>
          <p:cNvSpPr>
            <a:spLocks noGrp="1"/>
          </p:cNvSpPr>
          <p:nvPr>
            <p:ph idx="1"/>
          </p:nvPr>
        </p:nvSpPr>
        <p:spPr>
          <a:xfrm>
            <a:off x="182881" y="2336872"/>
            <a:ext cx="11802794" cy="4359349"/>
          </a:xfrm>
        </p:spPr>
        <p:txBody>
          <a:bodyPr>
            <a:normAutofit fontScale="92500"/>
          </a:bodyPr>
          <a:lstStyle/>
          <a:p>
            <a:pPr algn="just"/>
            <a:r>
              <a:rPr lang="en-US" sz="3200" dirty="0"/>
              <a:t>Telehealth improves service delivery by reducing patient travel time and increasing convenience (</a:t>
            </a:r>
            <a:r>
              <a:rPr lang="en-US" sz="3200" dirty="0" err="1"/>
              <a:t>Syamjith</a:t>
            </a:r>
            <a:r>
              <a:rPr lang="en-US" sz="3200" dirty="0"/>
              <a:t> et al., 2025).</a:t>
            </a:r>
          </a:p>
          <a:p>
            <a:pPr algn="just"/>
            <a:r>
              <a:rPr lang="en-US" sz="3200" dirty="0"/>
              <a:t>Digital triage systems allow healthcare providers to </a:t>
            </a:r>
            <a:r>
              <a:rPr lang="en-US" sz="3200" dirty="0" err="1"/>
              <a:t>prioritise</a:t>
            </a:r>
            <a:r>
              <a:rPr lang="en-US" sz="3200" dirty="0"/>
              <a:t> patients more efficiently (Reidy et al., 2025).</a:t>
            </a:r>
          </a:p>
          <a:p>
            <a:pPr algn="just"/>
            <a:r>
              <a:rPr lang="en-US" sz="3200" dirty="0"/>
              <a:t>It supports continuity of care during emergencies such as the COVID-19 pandemic (</a:t>
            </a:r>
            <a:r>
              <a:rPr lang="en-US" sz="3200" dirty="0" err="1"/>
              <a:t>Buto</a:t>
            </a:r>
            <a:r>
              <a:rPr lang="en-US" sz="3200" dirty="0"/>
              <a:t> et al., 2026).</a:t>
            </a:r>
          </a:p>
          <a:p>
            <a:pPr algn="just"/>
            <a:r>
              <a:rPr lang="en-US" sz="3200" dirty="0"/>
              <a:t>Technical issues and system incompatibility can negatively affect service quality and patient satisfaction (Shinn et al., 2025).</a:t>
            </a:r>
          </a:p>
        </p:txBody>
      </p:sp>
    </p:spTree>
    <p:extLst>
      <p:ext uri="{BB962C8B-B14F-4D97-AF65-F5344CB8AC3E}">
        <p14:creationId xmlns:p14="http://schemas.microsoft.com/office/powerpoint/2010/main" val="2332561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6F3E-37F2-4DA6-BB94-48A193D1FB4D}"/>
              </a:ext>
            </a:extLst>
          </p:cNvPr>
          <p:cNvSpPr>
            <a:spLocks noGrp="1"/>
          </p:cNvSpPr>
          <p:nvPr>
            <p:ph type="title"/>
          </p:nvPr>
        </p:nvSpPr>
        <p:spPr>
          <a:xfrm>
            <a:off x="182881" y="753228"/>
            <a:ext cx="7315199" cy="1080938"/>
          </a:xfrm>
        </p:spPr>
        <p:txBody>
          <a:bodyPr/>
          <a:lstStyle/>
          <a:p>
            <a:pPr algn="ctr"/>
            <a:r>
              <a:rPr lang="en-US" b="1" dirty="0"/>
              <a:t>Impact on Patients (Experience and Perception)</a:t>
            </a:r>
          </a:p>
        </p:txBody>
      </p:sp>
      <p:sp>
        <p:nvSpPr>
          <p:cNvPr id="3" name="Content Placeholder 2">
            <a:extLst>
              <a:ext uri="{FF2B5EF4-FFF2-40B4-BE49-F238E27FC236}">
                <a16:creationId xmlns:a16="http://schemas.microsoft.com/office/drawing/2014/main" id="{9D7EFFE8-180F-448C-82B9-824954BDC7F5}"/>
              </a:ext>
            </a:extLst>
          </p:cNvPr>
          <p:cNvSpPr>
            <a:spLocks noGrp="1"/>
          </p:cNvSpPr>
          <p:nvPr>
            <p:ph idx="1"/>
          </p:nvPr>
        </p:nvSpPr>
        <p:spPr>
          <a:xfrm>
            <a:off x="182881" y="2336872"/>
            <a:ext cx="7596553" cy="4345281"/>
          </a:xfrm>
        </p:spPr>
        <p:txBody>
          <a:bodyPr>
            <a:normAutofit fontScale="92500" lnSpcReduction="10000"/>
          </a:bodyPr>
          <a:lstStyle/>
          <a:p>
            <a:pPr algn="just"/>
            <a:r>
              <a:rPr lang="en-US" sz="2800" dirty="0"/>
              <a:t>Telehealth improves patient experience by providing convenient access to care from home (</a:t>
            </a:r>
            <a:r>
              <a:rPr lang="en-US" sz="2800" dirty="0" err="1"/>
              <a:t>Gobburi</a:t>
            </a:r>
            <a:r>
              <a:rPr lang="en-US" sz="2800" dirty="0"/>
              <a:t> et al., 2025).</a:t>
            </a:r>
          </a:p>
          <a:p>
            <a:pPr algn="just"/>
            <a:r>
              <a:rPr lang="en-US" sz="2800" dirty="0"/>
              <a:t>It supports better management of chronic conditions through continuous monitoring (Ko et al., 2025).</a:t>
            </a:r>
          </a:p>
          <a:p>
            <a:pPr algn="just"/>
            <a:r>
              <a:rPr lang="en-US" sz="2800" dirty="0"/>
              <a:t>Some patients perceive virtual consultations as less personal than face-to-face interactions (Comer et al., 2025).</a:t>
            </a:r>
          </a:p>
          <a:p>
            <a:pPr algn="just"/>
            <a:r>
              <a:rPr lang="en-US" sz="2800" dirty="0"/>
              <a:t>Digital exclusion and concerns about privacy can negatively affect patient engagement (Shinn et al., 2025).</a:t>
            </a:r>
          </a:p>
        </p:txBody>
      </p:sp>
      <p:pic>
        <p:nvPicPr>
          <p:cNvPr id="5" name="Picture 4">
            <a:extLst>
              <a:ext uri="{FF2B5EF4-FFF2-40B4-BE49-F238E27FC236}">
                <a16:creationId xmlns:a16="http://schemas.microsoft.com/office/drawing/2014/main" id="{8C6BC22E-408E-4A37-BFBC-C857AA96EBDA}"/>
              </a:ext>
            </a:extLst>
          </p:cNvPr>
          <p:cNvPicPr>
            <a:picLocks noChangeAspect="1"/>
          </p:cNvPicPr>
          <p:nvPr/>
        </p:nvPicPr>
        <p:blipFill>
          <a:blip r:embed="rId3"/>
          <a:stretch>
            <a:fillRect/>
          </a:stretch>
        </p:blipFill>
        <p:spPr>
          <a:xfrm>
            <a:off x="7877909" y="-10863"/>
            <a:ext cx="4314092" cy="6876686"/>
          </a:xfrm>
          <a:prstGeom prst="rect">
            <a:avLst/>
          </a:prstGeom>
        </p:spPr>
      </p:pic>
    </p:spTree>
    <p:extLst>
      <p:ext uri="{BB962C8B-B14F-4D97-AF65-F5344CB8AC3E}">
        <p14:creationId xmlns:p14="http://schemas.microsoft.com/office/powerpoint/2010/main" val="3549574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E4FA3-458F-454A-8DC0-317D7254DC84}"/>
              </a:ext>
            </a:extLst>
          </p:cNvPr>
          <p:cNvSpPr>
            <a:spLocks noGrp="1"/>
          </p:cNvSpPr>
          <p:nvPr>
            <p:ph type="title"/>
          </p:nvPr>
        </p:nvSpPr>
        <p:spPr/>
        <p:txBody>
          <a:bodyPr/>
          <a:lstStyle/>
          <a:p>
            <a:pPr algn="ctr"/>
            <a:r>
              <a:rPr lang="en-US" b="1" dirty="0"/>
              <a:t>Impact on Community</a:t>
            </a:r>
          </a:p>
        </p:txBody>
      </p:sp>
      <p:sp>
        <p:nvSpPr>
          <p:cNvPr id="3" name="Content Placeholder 2">
            <a:extLst>
              <a:ext uri="{FF2B5EF4-FFF2-40B4-BE49-F238E27FC236}">
                <a16:creationId xmlns:a16="http://schemas.microsoft.com/office/drawing/2014/main" id="{99EB78DA-4673-45F7-A9AE-CEEE516BCC5B}"/>
              </a:ext>
            </a:extLst>
          </p:cNvPr>
          <p:cNvSpPr>
            <a:spLocks noGrp="1"/>
          </p:cNvSpPr>
          <p:nvPr>
            <p:ph idx="1"/>
          </p:nvPr>
        </p:nvSpPr>
        <p:spPr>
          <a:xfrm>
            <a:off x="253219" y="2336873"/>
            <a:ext cx="11704320" cy="4387484"/>
          </a:xfrm>
        </p:spPr>
        <p:txBody>
          <a:bodyPr>
            <a:normAutofit fontScale="92500" lnSpcReduction="10000"/>
          </a:bodyPr>
          <a:lstStyle/>
          <a:p>
            <a:pPr algn="just"/>
            <a:r>
              <a:rPr lang="en-US" sz="3600" dirty="0"/>
              <a:t>Telehealth improves access to healthcare services in rural and underserved communities (</a:t>
            </a:r>
            <a:r>
              <a:rPr lang="en-US" sz="3600" dirty="0" err="1"/>
              <a:t>Gobburi</a:t>
            </a:r>
            <a:r>
              <a:rPr lang="en-US" sz="3600" dirty="0"/>
              <a:t> et al., 2025).</a:t>
            </a:r>
          </a:p>
          <a:p>
            <a:pPr algn="just"/>
            <a:r>
              <a:rPr lang="en-US" sz="3600" dirty="0"/>
              <a:t>It enables greater involvement of families and </a:t>
            </a:r>
            <a:r>
              <a:rPr lang="en-US" sz="3600" dirty="0" err="1"/>
              <a:t>carers</a:t>
            </a:r>
            <a:r>
              <a:rPr lang="en-US" sz="3600" dirty="0"/>
              <a:t> in patient care through remote participation (</a:t>
            </a:r>
            <a:r>
              <a:rPr lang="en-US" sz="3600" dirty="0" err="1"/>
              <a:t>Syamjith</a:t>
            </a:r>
            <a:r>
              <a:rPr lang="en-US" sz="3600" dirty="0"/>
              <a:t> et al., 2025).</a:t>
            </a:r>
          </a:p>
          <a:p>
            <a:pPr algn="just"/>
            <a:r>
              <a:rPr lang="en-US" sz="3600" dirty="0"/>
              <a:t>Telehealth supports public health by enabling monitoring of population health trends (</a:t>
            </a:r>
            <a:r>
              <a:rPr lang="en-US" sz="3600" dirty="0" err="1"/>
              <a:t>Buto</a:t>
            </a:r>
            <a:r>
              <a:rPr lang="en-US" sz="3600" dirty="0"/>
              <a:t> et al., 2026).</a:t>
            </a:r>
          </a:p>
          <a:p>
            <a:pPr algn="just"/>
            <a:r>
              <a:rPr lang="en-US" sz="3600" dirty="0"/>
              <a:t>Digital inequalities may limit access to telehealth services for some communities (Ko et al., 2025).</a:t>
            </a:r>
          </a:p>
        </p:txBody>
      </p:sp>
    </p:spTree>
    <p:extLst>
      <p:ext uri="{BB962C8B-B14F-4D97-AF65-F5344CB8AC3E}">
        <p14:creationId xmlns:p14="http://schemas.microsoft.com/office/powerpoint/2010/main" val="213720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DA80-1E28-48E3-B7B7-CB8EC84D2600}"/>
              </a:ext>
            </a:extLst>
          </p:cNvPr>
          <p:cNvSpPr>
            <a:spLocks noGrp="1"/>
          </p:cNvSpPr>
          <p:nvPr>
            <p:ph type="title"/>
          </p:nvPr>
        </p:nvSpPr>
        <p:spPr>
          <a:xfrm>
            <a:off x="168813" y="753228"/>
            <a:ext cx="7005711" cy="1080938"/>
          </a:xfrm>
        </p:spPr>
        <p:txBody>
          <a:bodyPr/>
          <a:lstStyle/>
          <a:p>
            <a:pPr algn="ctr"/>
            <a:r>
              <a:rPr lang="en-US" b="1" dirty="0"/>
              <a:t>Recommendations &amp; Conclusion</a:t>
            </a:r>
          </a:p>
        </p:txBody>
      </p:sp>
      <p:sp>
        <p:nvSpPr>
          <p:cNvPr id="3" name="Content Placeholder 2">
            <a:extLst>
              <a:ext uri="{FF2B5EF4-FFF2-40B4-BE49-F238E27FC236}">
                <a16:creationId xmlns:a16="http://schemas.microsoft.com/office/drawing/2014/main" id="{8763DAFE-01B7-4A28-8DC3-2E4428E4AFD2}"/>
              </a:ext>
            </a:extLst>
          </p:cNvPr>
          <p:cNvSpPr>
            <a:spLocks noGrp="1"/>
          </p:cNvSpPr>
          <p:nvPr>
            <p:ph idx="1"/>
          </p:nvPr>
        </p:nvSpPr>
        <p:spPr>
          <a:xfrm>
            <a:off x="168813" y="2152357"/>
            <a:ext cx="7005711" cy="4572000"/>
          </a:xfrm>
        </p:spPr>
        <p:txBody>
          <a:bodyPr>
            <a:normAutofit fontScale="92500" lnSpcReduction="10000"/>
          </a:bodyPr>
          <a:lstStyle/>
          <a:p>
            <a:pPr algn="just"/>
            <a:r>
              <a:rPr lang="en-US" sz="2800" dirty="0"/>
              <a:t>Healthcare </a:t>
            </a:r>
            <a:r>
              <a:rPr lang="en-US" sz="2800" dirty="0" err="1"/>
              <a:t>organisations</a:t>
            </a:r>
            <a:r>
              <a:rPr lang="en-US" sz="2800" dirty="0"/>
              <a:t> should invest in digital infrastructure to improve access and system reliability (</a:t>
            </a:r>
            <a:r>
              <a:rPr lang="en-US" sz="2800" dirty="0" err="1"/>
              <a:t>Buto</a:t>
            </a:r>
            <a:r>
              <a:rPr lang="en-US" sz="2800" dirty="0"/>
              <a:t> et al., 2026).</a:t>
            </a:r>
          </a:p>
          <a:p>
            <a:pPr algn="just"/>
            <a:r>
              <a:rPr lang="en-US" sz="2800" dirty="0"/>
              <a:t>Continuous training should be provided to healthcare professionals to enhance digital competencies (</a:t>
            </a:r>
            <a:r>
              <a:rPr lang="en-US" sz="2800" dirty="0" err="1"/>
              <a:t>Aduma</a:t>
            </a:r>
            <a:r>
              <a:rPr lang="en-US" sz="2800" dirty="0"/>
              <a:t> and </a:t>
            </a:r>
            <a:r>
              <a:rPr lang="en-US" sz="2800" dirty="0" err="1"/>
              <a:t>Emerike</a:t>
            </a:r>
            <a:r>
              <a:rPr lang="en-US" sz="2800" dirty="0"/>
              <a:t>, 2025).</a:t>
            </a:r>
          </a:p>
          <a:p>
            <a:pPr algn="just"/>
            <a:r>
              <a:rPr lang="en-US" sz="2800" dirty="0"/>
              <a:t>Support should be offered to patients to reduce digital exclusion and improve engagement (Ko et al., 2025).</a:t>
            </a:r>
          </a:p>
          <a:p>
            <a:pPr algn="just"/>
            <a:r>
              <a:rPr lang="en-US" sz="2800" dirty="0"/>
              <a:t>Telehealth should complement, rather than replace, face-to-face care to ensure safety and quality (Shinn et al., 2025).</a:t>
            </a:r>
          </a:p>
        </p:txBody>
      </p:sp>
      <p:pic>
        <p:nvPicPr>
          <p:cNvPr id="6" name="Picture 5">
            <a:extLst>
              <a:ext uri="{FF2B5EF4-FFF2-40B4-BE49-F238E27FC236}">
                <a16:creationId xmlns:a16="http://schemas.microsoft.com/office/drawing/2014/main" id="{910A27B3-DB4D-4E02-AC09-FF97B9011771}"/>
              </a:ext>
            </a:extLst>
          </p:cNvPr>
          <p:cNvPicPr>
            <a:picLocks noChangeAspect="1"/>
          </p:cNvPicPr>
          <p:nvPr/>
        </p:nvPicPr>
        <p:blipFill>
          <a:blip r:embed="rId3"/>
          <a:stretch>
            <a:fillRect/>
          </a:stretch>
        </p:blipFill>
        <p:spPr>
          <a:xfrm>
            <a:off x="7494917" y="0"/>
            <a:ext cx="4697083" cy="6858000"/>
          </a:xfrm>
          <a:prstGeom prst="rect">
            <a:avLst/>
          </a:prstGeom>
        </p:spPr>
      </p:pic>
    </p:spTree>
    <p:extLst>
      <p:ext uri="{BB962C8B-B14F-4D97-AF65-F5344CB8AC3E}">
        <p14:creationId xmlns:p14="http://schemas.microsoft.com/office/powerpoint/2010/main" val="1008156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4C81-C06B-4887-9EF3-BE5D17DF8F41}"/>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0F2A6BF2-A96D-4F93-92E5-3F411D0DA7EA}"/>
              </a:ext>
            </a:extLst>
          </p:cNvPr>
          <p:cNvSpPr>
            <a:spLocks noGrp="1"/>
          </p:cNvSpPr>
          <p:nvPr>
            <p:ph idx="1"/>
          </p:nvPr>
        </p:nvSpPr>
        <p:spPr>
          <a:xfrm>
            <a:off x="253218" y="2336873"/>
            <a:ext cx="11788727" cy="4289010"/>
          </a:xfrm>
        </p:spPr>
        <p:txBody>
          <a:bodyPr>
            <a:normAutofit fontScale="62500" lnSpcReduction="20000"/>
          </a:bodyPr>
          <a:lstStyle/>
          <a:p>
            <a:pPr algn="just"/>
            <a:r>
              <a:rPr lang="en-US" dirty="0" err="1"/>
              <a:t>Aduma</a:t>
            </a:r>
            <a:r>
              <a:rPr lang="en-US" dirty="0"/>
              <a:t>, T. and </a:t>
            </a:r>
            <a:r>
              <a:rPr lang="en-US" dirty="0" err="1"/>
              <a:t>Emerike</a:t>
            </a:r>
            <a:r>
              <a:rPr lang="en-US" dirty="0"/>
              <a:t>, P., 2025. Innovative Technology and the Administration of Healthcare Services in Tertiary Healthcare Institutions in Nigeria. Journal of Policy and Development Studies, 19(2), pp.14-25.</a:t>
            </a:r>
          </a:p>
          <a:p>
            <a:pPr algn="just"/>
            <a:r>
              <a:rPr lang="en-US" dirty="0" err="1"/>
              <a:t>Buto</a:t>
            </a:r>
            <a:r>
              <a:rPr lang="en-US" dirty="0"/>
              <a:t>, M.S., Carvalho, G.B., Garcia, M.L., de Andrade, M.C.C., de Lima, R.R., </a:t>
            </a:r>
            <a:r>
              <a:rPr lang="en-US" dirty="0" err="1"/>
              <a:t>Cerri</a:t>
            </a:r>
            <a:r>
              <a:rPr lang="en-US" dirty="0"/>
              <a:t>, G.G. and Carvalho, C.R., 2026. Telehealth as a Strategy to Expand Access in Brazil’s Unified Health System: Analysis of São Paulo State’s Experience Across the Three Levels of Health Care. JMIR Formative Research, 10(1), p.e86254.</a:t>
            </a:r>
          </a:p>
          <a:p>
            <a:pPr algn="just"/>
            <a:r>
              <a:rPr lang="en-US" dirty="0"/>
              <a:t>Comer, A., Northcott, S., </a:t>
            </a:r>
            <a:r>
              <a:rPr lang="en-US" dirty="0" err="1"/>
              <a:t>Behn</a:t>
            </a:r>
            <a:r>
              <a:rPr lang="en-US" dirty="0"/>
              <a:t>, N., Roper, A., </a:t>
            </a:r>
            <a:r>
              <a:rPr lang="en-US" dirty="0" err="1"/>
              <a:t>Devane</a:t>
            </a:r>
            <a:r>
              <a:rPr lang="en-US" dirty="0"/>
              <a:t>, N. and </a:t>
            </a:r>
            <a:r>
              <a:rPr lang="en-US" dirty="0" err="1"/>
              <a:t>Hilari</a:t>
            </a:r>
            <a:r>
              <a:rPr lang="en-US" dirty="0"/>
              <a:t>, K., 2025. Experiences and perspectives of UK speech and language therapists on telehealth assessment with people living with post‐stroke aphasia. International journal of language &amp; communication disorders, 60(2), p.e70018.</a:t>
            </a:r>
          </a:p>
          <a:p>
            <a:pPr algn="just"/>
            <a:r>
              <a:rPr lang="en-US" dirty="0" err="1"/>
              <a:t>Gobburi</a:t>
            </a:r>
            <a:r>
              <a:rPr lang="en-US" dirty="0"/>
              <a:t>, R.K., </a:t>
            </a:r>
            <a:r>
              <a:rPr lang="en-US" dirty="0" err="1"/>
              <a:t>Olawade</a:t>
            </a:r>
            <a:r>
              <a:rPr lang="en-US" dirty="0"/>
              <a:t>, D.B., Olatunji, G.D., </a:t>
            </a:r>
            <a:r>
              <a:rPr lang="en-US" dirty="0" err="1"/>
              <a:t>Kokori</a:t>
            </a:r>
            <a:r>
              <a:rPr lang="en-US" dirty="0"/>
              <a:t>, E., </a:t>
            </a:r>
            <a:r>
              <a:rPr lang="en-US" dirty="0" err="1"/>
              <a:t>Aderinto</a:t>
            </a:r>
            <a:r>
              <a:rPr lang="en-US" dirty="0"/>
              <a:t>, N. and David-</a:t>
            </a:r>
            <a:r>
              <a:rPr lang="en-US" dirty="0" err="1"/>
              <a:t>Olawade</a:t>
            </a:r>
            <a:r>
              <a:rPr lang="en-US" dirty="0"/>
              <a:t>, A.C., 2025. Telemedicine use in rural areas of the United Kingdom to improve access to healthcare facilities: A review of current evidence. Informatics and Health, 2(1), pp.41-48.</a:t>
            </a:r>
          </a:p>
          <a:p>
            <a:pPr algn="just"/>
            <a:r>
              <a:rPr lang="en-US" dirty="0"/>
              <a:t>Ko, M., Azzopardi, M., </a:t>
            </a:r>
            <a:r>
              <a:rPr lang="en-US" dirty="0" err="1"/>
              <a:t>Loizou</a:t>
            </a:r>
            <a:r>
              <a:rPr lang="en-US" dirty="0"/>
              <a:t>, C., </a:t>
            </a:r>
            <a:r>
              <a:rPr lang="en-US" dirty="0" err="1"/>
              <a:t>Logeswaran</a:t>
            </a:r>
            <a:r>
              <a:rPr lang="en-US" dirty="0"/>
              <a:t>, A., Ng, B., </a:t>
            </a:r>
            <a:r>
              <a:rPr lang="en-US" dirty="0" err="1"/>
              <a:t>Pacho</a:t>
            </a:r>
            <a:r>
              <a:rPr lang="en-US" dirty="0"/>
              <a:t>, A. and Chong, Y.J., 2025. Telehealth and people with disabilities in the United Kingdom: a scoping review. Frontiers in public health, 13, p.1504318.</a:t>
            </a:r>
          </a:p>
          <a:p>
            <a:pPr algn="just"/>
            <a:r>
              <a:rPr lang="en-US" dirty="0"/>
              <a:t>Reidy, C., </a:t>
            </a:r>
            <a:r>
              <a:rPr lang="en-US" dirty="0" err="1"/>
              <a:t>Papoutsi</a:t>
            </a:r>
            <a:r>
              <a:rPr lang="en-US" dirty="0"/>
              <a:t>, C., Kc, S., </a:t>
            </a:r>
            <a:r>
              <a:rPr lang="en-US" dirty="0" err="1"/>
              <a:t>Gudgin</a:t>
            </a:r>
            <a:r>
              <a:rPr lang="en-US" dirty="0"/>
              <a:t>, B., Laverty, A.A., Greaves, F. and Powell, J., 2025. Qualitative evaluation of the implementation and national roll-out of the NHS App in England. BMC medicine, 23(1), p.20.</a:t>
            </a:r>
          </a:p>
          <a:p>
            <a:pPr algn="just"/>
            <a:r>
              <a:rPr lang="en-US" dirty="0"/>
              <a:t>Shinn, J., Jung, Y., Kim, J.Y., </a:t>
            </a:r>
            <a:r>
              <a:rPr lang="en-US" dirty="0" err="1"/>
              <a:t>Seo</a:t>
            </a:r>
            <a:r>
              <a:rPr lang="en-US" dirty="0"/>
              <a:t>, S., Lee, E., Kim, Y., Ko, M.J. and Kim, H.S., 2025. Evolving regulations in telemedicine pilot project: insights into law, practice, and patient care through international case studies. Journal of Korean Medical Science, 40(23).</a:t>
            </a:r>
          </a:p>
          <a:p>
            <a:pPr algn="just"/>
            <a:r>
              <a:rPr lang="en-US" dirty="0" err="1"/>
              <a:t>Syamjith</a:t>
            </a:r>
            <a:r>
              <a:rPr lang="en-US" dirty="0"/>
              <a:t>, P., Sharma, S., Sharma, A., Sharma, A. and Mansoor, M., 2025. Telehealth for Rural and Underserved Communities. In Optimized Healthcare: Leveraging Technology for Efficiency and Accessibility (Part 2) (pp. 113-137). Bentham Science Publishers.</a:t>
            </a:r>
          </a:p>
        </p:txBody>
      </p:sp>
    </p:spTree>
    <p:extLst>
      <p:ext uri="{BB962C8B-B14F-4D97-AF65-F5344CB8AC3E}">
        <p14:creationId xmlns:p14="http://schemas.microsoft.com/office/powerpoint/2010/main" val="395319113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32</TotalTime>
  <Words>2028</Words>
  <Application>Microsoft Office PowerPoint</Application>
  <PresentationFormat>Widescreen</PresentationFormat>
  <Paragraphs>66</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Berlin</vt:lpstr>
      <vt:lpstr>PowerPoint Presentation</vt:lpstr>
      <vt:lpstr>AI Acknowledgement</vt:lpstr>
      <vt:lpstr>Introduction (Telehealth Innovation)</vt:lpstr>
      <vt:lpstr>Impact on Workforce (Roles)</vt:lpstr>
      <vt:lpstr>Impact on Workforce (Skills and Competencies)</vt:lpstr>
      <vt:lpstr>Impact on Service Delivery</vt:lpstr>
      <vt:lpstr>Impact on Patients (Experience and Perception)</vt:lpstr>
      <vt:lpstr>Impact on Community</vt:lpstr>
      <vt:lpstr>Recommendations &amp;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belinda matembe</cp:lastModifiedBy>
  <cp:revision>6</cp:revision>
  <dcterms:created xsi:type="dcterms:W3CDTF">2026-04-05T16:50:19Z</dcterms:created>
  <dcterms:modified xsi:type="dcterms:W3CDTF">2026-07-31T12:14:26Z</dcterms:modified>
</cp:coreProperties>
</file>