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9" r:id="rId3"/>
    <p:sldId id="269" r:id="rId4"/>
    <p:sldId id="270" r:id="rId5"/>
    <p:sldId id="271" r:id="rId6"/>
    <p:sldId id="258" r:id="rId7"/>
    <p:sldId id="272" r:id="rId8"/>
    <p:sldId id="273" r:id="rId9"/>
    <p:sldId id="274" r:id="rId10"/>
    <p:sldId id="275" r:id="rId11"/>
    <p:sldId id="276" r:id="rId12"/>
    <p:sldId id="277" r:id="rId13"/>
    <p:sldId id="27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F5DB"/>
    <a:srgbClr val="E3EFF9"/>
    <a:srgbClr val="D9F2D0"/>
    <a:srgbClr val="4F2009"/>
    <a:srgbClr val="9A0645"/>
    <a:srgbClr val="DAB48E"/>
    <a:srgbClr val="D3A577"/>
    <a:srgbClr val="C68C52"/>
    <a:srgbClr val="D8CE0E"/>
    <a:srgbClr val="E6A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57FA59-E4E0-48CD-89A5-1AA6FE15C93D}" v="27" dt="2026-07-23T11:32:05.1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464" autoAdjust="0"/>
  </p:normalViewPr>
  <p:slideViewPr>
    <p:cSldViewPr snapToGrid="0">
      <p:cViewPr>
        <p:scale>
          <a:sx n="40" d="100"/>
          <a:sy n="40" d="100"/>
        </p:scale>
        <p:origin x="150" y="8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Uche Nwaokolo" userId="c7e10176bb85417c" providerId="LiveId" clId="{A3C503AB-5E5B-420E-855C-07648B3851F6}"/>
    <pc:docChg chg="undo custSel addSld delSld modSld sldOrd">
      <pc:chgData name="Michael Uche Nwaokolo" userId="c7e10176bb85417c" providerId="LiveId" clId="{A3C503AB-5E5B-420E-855C-07648B3851F6}" dt="2026-07-23T11:34:27.093" v="412" actId="1076"/>
      <pc:docMkLst>
        <pc:docMk/>
      </pc:docMkLst>
      <pc:sldChg chg="addSp delSp modSp mod">
        <pc:chgData name="Michael Uche Nwaokolo" userId="c7e10176bb85417c" providerId="LiveId" clId="{A3C503AB-5E5B-420E-855C-07648B3851F6}" dt="2026-07-18T22:04:29.833" v="34" actId="1076"/>
        <pc:sldMkLst>
          <pc:docMk/>
          <pc:sldMk cId="0" sldId="257"/>
        </pc:sldMkLst>
        <pc:spChg chg="mod">
          <ac:chgData name="Michael Uche Nwaokolo" userId="c7e10176bb85417c" providerId="LiveId" clId="{A3C503AB-5E5B-420E-855C-07648B3851F6}" dt="2026-07-18T22:04:29.833" v="34" actId="1076"/>
          <ac:spMkLst>
            <pc:docMk/>
            <pc:sldMk cId="0" sldId="257"/>
            <ac:spMk id="15" creationId="{F5447F9C-3410-910C-37CD-C69BCA31ED53}"/>
          </ac:spMkLst>
        </pc:spChg>
        <pc:spChg chg="mod">
          <ac:chgData name="Michael Uche Nwaokolo" userId="c7e10176bb85417c" providerId="LiveId" clId="{A3C503AB-5E5B-420E-855C-07648B3851F6}" dt="2026-07-18T22:01:30.205" v="24" actId="164"/>
          <ac:spMkLst>
            <pc:docMk/>
            <pc:sldMk cId="0" sldId="257"/>
            <ac:spMk id="16" creationId="{2392442F-B75E-A968-0BB0-16DBB2740FA3}"/>
          </ac:spMkLst>
        </pc:spChg>
        <pc:spChg chg="mod">
          <ac:chgData name="Michael Uche Nwaokolo" userId="c7e10176bb85417c" providerId="LiveId" clId="{A3C503AB-5E5B-420E-855C-07648B3851F6}" dt="2026-07-18T22:01:30.205" v="24" actId="164"/>
          <ac:spMkLst>
            <pc:docMk/>
            <pc:sldMk cId="0" sldId="257"/>
            <ac:spMk id="17" creationId="{77BC0224-1314-6CCF-46E8-D03D31A9F1A7}"/>
          </ac:spMkLst>
        </pc:spChg>
        <pc:grpChg chg="add mod">
          <ac:chgData name="Michael Uche Nwaokolo" userId="c7e10176bb85417c" providerId="LiveId" clId="{A3C503AB-5E5B-420E-855C-07648B3851F6}" dt="2026-07-18T22:04:13.974" v="33" actId="1076"/>
          <ac:grpSpMkLst>
            <pc:docMk/>
            <pc:sldMk cId="0" sldId="257"/>
            <ac:grpSpMk id="2" creationId="{73729FF1-4411-1660-AF1A-51A287A371EA}"/>
          </ac:grpSpMkLst>
        </pc:grpChg>
        <pc:picChg chg="add mod">
          <ac:chgData name="Michael Uche Nwaokolo" userId="c7e10176bb85417c" providerId="LiveId" clId="{A3C503AB-5E5B-420E-855C-07648B3851F6}" dt="2026-07-18T22:03:51.543" v="32" actId="14100"/>
          <ac:picMkLst>
            <pc:docMk/>
            <pc:sldMk cId="0" sldId="257"/>
            <ac:picMk id="3" creationId="{F59B7EBE-986D-CE7B-9453-AC57DAFE871D}"/>
          </ac:picMkLst>
        </pc:picChg>
      </pc:sldChg>
      <pc:sldChg chg="delSp modSp add mod">
        <pc:chgData name="Michael Uche Nwaokolo" userId="c7e10176bb85417c" providerId="LiveId" clId="{A3C503AB-5E5B-420E-855C-07648B3851F6}" dt="2026-07-23T11:29:06.257" v="381" actId="14100"/>
        <pc:sldMkLst>
          <pc:docMk/>
          <pc:sldMk cId="149359390" sldId="258"/>
        </pc:sldMkLst>
        <pc:spChg chg="mod">
          <ac:chgData name="Michael Uche Nwaokolo" userId="c7e10176bb85417c" providerId="LiveId" clId="{A3C503AB-5E5B-420E-855C-07648B3851F6}" dt="2026-07-23T11:24:52.148" v="352" actId="1076"/>
          <ac:spMkLst>
            <pc:docMk/>
            <pc:sldMk cId="149359390" sldId="258"/>
            <ac:spMk id="6" creationId="{00000000-0000-0000-0000-000000000000}"/>
          </ac:spMkLst>
        </pc:spChg>
        <pc:spChg chg="mod">
          <ac:chgData name="Michael Uche Nwaokolo" userId="c7e10176bb85417c" providerId="LiveId" clId="{A3C503AB-5E5B-420E-855C-07648B3851F6}" dt="2026-07-23T11:24:52.148" v="352" actId="1076"/>
          <ac:spMkLst>
            <pc:docMk/>
            <pc:sldMk cId="149359390" sldId="258"/>
            <ac:spMk id="7" creationId="{00000000-0000-0000-0000-000000000000}"/>
          </ac:spMkLst>
        </pc:spChg>
        <pc:spChg chg="mod">
          <ac:chgData name="Michael Uche Nwaokolo" userId="c7e10176bb85417c" providerId="LiveId" clId="{A3C503AB-5E5B-420E-855C-07648B3851F6}" dt="2026-07-23T11:24:38.501" v="351" actId="1076"/>
          <ac:spMkLst>
            <pc:docMk/>
            <pc:sldMk cId="149359390" sldId="258"/>
            <ac:spMk id="8" creationId="{00000000-0000-0000-0000-000000000000}"/>
          </ac:spMkLst>
        </pc:spChg>
        <pc:spChg chg="mod">
          <ac:chgData name="Michael Uche Nwaokolo" userId="c7e10176bb85417c" providerId="LiveId" clId="{A3C503AB-5E5B-420E-855C-07648B3851F6}" dt="2026-07-23T11:29:06.257" v="381" actId="14100"/>
          <ac:spMkLst>
            <pc:docMk/>
            <pc:sldMk cId="149359390" sldId="258"/>
            <ac:spMk id="35" creationId="{7511BDAC-46AE-A058-5ADE-0BB32F46C62F}"/>
          </ac:spMkLst>
        </pc:spChg>
        <pc:spChg chg="del">
          <ac:chgData name="Michael Uche Nwaokolo" userId="c7e10176bb85417c" providerId="LiveId" clId="{A3C503AB-5E5B-420E-855C-07648B3851F6}" dt="2026-07-23T11:21:39.301" v="326" actId="478"/>
          <ac:spMkLst>
            <pc:docMk/>
            <pc:sldMk cId="149359390" sldId="258"/>
            <ac:spMk id="37" creationId="{D0E425FC-CD6A-D632-3C33-3FD46BA0DCD7}"/>
          </ac:spMkLst>
        </pc:spChg>
        <pc:spChg chg="mod">
          <ac:chgData name="Michael Uche Nwaokolo" userId="c7e10176bb85417c" providerId="LiveId" clId="{A3C503AB-5E5B-420E-855C-07648B3851F6}" dt="2026-07-23T11:23:38.556" v="347" actId="1076"/>
          <ac:spMkLst>
            <pc:docMk/>
            <pc:sldMk cId="149359390" sldId="258"/>
            <ac:spMk id="38" creationId="{738474DB-6E12-74EA-8EDC-6970A04583FF}"/>
          </ac:spMkLst>
        </pc:spChg>
        <pc:spChg chg="mod">
          <ac:chgData name="Michael Uche Nwaokolo" userId="c7e10176bb85417c" providerId="LiveId" clId="{A3C503AB-5E5B-420E-855C-07648B3851F6}" dt="2026-07-23T11:23:29.829" v="346" actId="14100"/>
          <ac:spMkLst>
            <pc:docMk/>
            <pc:sldMk cId="149359390" sldId="258"/>
            <ac:spMk id="39" creationId="{CCD43387-1DBE-E040-682E-D02A002D987D}"/>
          </ac:spMkLst>
        </pc:spChg>
        <pc:spChg chg="del">
          <ac:chgData name="Michael Uche Nwaokolo" userId="c7e10176bb85417c" providerId="LiveId" clId="{A3C503AB-5E5B-420E-855C-07648B3851F6}" dt="2026-07-23T11:21:42.841" v="327" actId="478"/>
          <ac:spMkLst>
            <pc:docMk/>
            <pc:sldMk cId="149359390" sldId="258"/>
            <ac:spMk id="40" creationId="{D55CDF22-FF97-D12A-90FF-46E83B04A53E}"/>
          </ac:spMkLst>
        </pc:spChg>
        <pc:grpChg chg="del">
          <ac:chgData name="Michael Uche Nwaokolo" userId="c7e10176bb85417c" providerId="LiveId" clId="{A3C503AB-5E5B-420E-855C-07648B3851F6}" dt="2026-07-23T11:21:39.301" v="326" actId="478"/>
          <ac:grpSpMkLst>
            <pc:docMk/>
            <pc:sldMk cId="149359390" sldId="258"/>
            <ac:grpSpMk id="41" creationId="{C90B174E-EDE8-88DA-5FE9-202A3FFE67F9}"/>
          </ac:grpSpMkLst>
        </pc:grpChg>
        <pc:grpChg chg="mod">
          <ac:chgData name="Michael Uche Nwaokolo" userId="c7e10176bb85417c" providerId="LiveId" clId="{A3C503AB-5E5B-420E-855C-07648B3851F6}" dt="2026-07-23T11:23:21.180" v="345" actId="1076"/>
          <ac:grpSpMkLst>
            <pc:docMk/>
            <pc:sldMk cId="149359390" sldId="258"/>
            <ac:grpSpMk id="44" creationId="{29A265DE-86FD-D5A6-B422-6C514FD4E2FA}"/>
          </ac:grpSpMkLst>
        </pc:grpChg>
        <pc:grpChg chg="mod">
          <ac:chgData name="Michael Uche Nwaokolo" userId="c7e10176bb85417c" providerId="LiveId" clId="{A3C503AB-5E5B-420E-855C-07648B3851F6}" dt="2026-07-23T11:24:03.352" v="350" actId="1076"/>
          <ac:grpSpMkLst>
            <pc:docMk/>
            <pc:sldMk cId="149359390" sldId="258"/>
            <ac:grpSpMk id="48" creationId="{C2249D2D-C67A-6641-2208-498ADB608B35}"/>
          </ac:grpSpMkLst>
        </pc:grpChg>
        <pc:graphicFrameChg chg="mod">
          <ac:chgData name="Michael Uche Nwaokolo" userId="c7e10176bb85417c" providerId="LiveId" clId="{A3C503AB-5E5B-420E-855C-07648B3851F6}" dt="2026-07-23T11:24:38.501" v="351" actId="1076"/>
          <ac:graphicFrameMkLst>
            <pc:docMk/>
            <pc:sldMk cId="149359390" sldId="258"/>
            <ac:graphicFrameMk id="24" creationId="{C04EB64D-A70E-F33E-1C0B-0F38450E1602}"/>
          </ac:graphicFrameMkLst>
        </pc:graphicFrameChg>
      </pc:sldChg>
      <pc:sldChg chg="addSp delSp modSp mod">
        <pc:chgData name="Michael Uche Nwaokolo" userId="c7e10176bb85417c" providerId="LiveId" clId="{A3C503AB-5E5B-420E-855C-07648B3851F6}" dt="2026-07-23T11:18:33.250" v="297" actId="1076"/>
        <pc:sldMkLst>
          <pc:docMk/>
          <pc:sldMk cId="2456433036" sldId="269"/>
        </pc:sldMkLst>
        <pc:spChg chg="add mod">
          <ac:chgData name="Michael Uche Nwaokolo" userId="c7e10176bb85417c" providerId="LiveId" clId="{A3C503AB-5E5B-420E-855C-07648B3851F6}" dt="2026-07-23T11:08:06.760" v="271" actId="255"/>
          <ac:spMkLst>
            <pc:docMk/>
            <pc:sldMk cId="2456433036" sldId="269"/>
            <ac:spMk id="2" creationId="{080299C7-11B8-31E7-9E60-799AB36A603C}"/>
          </ac:spMkLst>
        </pc:spChg>
        <pc:spChg chg="mod">
          <ac:chgData name="Michael Uche Nwaokolo" userId="c7e10176bb85417c" providerId="LiveId" clId="{A3C503AB-5E5B-420E-855C-07648B3851F6}" dt="2026-07-23T11:17:17.895" v="290" actId="1076"/>
          <ac:spMkLst>
            <pc:docMk/>
            <pc:sldMk cId="2456433036" sldId="269"/>
            <ac:spMk id="12" creationId="{F678C576-DAC8-D131-AF31-9A9F74C68C65}"/>
          </ac:spMkLst>
        </pc:spChg>
        <pc:spChg chg="del">
          <ac:chgData name="Michael Uche Nwaokolo" userId="c7e10176bb85417c" providerId="LiveId" clId="{A3C503AB-5E5B-420E-855C-07648B3851F6}" dt="2026-07-23T11:17:09.365" v="287" actId="478"/>
          <ac:spMkLst>
            <pc:docMk/>
            <pc:sldMk cId="2456433036" sldId="269"/>
            <ac:spMk id="19" creationId="{60458AE4-57FF-B1B8-DFE8-C08C06A9E898}"/>
          </ac:spMkLst>
        </pc:spChg>
        <pc:spChg chg="mod">
          <ac:chgData name="Michael Uche Nwaokolo" userId="c7e10176bb85417c" providerId="LiveId" clId="{A3C503AB-5E5B-420E-855C-07648B3851F6}" dt="2026-07-23T11:18:02.001" v="293" actId="1076"/>
          <ac:spMkLst>
            <pc:docMk/>
            <pc:sldMk cId="2456433036" sldId="269"/>
            <ac:spMk id="32" creationId="{66775BEC-5935-6FB1-78C4-66B8B321A703}"/>
          </ac:spMkLst>
        </pc:spChg>
        <pc:spChg chg="mod">
          <ac:chgData name="Michael Uche Nwaokolo" userId="c7e10176bb85417c" providerId="LiveId" clId="{A3C503AB-5E5B-420E-855C-07648B3851F6}" dt="2026-07-23T11:18:20.817" v="295" actId="1076"/>
          <ac:spMkLst>
            <pc:docMk/>
            <pc:sldMk cId="2456433036" sldId="269"/>
            <ac:spMk id="33" creationId="{89E37BC4-8031-7AB5-5638-B64139CE4CAD}"/>
          </ac:spMkLst>
        </pc:spChg>
        <pc:spChg chg="del">
          <ac:chgData name="Michael Uche Nwaokolo" userId="c7e10176bb85417c" providerId="LiveId" clId="{A3C503AB-5E5B-420E-855C-07648B3851F6}" dt="2026-07-23T11:17:09.365" v="287" actId="478"/>
          <ac:spMkLst>
            <pc:docMk/>
            <pc:sldMk cId="2456433036" sldId="269"/>
            <ac:spMk id="34" creationId="{788D0839-8904-1474-A5F5-F9B66D15CF64}"/>
          </ac:spMkLst>
        </pc:spChg>
        <pc:spChg chg="mod">
          <ac:chgData name="Michael Uche Nwaokolo" userId="c7e10176bb85417c" providerId="LiveId" clId="{A3C503AB-5E5B-420E-855C-07648B3851F6}" dt="2026-07-23T11:18:28.984" v="296" actId="1076"/>
          <ac:spMkLst>
            <pc:docMk/>
            <pc:sldMk cId="2456433036" sldId="269"/>
            <ac:spMk id="83" creationId="{725DC9AA-115E-A265-1C1B-83B3ED52D492}"/>
          </ac:spMkLst>
        </pc:spChg>
        <pc:grpChg chg="mod">
          <ac:chgData name="Michael Uche Nwaokolo" userId="c7e10176bb85417c" providerId="LiveId" clId="{A3C503AB-5E5B-420E-855C-07648B3851F6}" dt="2026-07-23T11:18:11.412" v="294" actId="1076"/>
          <ac:grpSpMkLst>
            <pc:docMk/>
            <pc:sldMk cId="2456433036" sldId="269"/>
            <ac:grpSpMk id="59" creationId="{DF632015-BB05-1162-9C5F-EE45A81E0C2A}"/>
          </ac:grpSpMkLst>
        </pc:grpChg>
        <pc:grpChg chg="del">
          <ac:chgData name="Michael Uche Nwaokolo" userId="c7e10176bb85417c" providerId="LiveId" clId="{A3C503AB-5E5B-420E-855C-07648B3851F6}" dt="2026-07-23T11:17:14.200" v="288" actId="478"/>
          <ac:grpSpMkLst>
            <pc:docMk/>
            <pc:sldMk cId="2456433036" sldId="269"/>
            <ac:grpSpMk id="60" creationId="{53883B5B-A9EF-56D3-9BB5-9E1D0D8BBB1A}"/>
          </ac:grpSpMkLst>
        </pc:grpChg>
        <pc:grpChg chg="mod">
          <ac:chgData name="Michael Uche Nwaokolo" userId="c7e10176bb85417c" providerId="LiveId" clId="{A3C503AB-5E5B-420E-855C-07648B3851F6}" dt="2026-07-23T11:17:56.387" v="292" actId="1076"/>
          <ac:grpSpMkLst>
            <pc:docMk/>
            <pc:sldMk cId="2456433036" sldId="269"/>
            <ac:grpSpMk id="63" creationId="{15DE7291-0FCB-9010-BB08-B4A94FDFDC78}"/>
          </ac:grpSpMkLst>
        </pc:grpChg>
        <pc:picChg chg="mod">
          <ac:chgData name="Michael Uche Nwaokolo" userId="c7e10176bb85417c" providerId="LiveId" clId="{A3C503AB-5E5B-420E-855C-07648B3851F6}" dt="2026-07-23T11:18:33.250" v="297" actId="1076"/>
          <ac:picMkLst>
            <pc:docMk/>
            <pc:sldMk cId="2456433036" sldId="269"/>
            <ac:picMk id="81" creationId="{58BC1482-13F4-46C5-6136-100BD8564CEE}"/>
          </ac:picMkLst>
        </pc:picChg>
      </pc:sldChg>
      <pc:sldChg chg="addSp delSp modSp mod">
        <pc:chgData name="Michael Uche Nwaokolo" userId="c7e10176bb85417c" providerId="LiveId" clId="{A3C503AB-5E5B-420E-855C-07648B3851F6}" dt="2026-07-23T11:19:16.319" v="305" actId="1076"/>
        <pc:sldMkLst>
          <pc:docMk/>
          <pc:sldMk cId="2560327469" sldId="270"/>
        </pc:sldMkLst>
        <pc:spChg chg="add mod">
          <ac:chgData name="Michael Uche Nwaokolo" userId="c7e10176bb85417c" providerId="LiveId" clId="{A3C503AB-5E5B-420E-855C-07648B3851F6}" dt="2026-07-23T11:09:00.317" v="275" actId="1076"/>
          <ac:spMkLst>
            <pc:docMk/>
            <pc:sldMk cId="2560327469" sldId="270"/>
            <ac:spMk id="2" creationId="{BD33B810-0F7C-8F04-E6EB-363B98223F31}"/>
          </ac:spMkLst>
        </pc:spChg>
        <pc:spChg chg="mod">
          <ac:chgData name="Michael Uche Nwaokolo" userId="c7e10176bb85417c" providerId="LiveId" clId="{A3C503AB-5E5B-420E-855C-07648B3851F6}" dt="2026-07-23T11:19:09.704" v="304" actId="1076"/>
          <ac:spMkLst>
            <pc:docMk/>
            <pc:sldMk cId="2560327469" sldId="270"/>
            <ac:spMk id="32" creationId="{B20C9676-6A84-7A84-A4A9-8F7EECBADDA4}"/>
          </ac:spMkLst>
        </pc:spChg>
        <pc:spChg chg="mod">
          <ac:chgData name="Michael Uche Nwaokolo" userId="c7e10176bb85417c" providerId="LiveId" clId="{A3C503AB-5E5B-420E-855C-07648B3851F6}" dt="2026-07-23T11:18:50.425" v="300" actId="1076"/>
          <ac:spMkLst>
            <pc:docMk/>
            <pc:sldMk cId="2560327469" sldId="270"/>
            <ac:spMk id="33" creationId="{553DA829-C6FF-45EC-D6B9-AE00B0C39139}"/>
          </ac:spMkLst>
        </pc:spChg>
        <pc:spChg chg="del">
          <ac:chgData name="Michael Uche Nwaokolo" userId="c7e10176bb85417c" providerId="LiveId" clId="{A3C503AB-5E5B-420E-855C-07648B3851F6}" dt="2026-07-23T11:18:45.207" v="299" actId="478"/>
          <ac:spMkLst>
            <pc:docMk/>
            <pc:sldMk cId="2560327469" sldId="270"/>
            <ac:spMk id="34" creationId="{866A0164-31FC-1F02-7713-BD94CD88E42C}"/>
          </ac:spMkLst>
        </pc:spChg>
        <pc:grpChg chg="del">
          <ac:chgData name="Michael Uche Nwaokolo" userId="c7e10176bb85417c" providerId="LiveId" clId="{A3C503AB-5E5B-420E-855C-07648B3851F6}" dt="2026-07-23T11:18:42.486" v="298" actId="478"/>
          <ac:grpSpMkLst>
            <pc:docMk/>
            <pc:sldMk cId="2560327469" sldId="270"/>
            <ac:grpSpMk id="3" creationId="{30D17AD3-3CAE-03B0-3B0F-FBA31A1DE1E7}"/>
          </ac:grpSpMkLst>
        </pc:grpChg>
        <pc:grpChg chg="mod">
          <ac:chgData name="Michael Uche Nwaokolo" userId="c7e10176bb85417c" providerId="LiveId" clId="{A3C503AB-5E5B-420E-855C-07648B3851F6}" dt="2026-07-23T11:18:54.838" v="301" actId="1076"/>
          <ac:grpSpMkLst>
            <pc:docMk/>
            <pc:sldMk cId="2560327469" sldId="270"/>
            <ac:grpSpMk id="59" creationId="{2E0F7664-92BD-D6F2-385A-D8B9E68055B4}"/>
          </ac:grpSpMkLst>
        </pc:grpChg>
        <pc:grpChg chg="mod">
          <ac:chgData name="Michael Uche Nwaokolo" userId="c7e10176bb85417c" providerId="LiveId" clId="{A3C503AB-5E5B-420E-855C-07648B3851F6}" dt="2026-07-23T11:19:16.319" v="305" actId="1076"/>
          <ac:grpSpMkLst>
            <pc:docMk/>
            <pc:sldMk cId="2560327469" sldId="270"/>
            <ac:grpSpMk id="63" creationId="{E247A67B-A158-8805-2466-E38ADCB5C644}"/>
          </ac:grpSpMkLst>
        </pc:grpChg>
      </pc:sldChg>
      <pc:sldChg chg="addSp delSp modSp mod">
        <pc:chgData name="Michael Uche Nwaokolo" userId="c7e10176bb85417c" providerId="LiveId" clId="{A3C503AB-5E5B-420E-855C-07648B3851F6}" dt="2026-07-23T11:29:16.827" v="382" actId="14100"/>
        <pc:sldMkLst>
          <pc:docMk/>
          <pc:sldMk cId="861918361" sldId="271"/>
        </pc:sldMkLst>
        <pc:spChg chg="add mod">
          <ac:chgData name="Michael Uche Nwaokolo" userId="c7e10176bb85417c" providerId="LiveId" clId="{A3C503AB-5E5B-420E-855C-07648B3851F6}" dt="2026-07-23T11:21:27.506" v="325" actId="1076"/>
          <ac:spMkLst>
            <pc:docMk/>
            <pc:sldMk cId="861918361" sldId="271"/>
            <ac:spMk id="2" creationId="{1E4D1580-7D87-F5EF-B3A4-8091F525EE5C}"/>
          </ac:spMkLst>
        </pc:spChg>
        <pc:spChg chg="mod">
          <ac:chgData name="Michael Uche Nwaokolo" userId="c7e10176bb85417c" providerId="LiveId" clId="{A3C503AB-5E5B-420E-855C-07648B3851F6}" dt="2026-07-23T11:29:16.827" v="382" actId="14100"/>
          <ac:spMkLst>
            <pc:docMk/>
            <pc:sldMk cId="861918361" sldId="271"/>
            <ac:spMk id="12" creationId="{15CF358E-153E-8DAD-D1B1-A158FD24B088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16" creationId="{DF13908D-5CFA-35B1-2594-1687BAD8FEA4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18" creationId="{E34741B4-3942-4AE8-F9B7-4C0BFFBF6A88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22" creationId="{37AF14B3-8D84-C104-D0E2-3FD0C8E0774C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24" creationId="{01B294CE-DD7C-7840-D902-00F9C2DAB8AE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30" creationId="{A46B65C6-29B3-EBA1-E879-ECC0840000A3}"/>
          </ac:spMkLst>
        </pc:spChg>
        <pc:spChg chg="mod">
          <ac:chgData name="Michael Uche Nwaokolo" userId="c7e10176bb85417c" providerId="LiveId" clId="{A3C503AB-5E5B-420E-855C-07648B3851F6}" dt="2026-07-23T11:19:52.424" v="314" actId="1076"/>
          <ac:spMkLst>
            <pc:docMk/>
            <pc:sldMk cId="861918361" sldId="271"/>
            <ac:spMk id="32" creationId="{C5D86951-8B06-273E-DA4E-1A1132BDEF3C}"/>
          </ac:spMkLst>
        </pc:spChg>
        <pc:spChg chg="mod">
          <ac:chgData name="Michael Uche Nwaokolo" userId="c7e10176bb85417c" providerId="LiveId" clId="{A3C503AB-5E5B-420E-855C-07648B3851F6}" dt="2026-07-23T11:20:45.906" v="318" actId="1076"/>
          <ac:spMkLst>
            <pc:docMk/>
            <pc:sldMk cId="861918361" sldId="271"/>
            <ac:spMk id="33" creationId="{C290004D-DD87-08C6-67E9-9084C4850CA7}"/>
          </ac:spMkLst>
        </pc:spChg>
        <pc:spChg chg="del">
          <ac:chgData name="Michael Uche Nwaokolo" userId="c7e10176bb85417c" providerId="LiveId" clId="{A3C503AB-5E5B-420E-855C-07648B3851F6}" dt="2026-07-23T11:19:27.325" v="307" actId="478"/>
          <ac:spMkLst>
            <pc:docMk/>
            <pc:sldMk cId="861918361" sldId="271"/>
            <ac:spMk id="34" creationId="{079935D3-5BE7-B68F-3F2D-6EE0881D8ADD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49" creationId="{95C99F5F-0B75-60D7-5D58-759A43A5E85E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52" creationId="{12E0EA3A-BB42-DD5F-2FEC-BE9C1AB3A97E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57" creationId="{163A104D-6571-2343-22B9-748B81668A60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64" creationId="{D802CE0B-D582-23B6-9639-631A63EE4AE3}"/>
          </ac:spMkLst>
        </pc:spChg>
        <pc:spChg chg="mod">
          <ac:chgData name="Michael Uche Nwaokolo" userId="c7e10176bb85417c" providerId="LiveId" clId="{A3C503AB-5E5B-420E-855C-07648B3851F6}" dt="2026-07-23T11:20:35.460" v="317" actId="1076"/>
          <ac:spMkLst>
            <pc:docMk/>
            <pc:sldMk cId="861918361" sldId="271"/>
            <ac:spMk id="70" creationId="{242EB930-B83D-35D4-B9F7-77C2F803BB27}"/>
          </ac:spMkLst>
        </pc:spChg>
        <pc:grpChg chg="del">
          <ac:chgData name="Michael Uche Nwaokolo" userId="c7e10176bb85417c" providerId="LiveId" clId="{A3C503AB-5E5B-420E-855C-07648B3851F6}" dt="2026-07-23T11:19:24.864" v="306" actId="478"/>
          <ac:grpSpMkLst>
            <pc:docMk/>
            <pc:sldMk cId="861918361" sldId="271"/>
            <ac:grpSpMk id="3" creationId="{CA4584A8-768C-E822-666D-229C912A8C23}"/>
          </ac:grpSpMkLst>
        </pc:grpChg>
        <pc:grpChg chg="mod">
          <ac:chgData name="Michael Uche Nwaokolo" userId="c7e10176bb85417c" providerId="LiveId" clId="{A3C503AB-5E5B-420E-855C-07648B3851F6}" dt="2026-07-23T11:19:43.643" v="311" actId="1076"/>
          <ac:grpSpMkLst>
            <pc:docMk/>
            <pc:sldMk cId="861918361" sldId="271"/>
            <ac:grpSpMk id="59" creationId="{89D7CD51-6190-A32D-F552-5D5983F0CD6F}"/>
          </ac:grpSpMkLst>
        </pc:grpChg>
        <pc:grpChg chg="mod">
          <ac:chgData name="Michael Uche Nwaokolo" userId="c7e10176bb85417c" providerId="LiveId" clId="{A3C503AB-5E5B-420E-855C-07648B3851F6}" dt="2026-07-23T11:20:00.262" v="315" actId="1076"/>
          <ac:grpSpMkLst>
            <pc:docMk/>
            <pc:sldMk cId="861918361" sldId="271"/>
            <ac:grpSpMk id="63" creationId="{EB5AFBE3-5849-98DD-5104-03C5EF4471F0}"/>
          </ac:grpSpMkLst>
        </pc:grpChg>
      </pc:sldChg>
      <pc:sldChg chg="addSp delSp modSp mod">
        <pc:chgData name="Michael Uche Nwaokolo" userId="c7e10176bb85417c" providerId="LiveId" clId="{A3C503AB-5E5B-420E-855C-07648B3851F6}" dt="2026-07-23T11:26:28.372" v="362" actId="1076"/>
        <pc:sldMkLst>
          <pc:docMk/>
          <pc:sldMk cId="2307738711" sldId="272"/>
        </pc:sldMkLst>
        <pc:spChg chg="add mod">
          <ac:chgData name="Michael Uche Nwaokolo" userId="c7e10176bb85417c" providerId="LiveId" clId="{A3C503AB-5E5B-420E-855C-07648B3851F6}" dt="2026-07-23T11:12:35.781" v="286" actId="1076"/>
          <ac:spMkLst>
            <pc:docMk/>
            <pc:sldMk cId="2307738711" sldId="272"/>
            <ac:spMk id="2" creationId="{49B8C797-5BF1-03F5-5B80-65EC07C07B36}"/>
          </ac:spMkLst>
        </pc:spChg>
        <pc:spChg chg="mod">
          <ac:chgData name="Michael Uche Nwaokolo" userId="c7e10176bb85417c" providerId="LiveId" clId="{A3C503AB-5E5B-420E-855C-07648B3851F6}" dt="2026-07-23T11:26:17.970" v="361" actId="1076"/>
          <ac:spMkLst>
            <pc:docMk/>
            <pc:sldMk cId="2307738711" sldId="272"/>
            <ac:spMk id="32" creationId="{0E433E31-0078-0F1A-5F23-46D4C7E662CE}"/>
          </ac:spMkLst>
        </pc:spChg>
        <pc:spChg chg="mod">
          <ac:chgData name="Michael Uche Nwaokolo" userId="c7e10176bb85417c" providerId="LiveId" clId="{A3C503AB-5E5B-420E-855C-07648B3851F6}" dt="2026-07-23T11:25:32.666" v="357" actId="1076"/>
          <ac:spMkLst>
            <pc:docMk/>
            <pc:sldMk cId="2307738711" sldId="272"/>
            <ac:spMk id="33" creationId="{F29E72E6-AFD4-9B41-9FAA-49040C765FC2}"/>
          </ac:spMkLst>
        </pc:spChg>
        <pc:spChg chg="del">
          <ac:chgData name="Michael Uche Nwaokolo" userId="c7e10176bb85417c" providerId="LiveId" clId="{A3C503AB-5E5B-420E-855C-07648B3851F6}" dt="2026-07-23T11:25:08.167" v="353" actId="478"/>
          <ac:spMkLst>
            <pc:docMk/>
            <pc:sldMk cId="2307738711" sldId="272"/>
            <ac:spMk id="34" creationId="{AC3A81DA-E45C-7F09-7195-1F08FD5FE7A2}"/>
          </ac:spMkLst>
        </pc:spChg>
        <pc:spChg chg="mod">
          <ac:chgData name="Michael Uche Nwaokolo" userId="c7e10176bb85417c" providerId="LiveId" clId="{A3C503AB-5E5B-420E-855C-07648B3851F6}" dt="2026-07-23T11:11:31.102" v="277" actId="1076"/>
          <ac:spMkLst>
            <pc:docMk/>
            <pc:sldMk cId="2307738711" sldId="272"/>
            <ac:spMk id="132" creationId="{CABDAA07-0B87-9EA9-96F4-1F9E58F70F12}"/>
          </ac:spMkLst>
        </pc:spChg>
        <pc:spChg chg="mod">
          <ac:chgData name="Michael Uche Nwaokolo" userId="c7e10176bb85417c" providerId="LiveId" clId="{A3C503AB-5E5B-420E-855C-07648B3851F6}" dt="2026-07-23T11:11:31.102" v="277" actId="1076"/>
          <ac:spMkLst>
            <pc:docMk/>
            <pc:sldMk cId="2307738711" sldId="272"/>
            <ac:spMk id="134" creationId="{2C66F845-E8AD-9A5A-6403-AAA9FD6C70FA}"/>
          </ac:spMkLst>
        </pc:spChg>
        <pc:spChg chg="mod">
          <ac:chgData name="Michael Uche Nwaokolo" userId="c7e10176bb85417c" providerId="LiveId" clId="{A3C503AB-5E5B-420E-855C-07648B3851F6}" dt="2026-07-23T11:11:31.102" v="277" actId="1076"/>
          <ac:spMkLst>
            <pc:docMk/>
            <pc:sldMk cId="2307738711" sldId="272"/>
            <ac:spMk id="136" creationId="{EDCC842A-B15D-D1CF-E9DA-96A943E6E3A0}"/>
          </ac:spMkLst>
        </pc:spChg>
        <pc:spChg chg="mod">
          <ac:chgData name="Michael Uche Nwaokolo" userId="c7e10176bb85417c" providerId="LiveId" clId="{A3C503AB-5E5B-420E-855C-07648B3851F6}" dt="2026-07-23T11:26:17.970" v="361" actId="1076"/>
          <ac:spMkLst>
            <pc:docMk/>
            <pc:sldMk cId="2307738711" sldId="272"/>
            <ac:spMk id="137" creationId="{C6CB217C-E1B2-1976-2E9F-510A4095BB89}"/>
          </ac:spMkLst>
        </pc:spChg>
        <pc:grpChg chg="del">
          <ac:chgData name="Michael Uche Nwaokolo" userId="c7e10176bb85417c" providerId="LiveId" clId="{A3C503AB-5E5B-420E-855C-07648B3851F6}" dt="2026-07-23T11:25:08.167" v="353" actId="478"/>
          <ac:grpSpMkLst>
            <pc:docMk/>
            <pc:sldMk cId="2307738711" sldId="272"/>
            <ac:grpSpMk id="3" creationId="{D6DEAAD0-912B-8AEE-5344-A48E68813BAF}"/>
          </ac:grpSpMkLst>
        </pc:grpChg>
        <pc:grpChg chg="mod">
          <ac:chgData name="Michael Uche Nwaokolo" userId="c7e10176bb85417c" providerId="LiveId" clId="{A3C503AB-5E5B-420E-855C-07648B3851F6}" dt="2026-07-23T11:25:48.752" v="358" actId="1076"/>
          <ac:grpSpMkLst>
            <pc:docMk/>
            <pc:sldMk cId="2307738711" sldId="272"/>
            <ac:grpSpMk id="59" creationId="{F63EE1FA-7781-7110-0E25-1AEA752FDB1C}"/>
          </ac:grpSpMkLst>
        </pc:grpChg>
        <pc:grpChg chg="mod">
          <ac:chgData name="Michael Uche Nwaokolo" userId="c7e10176bb85417c" providerId="LiveId" clId="{A3C503AB-5E5B-420E-855C-07648B3851F6}" dt="2026-07-23T11:26:28.372" v="362" actId="1076"/>
          <ac:grpSpMkLst>
            <pc:docMk/>
            <pc:sldMk cId="2307738711" sldId="272"/>
            <ac:grpSpMk id="63" creationId="{2AE907A1-7AB3-0CBF-F236-D1F63C862CC9}"/>
          </ac:grpSpMkLst>
        </pc:grpChg>
        <pc:grpChg chg="mod">
          <ac:chgData name="Michael Uche Nwaokolo" userId="c7e10176bb85417c" providerId="LiveId" clId="{A3C503AB-5E5B-420E-855C-07648B3851F6}" dt="2026-07-23T11:11:31.102" v="277" actId="1076"/>
          <ac:grpSpMkLst>
            <pc:docMk/>
            <pc:sldMk cId="2307738711" sldId="272"/>
            <ac:grpSpMk id="127" creationId="{3F7A5AAE-2157-7A54-AE7D-5327F4AF40AA}"/>
          </ac:grpSpMkLst>
        </pc:grpChg>
        <pc:grpChg chg="mod">
          <ac:chgData name="Michael Uche Nwaokolo" userId="c7e10176bb85417c" providerId="LiveId" clId="{A3C503AB-5E5B-420E-855C-07648B3851F6}" dt="2026-07-23T11:11:31.102" v="277" actId="1076"/>
          <ac:grpSpMkLst>
            <pc:docMk/>
            <pc:sldMk cId="2307738711" sldId="272"/>
            <ac:grpSpMk id="129" creationId="{8DB75F71-DDAF-5C37-CCA9-4547B7565202}"/>
          </ac:grpSpMkLst>
        </pc:grpChg>
        <pc:grpChg chg="mod">
          <ac:chgData name="Michael Uche Nwaokolo" userId="c7e10176bb85417c" providerId="LiveId" clId="{A3C503AB-5E5B-420E-855C-07648B3851F6}" dt="2026-07-23T11:11:31.102" v="277" actId="1076"/>
          <ac:grpSpMkLst>
            <pc:docMk/>
            <pc:sldMk cId="2307738711" sldId="272"/>
            <ac:grpSpMk id="130" creationId="{D2651380-607F-148D-C0E3-28AFF0A2A658}"/>
          </ac:grpSpMkLst>
        </pc:grpChg>
        <pc:grpChg chg="mod">
          <ac:chgData name="Michael Uche Nwaokolo" userId="c7e10176bb85417c" providerId="LiveId" clId="{A3C503AB-5E5B-420E-855C-07648B3851F6}" dt="2026-07-23T11:11:31.102" v="277" actId="1076"/>
          <ac:grpSpMkLst>
            <pc:docMk/>
            <pc:sldMk cId="2307738711" sldId="272"/>
            <ac:grpSpMk id="131" creationId="{5C97E21B-96B5-9C79-3E0B-DE54E03F29A3}"/>
          </ac:grpSpMkLst>
        </pc:grpChg>
      </pc:sldChg>
      <pc:sldChg chg="addSp delSp modSp mod">
        <pc:chgData name="Michael Uche Nwaokolo" userId="c7e10176bb85417c" providerId="LiveId" clId="{A3C503AB-5E5B-420E-855C-07648B3851F6}" dt="2026-07-23T11:28:44.835" v="378" actId="14100"/>
        <pc:sldMkLst>
          <pc:docMk/>
          <pc:sldMk cId="3508702775" sldId="273"/>
        </pc:sldMkLst>
        <pc:spChg chg="add mod">
          <ac:chgData name="Michael Uche Nwaokolo" userId="c7e10176bb85417c" providerId="LiveId" clId="{A3C503AB-5E5B-420E-855C-07648B3851F6}" dt="2026-07-23T11:28:23.353" v="376" actId="1076"/>
          <ac:spMkLst>
            <pc:docMk/>
            <pc:sldMk cId="3508702775" sldId="273"/>
            <ac:spMk id="5" creationId="{22E967E6-CB8D-90F0-596D-9F216321FC33}"/>
          </ac:spMkLst>
        </pc:spChg>
        <pc:spChg chg="mod">
          <ac:chgData name="Michael Uche Nwaokolo" userId="c7e10176bb85417c" providerId="LiveId" clId="{A3C503AB-5E5B-420E-855C-07648B3851F6}" dt="2026-07-23T11:27:32.612" v="368" actId="1076"/>
          <ac:spMkLst>
            <pc:docMk/>
            <pc:sldMk cId="3508702775" sldId="273"/>
            <ac:spMk id="9" creationId="{4DD86764-FF1B-1E3D-368E-78385EE2B664}"/>
          </ac:spMkLst>
        </pc:spChg>
        <pc:spChg chg="mod">
          <ac:chgData name="Michael Uche Nwaokolo" userId="c7e10176bb85417c" providerId="LiveId" clId="{A3C503AB-5E5B-420E-855C-07648B3851F6}" dt="2026-07-23T11:28:44.835" v="378" actId="14100"/>
          <ac:spMkLst>
            <pc:docMk/>
            <pc:sldMk cId="3508702775" sldId="273"/>
            <ac:spMk id="12" creationId="{90F28385-8E95-0FD5-FFA1-16367302924A}"/>
          </ac:spMkLst>
        </pc:spChg>
        <pc:spChg chg="mod">
          <ac:chgData name="Michael Uche Nwaokolo" userId="c7e10176bb85417c" providerId="LiveId" clId="{A3C503AB-5E5B-420E-855C-07648B3851F6}" dt="2026-07-23T11:27:32.612" v="368" actId="1076"/>
          <ac:spMkLst>
            <pc:docMk/>
            <pc:sldMk cId="3508702775" sldId="273"/>
            <ac:spMk id="32" creationId="{3AFDFC4A-4D50-735B-57B6-A29F501282DC}"/>
          </ac:spMkLst>
        </pc:spChg>
        <pc:spChg chg="mod">
          <ac:chgData name="Michael Uche Nwaokolo" userId="c7e10176bb85417c" providerId="LiveId" clId="{A3C503AB-5E5B-420E-855C-07648B3851F6}" dt="2026-07-23T11:27:49.990" v="371" actId="1076"/>
          <ac:spMkLst>
            <pc:docMk/>
            <pc:sldMk cId="3508702775" sldId="273"/>
            <ac:spMk id="33" creationId="{B9368240-B25A-CC41-CA13-660A338AAFC3}"/>
          </ac:spMkLst>
        </pc:spChg>
        <pc:spChg chg="del">
          <ac:chgData name="Michael Uche Nwaokolo" userId="c7e10176bb85417c" providerId="LiveId" clId="{A3C503AB-5E5B-420E-855C-07648B3851F6}" dt="2026-07-23T11:26:54.400" v="364" actId="478"/>
          <ac:spMkLst>
            <pc:docMk/>
            <pc:sldMk cId="3508702775" sldId="273"/>
            <ac:spMk id="34" creationId="{302211AD-3738-9C79-73D3-35144E5087C2}"/>
          </ac:spMkLst>
        </pc:spChg>
        <pc:grpChg chg="del">
          <ac:chgData name="Michael Uche Nwaokolo" userId="c7e10176bb85417c" providerId="LiveId" clId="{A3C503AB-5E5B-420E-855C-07648B3851F6}" dt="2026-07-23T11:26:51.409" v="363" actId="478"/>
          <ac:grpSpMkLst>
            <pc:docMk/>
            <pc:sldMk cId="3508702775" sldId="273"/>
            <ac:grpSpMk id="3" creationId="{F7A9188E-0333-EEF4-6196-37F6CC06FD7D}"/>
          </ac:grpSpMkLst>
        </pc:grpChg>
        <pc:grpChg chg="mod">
          <ac:chgData name="Michael Uche Nwaokolo" userId="c7e10176bb85417c" providerId="LiveId" clId="{A3C503AB-5E5B-420E-855C-07648B3851F6}" dt="2026-07-23T11:27:44.533" v="370" actId="1076"/>
          <ac:grpSpMkLst>
            <pc:docMk/>
            <pc:sldMk cId="3508702775" sldId="273"/>
            <ac:grpSpMk id="59" creationId="{35A3F36C-03D1-D345-892B-E6392F73E002}"/>
          </ac:grpSpMkLst>
        </pc:grpChg>
        <pc:grpChg chg="mod">
          <ac:chgData name="Michael Uche Nwaokolo" userId="c7e10176bb85417c" providerId="LiveId" clId="{A3C503AB-5E5B-420E-855C-07648B3851F6}" dt="2026-07-23T11:27:38.404" v="369" actId="1076"/>
          <ac:grpSpMkLst>
            <pc:docMk/>
            <pc:sldMk cId="3508702775" sldId="273"/>
            <ac:grpSpMk id="63" creationId="{8BE4FADE-4587-B42A-7DC4-D758E8B08F90}"/>
          </ac:grpSpMkLst>
        </pc:grpChg>
      </pc:sldChg>
      <pc:sldChg chg="delSp modSp mod">
        <pc:chgData name="Michael Uche Nwaokolo" userId="c7e10176bb85417c" providerId="LiveId" clId="{A3C503AB-5E5B-420E-855C-07648B3851F6}" dt="2026-07-23T11:30:27.779" v="390" actId="1076"/>
        <pc:sldMkLst>
          <pc:docMk/>
          <pc:sldMk cId="2174208846" sldId="274"/>
        </pc:sldMkLst>
        <pc:spChg chg="mod">
          <ac:chgData name="Michael Uche Nwaokolo" userId="c7e10176bb85417c" providerId="LiveId" clId="{A3C503AB-5E5B-420E-855C-07648B3851F6}" dt="2026-07-23T11:30:17.757" v="388" actId="1076"/>
          <ac:spMkLst>
            <pc:docMk/>
            <pc:sldMk cId="2174208846" sldId="274"/>
            <ac:spMk id="33" creationId="{706AB312-5E39-EFED-F286-5A24B605036E}"/>
          </ac:spMkLst>
        </pc:spChg>
        <pc:spChg chg="mod">
          <ac:chgData name="Michael Uche Nwaokolo" userId="c7e10176bb85417c" providerId="LiveId" clId="{A3C503AB-5E5B-420E-855C-07648B3851F6}" dt="2026-07-23T11:30:12.263" v="387" actId="1076"/>
          <ac:spMkLst>
            <pc:docMk/>
            <pc:sldMk cId="2174208846" sldId="274"/>
            <ac:spMk id="34" creationId="{A8FDE5C1-8FC4-E33F-8828-2D871500E00C}"/>
          </ac:spMkLst>
        </pc:spChg>
        <pc:grpChg chg="del">
          <ac:chgData name="Michael Uche Nwaokolo" userId="c7e10176bb85417c" providerId="LiveId" clId="{A3C503AB-5E5B-420E-855C-07648B3851F6}" dt="2026-07-23T11:29:42.839" v="383" actId="478"/>
          <ac:grpSpMkLst>
            <pc:docMk/>
            <pc:sldMk cId="2174208846" sldId="274"/>
            <ac:grpSpMk id="3" creationId="{0AB060AE-3B85-58C5-CB8E-69DEBAAB2F21}"/>
          </ac:grpSpMkLst>
        </pc:grpChg>
        <pc:grpChg chg="mod">
          <ac:chgData name="Michael Uche Nwaokolo" userId="c7e10176bb85417c" providerId="LiveId" clId="{A3C503AB-5E5B-420E-855C-07648B3851F6}" dt="2026-07-23T11:30:22.277" v="389" actId="1076"/>
          <ac:grpSpMkLst>
            <pc:docMk/>
            <pc:sldMk cId="2174208846" sldId="274"/>
            <ac:grpSpMk id="59" creationId="{15FFC20D-C4C5-E9C4-1413-C31E026B0B97}"/>
          </ac:grpSpMkLst>
        </pc:grpChg>
        <pc:picChg chg="mod">
          <ac:chgData name="Michael Uche Nwaokolo" userId="c7e10176bb85417c" providerId="LiveId" clId="{A3C503AB-5E5B-420E-855C-07648B3851F6}" dt="2026-07-23T11:30:27.779" v="390" actId="1076"/>
          <ac:picMkLst>
            <pc:docMk/>
            <pc:sldMk cId="2174208846" sldId="274"/>
            <ac:picMk id="73" creationId="{3B27870C-E7E0-82AB-C519-95AC2654EE96}"/>
          </ac:picMkLst>
        </pc:picChg>
      </pc:sldChg>
      <pc:sldChg chg="delSp modSp mod">
        <pc:chgData name="Michael Uche Nwaokolo" userId="c7e10176bb85417c" providerId="LiveId" clId="{A3C503AB-5E5B-420E-855C-07648B3851F6}" dt="2026-07-23T11:31:35.749" v="400" actId="1076"/>
        <pc:sldMkLst>
          <pc:docMk/>
          <pc:sldMk cId="4077215498" sldId="275"/>
        </pc:sldMkLst>
        <pc:spChg chg="mod">
          <ac:chgData name="Michael Uche Nwaokolo" userId="c7e10176bb85417c" providerId="LiveId" clId="{A3C503AB-5E5B-420E-855C-07648B3851F6}" dt="2026-07-23T11:31:26.338" v="398" actId="1076"/>
          <ac:spMkLst>
            <pc:docMk/>
            <pc:sldMk cId="4077215498" sldId="275"/>
            <ac:spMk id="33" creationId="{CE1E0F78-B934-2FD2-3C4E-9E6BD104E4B9}"/>
          </ac:spMkLst>
        </pc:spChg>
        <pc:spChg chg="mod">
          <ac:chgData name="Michael Uche Nwaokolo" userId="c7e10176bb85417c" providerId="LiveId" clId="{A3C503AB-5E5B-420E-855C-07648B3851F6}" dt="2026-07-23T11:31:07.852" v="395" actId="14100"/>
          <ac:spMkLst>
            <pc:docMk/>
            <pc:sldMk cId="4077215498" sldId="275"/>
            <ac:spMk id="34" creationId="{B0EFA596-9C0A-8A5C-27D1-FA897416F2AA}"/>
          </ac:spMkLst>
        </pc:spChg>
        <pc:grpChg chg="del">
          <ac:chgData name="Michael Uche Nwaokolo" userId="c7e10176bb85417c" providerId="LiveId" clId="{A3C503AB-5E5B-420E-855C-07648B3851F6}" dt="2026-07-23T11:30:39.177" v="391" actId="478"/>
          <ac:grpSpMkLst>
            <pc:docMk/>
            <pc:sldMk cId="4077215498" sldId="275"/>
            <ac:grpSpMk id="3" creationId="{11DAD731-16CD-1A6F-DEA7-23BBD9EC807F}"/>
          </ac:grpSpMkLst>
        </pc:grpChg>
        <pc:grpChg chg="mod">
          <ac:chgData name="Michael Uche Nwaokolo" userId="c7e10176bb85417c" providerId="LiveId" clId="{A3C503AB-5E5B-420E-855C-07648B3851F6}" dt="2026-07-23T11:31:21.968" v="397" actId="1076"/>
          <ac:grpSpMkLst>
            <pc:docMk/>
            <pc:sldMk cId="4077215498" sldId="275"/>
            <ac:grpSpMk id="59" creationId="{256A9B20-F18C-1C1B-34FC-14687D1CFA49}"/>
          </ac:grpSpMkLst>
        </pc:grpChg>
        <pc:picChg chg="mod">
          <ac:chgData name="Michael Uche Nwaokolo" userId="c7e10176bb85417c" providerId="LiveId" clId="{A3C503AB-5E5B-420E-855C-07648B3851F6}" dt="2026-07-23T11:31:35.749" v="400" actId="1076"/>
          <ac:picMkLst>
            <pc:docMk/>
            <pc:sldMk cId="4077215498" sldId="275"/>
            <ac:picMk id="10" creationId="{D7213B12-0040-7007-D0AE-C5F9D59CE8E8}"/>
          </ac:picMkLst>
        </pc:picChg>
      </pc:sldChg>
      <pc:sldChg chg="delSp modSp mod">
        <pc:chgData name="Michael Uche Nwaokolo" userId="c7e10176bb85417c" providerId="LiveId" clId="{A3C503AB-5E5B-420E-855C-07648B3851F6}" dt="2026-07-23T11:34:27.093" v="412" actId="1076"/>
        <pc:sldMkLst>
          <pc:docMk/>
          <pc:sldMk cId="3467979189" sldId="276"/>
        </pc:sldMkLst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2" creationId="{65FAB568-6DF2-0BCA-C6DB-4816CA0C1CA4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7" creationId="{FC482E9B-B69D-20CF-912A-B3D49097380C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8" creationId="{DF751D83-5473-6A78-ACC2-E060FE10DE39}"/>
          </ac:spMkLst>
        </pc:spChg>
        <pc:spChg chg="mod">
          <ac:chgData name="Michael Uche Nwaokolo" userId="c7e10176bb85417c" providerId="LiveId" clId="{A3C503AB-5E5B-420E-855C-07648B3851F6}" dt="2026-07-23T11:33:32.047" v="409" actId="14100"/>
          <ac:spMkLst>
            <pc:docMk/>
            <pc:sldMk cId="3467979189" sldId="276"/>
            <ac:spMk id="12" creationId="{9887813E-8477-05A8-8291-42CCF95FF12A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13" creationId="{67FDC4D2-D6D2-276A-24E8-5715E4C9C45B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24" creationId="{CFD67A17-9D06-6F40-FD3C-18A4D475CCB3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30" creationId="{BD9C5B97-B5D2-C7E5-EAE2-EC6A6CDDBFAD}"/>
          </ac:spMkLst>
        </pc:spChg>
        <pc:spChg chg="mod">
          <ac:chgData name="Michael Uche Nwaokolo" userId="c7e10176bb85417c" providerId="LiveId" clId="{A3C503AB-5E5B-420E-855C-07648B3851F6}" dt="2026-07-23T11:33:49.877" v="411" actId="1076"/>
          <ac:spMkLst>
            <pc:docMk/>
            <pc:sldMk cId="3467979189" sldId="276"/>
            <ac:spMk id="34" creationId="{D42A713C-05A2-9F10-1EBE-E7B452805F9F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35" creationId="{133565E1-C789-CE19-E375-44E3339205FF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38" creationId="{C3CBDF67-801B-ABBB-B8A3-50C56DEFD05D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39" creationId="{DFAE11D7-C878-3C99-971B-C8E79BBEEF5C}"/>
          </ac:spMkLst>
        </pc:spChg>
        <pc:spChg chg="mod">
          <ac:chgData name="Michael Uche Nwaokolo" userId="c7e10176bb85417c" providerId="LiveId" clId="{A3C503AB-5E5B-420E-855C-07648B3851F6}" dt="2026-07-23T11:34:27.093" v="412" actId="1076"/>
          <ac:spMkLst>
            <pc:docMk/>
            <pc:sldMk cId="3467979189" sldId="276"/>
            <ac:spMk id="42" creationId="{11DEBF52-36F0-3BA5-43E1-CE3E31E16645}"/>
          </ac:spMkLst>
        </pc:spChg>
        <pc:spChg chg="mod">
          <ac:chgData name="Michael Uche Nwaokolo" userId="c7e10176bb85417c" providerId="LiveId" clId="{A3C503AB-5E5B-420E-855C-07648B3851F6}" dt="2026-07-23T11:32:57.651" v="407" actId="1076"/>
          <ac:spMkLst>
            <pc:docMk/>
            <pc:sldMk cId="3467979189" sldId="276"/>
            <ac:spMk id="64" creationId="{17D08C24-1395-9DEB-686D-ED36B7F94C27}"/>
          </ac:spMkLst>
        </pc:spChg>
        <pc:spChg chg="mod">
          <ac:chgData name="Michael Uche Nwaokolo" userId="c7e10176bb85417c" providerId="LiveId" clId="{A3C503AB-5E5B-420E-855C-07648B3851F6}" dt="2026-07-23T11:32:57.651" v="407" actId="1076"/>
          <ac:spMkLst>
            <pc:docMk/>
            <pc:sldMk cId="3467979189" sldId="276"/>
            <ac:spMk id="68" creationId="{739C82AF-BC12-3B71-577E-DC44D99637C8}"/>
          </ac:spMkLst>
        </pc:spChg>
        <pc:grpChg chg="del">
          <ac:chgData name="Michael Uche Nwaokolo" userId="c7e10176bb85417c" providerId="LiveId" clId="{A3C503AB-5E5B-420E-855C-07648B3851F6}" dt="2026-07-23T11:32:02.317" v="401" actId="478"/>
          <ac:grpSpMkLst>
            <pc:docMk/>
            <pc:sldMk cId="3467979189" sldId="276"/>
            <ac:grpSpMk id="3" creationId="{27DCB9EE-2179-7FCA-B4FF-8691044EA44C}"/>
          </ac:grpSpMkLst>
        </pc:grpChg>
        <pc:grpChg chg="mod">
          <ac:chgData name="Michael Uche Nwaokolo" userId="c7e10176bb85417c" providerId="LiveId" clId="{A3C503AB-5E5B-420E-855C-07648B3851F6}" dt="2026-07-23T11:32:57.651" v="407" actId="1076"/>
          <ac:grpSpMkLst>
            <pc:docMk/>
            <pc:sldMk cId="3467979189" sldId="276"/>
            <ac:grpSpMk id="59" creationId="{E5F14CE4-DF9B-E1D0-4736-7D119B6BA8BB}"/>
          </ac:grpSpMkLst>
        </pc:grpChg>
        <pc:grpChg chg="mod">
          <ac:chgData name="Michael Uche Nwaokolo" userId="c7e10176bb85417c" providerId="LiveId" clId="{A3C503AB-5E5B-420E-855C-07648B3851F6}" dt="2026-07-23T11:33:40.274" v="410" actId="1076"/>
          <ac:grpSpMkLst>
            <pc:docMk/>
            <pc:sldMk cId="3467979189" sldId="276"/>
            <ac:grpSpMk id="63" creationId="{5BC7E95C-B911-4C7E-8322-5327757A2B26}"/>
          </ac:grpSpMkLst>
        </pc:grpChg>
        <pc:picChg chg="mod">
          <ac:chgData name="Michael Uche Nwaokolo" userId="c7e10176bb85417c" providerId="LiveId" clId="{A3C503AB-5E5B-420E-855C-07648B3851F6}" dt="2026-07-23T11:32:57.651" v="407" actId="1076"/>
          <ac:picMkLst>
            <pc:docMk/>
            <pc:sldMk cId="3467979189" sldId="276"/>
            <ac:picMk id="55" creationId="{D6A2E4EC-9DFE-B1C1-6F49-A5238F3962BD}"/>
          </ac:picMkLst>
        </pc:picChg>
      </pc:sldChg>
      <pc:sldChg chg="modSp mod">
        <pc:chgData name="Michael Uche Nwaokolo" userId="c7e10176bb85417c" providerId="LiveId" clId="{A3C503AB-5E5B-420E-855C-07648B3851F6}" dt="2026-07-23T11:00:13.650" v="264" actId="1076"/>
        <pc:sldMkLst>
          <pc:docMk/>
          <pc:sldMk cId="1487241861" sldId="278"/>
        </pc:sldMkLst>
        <pc:spChg chg="mod">
          <ac:chgData name="Michael Uche Nwaokolo" userId="c7e10176bb85417c" providerId="LiveId" clId="{A3C503AB-5E5B-420E-855C-07648B3851F6}" dt="2026-07-23T11:00:13.650" v="264" actId="1076"/>
          <ac:spMkLst>
            <pc:docMk/>
            <pc:sldMk cId="1487241861" sldId="278"/>
            <ac:spMk id="3" creationId="{B90C4D34-3278-3EA6-45FA-7BDDFFE63E40}"/>
          </ac:spMkLst>
        </pc:spChg>
        <pc:spChg chg="mod">
          <ac:chgData name="Michael Uche Nwaokolo" userId="c7e10176bb85417c" providerId="LiveId" clId="{A3C503AB-5E5B-420E-855C-07648B3851F6}" dt="2026-07-23T10:59:58.507" v="260" actId="21"/>
          <ac:spMkLst>
            <pc:docMk/>
            <pc:sldMk cId="1487241861" sldId="278"/>
            <ac:spMk id="4" creationId="{7313312F-5CF5-A366-1250-9DC25285A018}"/>
          </ac:spMkLst>
        </pc:spChg>
        <pc:spChg chg="mod">
          <ac:chgData name="Michael Uche Nwaokolo" userId="c7e10176bb85417c" providerId="LiveId" clId="{A3C503AB-5E5B-420E-855C-07648B3851F6}" dt="2026-07-23T10:56:04.925" v="258" actId="20577"/>
          <ac:spMkLst>
            <pc:docMk/>
            <pc:sldMk cId="1487241861" sldId="278"/>
            <ac:spMk id="46" creationId="{8B92DE30-1F26-08FA-978C-7153E371EA45}"/>
          </ac:spMkLst>
        </pc:spChg>
      </pc:sldChg>
      <pc:sldChg chg="addSp delSp modSp add mod ord">
        <pc:chgData name="Michael Uche Nwaokolo" userId="c7e10176bb85417c" providerId="LiveId" clId="{A3C503AB-5E5B-420E-855C-07648B3851F6}" dt="2026-07-23T11:22:50.699" v="343" actId="1076"/>
        <pc:sldMkLst>
          <pc:docMk/>
          <pc:sldMk cId="4173849182" sldId="279"/>
        </pc:sldMkLst>
        <pc:spChg chg="del mod ord topLvl">
          <ac:chgData name="Michael Uche Nwaokolo" userId="c7e10176bb85417c" providerId="LiveId" clId="{A3C503AB-5E5B-420E-855C-07648B3851F6}" dt="2026-07-23T10:50:27.142" v="213" actId="478"/>
          <ac:spMkLst>
            <pc:docMk/>
            <pc:sldMk cId="4173849182" sldId="279"/>
            <ac:spMk id="10" creationId="{526B909F-39E4-A812-AF91-B157423CD543}"/>
          </ac:spMkLst>
        </pc:spChg>
        <pc:spChg chg="mod">
          <ac:chgData name="Michael Uche Nwaokolo" userId="c7e10176bb85417c" providerId="LiveId" clId="{A3C503AB-5E5B-420E-855C-07648B3851F6}" dt="2026-07-23T11:22:38.537" v="340" actId="1076"/>
          <ac:spMkLst>
            <pc:docMk/>
            <pc:sldMk cId="4173849182" sldId="279"/>
            <ac:spMk id="12" creationId="{4F608E71-2AAB-EEDC-A158-3ACCE55288FC}"/>
          </ac:spMkLst>
        </pc:spChg>
        <pc:spChg chg="del">
          <ac:chgData name="Michael Uche Nwaokolo" userId="c7e10176bb85417c" providerId="LiveId" clId="{A3C503AB-5E5B-420E-855C-07648B3851F6}" dt="2026-07-23T10:43:28.755" v="103" actId="478"/>
          <ac:spMkLst>
            <pc:docMk/>
            <pc:sldMk cId="4173849182" sldId="279"/>
            <ac:spMk id="18" creationId="{CEB06282-6FDD-7400-0494-655ECE9A2F07}"/>
          </ac:spMkLst>
        </pc:spChg>
        <pc:spChg chg="del">
          <ac:chgData name="Michael Uche Nwaokolo" userId="c7e10176bb85417c" providerId="LiveId" clId="{A3C503AB-5E5B-420E-855C-07648B3851F6}" dt="2026-07-23T10:49:02.689" v="206" actId="478"/>
          <ac:spMkLst>
            <pc:docMk/>
            <pc:sldMk cId="4173849182" sldId="279"/>
            <ac:spMk id="19" creationId="{281414AF-D5CB-CA15-5565-4FDC63159CB5}"/>
          </ac:spMkLst>
        </pc:spChg>
        <pc:spChg chg="del">
          <ac:chgData name="Michael Uche Nwaokolo" userId="c7e10176bb85417c" providerId="LiveId" clId="{A3C503AB-5E5B-420E-855C-07648B3851F6}" dt="2026-07-23T10:43:31.152" v="104" actId="478"/>
          <ac:spMkLst>
            <pc:docMk/>
            <pc:sldMk cId="4173849182" sldId="279"/>
            <ac:spMk id="31" creationId="{ED58AC72-E05E-950B-2CBC-15BDE5BFAF23}"/>
          </ac:spMkLst>
        </pc:spChg>
        <pc:spChg chg="mod ord topLvl">
          <ac:chgData name="Michael Uche Nwaokolo" userId="c7e10176bb85417c" providerId="LiveId" clId="{A3C503AB-5E5B-420E-855C-07648B3851F6}" dt="2026-07-23T11:22:26.737" v="337" actId="14100"/>
          <ac:spMkLst>
            <pc:docMk/>
            <pc:sldMk cId="4173849182" sldId="279"/>
            <ac:spMk id="32" creationId="{8EDFD096-3136-7697-4C6D-5297C395C87A}"/>
          </ac:spMkLst>
        </pc:spChg>
        <pc:spChg chg="del">
          <ac:chgData name="Michael Uche Nwaokolo" userId="c7e10176bb85417c" providerId="LiveId" clId="{A3C503AB-5E5B-420E-855C-07648B3851F6}" dt="2026-07-23T10:48:47.926" v="204" actId="478"/>
          <ac:spMkLst>
            <pc:docMk/>
            <pc:sldMk cId="4173849182" sldId="279"/>
            <ac:spMk id="33" creationId="{8FFD407E-3089-8731-AAD8-2342F093F1EC}"/>
          </ac:spMkLst>
        </pc:spChg>
        <pc:spChg chg="mod">
          <ac:chgData name="Michael Uche Nwaokolo" userId="c7e10176bb85417c" providerId="LiveId" clId="{A3C503AB-5E5B-420E-855C-07648B3851F6}" dt="2026-07-23T11:22:42.227" v="341" actId="1076"/>
          <ac:spMkLst>
            <pc:docMk/>
            <pc:sldMk cId="4173849182" sldId="279"/>
            <ac:spMk id="34" creationId="{81D4118E-FFC2-55AD-530B-FA1D5C0CB4BB}"/>
          </ac:spMkLst>
        </pc:spChg>
        <pc:spChg chg="mod topLvl">
          <ac:chgData name="Michael Uche Nwaokolo" userId="c7e10176bb85417c" providerId="LiveId" clId="{A3C503AB-5E5B-420E-855C-07648B3851F6}" dt="2026-07-23T10:50:31.911" v="215" actId="1076"/>
          <ac:spMkLst>
            <pc:docMk/>
            <pc:sldMk cId="4173849182" sldId="279"/>
            <ac:spMk id="46" creationId="{FA2B0040-5534-3378-1F76-255412C07F75}"/>
          </ac:spMkLst>
        </pc:spChg>
        <pc:spChg chg="mod">
          <ac:chgData name="Michael Uche Nwaokolo" userId="c7e10176bb85417c" providerId="LiveId" clId="{A3C503AB-5E5B-420E-855C-07648B3851F6}" dt="2026-07-23T10:54:58.542" v="241" actId="1076"/>
          <ac:spMkLst>
            <pc:docMk/>
            <pc:sldMk cId="4173849182" sldId="279"/>
            <ac:spMk id="65" creationId="{9F58B1AC-8F7F-0F51-4CDA-DC118A8D5A81}"/>
          </ac:spMkLst>
        </pc:spChg>
        <pc:spChg chg="mod">
          <ac:chgData name="Michael Uche Nwaokolo" userId="c7e10176bb85417c" providerId="LiveId" clId="{A3C503AB-5E5B-420E-855C-07648B3851F6}" dt="2026-07-23T10:54:58.542" v="241" actId="1076"/>
          <ac:spMkLst>
            <pc:docMk/>
            <pc:sldMk cId="4173849182" sldId="279"/>
            <ac:spMk id="67" creationId="{3256530D-D4D6-16F6-A106-9BCD424C8C7E}"/>
          </ac:spMkLst>
        </pc:spChg>
        <pc:spChg chg="mod">
          <ac:chgData name="Michael Uche Nwaokolo" userId="c7e10176bb85417c" providerId="LiveId" clId="{A3C503AB-5E5B-420E-855C-07648B3851F6}" dt="2026-07-23T10:54:58.542" v="241" actId="1076"/>
          <ac:spMkLst>
            <pc:docMk/>
            <pc:sldMk cId="4173849182" sldId="279"/>
            <ac:spMk id="69" creationId="{D8B19BBA-4341-77EE-46C2-39A45F9DACF4}"/>
          </ac:spMkLst>
        </pc:spChg>
        <pc:spChg chg="mod">
          <ac:chgData name="Michael Uche Nwaokolo" userId="c7e10176bb85417c" providerId="LiveId" clId="{A3C503AB-5E5B-420E-855C-07648B3851F6}" dt="2026-07-23T10:54:58.542" v="241" actId="1076"/>
          <ac:spMkLst>
            <pc:docMk/>
            <pc:sldMk cId="4173849182" sldId="279"/>
            <ac:spMk id="72" creationId="{72C59545-C21C-852D-23B3-94166757CBC9}"/>
          </ac:spMkLst>
        </pc:spChg>
        <pc:spChg chg="mod">
          <ac:chgData name="Michael Uche Nwaokolo" userId="c7e10176bb85417c" providerId="LiveId" clId="{A3C503AB-5E5B-420E-855C-07648B3851F6}" dt="2026-07-23T10:54:58.542" v="241" actId="1076"/>
          <ac:spMkLst>
            <pc:docMk/>
            <pc:sldMk cId="4173849182" sldId="279"/>
            <ac:spMk id="74" creationId="{D15477F3-549F-6BEF-95AA-04A82A2C1DEB}"/>
          </ac:spMkLst>
        </pc:spChg>
        <pc:spChg chg="mod">
          <ac:chgData name="Michael Uche Nwaokolo" userId="c7e10176bb85417c" providerId="LiveId" clId="{A3C503AB-5E5B-420E-855C-07648B3851F6}" dt="2026-07-23T10:54:58.542" v="241" actId="1076"/>
          <ac:spMkLst>
            <pc:docMk/>
            <pc:sldMk cId="4173849182" sldId="279"/>
            <ac:spMk id="76" creationId="{3E2BEAD1-3E59-D153-12BE-0C44CE959F3C}"/>
          </ac:spMkLst>
        </pc:spChg>
        <pc:spChg chg="del">
          <ac:chgData name="Michael Uche Nwaokolo" userId="c7e10176bb85417c" providerId="LiveId" clId="{A3C503AB-5E5B-420E-855C-07648B3851F6}" dt="2026-07-23T10:42:59.332" v="99" actId="478"/>
          <ac:spMkLst>
            <pc:docMk/>
            <pc:sldMk cId="4173849182" sldId="279"/>
            <ac:spMk id="77" creationId="{334850C2-E301-FEB3-085F-5EE2B71AB1B2}"/>
          </ac:spMkLst>
        </pc:spChg>
        <pc:spChg chg="del">
          <ac:chgData name="Michael Uche Nwaokolo" userId="c7e10176bb85417c" providerId="LiveId" clId="{A3C503AB-5E5B-420E-855C-07648B3851F6}" dt="2026-07-23T10:43:03.742" v="100" actId="478"/>
          <ac:spMkLst>
            <pc:docMk/>
            <pc:sldMk cId="4173849182" sldId="279"/>
            <ac:spMk id="78" creationId="{AAE9DED0-A0E4-1601-8F64-09FCFE66590B}"/>
          </ac:spMkLst>
        </pc:spChg>
        <pc:spChg chg="del">
          <ac:chgData name="Michael Uche Nwaokolo" userId="c7e10176bb85417c" providerId="LiveId" clId="{A3C503AB-5E5B-420E-855C-07648B3851F6}" dt="2026-07-23T10:43:06.864" v="101" actId="478"/>
          <ac:spMkLst>
            <pc:docMk/>
            <pc:sldMk cId="4173849182" sldId="279"/>
            <ac:spMk id="79" creationId="{46318DCB-AB0B-6C5E-39AA-A71E5FF01952}"/>
          </ac:spMkLst>
        </pc:spChg>
        <pc:spChg chg="del">
          <ac:chgData name="Michael Uche Nwaokolo" userId="c7e10176bb85417c" providerId="LiveId" clId="{A3C503AB-5E5B-420E-855C-07648B3851F6}" dt="2026-07-23T10:42:15.997" v="53" actId="478"/>
          <ac:spMkLst>
            <pc:docMk/>
            <pc:sldMk cId="4173849182" sldId="279"/>
            <ac:spMk id="83" creationId="{7E2BF1AC-0564-87D8-FFD1-850902853891}"/>
          </ac:spMkLst>
        </pc:spChg>
        <pc:spChg chg="del mod topLvl">
          <ac:chgData name="Michael Uche Nwaokolo" userId="c7e10176bb85417c" providerId="LiveId" clId="{A3C503AB-5E5B-420E-855C-07648B3851F6}" dt="2026-07-23T10:45:39.642" v="119" actId="478"/>
          <ac:spMkLst>
            <pc:docMk/>
            <pc:sldMk cId="4173849182" sldId="279"/>
            <ac:spMk id="84" creationId="{3491E7AC-145B-3224-1D32-AF3A4051C4A9}"/>
          </ac:spMkLst>
        </pc:spChg>
        <pc:grpChg chg="add del mod">
          <ac:chgData name="Michael Uche Nwaokolo" userId="c7e10176bb85417c" providerId="LiveId" clId="{A3C503AB-5E5B-420E-855C-07648B3851F6}" dt="2026-07-23T10:50:27.142" v="213" actId="478"/>
          <ac:grpSpMkLst>
            <pc:docMk/>
            <pc:sldMk cId="4173849182" sldId="279"/>
            <ac:grpSpMk id="2" creationId="{8A70DF5D-B055-4050-C9EE-A4E01B5D3760}"/>
          </ac:grpSpMkLst>
        </pc:grpChg>
        <pc:grpChg chg="del">
          <ac:chgData name="Michael Uche Nwaokolo" userId="c7e10176bb85417c" providerId="LiveId" clId="{A3C503AB-5E5B-420E-855C-07648B3851F6}" dt="2026-07-23T10:48:45.931" v="203" actId="478"/>
          <ac:grpSpMkLst>
            <pc:docMk/>
            <pc:sldMk cId="4173849182" sldId="279"/>
            <ac:grpSpMk id="59" creationId="{9FA8EBB8-0366-A54F-DE59-880B22DEEED9}"/>
          </ac:grpSpMkLst>
        </pc:grpChg>
        <pc:grpChg chg="del">
          <ac:chgData name="Michael Uche Nwaokolo" userId="c7e10176bb85417c" providerId="LiveId" clId="{A3C503AB-5E5B-420E-855C-07648B3851F6}" dt="2026-07-23T10:48:50.365" v="205" actId="478"/>
          <ac:grpSpMkLst>
            <pc:docMk/>
            <pc:sldMk cId="4173849182" sldId="279"/>
            <ac:grpSpMk id="60" creationId="{A3C6B9C6-62E9-0003-24EA-2FED7B1BBDE1}"/>
          </ac:grpSpMkLst>
        </pc:grpChg>
        <pc:grpChg chg="del">
          <ac:chgData name="Michael Uche Nwaokolo" userId="c7e10176bb85417c" providerId="LiveId" clId="{A3C503AB-5E5B-420E-855C-07648B3851F6}" dt="2026-07-23T10:48:43.520" v="202" actId="478"/>
          <ac:grpSpMkLst>
            <pc:docMk/>
            <pc:sldMk cId="4173849182" sldId="279"/>
            <ac:grpSpMk id="63" creationId="{ABB582FF-FD04-4967-8C6E-87D5DE15EF7E}"/>
          </ac:grpSpMkLst>
        </pc:grpChg>
        <pc:grpChg chg="del">
          <ac:chgData name="Michael Uche Nwaokolo" userId="c7e10176bb85417c" providerId="LiveId" clId="{A3C503AB-5E5B-420E-855C-07648B3851F6}" dt="2026-07-23T10:45:39.642" v="119" actId="478"/>
          <ac:grpSpMkLst>
            <pc:docMk/>
            <pc:sldMk cId="4173849182" sldId="279"/>
            <ac:grpSpMk id="86" creationId="{4F30EDC8-17DC-BCDD-3563-75E65913FAF8}"/>
          </ac:grpSpMkLst>
        </pc:grpChg>
        <pc:picChg chg="add mod">
          <ac:chgData name="Michael Uche Nwaokolo" userId="c7e10176bb85417c" providerId="LiveId" clId="{A3C503AB-5E5B-420E-855C-07648B3851F6}" dt="2026-07-23T11:22:50.699" v="343" actId="1076"/>
          <ac:picMkLst>
            <pc:docMk/>
            <pc:sldMk cId="4173849182" sldId="279"/>
            <ac:picMk id="4" creationId="{314F7B1B-680D-70B5-4BBF-A258FAD1F986}"/>
          </ac:picMkLst>
        </pc:picChg>
        <pc:picChg chg="mod">
          <ac:chgData name="Michael Uche Nwaokolo" userId="c7e10176bb85417c" providerId="LiveId" clId="{A3C503AB-5E5B-420E-855C-07648B3851F6}" dt="2026-07-23T10:54:58.542" v="241" actId="1076"/>
          <ac:picMkLst>
            <pc:docMk/>
            <pc:sldMk cId="4173849182" sldId="279"/>
            <ac:picMk id="52" creationId="{69E5D22D-6E50-3C8B-E7BC-7E089FD4B7CC}"/>
          </ac:picMkLst>
        </pc:picChg>
        <pc:picChg chg="mod">
          <ac:chgData name="Michael Uche Nwaokolo" userId="c7e10176bb85417c" providerId="LiveId" clId="{A3C503AB-5E5B-420E-855C-07648B3851F6}" dt="2026-07-23T10:54:58.542" v="241" actId="1076"/>
          <ac:picMkLst>
            <pc:docMk/>
            <pc:sldMk cId="4173849182" sldId="279"/>
            <ac:picMk id="54" creationId="{4152098B-2E38-180D-4D9D-A9F75FE5FAE0}"/>
          </ac:picMkLst>
        </pc:picChg>
        <pc:picChg chg="mod">
          <ac:chgData name="Michael Uche Nwaokolo" userId="c7e10176bb85417c" providerId="LiveId" clId="{A3C503AB-5E5B-420E-855C-07648B3851F6}" dt="2026-07-23T10:54:58.542" v="241" actId="1076"/>
          <ac:picMkLst>
            <pc:docMk/>
            <pc:sldMk cId="4173849182" sldId="279"/>
            <ac:picMk id="71" creationId="{1723CA51-59C4-1F50-DA96-F28A6524167B}"/>
          </ac:picMkLst>
        </pc:picChg>
        <pc:picChg chg="del">
          <ac:chgData name="Michael Uche Nwaokolo" userId="c7e10176bb85417c" providerId="LiveId" clId="{A3C503AB-5E5B-420E-855C-07648B3851F6}" dt="2026-07-23T10:42:13.221" v="52" actId="478"/>
          <ac:picMkLst>
            <pc:docMk/>
            <pc:sldMk cId="4173849182" sldId="279"/>
            <ac:picMk id="81" creationId="{5F91DD68-EC52-0C49-C93B-C1A8E92DC2F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F4D0A-D32D-2AD7-06DF-52ED6F145E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7FF71-34AC-734E-397C-5346E0F8BB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0C837-5028-827A-5C07-C318D1EA3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2346F-DF37-C822-D482-350B30B0D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5DF1C-6EEF-0C36-8F1B-669FD4851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113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DEE94-E59F-30E8-BDFC-048D4E322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6DC93-D8D8-9E9F-F9A2-6C42A9EF6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AE0C2-E514-1B4B-7418-F0689C5CB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26C8E-B843-7989-272E-33B65C833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A524BF-B507-47F4-3D84-3AB2F8F48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251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ECE24-5FCB-BDF7-0853-610F0D97B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68DF7-5B72-6993-39A3-6DF297701B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D8189-4C66-526F-00FB-0876F3291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648A2-9113-3DCB-9DD1-66CF02E52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41124-6E0E-3356-B798-48A8E26C8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434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FAB24-E712-D0D7-DBC9-58A5F32FB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39D8C-8BAE-6FA5-A64C-0037B0970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AD30F6-3771-1365-FD4E-0F0A443A8C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40AAD1-3144-3C5B-5A24-B35FD6F24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C9758D-95A4-A530-EF99-F285F0514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FE0919-C831-D878-0F35-55283DBE0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43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12891-685A-E217-8088-C90566EF0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4B126-115E-2333-5010-709662450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4F1AF-D580-0EA3-D155-0CC89038E7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4D7F05-069B-F9C6-F09C-FD7E797143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43C463-AAAB-524D-4282-79E2B1DE61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B52AA8-04EB-64A2-1004-8A59DB887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6CAB81-C09A-7690-4252-DFF81BD1B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9136AF-3F90-6AEA-0C1B-EB4EBDFCC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595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F278B-C80E-B516-2CCD-25FFF976B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1876CD-B4C0-4913-2866-9C0E47C50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0BB66A-544F-878D-A367-7456824A5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2C9FCE-107E-87E7-5F59-3E9B107FA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599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8CE2D6-1FA7-DE15-2CBC-36535000B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0FB2F8-B25C-1672-C51C-F2FBCA60A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E7AF9-D87D-54F1-2FE3-12CEAF1DA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761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8E2FC-E681-1D1F-62D0-51D3C3283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9A009-F1D2-93E1-1D6E-5AEC1112F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95A931-F314-4A02-2FC1-E78AB1CA41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C05603-579D-15BC-BBDB-D376FA2EC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449C46-1C1F-749F-8774-0CAA1A038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F329CB-D8DE-ABCD-CCA1-1FB3FF764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506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923A-5EBA-5BCD-0F94-C5877D80E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F51E24-6C82-E4BB-F65A-40420CFFEB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CD91CF-74C7-4F45-20B5-B38FDFA3B9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68C37-EEE2-1AE7-578D-C7E060F9F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AECD9A-AA2C-271E-CB08-50A12BDB7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A9DDF-4AAA-FDF5-02E7-370BC6689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52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FA8B9-A73E-D32E-6A07-952275CF9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E28743-281B-B02A-73D6-0F00F5952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5BA96-8012-78EF-0577-F432853C2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570EF-E150-47F8-DE26-719DF837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D1504-8B90-9091-23DB-83C4EA150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78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2B666C-9C4F-4A73-2374-DD06813FB2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E2BB7B-FC07-E867-620F-7DD7E213B2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FC299-4409-7FB8-39FB-DE9223527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7909C-ADAF-739F-0057-C75392BEF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3A148-D84D-5615-F202-2915A29D3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59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C96B7D-2C2C-7C12-5EB2-15B5AD540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C778DB-5316-BF31-D1CF-68095B1E7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8DD89-5BE5-25D9-B408-B151EC4D7C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D34BB8-D082-4CDB-B80E-9B0A1C155DA5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D2D8E-5D37-F068-2D8A-B69D4EFCE3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2CF27-942B-0CB0-93CE-1BD00269CA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114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5.pn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7.svg"/><Relationship Id="rId7" Type="http://schemas.openxmlformats.org/officeDocument/2006/relationships/image" Target="../media/image8.pn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image" Target="../media/image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9.pn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438151" y="495300"/>
            <a:ext cx="11315700" cy="5905500"/>
          </a:xfrm>
          <a:prstGeom prst="roundRect">
            <a:avLst/>
          </a:prstGeom>
          <a:solidFill>
            <a:srgbClr val="FFFFFF"/>
          </a:solidFill>
          <a:ln>
            <a:solidFill>
              <a:srgbClr val="E8E8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447F9C-3410-910C-37CD-C69BCA31ED53}"/>
              </a:ext>
            </a:extLst>
          </p:cNvPr>
          <p:cNvSpPr txBox="1"/>
          <p:nvPr/>
        </p:nvSpPr>
        <p:spPr>
          <a:xfrm>
            <a:off x="1155050" y="4488551"/>
            <a:ext cx="907622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By </a:t>
            </a:r>
            <a:r>
              <a:rPr lang="en-GB" sz="2000" b="1" dirty="0"/>
              <a:t>Michael Uche Nwaokolo</a:t>
            </a:r>
          </a:p>
          <a:p>
            <a:r>
              <a:rPr lang="en-GB" dirty="0"/>
              <a:t>Student Number: 2318218</a:t>
            </a:r>
          </a:p>
          <a:p>
            <a:r>
              <a:rPr lang="en-GB" dirty="0"/>
              <a:t>Module Name: BMHP6030-Health, Wellbeing and Sustainable Development</a:t>
            </a:r>
          </a:p>
          <a:p>
            <a:r>
              <a:rPr lang="en-GB" dirty="0"/>
              <a:t>Module lecturer: </a:t>
            </a:r>
            <a:r>
              <a:rPr lang="en-GB" b="1" dirty="0"/>
              <a:t>Dr </a:t>
            </a:r>
            <a:r>
              <a:rPr lang="en-GB" b="1" dirty="0" err="1"/>
              <a:t>Itse</a:t>
            </a:r>
            <a:r>
              <a:rPr lang="en-GB" b="1" dirty="0"/>
              <a:t> Olaoye</a:t>
            </a:r>
            <a:endParaRPr lang="en-GB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3729FF1-4411-1660-AF1A-51A287A371EA}"/>
              </a:ext>
            </a:extLst>
          </p:cNvPr>
          <p:cNvGrpSpPr/>
          <p:nvPr/>
        </p:nvGrpSpPr>
        <p:grpSpPr>
          <a:xfrm>
            <a:off x="3554867" y="1453752"/>
            <a:ext cx="6812883" cy="1902120"/>
            <a:chOff x="2940717" y="1050692"/>
            <a:chExt cx="6812883" cy="1902120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392442F-B75E-A968-0BB0-16DBB2740FA3}"/>
                </a:ext>
              </a:extLst>
            </p:cNvPr>
            <p:cNvSpPr txBox="1"/>
            <p:nvPr/>
          </p:nvSpPr>
          <p:spPr>
            <a:xfrm>
              <a:off x="2940717" y="1050692"/>
              <a:ext cx="6812883" cy="1138773"/>
            </a:xfrm>
            <a:prstGeom prst="rect">
              <a:avLst/>
            </a:prstGeom>
            <a:noFill/>
            <a:ln>
              <a:solidFill>
                <a:schemeClr val="bg2">
                  <a:lumMod val="25000"/>
                </a:schemeClr>
              </a:solidFill>
              <a:prstDash val="sysDot"/>
            </a:ln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400" dirty="0">
                  <a:latin typeface="Footlight MT Light" panose="0204060206030A020304" pitchFamily="18" charset="0"/>
                </a:rPr>
                <a:t>Integrating Health, Wellbeing and Sustainable Development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7BC0224-1314-6CCF-46E8-D03D31A9F1A7}"/>
                </a:ext>
              </a:extLst>
            </p:cNvPr>
            <p:cNvSpPr txBox="1"/>
            <p:nvPr/>
          </p:nvSpPr>
          <p:spPr>
            <a:xfrm>
              <a:off x="3998020" y="2183371"/>
              <a:ext cx="4916639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200" b="1" dirty="0">
                  <a:solidFill>
                    <a:schemeClr val="bg2">
                      <a:lumMod val="25000"/>
                    </a:schemeClr>
                  </a:solidFill>
                  <a:latin typeface="Footlight MT Light" panose="0204060206030A020304" pitchFamily="18" charset="0"/>
                </a:rPr>
                <a:t>Creating person-centred health and social care for today and tomorrow.</a:t>
              </a:r>
            </a:p>
          </p:txBody>
        </p:sp>
      </p:grpSp>
      <p:pic>
        <p:nvPicPr>
          <p:cNvPr id="3" name="Picture 2" descr="Discover University of Wales Trinity Saint David">
            <a:extLst>
              <a:ext uri="{FF2B5EF4-FFF2-40B4-BE49-F238E27FC236}">
                <a16:creationId xmlns:a16="http://schemas.microsoft.com/office/drawing/2014/main" id="{F59B7EBE-986D-CE7B-9453-AC57DAFE871D}"/>
              </a:ext>
            </a:extLst>
          </p:cNvPr>
          <p:cNvPicPr>
            <a:picLocks noChangeAspect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97" y="884366"/>
            <a:ext cx="2395205" cy="11387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A36858-54AD-A496-89FE-D08354C55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4F608E71-2AAB-EEDC-A158-3ACCE55288FC}"/>
              </a:ext>
            </a:extLst>
          </p:cNvPr>
          <p:cNvSpPr/>
          <p:nvPr/>
        </p:nvSpPr>
        <p:spPr>
          <a:xfrm>
            <a:off x="147484" y="1218848"/>
            <a:ext cx="11838695" cy="558478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1D4118E-FFC2-55AD-530B-FA1D5C0CB4BB}"/>
              </a:ext>
            </a:extLst>
          </p:cNvPr>
          <p:cNvSpPr txBox="1"/>
          <p:nvPr/>
        </p:nvSpPr>
        <p:spPr>
          <a:xfrm>
            <a:off x="8169018" y="4388883"/>
            <a:ext cx="327746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>
                <a:solidFill>
                  <a:schemeClr val="accent5">
                    <a:lumMod val="75000"/>
                  </a:schemeClr>
                </a:solidFill>
                <a:latin typeface="Footlight MT Light" panose="0204060206030A020304" pitchFamily="18" charset="0"/>
              </a:rPr>
              <a:t>➜ Building the foundations for integrated care</a:t>
            </a:r>
          </a:p>
        </p:txBody>
      </p:sp>
      <p:sp>
        <p:nvSpPr>
          <p:cNvPr id="65" name="Rounded Rectangle 5">
            <a:extLst>
              <a:ext uri="{FF2B5EF4-FFF2-40B4-BE49-F238E27FC236}">
                <a16:creationId xmlns:a16="http://schemas.microsoft.com/office/drawing/2014/main" id="{9F58B1AC-8F7F-0F51-4CDA-DC118A8D5A81}"/>
              </a:ext>
            </a:extLst>
          </p:cNvPr>
          <p:cNvSpPr/>
          <p:nvPr/>
        </p:nvSpPr>
        <p:spPr>
          <a:xfrm>
            <a:off x="810686" y="1588391"/>
            <a:ext cx="1987925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7" name="Rounded Rectangle 5">
            <a:extLst>
              <a:ext uri="{FF2B5EF4-FFF2-40B4-BE49-F238E27FC236}">
                <a16:creationId xmlns:a16="http://schemas.microsoft.com/office/drawing/2014/main" id="{3256530D-D4D6-16F6-A106-9BCD424C8C7E}"/>
              </a:ext>
            </a:extLst>
          </p:cNvPr>
          <p:cNvSpPr/>
          <p:nvPr/>
        </p:nvSpPr>
        <p:spPr>
          <a:xfrm>
            <a:off x="3173174" y="1576167"/>
            <a:ext cx="1987925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Rounded Rectangle 5">
            <a:extLst>
              <a:ext uri="{FF2B5EF4-FFF2-40B4-BE49-F238E27FC236}">
                <a16:creationId xmlns:a16="http://schemas.microsoft.com/office/drawing/2014/main" id="{D8B19BBA-4341-77EE-46C2-39A45F9DACF4}"/>
              </a:ext>
            </a:extLst>
          </p:cNvPr>
          <p:cNvSpPr/>
          <p:nvPr/>
        </p:nvSpPr>
        <p:spPr>
          <a:xfrm>
            <a:off x="5535447" y="1579852"/>
            <a:ext cx="2101797" cy="688847"/>
          </a:xfrm>
          <a:prstGeom prst="roundRect">
            <a:avLst/>
          </a:prstGeom>
          <a:solidFill>
            <a:srgbClr val="DAB48E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4" name="Graphic 53" descr="Heart with pulse outline">
            <a:extLst>
              <a:ext uri="{FF2B5EF4-FFF2-40B4-BE49-F238E27FC236}">
                <a16:creationId xmlns:a16="http://schemas.microsoft.com/office/drawing/2014/main" id="{4152098B-2E38-180D-4D9D-A9F75FE5FA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56670" y="1629331"/>
            <a:ext cx="611295" cy="611295"/>
          </a:xfrm>
          <a:prstGeom prst="rect">
            <a:avLst/>
          </a:prstGeom>
        </p:spPr>
      </p:pic>
      <p:pic>
        <p:nvPicPr>
          <p:cNvPr id="52" name="Graphic 51" descr="Meditation outline">
            <a:extLst>
              <a:ext uri="{FF2B5EF4-FFF2-40B4-BE49-F238E27FC236}">
                <a16:creationId xmlns:a16="http://schemas.microsoft.com/office/drawing/2014/main" id="{69E5D22D-6E50-3C8B-E7BC-7E089FD4B7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48404" y="1629331"/>
            <a:ext cx="611295" cy="611295"/>
          </a:xfrm>
          <a:prstGeom prst="rect">
            <a:avLst/>
          </a:prstGeom>
        </p:spPr>
      </p:pic>
      <p:pic>
        <p:nvPicPr>
          <p:cNvPr id="71" name="Graphic 70" descr="World outline">
            <a:extLst>
              <a:ext uri="{FF2B5EF4-FFF2-40B4-BE49-F238E27FC236}">
                <a16:creationId xmlns:a16="http://schemas.microsoft.com/office/drawing/2014/main" id="{1723CA51-59C4-1F50-DA96-F28A652416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32088" y="1629331"/>
            <a:ext cx="614511" cy="614511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72C59545-C21C-852D-23B3-94166757CBC9}"/>
              </a:ext>
            </a:extLst>
          </p:cNvPr>
          <p:cNvSpPr txBox="1"/>
          <p:nvPr/>
        </p:nvSpPr>
        <p:spPr>
          <a:xfrm>
            <a:off x="1464711" y="1744795"/>
            <a:ext cx="993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D15477F3-549F-6BEF-95AA-04A82A2C1DEB}"/>
              </a:ext>
            </a:extLst>
          </p:cNvPr>
          <p:cNvSpPr txBox="1"/>
          <p:nvPr/>
        </p:nvSpPr>
        <p:spPr>
          <a:xfrm>
            <a:off x="6068961" y="1637073"/>
            <a:ext cx="164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SUSTAINABLE DEVELOPMENT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3E2BEAD1-3E59-D153-12BE-0C44CE959F3C}"/>
              </a:ext>
            </a:extLst>
          </p:cNvPr>
          <p:cNvSpPr txBox="1"/>
          <p:nvPr/>
        </p:nvSpPr>
        <p:spPr>
          <a:xfrm>
            <a:off x="3785547" y="1751920"/>
            <a:ext cx="1487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WELLBEING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2B0040-5534-3378-1F76-255412C07F75}"/>
              </a:ext>
            </a:extLst>
          </p:cNvPr>
          <p:cNvSpPr txBox="1"/>
          <p:nvPr/>
        </p:nvSpPr>
        <p:spPr>
          <a:xfrm>
            <a:off x="1424013" y="478049"/>
            <a:ext cx="9343973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900" b="1" dirty="0">
                <a:latin typeface="Footlight MT Light" panose="0204060206030A020304" pitchFamily="18" charset="0"/>
              </a:rPr>
              <a:t>Introduction</a:t>
            </a:r>
            <a:endParaRPr lang="en-GB" sz="2000" b="1" dirty="0">
              <a:latin typeface="Footlight MT Light" panose="0204060206030A020304" pitchFamily="18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EDFD096-3136-7697-4C6D-5297C395C87A}"/>
              </a:ext>
            </a:extLst>
          </p:cNvPr>
          <p:cNvSpPr txBox="1"/>
          <p:nvPr/>
        </p:nvSpPr>
        <p:spPr>
          <a:xfrm>
            <a:off x="745513" y="2634556"/>
            <a:ext cx="71225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200" b="1" dirty="0"/>
              <a:t>To</a:t>
            </a:r>
            <a:r>
              <a:rPr lang="en-GB" sz="2400" b="1" dirty="0"/>
              <a:t>day's presentation will explore:</a:t>
            </a:r>
          </a:p>
          <a:p>
            <a:pPr marL="342900" indent="-3429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200" dirty="0"/>
              <a:t>The relationship between health, wellbeing and sustainable development</a:t>
            </a:r>
          </a:p>
          <a:p>
            <a:pPr marL="342900" indent="-3429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200" dirty="0"/>
              <a:t>Why these concepts are central to modern health and social care</a:t>
            </a:r>
          </a:p>
          <a:p>
            <a:pPr marL="342900" indent="-3429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200" dirty="0"/>
              <a:t>The policies and theories that support integrated care</a:t>
            </a:r>
          </a:p>
          <a:p>
            <a:pPr marL="342900" indent="-34290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2200" dirty="0"/>
              <a:t>How </a:t>
            </a:r>
            <a:r>
              <a:rPr lang="en-GB" sz="2200" b="1" dirty="0"/>
              <a:t>Reach Healthcare</a:t>
            </a:r>
            <a:r>
              <a:rPr lang="en-GB" sz="2200" dirty="0"/>
              <a:t> demonstrates these principles in practice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4F7B1B-680D-70B5-4BBF-A258FAD1F98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667" t="13056" r="26667" b="24913"/>
          <a:stretch>
            <a:fillRect/>
          </a:stretch>
        </p:blipFill>
        <p:spPr>
          <a:xfrm>
            <a:off x="8446171" y="1550893"/>
            <a:ext cx="2974360" cy="263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49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B153B-F6B7-BF05-0D1B-4A6BF37F2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678C576-DAC8-D131-AF31-9A9F74C68C65}"/>
              </a:ext>
            </a:extLst>
          </p:cNvPr>
          <p:cNvSpPr/>
          <p:nvPr/>
        </p:nvSpPr>
        <p:spPr>
          <a:xfrm>
            <a:off x="147484" y="1157211"/>
            <a:ext cx="11838695" cy="558478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6775BEC-5935-6FB1-78C4-66B8B321A703}"/>
              </a:ext>
            </a:extLst>
          </p:cNvPr>
          <p:cNvSpPr txBox="1"/>
          <p:nvPr/>
        </p:nvSpPr>
        <p:spPr>
          <a:xfrm>
            <a:off x="8387322" y="2503069"/>
            <a:ext cx="32130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Prevention rather than cure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Joined-up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Community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Person-centred care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9E37BC4-8031-7AB5-5638-B64139CE4CAD}"/>
              </a:ext>
            </a:extLst>
          </p:cNvPr>
          <p:cNvSpPr txBox="1"/>
          <p:nvPr/>
        </p:nvSpPr>
        <p:spPr>
          <a:xfrm>
            <a:off x="8613380" y="4909150"/>
            <a:ext cx="31511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Balancing health, wellbeing and sustainability often involves difficult decisions and competing priorities.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Rounded Rectangle 5">
            <a:extLst>
              <a:ext uri="{FF2B5EF4-FFF2-40B4-BE49-F238E27FC236}">
                <a16:creationId xmlns:a16="http://schemas.microsoft.com/office/drawing/2014/main" id="{E76C2455-3175-9CD5-6F53-599450413A90}"/>
              </a:ext>
            </a:extLst>
          </p:cNvPr>
          <p:cNvSpPr/>
          <p:nvPr/>
        </p:nvSpPr>
        <p:spPr>
          <a:xfrm>
            <a:off x="382715" y="1552312"/>
            <a:ext cx="2283954" cy="2471047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505CBE9B-5E49-0D0F-0663-96F972FD5402}"/>
              </a:ext>
            </a:extLst>
          </p:cNvPr>
          <p:cNvSpPr/>
          <p:nvPr/>
        </p:nvSpPr>
        <p:spPr>
          <a:xfrm>
            <a:off x="2745203" y="1540089"/>
            <a:ext cx="2283954" cy="2471047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9">
            <a:extLst>
              <a:ext uri="{FF2B5EF4-FFF2-40B4-BE49-F238E27FC236}">
                <a16:creationId xmlns:a16="http://schemas.microsoft.com/office/drawing/2014/main" id="{D1F3CB50-40A3-C0EB-5561-9F15DD41B35E}"/>
              </a:ext>
            </a:extLst>
          </p:cNvPr>
          <p:cNvSpPr/>
          <p:nvPr/>
        </p:nvSpPr>
        <p:spPr>
          <a:xfrm>
            <a:off x="5107476" y="1543776"/>
            <a:ext cx="2283954" cy="2467360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F632015-BB05-1162-9C5F-EE45A81E0C2A}"/>
              </a:ext>
            </a:extLst>
          </p:cNvPr>
          <p:cNvGrpSpPr/>
          <p:nvPr/>
        </p:nvGrpSpPr>
        <p:grpSpPr>
          <a:xfrm>
            <a:off x="8650097" y="3949602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681F4E6-C60E-E7E0-A812-F8F322B73152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90B71CB-1D3F-A5C5-B824-6043CA9E9A22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DBBE6DA8-790E-EA17-0E8C-C7199349A72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15DE7291-0FCB-9010-BB08-B4A94FDFDC78}"/>
              </a:ext>
            </a:extLst>
          </p:cNvPr>
          <p:cNvGrpSpPr/>
          <p:nvPr/>
        </p:nvGrpSpPr>
        <p:grpSpPr>
          <a:xfrm>
            <a:off x="8166333" y="1754665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1E8DF7E-31A6-3DA3-DE45-E6718C209912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EAC44D5-5B5C-3476-6A2F-E58E52E8E2EE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10234D69-2A47-9C2C-FAA0-FB6B4F31EEE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sp>
        <p:nvSpPr>
          <p:cNvPr id="65" name="Rounded Rectangle 5">
            <a:extLst>
              <a:ext uri="{FF2B5EF4-FFF2-40B4-BE49-F238E27FC236}">
                <a16:creationId xmlns:a16="http://schemas.microsoft.com/office/drawing/2014/main" id="{A2C8B2B4-6D9C-26AE-D1D1-5E58E39D07C6}"/>
              </a:ext>
            </a:extLst>
          </p:cNvPr>
          <p:cNvSpPr/>
          <p:nvPr/>
        </p:nvSpPr>
        <p:spPr>
          <a:xfrm>
            <a:off x="390346" y="1548629"/>
            <a:ext cx="2283954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7" name="Rounded Rectangle 5">
            <a:extLst>
              <a:ext uri="{FF2B5EF4-FFF2-40B4-BE49-F238E27FC236}">
                <a16:creationId xmlns:a16="http://schemas.microsoft.com/office/drawing/2014/main" id="{F958828D-1534-CC03-EA17-F409CCDD1A8E}"/>
              </a:ext>
            </a:extLst>
          </p:cNvPr>
          <p:cNvSpPr/>
          <p:nvPr/>
        </p:nvSpPr>
        <p:spPr>
          <a:xfrm>
            <a:off x="2752834" y="1536405"/>
            <a:ext cx="2283954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Rounded Rectangle 5">
            <a:extLst>
              <a:ext uri="{FF2B5EF4-FFF2-40B4-BE49-F238E27FC236}">
                <a16:creationId xmlns:a16="http://schemas.microsoft.com/office/drawing/2014/main" id="{892F6D43-A19D-561A-A180-2FBC32E50E85}"/>
              </a:ext>
            </a:extLst>
          </p:cNvPr>
          <p:cNvSpPr/>
          <p:nvPr/>
        </p:nvSpPr>
        <p:spPr>
          <a:xfrm>
            <a:off x="5115107" y="1540090"/>
            <a:ext cx="2283954" cy="688847"/>
          </a:xfrm>
          <a:prstGeom prst="roundRect">
            <a:avLst/>
          </a:prstGeom>
          <a:solidFill>
            <a:srgbClr val="DAB48E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4" name="Graphic 53" descr="Heart with pulse outline">
            <a:extLst>
              <a:ext uri="{FF2B5EF4-FFF2-40B4-BE49-F238E27FC236}">
                <a16:creationId xmlns:a16="http://schemas.microsoft.com/office/drawing/2014/main" id="{1367B860-8B6B-8733-B881-ECEC704609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6330" y="1589569"/>
            <a:ext cx="611295" cy="611295"/>
          </a:xfrm>
          <a:prstGeom prst="rect">
            <a:avLst/>
          </a:prstGeom>
        </p:spPr>
      </p:pic>
      <p:pic>
        <p:nvPicPr>
          <p:cNvPr id="52" name="Graphic 51" descr="Meditation outline">
            <a:extLst>
              <a:ext uri="{FF2B5EF4-FFF2-40B4-BE49-F238E27FC236}">
                <a16:creationId xmlns:a16="http://schemas.microsoft.com/office/drawing/2014/main" id="{AF7A5101-522C-C24F-8841-F9DB2CA9C8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28064" y="1589569"/>
            <a:ext cx="611295" cy="611295"/>
          </a:xfrm>
          <a:prstGeom prst="rect">
            <a:avLst/>
          </a:prstGeom>
        </p:spPr>
      </p:pic>
      <p:pic>
        <p:nvPicPr>
          <p:cNvPr id="71" name="Graphic 70" descr="World outline">
            <a:extLst>
              <a:ext uri="{FF2B5EF4-FFF2-40B4-BE49-F238E27FC236}">
                <a16:creationId xmlns:a16="http://schemas.microsoft.com/office/drawing/2014/main" id="{82E0C851-F40D-8BD4-DD71-05A78449E2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111748" y="1589569"/>
            <a:ext cx="614511" cy="614511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5F2A22F4-FBA2-8A64-0363-3AB56C2D81F2}"/>
              </a:ext>
            </a:extLst>
          </p:cNvPr>
          <p:cNvSpPr txBox="1"/>
          <p:nvPr/>
        </p:nvSpPr>
        <p:spPr>
          <a:xfrm>
            <a:off x="1044371" y="1705033"/>
            <a:ext cx="993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6965271C-D9A8-6B28-7ABC-BE8CF6415F61}"/>
              </a:ext>
            </a:extLst>
          </p:cNvPr>
          <p:cNvSpPr txBox="1"/>
          <p:nvPr/>
        </p:nvSpPr>
        <p:spPr>
          <a:xfrm>
            <a:off x="5733890" y="1597311"/>
            <a:ext cx="164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SUSTAINABLE DEVELOPMENT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D2A10545-A659-9290-F5D5-B43CCB443DBF}"/>
              </a:ext>
            </a:extLst>
          </p:cNvPr>
          <p:cNvSpPr txBox="1"/>
          <p:nvPr/>
        </p:nvSpPr>
        <p:spPr>
          <a:xfrm>
            <a:off x="3449988" y="1712158"/>
            <a:ext cx="1487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WELLBEING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50CC672C-E04D-A241-DB2A-BC998BCF0860}"/>
              </a:ext>
            </a:extLst>
          </p:cNvPr>
          <p:cNvSpPr txBox="1"/>
          <p:nvPr/>
        </p:nvSpPr>
        <p:spPr>
          <a:xfrm>
            <a:off x="321883" y="2428703"/>
            <a:ext cx="24056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Physical 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Mental 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Social wellbeing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CB7310CE-FDDB-C14E-335D-DAB4726E955D}"/>
              </a:ext>
            </a:extLst>
          </p:cNvPr>
          <p:cNvSpPr txBox="1"/>
          <p:nvPr/>
        </p:nvSpPr>
        <p:spPr>
          <a:xfrm>
            <a:off x="2666669" y="2442650"/>
            <a:ext cx="2585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Quality of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Independence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Emotional resilience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A56B6247-3903-E828-7F9A-0220454E6519}"/>
              </a:ext>
            </a:extLst>
          </p:cNvPr>
          <p:cNvSpPr txBox="1"/>
          <p:nvPr/>
        </p:nvSpPr>
        <p:spPr>
          <a:xfrm>
            <a:off x="5041358" y="2417435"/>
            <a:ext cx="27507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Present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Future generation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Responsible resources</a:t>
            </a:r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58BC1482-13F4-46C5-6136-100BD8564CE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667" t="13056" r="26667" b="24913"/>
          <a:stretch>
            <a:fillRect/>
          </a:stretch>
        </p:blipFill>
        <p:spPr>
          <a:xfrm>
            <a:off x="1970232" y="4047229"/>
            <a:ext cx="2867794" cy="2541364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:a16="http://schemas.microsoft.com/office/drawing/2014/main" id="{725DC9AA-115E-A265-1C1B-83B3ED52D492}"/>
              </a:ext>
            </a:extLst>
          </p:cNvPr>
          <p:cNvSpPr txBox="1"/>
          <p:nvPr/>
        </p:nvSpPr>
        <p:spPr>
          <a:xfrm>
            <a:off x="4895641" y="5070229"/>
            <a:ext cx="28964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accent5">
                    <a:lumMod val="50000"/>
                  </a:schemeClr>
                </a:solidFill>
                <a:latin typeface="Footlight MT Light" panose="0204060206030A020304" pitchFamily="18" charset="0"/>
              </a:rPr>
              <a:t>The three pillars overlap to create person-centred care.</a:t>
            </a: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DF76874E-6CE0-96E4-DF7A-2F37DDF8F43F}"/>
              </a:ext>
            </a:extLst>
          </p:cNvPr>
          <p:cNvGrpSpPr/>
          <p:nvPr/>
        </p:nvGrpSpPr>
        <p:grpSpPr>
          <a:xfrm>
            <a:off x="1394844" y="228041"/>
            <a:ext cx="9343973" cy="862248"/>
            <a:chOff x="253060" y="26055"/>
            <a:chExt cx="9343973" cy="862248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76B42219-953D-7743-FD00-D0C71CDBE346}"/>
                </a:ext>
              </a:extLst>
            </p:cNvPr>
            <p:cNvSpPr txBox="1"/>
            <p:nvPr/>
          </p:nvSpPr>
          <p:spPr>
            <a:xfrm>
              <a:off x="253060" y="26055"/>
              <a:ext cx="9343973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900" b="1" dirty="0">
                  <a:latin typeface="Footlight MT Light" panose="0204060206030A020304" pitchFamily="18" charset="0"/>
                </a:rPr>
                <a:t>Health, Wellbeing and Sustainable Development </a:t>
              </a:r>
              <a:r>
                <a:rPr lang="en-GB" sz="2000" b="1" dirty="0">
                  <a:latin typeface="Footlight MT Light" panose="0204060206030A020304" pitchFamily="18" charset="0"/>
                </a:rPr>
                <a:t>(Key concepts)</a:t>
              </a:r>
            </a:p>
          </p:txBody>
        </p: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0497D3D4-18B9-239C-F2F6-23C9D06AF8C8}"/>
                </a:ext>
              </a:extLst>
            </p:cNvPr>
            <p:cNvSpPr txBox="1"/>
            <p:nvPr/>
          </p:nvSpPr>
          <p:spPr>
            <a:xfrm>
              <a:off x="3132614" y="426638"/>
              <a:ext cx="41682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Three concepts, one approach.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80299C7-11B8-31E7-9E60-799AB36A603C}"/>
              </a:ext>
            </a:extLst>
          </p:cNvPr>
          <p:cNvSpPr txBox="1"/>
          <p:nvPr/>
        </p:nvSpPr>
        <p:spPr>
          <a:xfrm>
            <a:off x="4567608" y="3988068"/>
            <a:ext cx="3056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(World Health Organization, 2025; United Nations, 2015)</a:t>
            </a:r>
          </a:p>
        </p:txBody>
      </p:sp>
    </p:spTree>
    <p:extLst>
      <p:ext uri="{BB962C8B-B14F-4D97-AF65-F5344CB8AC3E}">
        <p14:creationId xmlns:p14="http://schemas.microsoft.com/office/powerpoint/2010/main" val="24564330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7BD18-9F47-64E6-58D6-373B7C2AB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633923D-D561-D51B-9047-513964E72DC4}"/>
              </a:ext>
            </a:extLst>
          </p:cNvPr>
          <p:cNvSpPr/>
          <p:nvPr/>
        </p:nvSpPr>
        <p:spPr>
          <a:xfrm>
            <a:off x="115811" y="1179768"/>
            <a:ext cx="11870368" cy="5562225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20C9676-6A84-7A84-A4A9-8F7EECBADDA4}"/>
              </a:ext>
            </a:extLst>
          </p:cNvPr>
          <p:cNvSpPr txBox="1"/>
          <p:nvPr/>
        </p:nvSpPr>
        <p:spPr>
          <a:xfrm>
            <a:off x="8304764" y="2351580"/>
            <a:ext cx="34887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Responding to today's challenges through: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Prevention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Partnership working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Community support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Coordinated care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53DA829-C6FF-45EC-D6B9-AE00B0C39139}"/>
              </a:ext>
            </a:extLst>
          </p:cNvPr>
          <p:cNvSpPr txBox="1"/>
          <p:nvPr/>
        </p:nvSpPr>
        <p:spPr>
          <a:xfrm>
            <a:off x="8399849" y="5283276"/>
            <a:ext cx="3691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Global ambitions only succeed when translated into meaningful action within local communities.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2E0F7664-92BD-D6F2-385A-D8B9E68055B4}"/>
              </a:ext>
            </a:extLst>
          </p:cNvPr>
          <p:cNvGrpSpPr/>
          <p:nvPr/>
        </p:nvGrpSpPr>
        <p:grpSpPr>
          <a:xfrm>
            <a:off x="8477459" y="4406242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26A749E-5979-85B3-A37B-C7089106DA6D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1A2B0BF-9EB0-6044-797A-5387CADB7176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67CC84DA-6DD9-076E-A457-C351E254DFC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247A67B-A158-8805-2466-E38ADCB5C644}"/>
              </a:ext>
            </a:extLst>
          </p:cNvPr>
          <p:cNvGrpSpPr/>
          <p:nvPr/>
        </p:nvGrpSpPr>
        <p:grpSpPr>
          <a:xfrm>
            <a:off x="8083048" y="1522762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3EFECBE-9128-DF63-63EF-329614C63F5C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4B64DFF-F1AF-7E67-928D-AC0A41C0505C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08EBFEDC-BC8A-4075-12C7-5F1A72A79D0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sp>
        <p:nvSpPr>
          <p:cNvPr id="8" name="Rounded Rectangle 5">
            <a:extLst>
              <a:ext uri="{FF2B5EF4-FFF2-40B4-BE49-F238E27FC236}">
                <a16:creationId xmlns:a16="http://schemas.microsoft.com/office/drawing/2014/main" id="{067CC970-C39B-198C-D6EA-87F8137706CD}"/>
              </a:ext>
            </a:extLst>
          </p:cNvPr>
          <p:cNvSpPr/>
          <p:nvPr/>
        </p:nvSpPr>
        <p:spPr>
          <a:xfrm>
            <a:off x="671347" y="2027954"/>
            <a:ext cx="2011680" cy="914400"/>
          </a:xfrm>
          <a:prstGeom prst="roundRect">
            <a:avLst/>
          </a:prstGeom>
          <a:solidFill>
            <a:srgbClr val="FCFCFC"/>
          </a:solidFill>
          <a:ln>
            <a:solidFill>
              <a:srgbClr val="4CAF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8">
            <a:extLst>
              <a:ext uri="{FF2B5EF4-FFF2-40B4-BE49-F238E27FC236}">
                <a16:creationId xmlns:a16="http://schemas.microsoft.com/office/drawing/2014/main" id="{FE2854FA-627B-2C2F-2352-AF1D0F0EA459}"/>
              </a:ext>
            </a:extLst>
          </p:cNvPr>
          <p:cNvSpPr/>
          <p:nvPr/>
        </p:nvSpPr>
        <p:spPr>
          <a:xfrm>
            <a:off x="2937213" y="2027954"/>
            <a:ext cx="2011680" cy="914400"/>
          </a:xfrm>
          <a:prstGeom prst="roundRect">
            <a:avLst/>
          </a:prstGeom>
          <a:solidFill>
            <a:srgbClr val="FCFCFC"/>
          </a:solidFill>
          <a:ln>
            <a:solidFill>
              <a:srgbClr val="DC464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ounded Rectangle 11">
            <a:extLst>
              <a:ext uri="{FF2B5EF4-FFF2-40B4-BE49-F238E27FC236}">
                <a16:creationId xmlns:a16="http://schemas.microsoft.com/office/drawing/2014/main" id="{94FA5193-3EA1-46A4-99E7-11CC5D5E36A9}"/>
              </a:ext>
            </a:extLst>
          </p:cNvPr>
          <p:cNvSpPr/>
          <p:nvPr/>
        </p:nvSpPr>
        <p:spPr>
          <a:xfrm>
            <a:off x="5249419" y="2002707"/>
            <a:ext cx="2011680" cy="914400"/>
          </a:xfrm>
          <a:prstGeom prst="roundRect">
            <a:avLst/>
          </a:prstGeom>
          <a:solidFill>
            <a:srgbClr val="FCFCFC"/>
          </a:solidFill>
          <a:ln>
            <a:solidFill>
              <a:srgbClr val="8B5E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Rounded Rectangle 16">
            <a:extLst>
              <a:ext uri="{FF2B5EF4-FFF2-40B4-BE49-F238E27FC236}">
                <a16:creationId xmlns:a16="http://schemas.microsoft.com/office/drawing/2014/main" id="{04C4E5BE-8EDF-C0A0-EACC-EA2EC3BB7FB7}"/>
              </a:ext>
            </a:extLst>
          </p:cNvPr>
          <p:cNvSpPr/>
          <p:nvPr/>
        </p:nvSpPr>
        <p:spPr>
          <a:xfrm>
            <a:off x="257438" y="4228982"/>
            <a:ext cx="1785199" cy="1828800"/>
          </a:xfrm>
          <a:prstGeom prst="roundRect">
            <a:avLst/>
          </a:prstGeom>
          <a:solidFill>
            <a:srgbClr val="DCF5D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E677876-D844-0E20-F28F-8F783587A369}"/>
              </a:ext>
            </a:extLst>
          </p:cNvPr>
          <p:cNvSpPr txBox="1"/>
          <p:nvPr/>
        </p:nvSpPr>
        <p:spPr>
          <a:xfrm>
            <a:off x="740212" y="4244089"/>
            <a:ext cx="769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 i="0">
                <a:solidFill>
                  <a:srgbClr val="2D2D2D"/>
                </a:solidFill>
                <a:latin typeface="Segoe UI Emoji"/>
              </a:defRPr>
            </a:pPr>
            <a:r>
              <a:rPr dirty="0"/>
              <a:t>👥</a:t>
            </a:r>
          </a:p>
        </p:txBody>
      </p:sp>
      <p:sp>
        <p:nvSpPr>
          <p:cNvPr id="56" name="Rounded Rectangle 20">
            <a:extLst>
              <a:ext uri="{FF2B5EF4-FFF2-40B4-BE49-F238E27FC236}">
                <a16:creationId xmlns:a16="http://schemas.microsoft.com/office/drawing/2014/main" id="{40C5B9C0-4457-ABD0-0C39-B677D4382C66}"/>
              </a:ext>
            </a:extLst>
          </p:cNvPr>
          <p:cNvSpPr/>
          <p:nvPr/>
        </p:nvSpPr>
        <p:spPr>
          <a:xfrm>
            <a:off x="2083832" y="4245109"/>
            <a:ext cx="1785199" cy="1828800"/>
          </a:xfrm>
          <a:prstGeom prst="roundRect">
            <a:avLst/>
          </a:prstGeom>
          <a:solidFill>
            <a:srgbClr val="DEEBFF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5D7D73B-026E-E828-56F7-CF17B3F6B393}"/>
              </a:ext>
            </a:extLst>
          </p:cNvPr>
          <p:cNvSpPr txBox="1"/>
          <p:nvPr/>
        </p:nvSpPr>
        <p:spPr>
          <a:xfrm>
            <a:off x="2685495" y="4234923"/>
            <a:ext cx="612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 i="0">
                <a:solidFill>
                  <a:srgbClr val="2D2D2D"/>
                </a:solidFill>
                <a:latin typeface="Segoe UI Emoji"/>
              </a:defRPr>
            </a:pPr>
            <a:r>
              <a:rPr dirty="0"/>
              <a:t>❤️</a:t>
            </a:r>
          </a:p>
        </p:txBody>
      </p:sp>
      <p:sp>
        <p:nvSpPr>
          <p:cNvPr id="73" name="Rounded Rectangle 24">
            <a:extLst>
              <a:ext uri="{FF2B5EF4-FFF2-40B4-BE49-F238E27FC236}">
                <a16:creationId xmlns:a16="http://schemas.microsoft.com/office/drawing/2014/main" id="{F7EE02E2-61CC-D6A0-15C4-B88F2153C851}"/>
              </a:ext>
            </a:extLst>
          </p:cNvPr>
          <p:cNvSpPr/>
          <p:nvPr/>
        </p:nvSpPr>
        <p:spPr>
          <a:xfrm>
            <a:off x="3942310" y="4228982"/>
            <a:ext cx="1785199" cy="1828800"/>
          </a:xfrm>
          <a:prstGeom prst="roundRect">
            <a:avLst/>
          </a:prstGeom>
          <a:solidFill>
            <a:srgbClr val="F2E9DD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3F1656A0-AC8A-F116-B0A0-053C79FA2D1F}"/>
              </a:ext>
            </a:extLst>
          </p:cNvPr>
          <p:cNvSpPr txBox="1"/>
          <p:nvPr/>
        </p:nvSpPr>
        <p:spPr>
          <a:xfrm>
            <a:off x="4585168" y="4234923"/>
            <a:ext cx="612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 i="0">
                <a:solidFill>
                  <a:srgbClr val="2D2D2D"/>
                </a:solidFill>
                <a:latin typeface="Segoe UI Emoji"/>
              </a:defRPr>
            </a:pPr>
            <a:r>
              <a:rPr dirty="0"/>
              <a:t>🌍</a:t>
            </a:r>
          </a:p>
        </p:txBody>
      </p:sp>
      <p:sp>
        <p:nvSpPr>
          <p:cNvPr id="88" name="Rounded Rectangle 28">
            <a:extLst>
              <a:ext uri="{FF2B5EF4-FFF2-40B4-BE49-F238E27FC236}">
                <a16:creationId xmlns:a16="http://schemas.microsoft.com/office/drawing/2014/main" id="{F82CCDEA-A9F0-10BB-4721-3E573A8BDB4E}"/>
              </a:ext>
            </a:extLst>
          </p:cNvPr>
          <p:cNvSpPr/>
          <p:nvPr/>
        </p:nvSpPr>
        <p:spPr>
          <a:xfrm>
            <a:off x="5832907" y="4245109"/>
            <a:ext cx="1785199" cy="1828800"/>
          </a:xfrm>
          <a:prstGeom prst="roundRect">
            <a:avLst/>
          </a:prstGeom>
          <a:solidFill>
            <a:srgbClr val="F0F0F0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4D2661AC-5E2E-BE08-0194-87C762A435F2}"/>
              </a:ext>
            </a:extLst>
          </p:cNvPr>
          <p:cNvSpPr txBox="1"/>
          <p:nvPr/>
        </p:nvSpPr>
        <p:spPr>
          <a:xfrm>
            <a:off x="6419472" y="4238305"/>
            <a:ext cx="612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 i="0">
                <a:solidFill>
                  <a:srgbClr val="2D2D2D"/>
                </a:solidFill>
                <a:latin typeface="Segoe UI Emoji"/>
              </a:defRPr>
            </a:pPr>
            <a:r>
              <a:rPr dirty="0"/>
              <a:t>⚖️</a:t>
            </a: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80EEF7FE-317B-6711-8B74-AFF39E63BB98}"/>
              </a:ext>
            </a:extLst>
          </p:cNvPr>
          <p:cNvSpPr/>
          <p:nvPr/>
        </p:nvSpPr>
        <p:spPr>
          <a:xfrm>
            <a:off x="1082804" y="5143382"/>
            <a:ext cx="6018671" cy="0"/>
          </a:xfrm>
          <a:prstGeom prst="rect">
            <a:avLst/>
          </a:prstGeom>
          <a:solidFill>
            <a:srgbClr val="C8C8C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A42BABE5-FA06-C85C-A819-D9933674B999}"/>
              </a:ext>
            </a:extLst>
          </p:cNvPr>
          <p:cNvSpPr txBox="1"/>
          <p:nvPr/>
        </p:nvSpPr>
        <p:spPr>
          <a:xfrm>
            <a:off x="764467" y="2075190"/>
            <a:ext cx="18254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SDG3</a:t>
            </a:r>
          </a:p>
          <a:p>
            <a:pPr algn="ctr"/>
            <a:r>
              <a:rPr lang="en-GB" sz="1600" dirty="0"/>
              <a:t>Good Health </a:t>
            </a:r>
          </a:p>
          <a:p>
            <a:pPr algn="ctr"/>
            <a:r>
              <a:rPr lang="en-GB" sz="1600" dirty="0"/>
              <a:t>&amp; Wellbeing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128C3456-F336-60DA-D69F-3CBB7D71CFD6}"/>
              </a:ext>
            </a:extLst>
          </p:cNvPr>
          <p:cNvSpPr txBox="1"/>
          <p:nvPr/>
        </p:nvSpPr>
        <p:spPr>
          <a:xfrm>
            <a:off x="3053503" y="2048427"/>
            <a:ext cx="18254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9A0645"/>
                </a:solidFill>
              </a:rPr>
              <a:t>SDG10</a:t>
            </a:r>
          </a:p>
          <a:p>
            <a:pPr algn="ctr"/>
            <a:r>
              <a:rPr lang="en-GB" sz="1600" dirty="0"/>
              <a:t>Reduced</a:t>
            </a:r>
          </a:p>
          <a:p>
            <a:pPr algn="ctr"/>
            <a:r>
              <a:rPr lang="en-GB" sz="1600" dirty="0"/>
              <a:t>Inequalities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F41547E6-41AF-1EE7-5866-CC9AEBD1D0A8}"/>
              </a:ext>
            </a:extLst>
          </p:cNvPr>
          <p:cNvSpPr txBox="1"/>
          <p:nvPr/>
        </p:nvSpPr>
        <p:spPr>
          <a:xfrm>
            <a:off x="5342495" y="2069537"/>
            <a:ext cx="18254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SDG13</a:t>
            </a:r>
          </a:p>
          <a:p>
            <a:pPr algn="ctr"/>
            <a:r>
              <a:rPr lang="en-GB" sz="1600" dirty="0"/>
              <a:t>Climate</a:t>
            </a:r>
          </a:p>
          <a:p>
            <a:pPr algn="ctr"/>
            <a:r>
              <a:rPr lang="en-GB" sz="1600" dirty="0"/>
              <a:t>Action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DDC1C90D-6CDA-B224-70D7-4A65A7C0E90D}"/>
              </a:ext>
            </a:extLst>
          </p:cNvPr>
          <p:cNvSpPr txBox="1"/>
          <p:nvPr/>
        </p:nvSpPr>
        <p:spPr>
          <a:xfrm>
            <a:off x="2720243" y="1371247"/>
            <a:ext cx="28881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chemeClr val="accent3">
                    <a:lumMod val="50000"/>
                  </a:schemeClr>
                </a:solidFill>
                <a:latin typeface="Footlight MT Light" panose="0204060206030A020304" pitchFamily="18" charset="0"/>
              </a:rPr>
              <a:t>Global Priorities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22806363-DFCB-8B45-030B-CBD06AAF3C5E}"/>
              </a:ext>
            </a:extLst>
          </p:cNvPr>
          <p:cNvSpPr txBox="1"/>
          <p:nvPr/>
        </p:nvSpPr>
        <p:spPr>
          <a:xfrm>
            <a:off x="1160731" y="3716775"/>
            <a:ext cx="6007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Driving Change in Health and Social Care</a:t>
            </a:r>
          </a:p>
        </p:txBody>
      </p:sp>
      <p:sp>
        <p:nvSpPr>
          <p:cNvPr id="106" name="Arrow: Down 105">
            <a:extLst>
              <a:ext uri="{FF2B5EF4-FFF2-40B4-BE49-F238E27FC236}">
                <a16:creationId xmlns:a16="http://schemas.microsoft.com/office/drawing/2014/main" id="{D554E5B6-B42E-A3DF-E3FC-FB7B173BFEDE}"/>
              </a:ext>
            </a:extLst>
          </p:cNvPr>
          <p:cNvSpPr/>
          <p:nvPr/>
        </p:nvSpPr>
        <p:spPr>
          <a:xfrm>
            <a:off x="3536478" y="3064440"/>
            <a:ext cx="859489" cy="65646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1864FF8C-0D01-E4E6-DA12-F0629C22C610}"/>
              </a:ext>
            </a:extLst>
          </p:cNvPr>
          <p:cNvSpPr txBox="1"/>
          <p:nvPr/>
        </p:nvSpPr>
        <p:spPr>
          <a:xfrm>
            <a:off x="235897" y="4558576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Ageing</a:t>
            </a:r>
          </a:p>
          <a:p>
            <a:pPr algn="ctr"/>
            <a:r>
              <a:rPr lang="en-GB" sz="1600" b="1" dirty="0"/>
              <a:t>Population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65F11EF1-1204-E078-6E9B-8D0B72C73C2D}"/>
              </a:ext>
            </a:extLst>
          </p:cNvPr>
          <p:cNvSpPr txBox="1"/>
          <p:nvPr/>
        </p:nvSpPr>
        <p:spPr>
          <a:xfrm>
            <a:off x="201888" y="5340926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Longer lives</a:t>
            </a:r>
          </a:p>
          <a:p>
            <a:pPr algn="ctr"/>
            <a:r>
              <a:rPr lang="en-GB" sz="1600" dirty="0"/>
              <a:t>Complex needs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1FA21C2C-20AC-4288-41A3-B946FBA21916}"/>
              </a:ext>
            </a:extLst>
          </p:cNvPr>
          <p:cNvSpPr txBox="1"/>
          <p:nvPr/>
        </p:nvSpPr>
        <p:spPr>
          <a:xfrm>
            <a:off x="2130230" y="5339496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Multi-morbidity</a:t>
            </a:r>
          </a:p>
          <a:p>
            <a:pPr algn="ctr"/>
            <a:r>
              <a:rPr lang="en-GB" sz="1600" dirty="0"/>
              <a:t>Ongoing care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C07E6B01-8471-B7E4-8B3C-3338EEAC988B}"/>
              </a:ext>
            </a:extLst>
          </p:cNvPr>
          <p:cNvSpPr txBox="1"/>
          <p:nvPr/>
        </p:nvSpPr>
        <p:spPr>
          <a:xfrm>
            <a:off x="3896100" y="5195204"/>
            <a:ext cx="1895287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dirty="0"/>
              <a:t>Environmental impact</a:t>
            </a:r>
          </a:p>
          <a:p>
            <a:pPr algn="ctr"/>
            <a:r>
              <a:rPr lang="en-GB" sz="1500" dirty="0"/>
              <a:t>Sustainable services</a:t>
            </a: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AA97F4E7-C175-2314-87E7-31E2479F56AD}"/>
              </a:ext>
            </a:extLst>
          </p:cNvPr>
          <p:cNvSpPr txBox="1"/>
          <p:nvPr/>
        </p:nvSpPr>
        <p:spPr>
          <a:xfrm>
            <a:off x="5886600" y="5339496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Unequal access</a:t>
            </a:r>
          </a:p>
          <a:p>
            <a:pPr algn="ctr"/>
            <a:r>
              <a:rPr lang="en-GB" sz="1600" dirty="0"/>
              <a:t>Poor outcomes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342A5626-485D-2EC0-50BF-F5FE66233C4E}"/>
              </a:ext>
            </a:extLst>
          </p:cNvPr>
          <p:cNvSpPr txBox="1"/>
          <p:nvPr/>
        </p:nvSpPr>
        <p:spPr>
          <a:xfrm>
            <a:off x="2132688" y="4550808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Long-term Conditions</a:t>
            </a: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CC82694E-22C3-C679-C2FD-A9A6EB0088A8}"/>
              </a:ext>
            </a:extLst>
          </p:cNvPr>
          <p:cNvSpPr txBox="1"/>
          <p:nvPr/>
        </p:nvSpPr>
        <p:spPr>
          <a:xfrm>
            <a:off x="4131032" y="4540800"/>
            <a:ext cx="15203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Climate Change</a:t>
            </a: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8A0C81D8-9A7A-C18A-FF62-EADB43E6CC3D}"/>
              </a:ext>
            </a:extLst>
          </p:cNvPr>
          <p:cNvSpPr txBox="1"/>
          <p:nvPr/>
        </p:nvSpPr>
        <p:spPr>
          <a:xfrm>
            <a:off x="5812780" y="4550808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Health</a:t>
            </a:r>
          </a:p>
          <a:p>
            <a:pPr algn="ctr"/>
            <a:r>
              <a:rPr lang="en-GB" sz="1600" b="1" dirty="0"/>
              <a:t>Inequalities</a:t>
            </a:r>
          </a:p>
        </p:txBody>
      </p: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3E48DDF0-8740-A2CA-7377-0D5AA4CA03A9}"/>
              </a:ext>
            </a:extLst>
          </p:cNvPr>
          <p:cNvGrpSpPr/>
          <p:nvPr/>
        </p:nvGrpSpPr>
        <p:grpSpPr>
          <a:xfrm>
            <a:off x="1090913" y="213333"/>
            <a:ext cx="9912793" cy="896992"/>
            <a:chOff x="339351" y="183821"/>
            <a:chExt cx="10607909" cy="896992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F02277D1-A6ED-D8D8-2BD8-16DA49482CCA}"/>
                </a:ext>
              </a:extLst>
            </p:cNvPr>
            <p:cNvSpPr txBox="1"/>
            <p:nvPr/>
          </p:nvSpPr>
          <p:spPr>
            <a:xfrm>
              <a:off x="339351" y="183821"/>
              <a:ext cx="10607909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000" b="1" dirty="0">
                  <a:latin typeface="Footlight MT Light" panose="0204060206030A020304" pitchFamily="18" charset="0"/>
                </a:rPr>
                <a:t>Why Are These Concepts Now Central to Healthcare? </a:t>
              </a:r>
              <a:r>
                <a:rPr lang="en-GB" sz="2000" b="1" dirty="0">
                  <a:latin typeface="Footlight MT Light" panose="0204060206030A020304" pitchFamily="18" charset="0"/>
                </a:rPr>
                <a:t>(Relevance)</a:t>
              </a:r>
            </a:p>
          </p:txBody>
        </p:sp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EBEDEAB2-00F4-FB69-FCEE-2D32E533F437}"/>
                </a:ext>
              </a:extLst>
            </p:cNvPr>
            <p:cNvSpPr txBox="1"/>
            <p:nvPr/>
          </p:nvSpPr>
          <p:spPr>
            <a:xfrm>
              <a:off x="2038402" y="619148"/>
              <a:ext cx="71728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Footlight MT Light" panose="0204060206030A020304" pitchFamily="18" charset="0"/>
                </a:rPr>
                <a:t>Changing health needs require integrated solutions.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BD33B810-0F7C-8F04-E6EB-363B98223F31}"/>
              </a:ext>
            </a:extLst>
          </p:cNvPr>
          <p:cNvSpPr txBox="1"/>
          <p:nvPr/>
        </p:nvSpPr>
        <p:spPr>
          <a:xfrm>
            <a:off x="718750" y="6369481"/>
            <a:ext cx="53285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(United Nations, 2015; NHS England, 2019; Institute of Health Equity, 2020)</a:t>
            </a:r>
          </a:p>
        </p:txBody>
      </p:sp>
    </p:spTree>
    <p:extLst>
      <p:ext uri="{BB962C8B-B14F-4D97-AF65-F5344CB8AC3E}">
        <p14:creationId xmlns:p14="http://schemas.microsoft.com/office/powerpoint/2010/main" val="2560327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FFC89-17CD-DF4B-CEF8-8171D95C3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15CF358E-153E-8DAD-D1B1-A158FD24B088}"/>
              </a:ext>
            </a:extLst>
          </p:cNvPr>
          <p:cNvSpPr/>
          <p:nvPr/>
        </p:nvSpPr>
        <p:spPr>
          <a:xfrm>
            <a:off x="189877" y="1155032"/>
            <a:ext cx="11796302" cy="5586962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5D86951-8B06-273E-DA4E-1A1132BDEF3C}"/>
              </a:ext>
            </a:extLst>
          </p:cNvPr>
          <p:cNvSpPr txBox="1"/>
          <p:nvPr/>
        </p:nvSpPr>
        <p:spPr>
          <a:xfrm>
            <a:off x="7887370" y="2185287"/>
            <a:ext cx="39935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A local example of integrated care through: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Health promotion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Wellbeing programmes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Community engagement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Physical activity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Healthy lifestyle support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290004D-DD87-08C6-67E9-9084C4850CA7}"/>
              </a:ext>
            </a:extLst>
          </p:cNvPr>
          <p:cNvSpPr txBox="1"/>
          <p:nvPr/>
        </p:nvSpPr>
        <p:spPr>
          <a:xfrm>
            <a:off x="7893121" y="5326948"/>
            <a:ext cx="41387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Integration succeeds through genuine collaboration, not simply bringing services together.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89D7CD51-6190-A32D-F552-5D5983F0CD6F}"/>
              </a:ext>
            </a:extLst>
          </p:cNvPr>
          <p:cNvGrpSpPr/>
          <p:nvPr/>
        </p:nvGrpSpPr>
        <p:grpSpPr>
          <a:xfrm>
            <a:off x="8073380" y="4520850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AAB51AA-AB8A-3838-C78C-DA575958E5A3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197AF94-939A-B005-8945-3610C90EBC1A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893486EC-0526-B9EB-785E-252D8B5A684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B5AFBE3-5849-98DD-5104-03C5EF4471F0}"/>
              </a:ext>
            </a:extLst>
          </p:cNvPr>
          <p:cNvGrpSpPr/>
          <p:nvPr/>
        </p:nvGrpSpPr>
        <p:grpSpPr>
          <a:xfrm>
            <a:off x="7794441" y="1397754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E456AC-0DF7-E916-AC9E-D08E09BC50E1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BCAC7344-E83A-CF4F-6040-8B47896A426B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C95810D4-1998-DDD4-512C-D609C7C741C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DF13908D-5CFA-35B1-2594-1687BAD8FEA4}"/>
              </a:ext>
            </a:extLst>
          </p:cNvPr>
          <p:cNvSpPr/>
          <p:nvPr/>
        </p:nvSpPr>
        <p:spPr>
          <a:xfrm>
            <a:off x="438652" y="1577563"/>
            <a:ext cx="2283954" cy="2791279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E34741B4-3942-4AE8-F9B7-4C0BFFBF6A88}"/>
              </a:ext>
            </a:extLst>
          </p:cNvPr>
          <p:cNvSpPr/>
          <p:nvPr/>
        </p:nvSpPr>
        <p:spPr>
          <a:xfrm>
            <a:off x="2801140" y="1565340"/>
            <a:ext cx="2283954" cy="2791279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37AF14B3-8D84-C104-D0E2-3FD0C8E0774C}"/>
              </a:ext>
            </a:extLst>
          </p:cNvPr>
          <p:cNvSpPr/>
          <p:nvPr/>
        </p:nvSpPr>
        <p:spPr>
          <a:xfrm>
            <a:off x="5163413" y="1569027"/>
            <a:ext cx="2283954" cy="2787592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01B294CE-DD7C-7840-D902-00F9C2DAB8AE}"/>
              </a:ext>
            </a:extLst>
          </p:cNvPr>
          <p:cNvSpPr/>
          <p:nvPr/>
        </p:nvSpPr>
        <p:spPr>
          <a:xfrm>
            <a:off x="446283" y="1573880"/>
            <a:ext cx="2283954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A46B65C6-29B3-EBA1-E879-ECC0840000A3}"/>
              </a:ext>
            </a:extLst>
          </p:cNvPr>
          <p:cNvSpPr/>
          <p:nvPr/>
        </p:nvSpPr>
        <p:spPr>
          <a:xfrm>
            <a:off x="2808771" y="1561656"/>
            <a:ext cx="2283954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61CA939E-2228-CC62-46C5-9FFCFB986774}"/>
              </a:ext>
            </a:extLst>
          </p:cNvPr>
          <p:cNvSpPr/>
          <p:nvPr/>
        </p:nvSpPr>
        <p:spPr>
          <a:xfrm>
            <a:off x="5171044" y="1565341"/>
            <a:ext cx="2283954" cy="688847"/>
          </a:xfrm>
          <a:prstGeom prst="roundRect">
            <a:avLst/>
          </a:prstGeom>
          <a:solidFill>
            <a:srgbClr val="DAB48E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7" name="Graphic 36" descr="Heart with pulse outline">
            <a:extLst>
              <a:ext uri="{FF2B5EF4-FFF2-40B4-BE49-F238E27FC236}">
                <a16:creationId xmlns:a16="http://schemas.microsoft.com/office/drawing/2014/main" id="{5D22846F-2D53-1D79-623E-C30AD1994E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2267" y="1614820"/>
            <a:ext cx="611295" cy="611295"/>
          </a:xfrm>
          <a:prstGeom prst="rect">
            <a:avLst/>
          </a:prstGeom>
        </p:spPr>
      </p:pic>
      <p:pic>
        <p:nvPicPr>
          <p:cNvPr id="39" name="Graphic 38" descr="Meditation outline">
            <a:extLst>
              <a:ext uri="{FF2B5EF4-FFF2-40B4-BE49-F238E27FC236}">
                <a16:creationId xmlns:a16="http://schemas.microsoft.com/office/drawing/2014/main" id="{DDDBD805-2C2C-9AE7-126E-172BAFCC12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84001" y="1614820"/>
            <a:ext cx="611295" cy="611295"/>
          </a:xfrm>
          <a:prstGeom prst="rect">
            <a:avLst/>
          </a:prstGeom>
        </p:spPr>
      </p:pic>
      <p:pic>
        <p:nvPicPr>
          <p:cNvPr id="41" name="Graphic 40" descr="World outline">
            <a:extLst>
              <a:ext uri="{FF2B5EF4-FFF2-40B4-BE49-F238E27FC236}">
                <a16:creationId xmlns:a16="http://schemas.microsoft.com/office/drawing/2014/main" id="{50A8D9FA-0DE2-E8C1-7641-D0E4CA5893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167685" y="1614820"/>
            <a:ext cx="614511" cy="614511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A5075EC5-0701-90A1-1C48-4C2E9F68706B}"/>
              </a:ext>
            </a:extLst>
          </p:cNvPr>
          <p:cNvSpPr txBox="1"/>
          <p:nvPr/>
        </p:nvSpPr>
        <p:spPr>
          <a:xfrm>
            <a:off x="1075698" y="1616396"/>
            <a:ext cx="1543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Health in All Policies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5C99F5F-0B75-60D7-5D58-759A43A5E85E}"/>
              </a:ext>
            </a:extLst>
          </p:cNvPr>
          <p:cNvSpPr txBox="1"/>
          <p:nvPr/>
        </p:nvSpPr>
        <p:spPr>
          <a:xfrm>
            <a:off x="5789827" y="1622562"/>
            <a:ext cx="164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Social Prescribing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2E0EA3A-BB42-DD5F-2FEC-BE9C1AB3A97E}"/>
              </a:ext>
            </a:extLst>
          </p:cNvPr>
          <p:cNvSpPr txBox="1"/>
          <p:nvPr/>
        </p:nvSpPr>
        <p:spPr>
          <a:xfrm>
            <a:off x="3487368" y="1612184"/>
            <a:ext cx="1634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Integrated Care Systems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62538D3-7893-D23D-C7B4-9ADA97F47A18}"/>
              </a:ext>
            </a:extLst>
          </p:cNvPr>
          <p:cNvSpPr txBox="1"/>
          <p:nvPr/>
        </p:nvSpPr>
        <p:spPr>
          <a:xfrm>
            <a:off x="377820" y="2453954"/>
            <a:ext cx="24056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Health across all sectors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Prevention focus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Shared responsibility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63A104D-6571-2343-22B9-748B81668A60}"/>
              </a:ext>
            </a:extLst>
          </p:cNvPr>
          <p:cNvSpPr txBox="1"/>
          <p:nvPr/>
        </p:nvSpPr>
        <p:spPr>
          <a:xfrm>
            <a:off x="2722606" y="2467901"/>
            <a:ext cx="25854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NHS, councils &amp; partners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Coordinated care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Joined-up services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802CE0B-D582-23B6-9639-631A63EE4AE3}"/>
              </a:ext>
            </a:extLst>
          </p:cNvPr>
          <p:cNvSpPr txBox="1"/>
          <p:nvPr/>
        </p:nvSpPr>
        <p:spPr>
          <a:xfrm>
            <a:off x="5097296" y="2442686"/>
            <a:ext cx="25645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Community-based support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Non-clinical interventions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Improved wellbeing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030384FA-1FD1-410F-E2D4-E736E6971B91}"/>
              </a:ext>
            </a:extLst>
          </p:cNvPr>
          <p:cNvSpPr txBox="1"/>
          <p:nvPr/>
        </p:nvSpPr>
        <p:spPr>
          <a:xfrm>
            <a:off x="3708262" y="5542392"/>
            <a:ext cx="3746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Footlight MT Light" panose="0204060206030A020304" pitchFamily="18" charset="0"/>
              </a:rPr>
              <a:t>Applying integrated care within a local community setting.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242EB930-B83D-35D4-B9F7-77C2F803BB27}"/>
              </a:ext>
            </a:extLst>
          </p:cNvPr>
          <p:cNvSpPr txBox="1"/>
          <p:nvPr/>
        </p:nvSpPr>
        <p:spPr>
          <a:xfrm>
            <a:off x="3578926" y="5069068"/>
            <a:ext cx="28221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Footlight MT Light" panose="0204060206030A020304" pitchFamily="18" charset="0"/>
              </a:rPr>
              <a:t>(Medway, Kent)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6115CB-A4F0-52A3-6A65-65BB139EFAC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32584" b="42329"/>
          <a:stretch>
            <a:fillRect/>
          </a:stretch>
        </p:blipFill>
        <p:spPr>
          <a:xfrm>
            <a:off x="3328209" y="4502069"/>
            <a:ext cx="2377025" cy="596336"/>
          </a:xfrm>
          <a:prstGeom prst="rect">
            <a:avLst/>
          </a:prstGeom>
        </p:spPr>
      </p:pic>
      <p:grpSp>
        <p:nvGrpSpPr>
          <p:cNvPr id="72" name="Group 71">
            <a:extLst>
              <a:ext uri="{FF2B5EF4-FFF2-40B4-BE49-F238E27FC236}">
                <a16:creationId xmlns:a16="http://schemas.microsoft.com/office/drawing/2014/main" id="{8E3BE4E2-DE2F-1458-4587-4536CA77CF14}"/>
              </a:ext>
            </a:extLst>
          </p:cNvPr>
          <p:cNvGrpSpPr/>
          <p:nvPr/>
        </p:nvGrpSpPr>
        <p:grpSpPr>
          <a:xfrm>
            <a:off x="2137630" y="146690"/>
            <a:ext cx="7900795" cy="994777"/>
            <a:chOff x="344123" y="125427"/>
            <a:chExt cx="7900795" cy="994777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CE1F3D49-0E58-4B9F-CD97-9644F340E87A}"/>
                </a:ext>
              </a:extLst>
            </p:cNvPr>
            <p:cNvSpPr txBox="1"/>
            <p:nvPr/>
          </p:nvSpPr>
          <p:spPr>
            <a:xfrm>
              <a:off x="344123" y="125427"/>
              <a:ext cx="7900795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Integration of Health and Wellbeing Approaches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CEAD3627-5BC3-FBC2-51BC-A642E8265E1C}"/>
                </a:ext>
              </a:extLst>
            </p:cNvPr>
            <p:cNvSpPr txBox="1"/>
            <p:nvPr/>
          </p:nvSpPr>
          <p:spPr>
            <a:xfrm>
              <a:off x="1440599" y="658539"/>
              <a:ext cx="55830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Footlight MT Light" panose="0204060206030A020304" pitchFamily="18" charset="0"/>
                </a:rPr>
                <a:t>Turning principles into coordinated care.</a:t>
              </a:r>
            </a:p>
          </p:txBody>
        </p:sp>
      </p:grpSp>
      <p:pic>
        <p:nvPicPr>
          <p:cNvPr id="68" name="Picture 67">
            <a:extLst>
              <a:ext uri="{FF2B5EF4-FFF2-40B4-BE49-F238E27FC236}">
                <a16:creationId xmlns:a16="http://schemas.microsoft.com/office/drawing/2014/main" id="{F4262031-03DB-9178-10C6-BB98DED41B3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6771" b="11730"/>
          <a:stretch>
            <a:fillRect/>
          </a:stretch>
        </p:blipFill>
        <p:spPr>
          <a:xfrm>
            <a:off x="943582" y="4537149"/>
            <a:ext cx="2575398" cy="184138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E4D1580-7D87-F5EF-B3A4-8091F525EE5C}"/>
              </a:ext>
            </a:extLst>
          </p:cNvPr>
          <p:cNvSpPr txBox="1"/>
          <p:nvPr/>
        </p:nvSpPr>
        <p:spPr>
          <a:xfrm>
            <a:off x="5031586" y="6478614"/>
            <a:ext cx="72835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(Reach Healthcare, 2025; Kent and Medway Integrated Care Board, 2025; Medway Council, 2025)</a:t>
            </a:r>
          </a:p>
        </p:txBody>
      </p:sp>
    </p:spTree>
    <p:extLst>
      <p:ext uri="{BB962C8B-B14F-4D97-AF65-F5344CB8AC3E}">
        <p14:creationId xmlns:p14="http://schemas.microsoft.com/office/powerpoint/2010/main" val="861918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ounded Rectangle 11">
            <a:extLst>
              <a:ext uri="{FF2B5EF4-FFF2-40B4-BE49-F238E27FC236}">
                <a16:creationId xmlns:a16="http://schemas.microsoft.com/office/drawing/2014/main" id="{7511BDAC-46AE-A058-5ADE-0BB32F46C62F}"/>
              </a:ext>
            </a:extLst>
          </p:cNvPr>
          <p:cNvSpPr/>
          <p:nvPr/>
        </p:nvSpPr>
        <p:spPr>
          <a:xfrm>
            <a:off x="235646" y="1058779"/>
            <a:ext cx="11838695" cy="5710731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992088" y="1610028"/>
            <a:ext cx="6743700" cy="2468880"/>
          </a:xfrm>
          <a:prstGeom prst="roundRect">
            <a:avLst/>
          </a:prstGeom>
          <a:solidFill>
            <a:srgbClr val="E2F5DB">
              <a:alpha val="78824"/>
            </a:srgb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335706" y="1905749"/>
            <a:ext cx="660654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 b="1">
                <a:solidFill>
                  <a:srgbClr val="787878"/>
                </a:solidFill>
              </a:defRPr>
            </a:pPr>
            <a:r>
              <a:rPr lang="en-GB" sz="2800" b="1" i="1" dirty="0">
                <a:latin typeface="Goudy Old Style" panose="02020502050305020303" pitchFamily="18" charset="0"/>
                <a:ea typeface="ADLaM Display" panose="020F0502020204030204" pitchFamily="2" charset="0"/>
                <a:cs typeface="ADLaM Display" panose="020F0502020204030204" pitchFamily="2" charset="0"/>
              </a:rPr>
              <a:t>"Health is created and lived by people within the settings of their everyday life; where they learn, work, play, and love.“</a:t>
            </a:r>
          </a:p>
          <a:p>
            <a:pPr>
              <a:defRPr sz="1200" b="1">
                <a:solidFill>
                  <a:srgbClr val="787878"/>
                </a:solidFill>
              </a:defRPr>
            </a:pPr>
            <a:endParaRPr lang="en-GB" sz="1600" dirty="0"/>
          </a:p>
          <a:p>
            <a:pPr>
              <a:defRPr sz="1200" b="1">
                <a:solidFill>
                  <a:srgbClr val="787878"/>
                </a:solidFill>
              </a:defRPr>
            </a:pPr>
            <a:r>
              <a:rPr lang="en-GB" sz="1600" dirty="0"/>
              <a:t>	                — Ottawa Charter for Health Promotion </a:t>
            </a:r>
            <a:r>
              <a:rPr lang="en-GB" sz="1200" b="1" dirty="0"/>
              <a:t>(World Health Organization, 1986)</a:t>
            </a:r>
            <a:endParaRPr sz="1600" i="1" dirty="0">
              <a:latin typeface="Goudy Old Style" panose="02020502050305020303" pitchFamily="18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992088" y="4627051"/>
            <a:ext cx="6743699" cy="1499419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C04EB64D-A70E-F33E-1C0B-0F38450E16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0900897"/>
              </p:ext>
            </p:extLst>
          </p:nvPr>
        </p:nvGraphicFramePr>
        <p:xfrm>
          <a:off x="1032477" y="4817294"/>
          <a:ext cx="6703310" cy="1280160"/>
        </p:xfrm>
        <a:graphic>
          <a:graphicData uri="http://schemas.openxmlformats.org/drawingml/2006/table">
            <a:tbl>
              <a:tblPr/>
              <a:tblGrid>
                <a:gridCol w="1340662">
                  <a:extLst>
                    <a:ext uri="{9D8B030D-6E8A-4147-A177-3AD203B41FA5}">
                      <a16:colId xmlns:a16="http://schemas.microsoft.com/office/drawing/2014/main" val="3212816418"/>
                    </a:ext>
                  </a:extLst>
                </a:gridCol>
                <a:gridCol w="1340662">
                  <a:extLst>
                    <a:ext uri="{9D8B030D-6E8A-4147-A177-3AD203B41FA5}">
                      <a16:colId xmlns:a16="http://schemas.microsoft.com/office/drawing/2014/main" val="1698167275"/>
                    </a:ext>
                  </a:extLst>
                </a:gridCol>
                <a:gridCol w="1340662">
                  <a:extLst>
                    <a:ext uri="{9D8B030D-6E8A-4147-A177-3AD203B41FA5}">
                      <a16:colId xmlns:a16="http://schemas.microsoft.com/office/drawing/2014/main" val="2964904351"/>
                    </a:ext>
                  </a:extLst>
                </a:gridCol>
                <a:gridCol w="1340662">
                  <a:extLst>
                    <a:ext uri="{9D8B030D-6E8A-4147-A177-3AD203B41FA5}">
                      <a16:colId xmlns:a16="http://schemas.microsoft.com/office/drawing/2014/main" val="4007910637"/>
                    </a:ext>
                  </a:extLst>
                </a:gridCol>
                <a:gridCol w="1340662">
                  <a:extLst>
                    <a:ext uri="{9D8B030D-6E8A-4147-A177-3AD203B41FA5}">
                      <a16:colId xmlns:a16="http://schemas.microsoft.com/office/drawing/2014/main" val="21467876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👥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❤️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🌍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🏥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🤝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26409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/>
                        <a:t>Ageing Population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Long-term Conditions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Climate Change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/>
                        <a:t>Pressure on Services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Integrated Care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9121951"/>
                  </a:ext>
                </a:extLst>
              </a:tr>
            </a:tbl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738474DB-6E12-74EA-8EDC-6970A04583FF}"/>
              </a:ext>
            </a:extLst>
          </p:cNvPr>
          <p:cNvSpPr txBox="1"/>
          <p:nvPr/>
        </p:nvSpPr>
        <p:spPr>
          <a:xfrm>
            <a:off x="8492228" y="2731139"/>
            <a:ext cx="32130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Prevention and intervention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Community-based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Partnership working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CD43387-1DBE-E040-682E-D02A002D987D}"/>
              </a:ext>
            </a:extLst>
          </p:cNvPr>
          <p:cNvSpPr txBox="1"/>
          <p:nvPr/>
        </p:nvSpPr>
        <p:spPr>
          <a:xfrm>
            <a:off x="8492228" y="5051390"/>
            <a:ext cx="34641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Healthcare alone cannot improve health without addressing wider social and environmental influences.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9A265DE-86FD-D5A6-B422-6C514FD4E2FA}"/>
              </a:ext>
            </a:extLst>
          </p:cNvPr>
          <p:cNvGrpSpPr/>
          <p:nvPr/>
        </p:nvGrpSpPr>
        <p:grpSpPr>
          <a:xfrm>
            <a:off x="8286740" y="4234099"/>
            <a:ext cx="2543343" cy="622859"/>
            <a:chOff x="8183880" y="2736447"/>
            <a:chExt cx="2543343" cy="622859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56E5A1F4-B9DC-3B8B-C116-0674FA5557B7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844F02F1-D997-D921-054D-197756FEE6E3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47" name="Graphic 46" descr="Lights On outline">
              <a:extLst>
                <a:ext uri="{FF2B5EF4-FFF2-40B4-BE49-F238E27FC236}">
                  <a16:creationId xmlns:a16="http://schemas.microsoft.com/office/drawing/2014/main" id="{00959E68-B11C-5883-D28A-D94157C7D9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C2249D2D-C67A-6641-2208-498ADB608B35}"/>
              </a:ext>
            </a:extLst>
          </p:cNvPr>
          <p:cNvGrpSpPr/>
          <p:nvPr/>
        </p:nvGrpSpPr>
        <p:grpSpPr>
          <a:xfrm>
            <a:off x="8224897" y="1961458"/>
            <a:ext cx="3859005" cy="639399"/>
            <a:chOff x="8171658" y="392486"/>
            <a:chExt cx="3859005" cy="639399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6B544FFC-9E70-268A-9A3D-7A1290088C44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779EECC6-B7A9-745C-24F0-3A9B9926A279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51" name="Graphic 50" descr="Marker outline">
              <a:extLst>
                <a:ext uri="{FF2B5EF4-FFF2-40B4-BE49-F238E27FC236}">
                  <a16:creationId xmlns:a16="http://schemas.microsoft.com/office/drawing/2014/main" id="{57FD0252-A2BC-F568-BA0B-A2FC323E2F5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801D177-5AA9-F867-0CD3-210BDCF575F3}"/>
              </a:ext>
            </a:extLst>
          </p:cNvPr>
          <p:cNvGrpSpPr/>
          <p:nvPr/>
        </p:nvGrpSpPr>
        <p:grpSpPr>
          <a:xfrm>
            <a:off x="2480026" y="119022"/>
            <a:ext cx="7231948" cy="924630"/>
            <a:chOff x="362224" y="216183"/>
            <a:chExt cx="7231948" cy="924630"/>
          </a:xfrm>
        </p:grpSpPr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DD9B7408-7282-ED9E-673E-8E49D0AE1638}"/>
                </a:ext>
              </a:extLst>
            </p:cNvPr>
            <p:cNvSpPr txBox="1"/>
            <p:nvPr/>
          </p:nvSpPr>
          <p:spPr>
            <a:xfrm>
              <a:off x="362224" y="216183"/>
              <a:ext cx="723194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dirty="0">
                  <a:latin typeface="Footlight MT Light" panose="0204060206030A020304" pitchFamily="18" charset="0"/>
                </a:rPr>
                <a:t>Why Does Integration Matter?</a:t>
              </a: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37CDB28D-D847-B6AF-264E-6EB10E46605E}"/>
                </a:ext>
              </a:extLst>
            </p:cNvPr>
            <p:cNvSpPr txBox="1"/>
            <p:nvPr/>
          </p:nvSpPr>
          <p:spPr>
            <a:xfrm>
              <a:off x="722379" y="679148"/>
              <a:ext cx="68333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Health is created long before people enter a hospital.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9359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1973E-6DD0-365E-E9E7-6C2F2B2B63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9C487A2-267C-1F6E-E78D-BFD06759A9AA}"/>
              </a:ext>
            </a:extLst>
          </p:cNvPr>
          <p:cNvSpPr/>
          <p:nvPr/>
        </p:nvSpPr>
        <p:spPr>
          <a:xfrm>
            <a:off x="134975" y="1091381"/>
            <a:ext cx="11851204" cy="565061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E433E31-0078-0F1A-5F23-46D4C7E662CE}"/>
              </a:ext>
            </a:extLst>
          </p:cNvPr>
          <p:cNvSpPr txBox="1"/>
          <p:nvPr/>
        </p:nvSpPr>
        <p:spPr>
          <a:xfrm>
            <a:off x="8080693" y="2099700"/>
            <a:ext cx="3696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Reach Healthcare reflects these frameworks by: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29E72E6-AFD4-9B41-9FAA-49040C765FC2}"/>
              </a:ext>
            </a:extLst>
          </p:cNvPr>
          <p:cNvSpPr txBox="1"/>
          <p:nvPr/>
        </p:nvSpPr>
        <p:spPr>
          <a:xfrm>
            <a:off x="8284459" y="5242877"/>
            <a:ext cx="34653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Strong policies support change, but successful implementation requires funding and committed partnerships.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F63EE1FA-7781-7110-0E25-1AEA752FDB1C}"/>
              </a:ext>
            </a:extLst>
          </p:cNvPr>
          <p:cNvGrpSpPr/>
          <p:nvPr/>
        </p:nvGrpSpPr>
        <p:grpSpPr>
          <a:xfrm>
            <a:off x="8177091" y="4503351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C34CEC3-DE99-F64E-6969-174B0220116A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A82F14D-4DC6-D845-9C0D-0646B149841D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D3FE4C8D-8218-36C1-5376-71AE0030F51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2AE907A1-7AB3-0CBF-F236-D1F63C862CC9}"/>
              </a:ext>
            </a:extLst>
          </p:cNvPr>
          <p:cNvGrpSpPr/>
          <p:nvPr/>
        </p:nvGrpSpPr>
        <p:grpSpPr>
          <a:xfrm>
            <a:off x="7890769" y="1343634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826AA4-7996-F54F-E105-D7C77D909F5D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8387B7F-1FE9-9BDE-5379-C34633FA91FA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0A050EA0-8FAD-27E5-15CD-C7EF6FBF924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3F7A5AAE-2157-7A54-AE7D-5327F4AF40AA}"/>
              </a:ext>
            </a:extLst>
          </p:cNvPr>
          <p:cNvGrpSpPr/>
          <p:nvPr/>
        </p:nvGrpSpPr>
        <p:grpSpPr>
          <a:xfrm>
            <a:off x="421461" y="1285508"/>
            <a:ext cx="7219502" cy="931919"/>
            <a:chOff x="317564" y="1860482"/>
            <a:chExt cx="6821173" cy="931919"/>
          </a:xfrm>
        </p:grpSpPr>
        <p:sp>
          <p:nvSpPr>
            <p:cNvPr id="56" name="Rounded Rectangle 5">
              <a:extLst>
                <a:ext uri="{FF2B5EF4-FFF2-40B4-BE49-F238E27FC236}">
                  <a16:creationId xmlns:a16="http://schemas.microsoft.com/office/drawing/2014/main" id="{8ABA08C6-CD5A-96E8-1E4C-B7FFAD2EE6E9}"/>
                </a:ext>
              </a:extLst>
            </p:cNvPr>
            <p:cNvSpPr/>
            <p:nvPr/>
          </p:nvSpPr>
          <p:spPr>
            <a:xfrm>
              <a:off x="317564" y="1900363"/>
              <a:ext cx="6821173" cy="892038"/>
            </a:xfrm>
            <a:prstGeom prst="roundRect">
              <a:avLst/>
            </a:prstGeom>
            <a:solidFill>
              <a:srgbClr val="DAB48E"/>
            </a:solidFill>
            <a:ln>
              <a:solidFill>
                <a:srgbClr val="E1E1E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grpSp>
          <p:nvGrpSpPr>
            <p:cNvPr id="100" name="Group 99">
              <a:extLst>
                <a:ext uri="{FF2B5EF4-FFF2-40B4-BE49-F238E27FC236}">
                  <a16:creationId xmlns:a16="http://schemas.microsoft.com/office/drawing/2014/main" id="{16F29D0E-61E5-BD20-9384-B344ACB8AEE4}"/>
                </a:ext>
              </a:extLst>
            </p:cNvPr>
            <p:cNvGrpSpPr/>
            <p:nvPr/>
          </p:nvGrpSpPr>
          <p:grpSpPr>
            <a:xfrm>
              <a:off x="423195" y="2105737"/>
              <a:ext cx="1491801" cy="464400"/>
              <a:chOff x="412493" y="2005899"/>
              <a:chExt cx="1491801" cy="464400"/>
            </a:xfrm>
          </p:grpSpPr>
          <p:sp>
            <p:nvSpPr>
              <p:cNvPr id="76" name="TextBox 75">
                <a:extLst>
                  <a:ext uri="{FF2B5EF4-FFF2-40B4-BE49-F238E27FC236}">
                    <a16:creationId xmlns:a16="http://schemas.microsoft.com/office/drawing/2014/main" id="{EAD109FE-B89B-2C6D-C037-72EF7B86F354}"/>
                  </a:ext>
                </a:extLst>
              </p:cNvPr>
              <p:cNvSpPr txBox="1"/>
              <p:nvPr/>
            </p:nvSpPr>
            <p:spPr>
              <a:xfrm>
                <a:off x="876893" y="2053433"/>
                <a:ext cx="10274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GLOBAL</a:t>
                </a:r>
              </a:p>
            </p:txBody>
          </p:sp>
          <p:pic>
            <p:nvPicPr>
              <p:cNvPr id="81" name="Graphic 80" descr="Earth globe: Americas with solid fill">
                <a:extLst>
                  <a:ext uri="{FF2B5EF4-FFF2-40B4-BE49-F238E27FC236}">
                    <a16:creationId xmlns:a16="http://schemas.microsoft.com/office/drawing/2014/main" id="{0D89E8DF-088D-385F-7DB9-ACD4551507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412493" y="2005899"/>
                <a:ext cx="464400" cy="464400"/>
              </a:xfrm>
              <a:prstGeom prst="rect">
                <a:avLst/>
              </a:prstGeom>
            </p:spPr>
          </p:pic>
        </p:grp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0C748D22-D633-6B6A-D649-F676FD54769C}"/>
                </a:ext>
              </a:extLst>
            </p:cNvPr>
            <p:cNvSpPr txBox="1"/>
            <p:nvPr/>
          </p:nvSpPr>
          <p:spPr>
            <a:xfrm>
              <a:off x="1881112" y="1860482"/>
              <a:ext cx="488346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UN Sustainable Development Goals</a:t>
              </a:r>
              <a:r>
                <a:rPr lang="en-GB" sz="1500" b="1" dirty="0"/>
                <a:t> (2015)</a:t>
              </a:r>
              <a:r>
                <a:rPr lang="en-GB" sz="2000" b="1" dirty="0"/>
                <a:t> </a:t>
              </a:r>
            </a:p>
          </p:txBody>
        </p:sp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135D46DD-CC62-B9D8-69B9-438CF16D1EDD}"/>
                </a:ext>
              </a:extLst>
            </p:cNvPr>
            <p:cNvSpPr txBox="1"/>
            <p:nvPr/>
          </p:nvSpPr>
          <p:spPr>
            <a:xfrm>
              <a:off x="2272315" y="2194089"/>
              <a:ext cx="346602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Good health (SDG3) – Equity (SDG10)  </a:t>
              </a:r>
            </a:p>
            <a:p>
              <a:pPr algn="ctr"/>
              <a:r>
                <a:rPr lang="en-GB" sz="1600" dirty="0"/>
                <a:t>Sustainability (SDG13)</a:t>
              </a:r>
            </a:p>
          </p:txBody>
        </p:sp>
      </p:grp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8DB75F71-DDAF-5C37-CCA9-4547B7565202}"/>
              </a:ext>
            </a:extLst>
          </p:cNvPr>
          <p:cNvGrpSpPr/>
          <p:nvPr/>
        </p:nvGrpSpPr>
        <p:grpSpPr>
          <a:xfrm>
            <a:off x="454436" y="2646879"/>
            <a:ext cx="7349838" cy="907402"/>
            <a:chOff x="455135" y="3101947"/>
            <a:chExt cx="6986364" cy="907402"/>
          </a:xfrm>
        </p:grpSpPr>
        <p:sp>
          <p:nvSpPr>
            <p:cNvPr id="47" name="Rounded Rectangle 5">
              <a:extLst>
                <a:ext uri="{FF2B5EF4-FFF2-40B4-BE49-F238E27FC236}">
                  <a16:creationId xmlns:a16="http://schemas.microsoft.com/office/drawing/2014/main" id="{CC3DCBB6-3906-82FF-B7E0-CEFC0F8CD10D}"/>
                </a:ext>
              </a:extLst>
            </p:cNvPr>
            <p:cNvSpPr/>
            <p:nvPr/>
          </p:nvSpPr>
          <p:spPr>
            <a:xfrm>
              <a:off x="455135" y="3101947"/>
              <a:ext cx="6821173" cy="86918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rgbClr val="E1E1E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DE8B39A2-8354-FDF1-FB21-42198522AFC1}"/>
                </a:ext>
              </a:extLst>
            </p:cNvPr>
            <p:cNvGrpSpPr/>
            <p:nvPr/>
          </p:nvGrpSpPr>
          <p:grpSpPr>
            <a:xfrm>
              <a:off x="560068" y="3361301"/>
              <a:ext cx="2004605" cy="400110"/>
              <a:chOff x="413074" y="3538028"/>
              <a:chExt cx="2004605" cy="400110"/>
            </a:xfrm>
          </p:grpSpPr>
          <p:sp>
            <p:nvSpPr>
              <p:cNvPr id="74" name="TextBox 73">
                <a:extLst>
                  <a:ext uri="{FF2B5EF4-FFF2-40B4-BE49-F238E27FC236}">
                    <a16:creationId xmlns:a16="http://schemas.microsoft.com/office/drawing/2014/main" id="{D8232E21-4EE1-E8EE-5FFE-2D2579FF887B}"/>
                  </a:ext>
                </a:extLst>
              </p:cNvPr>
              <p:cNvSpPr txBox="1"/>
              <p:nvPr/>
            </p:nvSpPr>
            <p:spPr>
              <a:xfrm>
                <a:off x="873700" y="3557803"/>
                <a:ext cx="15439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NATIONAL</a:t>
                </a:r>
              </a:p>
            </p:txBody>
          </p:sp>
          <p:sp>
            <p:nvSpPr>
              <p:cNvPr id="88" name="TextBox 87">
                <a:extLst>
                  <a:ext uri="{FF2B5EF4-FFF2-40B4-BE49-F238E27FC236}">
                    <a16:creationId xmlns:a16="http://schemas.microsoft.com/office/drawing/2014/main" id="{DFCBCF5C-1CE7-C6E6-1BCC-9D974BAFE7C2}"/>
                  </a:ext>
                </a:extLst>
              </p:cNvPr>
              <p:cNvSpPr txBox="1"/>
              <p:nvPr/>
            </p:nvSpPr>
            <p:spPr>
              <a:xfrm>
                <a:off x="413074" y="3538028"/>
                <a:ext cx="64561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b="1" dirty="0">
                    <a:solidFill>
                      <a:schemeClr val="accent3">
                        <a:lumMod val="50000"/>
                      </a:schemeClr>
                    </a:solidFill>
                  </a:rPr>
                  <a:t>GB</a:t>
                </a:r>
              </a:p>
            </p:txBody>
          </p:sp>
        </p:grp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66CA2F4F-7779-2C80-268D-759EC0225180}"/>
                </a:ext>
              </a:extLst>
            </p:cNvPr>
            <p:cNvSpPr txBox="1"/>
            <p:nvPr/>
          </p:nvSpPr>
          <p:spPr>
            <a:xfrm>
              <a:off x="3047759" y="3115859"/>
              <a:ext cx="33819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NHS Long-Term Plan </a:t>
              </a:r>
              <a:r>
                <a:rPr lang="en-GB" sz="1500" b="1" dirty="0"/>
                <a:t>(2019)</a:t>
              </a:r>
            </a:p>
          </p:txBody>
        </p:sp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4AAEA351-A7A4-0F40-420E-8FCC5AE3A45F}"/>
                </a:ext>
              </a:extLst>
            </p:cNvPr>
            <p:cNvSpPr txBox="1"/>
            <p:nvPr/>
          </p:nvSpPr>
          <p:spPr>
            <a:xfrm>
              <a:off x="1789438" y="3424574"/>
              <a:ext cx="565206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Prevention + early intervention – Personalised care</a:t>
              </a:r>
            </a:p>
            <a:p>
              <a:pPr algn="ctr"/>
              <a:r>
                <a:rPr lang="en-GB" sz="1600" dirty="0"/>
                <a:t>Community services </a:t>
              </a:r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D2651380-607F-148D-C0E3-28AFF0A2A658}"/>
              </a:ext>
            </a:extLst>
          </p:cNvPr>
          <p:cNvGrpSpPr/>
          <p:nvPr/>
        </p:nvGrpSpPr>
        <p:grpSpPr>
          <a:xfrm>
            <a:off x="454436" y="3948069"/>
            <a:ext cx="7269700" cy="978994"/>
            <a:chOff x="455134" y="4247039"/>
            <a:chExt cx="6910190" cy="978994"/>
          </a:xfrm>
        </p:grpSpPr>
        <p:sp>
          <p:nvSpPr>
            <p:cNvPr id="53" name="Rounded Rectangle 5">
              <a:extLst>
                <a:ext uri="{FF2B5EF4-FFF2-40B4-BE49-F238E27FC236}">
                  <a16:creationId xmlns:a16="http://schemas.microsoft.com/office/drawing/2014/main" id="{8AEDEAEF-E5DC-96DF-9C98-4D16B9AC7984}"/>
                </a:ext>
              </a:extLst>
            </p:cNvPr>
            <p:cNvSpPr/>
            <p:nvPr/>
          </p:nvSpPr>
          <p:spPr>
            <a:xfrm>
              <a:off x="455134" y="4247039"/>
              <a:ext cx="6821174" cy="978994"/>
            </a:xfrm>
            <a:prstGeom prst="roundRect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solidFill>
                <a:srgbClr val="E1E1E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30E6C08E-7498-91D5-CE8E-5E4A04A95A85}"/>
                </a:ext>
              </a:extLst>
            </p:cNvPr>
            <p:cNvGrpSpPr/>
            <p:nvPr/>
          </p:nvGrpSpPr>
          <p:grpSpPr>
            <a:xfrm>
              <a:off x="455134" y="4296287"/>
              <a:ext cx="1836900" cy="878447"/>
              <a:chOff x="271816" y="4153998"/>
              <a:chExt cx="1824923" cy="878447"/>
            </a:xfrm>
          </p:grpSpPr>
          <p:sp>
            <p:nvSpPr>
              <p:cNvPr id="78" name="TextBox 77">
                <a:extLst>
                  <a:ext uri="{FF2B5EF4-FFF2-40B4-BE49-F238E27FC236}">
                    <a16:creationId xmlns:a16="http://schemas.microsoft.com/office/drawing/2014/main" id="{538D0E69-773E-3D4A-0ECD-6E9F87F8CB32}"/>
                  </a:ext>
                </a:extLst>
              </p:cNvPr>
              <p:cNvSpPr txBox="1"/>
              <p:nvPr/>
            </p:nvSpPr>
            <p:spPr>
              <a:xfrm>
                <a:off x="271816" y="4386114"/>
                <a:ext cx="182492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b="1" dirty="0"/>
                  <a:t>LOCAL</a:t>
                </a:r>
              </a:p>
              <a:p>
                <a:pPr algn="ctr"/>
                <a:r>
                  <a:rPr lang="en-GB" b="1" dirty="0"/>
                  <a:t>GOVERNANCE</a:t>
                </a:r>
              </a:p>
            </p:txBody>
          </p:sp>
          <p:pic>
            <p:nvPicPr>
              <p:cNvPr id="83" name="Graphic 82" descr="Handshake outline">
                <a:extLst>
                  <a:ext uri="{FF2B5EF4-FFF2-40B4-BE49-F238E27FC236}">
                    <a16:creationId xmlns:a16="http://schemas.microsoft.com/office/drawing/2014/main" id="{D7770E27-20EC-11D7-B29C-21196353BB3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343998" y="4153998"/>
                <a:ext cx="506034" cy="506034"/>
              </a:xfrm>
              <a:prstGeom prst="rect">
                <a:avLst/>
              </a:prstGeom>
            </p:spPr>
          </p:pic>
        </p:grp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73A5A52A-9822-61D2-BFFF-ADBFFAB81826}"/>
                </a:ext>
              </a:extLst>
            </p:cNvPr>
            <p:cNvSpPr txBox="1"/>
            <p:nvPr/>
          </p:nvSpPr>
          <p:spPr>
            <a:xfrm>
              <a:off x="1887874" y="4604351"/>
              <a:ext cx="538843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NHS and local authority partnerships –  Shared leadership and accountability – Coordinated local decision-making</a:t>
              </a:r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EBB2C2C1-7D1E-05C6-64F6-851B3D6297CA}"/>
                </a:ext>
              </a:extLst>
            </p:cNvPr>
            <p:cNvSpPr txBox="1"/>
            <p:nvPr/>
          </p:nvSpPr>
          <p:spPr>
            <a:xfrm>
              <a:off x="2098289" y="4283992"/>
              <a:ext cx="52670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Integrated Care Systems </a:t>
              </a:r>
              <a:r>
                <a:rPr lang="en-GB" sz="1500" b="1" dirty="0"/>
                <a:t>(Health &amp; Care Act 2022)</a:t>
              </a:r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5C97E21B-96B5-9C79-3E0B-DE54E03F29A3}"/>
              </a:ext>
            </a:extLst>
          </p:cNvPr>
          <p:cNvGrpSpPr/>
          <p:nvPr/>
        </p:nvGrpSpPr>
        <p:grpSpPr>
          <a:xfrm>
            <a:off x="414287" y="5383607"/>
            <a:ext cx="7234519" cy="918870"/>
            <a:chOff x="471515" y="5496115"/>
            <a:chExt cx="6876748" cy="918870"/>
          </a:xfrm>
        </p:grpSpPr>
        <p:sp>
          <p:nvSpPr>
            <p:cNvPr id="93" name="Rounded Rectangle 5">
              <a:extLst>
                <a:ext uri="{FF2B5EF4-FFF2-40B4-BE49-F238E27FC236}">
                  <a16:creationId xmlns:a16="http://schemas.microsoft.com/office/drawing/2014/main" id="{96D19767-D3E5-FA77-7819-2C4850893A9B}"/>
                </a:ext>
              </a:extLst>
            </p:cNvPr>
            <p:cNvSpPr/>
            <p:nvPr/>
          </p:nvSpPr>
          <p:spPr>
            <a:xfrm>
              <a:off x="471515" y="5496115"/>
              <a:ext cx="6821174" cy="918870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rgbClr val="E1E1E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22" name="Group 121">
              <a:extLst>
                <a:ext uri="{FF2B5EF4-FFF2-40B4-BE49-F238E27FC236}">
                  <a16:creationId xmlns:a16="http://schemas.microsoft.com/office/drawing/2014/main" id="{67730045-8A0F-D7E7-EA44-EB97E44659C2}"/>
                </a:ext>
              </a:extLst>
            </p:cNvPr>
            <p:cNvGrpSpPr/>
            <p:nvPr/>
          </p:nvGrpSpPr>
          <p:grpSpPr>
            <a:xfrm>
              <a:off x="560067" y="5677821"/>
              <a:ext cx="2083223" cy="506031"/>
              <a:chOff x="493865" y="5514341"/>
              <a:chExt cx="2054798" cy="506031"/>
            </a:xfrm>
          </p:grpSpPr>
          <p:sp>
            <p:nvSpPr>
              <p:cNvPr id="95" name="TextBox 94">
                <a:extLst>
                  <a:ext uri="{FF2B5EF4-FFF2-40B4-BE49-F238E27FC236}">
                    <a16:creationId xmlns:a16="http://schemas.microsoft.com/office/drawing/2014/main" id="{3F06DD82-9FD6-381A-5D58-0BC64C1EFE0F}"/>
                  </a:ext>
                </a:extLst>
              </p:cNvPr>
              <p:cNvSpPr txBox="1"/>
              <p:nvPr/>
            </p:nvSpPr>
            <p:spPr>
              <a:xfrm>
                <a:off x="529966" y="5582690"/>
                <a:ext cx="201869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1"/>
                <a:r>
                  <a:rPr lang="en-GB" b="1" dirty="0">
                    <a:solidFill>
                      <a:schemeClr val="accent5">
                        <a:lumMod val="50000"/>
                      </a:schemeClr>
                    </a:solidFill>
                  </a:rPr>
                  <a:t>COMMUNITY</a:t>
                </a:r>
              </a:p>
            </p:txBody>
          </p:sp>
          <p:pic>
            <p:nvPicPr>
              <p:cNvPr id="87" name="Graphic 86" descr="Users outline">
                <a:extLst>
                  <a:ext uri="{FF2B5EF4-FFF2-40B4-BE49-F238E27FC236}">
                    <a16:creationId xmlns:a16="http://schemas.microsoft.com/office/drawing/2014/main" id="{E2B0AF3D-8159-7409-57C7-A5A8C993A66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493865" y="5514341"/>
                <a:ext cx="506031" cy="506031"/>
              </a:xfrm>
              <a:prstGeom prst="rect">
                <a:avLst/>
              </a:prstGeom>
            </p:spPr>
          </p:pic>
        </p:grp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840BD5B4-0D35-33EC-5638-3BC43E681A3D}"/>
                </a:ext>
              </a:extLst>
            </p:cNvPr>
            <p:cNvSpPr txBox="1"/>
            <p:nvPr/>
          </p:nvSpPr>
          <p:spPr>
            <a:xfrm>
              <a:off x="2755350" y="5513023"/>
              <a:ext cx="45929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1"/>
              <a:r>
                <a:rPr lang="en-GB" sz="2000" b="1" dirty="0">
                  <a:solidFill>
                    <a:schemeClr val="accent5">
                      <a:lumMod val="50000"/>
                    </a:schemeClr>
                  </a:solidFill>
                </a:rPr>
                <a:t>Reach Healthcare</a:t>
              </a:r>
            </a:p>
          </p:txBody>
        </p:sp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36F5CAD4-9AF4-2DCB-B07B-6A857F4DEF4C}"/>
                </a:ext>
              </a:extLst>
            </p:cNvPr>
            <p:cNvSpPr txBox="1"/>
            <p:nvPr/>
          </p:nvSpPr>
          <p:spPr>
            <a:xfrm>
              <a:off x="2172687" y="5830210"/>
              <a:ext cx="49946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Health promotion – community wellbeing &amp; support </a:t>
              </a:r>
            </a:p>
            <a:p>
              <a:pPr algn="ctr"/>
              <a:r>
                <a:rPr lang="en-GB" sz="1600" dirty="0"/>
                <a:t>Prevention – Local partnerships</a:t>
              </a:r>
            </a:p>
          </p:txBody>
        </p:sp>
      </p:grp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8B0E5E6C-5180-AA82-F298-20189D05EA58}"/>
              </a:ext>
            </a:extLst>
          </p:cNvPr>
          <p:cNvGrpSpPr/>
          <p:nvPr/>
        </p:nvGrpSpPr>
        <p:grpSpPr>
          <a:xfrm>
            <a:off x="2577136" y="152575"/>
            <a:ext cx="6966882" cy="971037"/>
            <a:chOff x="257484" y="225681"/>
            <a:chExt cx="6966882" cy="971037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4C93C1D6-CB0C-59DB-8EB8-39A0F546965C}"/>
                </a:ext>
              </a:extLst>
            </p:cNvPr>
            <p:cNvSpPr txBox="1"/>
            <p:nvPr/>
          </p:nvSpPr>
          <p:spPr>
            <a:xfrm>
              <a:off x="257484" y="225681"/>
              <a:ext cx="6939480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Policy and Governance for Integrated Care</a:t>
              </a:r>
            </a:p>
          </p:txBody>
        </p: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6A6BB4BB-4382-475B-07A7-67DC88D74471}"/>
                </a:ext>
              </a:extLst>
            </p:cNvPr>
            <p:cNvSpPr txBox="1"/>
            <p:nvPr/>
          </p:nvSpPr>
          <p:spPr>
            <a:xfrm>
              <a:off x="800886" y="735053"/>
              <a:ext cx="64234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Footlight MT Light" panose="0204060206030A020304" pitchFamily="18" charset="0"/>
                </a:rPr>
                <a:t>Supporting integrated health and wellbeing.</a:t>
              </a:r>
              <a:endParaRPr lang="en-GB" dirty="0">
                <a:latin typeface="Footlight MT Light" panose="0204060206030A020304" pitchFamily="18" charset="0"/>
              </a:endParaRPr>
            </a:p>
          </p:txBody>
        </p:sp>
      </p:grpSp>
      <p:sp>
        <p:nvSpPr>
          <p:cNvPr id="132" name="Arrow: Down 131">
            <a:extLst>
              <a:ext uri="{FF2B5EF4-FFF2-40B4-BE49-F238E27FC236}">
                <a16:creationId xmlns:a16="http://schemas.microsoft.com/office/drawing/2014/main" id="{CABDAA07-0B87-9EA9-96F4-1F9E58F70F12}"/>
              </a:ext>
            </a:extLst>
          </p:cNvPr>
          <p:cNvSpPr/>
          <p:nvPr/>
        </p:nvSpPr>
        <p:spPr>
          <a:xfrm>
            <a:off x="3385148" y="2217427"/>
            <a:ext cx="1219200" cy="447927"/>
          </a:xfrm>
          <a:prstGeom prst="down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4" name="Arrow: Down 133">
            <a:extLst>
              <a:ext uri="{FF2B5EF4-FFF2-40B4-BE49-F238E27FC236}">
                <a16:creationId xmlns:a16="http://schemas.microsoft.com/office/drawing/2014/main" id="{2C66F845-E8AD-9A5A-6403-AAA9FD6C70FA}"/>
              </a:ext>
            </a:extLst>
          </p:cNvPr>
          <p:cNvSpPr/>
          <p:nvPr/>
        </p:nvSpPr>
        <p:spPr>
          <a:xfrm>
            <a:off x="3395569" y="3524658"/>
            <a:ext cx="1219200" cy="447927"/>
          </a:xfrm>
          <a:prstGeom prst="down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Arrow: Down 135">
            <a:extLst>
              <a:ext uri="{FF2B5EF4-FFF2-40B4-BE49-F238E27FC236}">
                <a16:creationId xmlns:a16="http://schemas.microsoft.com/office/drawing/2014/main" id="{EDCC842A-B15D-D1CF-E9DA-96A943E6E3A0}"/>
              </a:ext>
            </a:extLst>
          </p:cNvPr>
          <p:cNvSpPr/>
          <p:nvPr/>
        </p:nvSpPr>
        <p:spPr>
          <a:xfrm>
            <a:off x="3378636" y="4944108"/>
            <a:ext cx="1219200" cy="447927"/>
          </a:xfrm>
          <a:prstGeom prst="down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id="{C6CB217C-E1B2-1976-2E9F-510A4095BB89}"/>
              </a:ext>
            </a:extLst>
          </p:cNvPr>
          <p:cNvSpPr txBox="1"/>
          <p:nvPr/>
        </p:nvSpPr>
        <p:spPr>
          <a:xfrm>
            <a:off x="7758603" y="2691730"/>
            <a:ext cx="40563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Integrated community-based care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Prevention and wellbeing programmes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Partnerships that improve local health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B8C797-5BF1-03F5-5B80-65EC07C07B36}"/>
              </a:ext>
            </a:extLst>
          </p:cNvPr>
          <p:cNvSpPr txBox="1"/>
          <p:nvPr/>
        </p:nvSpPr>
        <p:spPr>
          <a:xfrm>
            <a:off x="305607" y="6463973"/>
            <a:ext cx="75636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(Department of Health and Social Care, 2022; NHS England, 2019; NHS England, 2025; The King's Fund, 2022)</a:t>
            </a:r>
          </a:p>
        </p:txBody>
      </p:sp>
    </p:spTree>
    <p:extLst>
      <p:ext uri="{BB962C8B-B14F-4D97-AF65-F5344CB8AC3E}">
        <p14:creationId xmlns:p14="http://schemas.microsoft.com/office/powerpoint/2010/main" val="2307738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05633-E55C-65F7-9DCB-D9D6655CE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90F28385-8E95-0FD5-FFA1-16367302924A}"/>
              </a:ext>
            </a:extLst>
          </p:cNvPr>
          <p:cNvSpPr/>
          <p:nvPr/>
        </p:nvSpPr>
        <p:spPr>
          <a:xfrm>
            <a:off x="103897" y="1082842"/>
            <a:ext cx="12001395" cy="5719088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6196C0CD-8CF5-4EDE-E678-9F4BDFFF09CC}"/>
              </a:ext>
            </a:extLst>
          </p:cNvPr>
          <p:cNvSpPr/>
          <p:nvPr/>
        </p:nvSpPr>
        <p:spPr>
          <a:xfrm>
            <a:off x="421592" y="1407038"/>
            <a:ext cx="2561315" cy="4959037"/>
          </a:xfrm>
          <a:prstGeom prst="roundRect">
            <a:avLst/>
          </a:prstGeom>
          <a:solidFill>
            <a:srgbClr val="FCFCFC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AFDFC4A-4D50-735B-57B6-A29F501282DC}"/>
              </a:ext>
            </a:extLst>
          </p:cNvPr>
          <p:cNvSpPr txBox="1"/>
          <p:nvPr/>
        </p:nvSpPr>
        <p:spPr>
          <a:xfrm>
            <a:off x="8915367" y="2210238"/>
            <a:ext cx="32669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Reach Healthcare reflects these theories by: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9368240-B25A-CC41-CA13-660A338AAFC3}"/>
              </a:ext>
            </a:extLst>
          </p:cNvPr>
          <p:cNvSpPr txBox="1"/>
          <p:nvPr/>
        </p:nvSpPr>
        <p:spPr>
          <a:xfrm>
            <a:off x="8872241" y="5422942"/>
            <a:ext cx="34302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Theories provide guidance but applying them consistently in practice remains challenging.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35A3F36C-03D1-D345-892B-E6392F73E002}"/>
              </a:ext>
            </a:extLst>
          </p:cNvPr>
          <p:cNvGrpSpPr/>
          <p:nvPr/>
        </p:nvGrpSpPr>
        <p:grpSpPr>
          <a:xfrm>
            <a:off x="8898802" y="4620233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5A6CA29-F898-BE74-BF92-2E8F72FCFB36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841DCDD-E3F0-7930-1438-43B60DD23224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CBAFCBAD-A298-6B20-660F-DD80A22C424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8BE4FADE-4587-B42A-7DC4-D758E8B08F90}"/>
              </a:ext>
            </a:extLst>
          </p:cNvPr>
          <p:cNvGrpSpPr/>
          <p:nvPr/>
        </p:nvGrpSpPr>
        <p:grpSpPr>
          <a:xfrm>
            <a:off x="8654478" y="1475582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23F6CEF-DC8B-AA5D-53F4-D77535E4FD3C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7ECE5B71-7263-44C4-663F-26B67A2A0F9C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C6C29F02-1E04-BD24-123A-4A8798EAD23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0A5298DF-D51E-9BBF-6EE7-2DD195928F4C}"/>
              </a:ext>
            </a:extLst>
          </p:cNvPr>
          <p:cNvSpPr/>
          <p:nvPr/>
        </p:nvSpPr>
        <p:spPr>
          <a:xfrm>
            <a:off x="3200066" y="1426600"/>
            <a:ext cx="2556230" cy="4938775"/>
          </a:xfrm>
          <a:prstGeom prst="roundRect">
            <a:avLst/>
          </a:prstGeom>
          <a:solidFill>
            <a:srgbClr val="FCFCFC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48C974A8-131B-8B06-5610-A304F2AAA9D4}"/>
              </a:ext>
            </a:extLst>
          </p:cNvPr>
          <p:cNvSpPr/>
          <p:nvPr/>
        </p:nvSpPr>
        <p:spPr>
          <a:xfrm>
            <a:off x="6023561" y="1428198"/>
            <a:ext cx="2556230" cy="4938775"/>
          </a:xfrm>
          <a:prstGeom prst="roundRect">
            <a:avLst/>
          </a:prstGeom>
          <a:solidFill>
            <a:srgbClr val="FCFCFC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9EE53A9E-679A-430C-45BD-A48A7132532B}"/>
              </a:ext>
            </a:extLst>
          </p:cNvPr>
          <p:cNvSpPr/>
          <p:nvPr/>
        </p:nvSpPr>
        <p:spPr>
          <a:xfrm>
            <a:off x="421648" y="1326675"/>
            <a:ext cx="2558583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E5533307-AA30-A3ED-49A9-19A6E7A970C7}"/>
              </a:ext>
            </a:extLst>
          </p:cNvPr>
          <p:cNvSpPr/>
          <p:nvPr/>
        </p:nvSpPr>
        <p:spPr>
          <a:xfrm>
            <a:off x="3200104" y="1346236"/>
            <a:ext cx="2578862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15C1E8C6-0143-9D57-2811-ECFC8FB4E5C0}"/>
              </a:ext>
            </a:extLst>
          </p:cNvPr>
          <p:cNvSpPr/>
          <p:nvPr/>
        </p:nvSpPr>
        <p:spPr>
          <a:xfrm>
            <a:off x="6031057" y="1363896"/>
            <a:ext cx="2542016" cy="688847"/>
          </a:xfrm>
          <a:prstGeom prst="roundRect">
            <a:avLst/>
          </a:prstGeom>
          <a:solidFill>
            <a:srgbClr val="DAB48E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C2904E6-CCD1-6839-3D64-3BFE90258F67}"/>
              </a:ext>
            </a:extLst>
          </p:cNvPr>
          <p:cNvSpPr txBox="1"/>
          <p:nvPr/>
        </p:nvSpPr>
        <p:spPr>
          <a:xfrm>
            <a:off x="120413" y="1295470"/>
            <a:ext cx="28648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/>
            <a:r>
              <a:rPr lang="en-GB" sz="2000" b="1" dirty="0"/>
              <a:t>Biopsychosocial model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15AA64C-B058-0CE9-18E2-D59400BAE33D}"/>
              </a:ext>
            </a:extLst>
          </p:cNvPr>
          <p:cNvSpPr txBox="1"/>
          <p:nvPr/>
        </p:nvSpPr>
        <p:spPr>
          <a:xfrm>
            <a:off x="6431752" y="1346236"/>
            <a:ext cx="20222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Person-centred care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440B218-1532-2424-EC75-5D65AF5EE9A1}"/>
              </a:ext>
            </a:extLst>
          </p:cNvPr>
          <p:cNvSpPr txBox="1"/>
          <p:nvPr/>
        </p:nvSpPr>
        <p:spPr>
          <a:xfrm>
            <a:off x="3692448" y="1326675"/>
            <a:ext cx="18813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Social Model of Health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8D6E71F-61DD-28E5-2AD2-C365A9B989A8}"/>
              </a:ext>
            </a:extLst>
          </p:cNvPr>
          <p:cNvSpPr txBox="1"/>
          <p:nvPr/>
        </p:nvSpPr>
        <p:spPr>
          <a:xfrm>
            <a:off x="592579" y="2056818"/>
            <a:ext cx="23473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Treats the whole person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80CA7F6-EB8B-D556-C9B6-BE02D1872BCC}"/>
              </a:ext>
            </a:extLst>
          </p:cNvPr>
          <p:cNvSpPr txBox="1"/>
          <p:nvPr/>
        </p:nvSpPr>
        <p:spPr>
          <a:xfrm>
            <a:off x="460453" y="4951849"/>
            <a:ext cx="254241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Health is shaped by physical, psychological &amp; social factors.</a:t>
            </a:r>
          </a:p>
          <a:p>
            <a:pPr>
              <a:spcBef>
                <a:spcPts val="600"/>
              </a:spcBef>
            </a:pPr>
            <a:r>
              <a:rPr lang="en-GB" sz="1300" b="1" dirty="0"/>
              <a:t>Focus: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Holistic assessment &amp;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Multidisciplinary working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28018A44-9E02-5473-7F0F-12DDC6AC61A4}"/>
              </a:ext>
            </a:extLst>
          </p:cNvPr>
          <p:cNvSpPr txBox="1"/>
          <p:nvPr/>
        </p:nvSpPr>
        <p:spPr>
          <a:xfrm>
            <a:off x="3219785" y="1994301"/>
            <a:ext cx="2514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1600" dirty="0"/>
              <a:t>Addresses the causes of poor health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34537E9-1367-1179-CF02-A3AE5176B3FA}"/>
              </a:ext>
            </a:extLst>
          </p:cNvPr>
          <p:cNvGrpSpPr/>
          <p:nvPr/>
        </p:nvGrpSpPr>
        <p:grpSpPr>
          <a:xfrm>
            <a:off x="2040678" y="93262"/>
            <a:ext cx="7613074" cy="946397"/>
            <a:chOff x="310953" y="88824"/>
            <a:chExt cx="7613074" cy="946397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EC277FB0-4140-FC5B-07B4-BBA573A23F6B}"/>
                </a:ext>
              </a:extLst>
            </p:cNvPr>
            <p:cNvSpPr txBox="1"/>
            <p:nvPr/>
          </p:nvSpPr>
          <p:spPr>
            <a:xfrm>
              <a:off x="310953" y="88824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Theoretical Perspectives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0353E8B-39F9-1D43-7F0F-97230C9AFE2D}"/>
                </a:ext>
              </a:extLst>
            </p:cNvPr>
            <p:cNvSpPr txBox="1"/>
            <p:nvPr/>
          </p:nvSpPr>
          <p:spPr>
            <a:xfrm>
              <a:off x="701305" y="573556"/>
              <a:ext cx="701155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Footlight MT Light" panose="0204060206030A020304" pitchFamily="18" charset="0"/>
                </a:rPr>
                <a:t>Understanding the principles behind integrated care.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DD86764-FF1B-1E3D-368E-78385EE2B664}"/>
              </a:ext>
            </a:extLst>
          </p:cNvPr>
          <p:cNvSpPr txBox="1"/>
          <p:nvPr/>
        </p:nvSpPr>
        <p:spPr>
          <a:xfrm>
            <a:off x="8941583" y="2716398"/>
            <a:ext cx="33169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Supporting the whole person, not just illness.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Addressing social and lifestyle factors.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Empowering people to improve their own health.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FAF7A1D-D8E7-9CEE-7B9E-3302F7C4AE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172" t="5899" r="6503" b="17485"/>
          <a:stretch>
            <a:fillRect/>
          </a:stretch>
        </p:blipFill>
        <p:spPr>
          <a:xfrm>
            <a:off x="904317" y="2525533"/>
            <a:ext cx="1498324" cy="150783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C440150-2E18-83EE-4AED-294EBB30D4BC}"/>
              </a:ext>
            </a:extLst>
          </p:cNvPr>
          <p:cNvSpPr txBox="1"/>
          <p:nvPr/>
        </p:nvSpPr>
        <p:spPr>
          <a:xfrm>
            <a:off x="3230406" y="4782418"/>
            <a:ext cx="26168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Health is shaped by wider social, economic &amp; environmental factors.</a:t>
            </a:r>
          </a:p>
          <a:p>
            <a:pPr>
              <a:spcBef>
                <a:spcPts val="600"/>
              </a:spcBef>
            </a:pPr>
            <a:r>
              <a:rPr lang="en-GB" sz="1300" b="1" dirty="0"/>
              <a:t>Focus: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Prevention &amp; early intervention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Reduce health inequalities</a:t>
            </a:r>
            <a:endParaRPr lang="en-GB" sz="1300" b="1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CBD5F74-23EE-22BC-941C-92204440344D}"/>
              </a:ext>
            </a:extLst>
          </p:cNvPr>
          <p:cNvSpPr txBox="1"/>
          <p:nvPr/>
        </p:nvSpPr>
        <p:spPr>
          <a:xfrm>
            <a:off x="6089666" y="4997367"/>
            <a:ext cx="2572030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People are involved in decisions about their care &amp; support.</a:t>
            </a:r>
          </a:p>
          <a:p>
            <a:pPr>
              <a:spcBef>
                <a:spcPts val="600"/>
              </a:spcBef>
            </a:pPr>
            <a:r>
              <a:rPr lang="en-GB" sz="1300" b="1" dirty="0"/>
              <a:t>Why does it matter?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Engagement &amp; satisfaction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Support independence &amp; better outcomes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922706C-D315-9A26-90C6-DE5DE9367470}"/>
              </a:ext>
            </a:extLst>
          </p:cNvPr>
          <p:cNvSpPr txBox="1"/>
          <p:nvPr/>
        </p:nvSpPr>
        <p:spPr>
          <a:xfrm>
            <a:off x="6117256" y="2053866"/>
            <a:ext cx="2514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People are partners in care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B91F6577-54BA-B6E7-ED15-2390D080C3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091" t="3226" r="20812" b="8987"/>
          <a:stretch>
            <a:fillRect/>
          </a:stretch>
        </p:blipFill>
        <p:spPr>
          <a:xfrm>
            <a:off x="3757416" y="2556495"/>
            <a:ext cx="1395943" cy="1451094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BAF8F7C1-E85D-4A95-767A-A80B92EE689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705" t="3322" r="16454" b="3980"/>
          <a:stretch>
            <a:fillRect/>
          </a:stretch>
        </p:blipFill>
        <p:spPr>
          <a:xfrm>
            <a:off x="6559086" y="2465233"/>
            <a:ext cx="1513659" cy="154527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3980E3-8DA7-2E7F-B4CF-0CC5D286FD06}"/>
              </a:ext>
            </a:extLst>
          </p:cNvPr>
          <p:cNvSpPr txBox="1"/>
          <p:nvPr/>
        </p:nvSpPr>
        <p:spPr>
          <a:xfrm>
            <a:off x="498628" y="4230810"/>
            <a:ext cx="23403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Health is more than the absence of illness.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D07DD0-3FD8-C1E9-546A-54EB8EBE4D07}"/>
              </a:ext>
            </a:extLst>
          </p:cNvPr>
          <p:cNvSpPr txBox="1"/>
          <p:nvPr/>
        </p:nvSpPr>
        <p:spPr>
          <a:xfrm>
            <a:off x="5960091" y="4065843"/>
            <a:ext cx="26714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Care works best when people are involved in shaping it.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555E90-A226-3A33-66B4-7052658D6D3E}"/>
              </a:ext>
            </a:extLst>
          </p:cNvPr>
          <p:cNvSpPr txBox="1"/>
          <p:nvPr/>
        </p:nvSpPr>
        <p:spPr>
          <a:xfrm>
            <a:off x="3173665" y="4067405"/>
            <a:ext cx="25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Improve people’s health by improving their living conditions.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E967E6-CB8D-90F0-596D-9F216321FC33}"/>
              </a:ext>
            </a:extLst>
          </p:cNvPr>
          <p:cNvSpPr txBox="1"/>
          <p:nvPr/>
        </p:nvSpPr>
        <p:spPr>
          <a:xfrm>
            <a:off x="904317" y="6531579"/>
            <a:ext cx="73194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(Engel, 1977; Dahlgren and Whitehead, 1991; Becker, 1974; NHS England, 2019)</a:t>
            </a:r>
          </a:p>
        </p:txBody>
      </p:sp>
    </p:spTree>
    <p:extLst>
      <p:ext uri="{BB962C8B-B14F-4D97-AF65-F5344CB8AC3E}">
        <p14:creationId xmlns:p14="http://schemas.microsoft.com/office/powerpoint/2010/main" val="3508702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1CC792-E4BD-D9D5-0A08-EFACF2396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48DFCE6-38BC-616A-A30E-4535477DAFDE}"/>
              </a:ext>
            </a:extLst>
          </p:cNvPr>
          <p:cNvSpPr/>
          <p:nvPr/>
        </p:nvSpPr>
        <p:spPr>
          <a:xfrm>
            <a:off x="-44134" y="1091381"/>
            <a:ext cx="12109077" cy="5650614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D957D6B3-33DF-30C6-6D23-856A851447E3}"/>
              </a:ext>
            </a:extLst>
          </p:cNvPr>
          <p:cNvSpPr/>
          <p:nvPr/>
        </p:nvSpPr>
        <p:spPr>
          <a:xfrm>
            <a:off x="41321" y="1346523"/>
            <a:ext cx="2870535" cy="3320563"/>
          </a:xfrm>
          <a:prstGeom prst="roundRect">
            <a:avLst/>
          </a:prstGeom>
          <a:solidFill>
            <a:srgbClr val="FCFCFC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06AB312-5E39-EFED-F286-5A24B605036E}"/>
              </a:ext>
            </a:extLst>
          </p:cNvPr>
          <p:cNvSpPr txBox="1"/>
          <p:nvPr/>
        </p:nvSpPr>
        <p:spPr>
          <a:xfrm>
            <a:off x="8919657" y="4833085"/>
            <a:ext cx="2871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Community partnerships improve outcomes but rely on sustainable funding and continued collaboration.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8FDE5C1-8FC4-E33F-8828-2D871500E00C}"/>
              </a:ext>
            </a:extLst>
          </p:cNvPr>
          <p:cNvSpPr txBox="1"/>
          <p:nvPr/>
        </p:nvSpPr>
        <p:spPr>
          <a:xfrm>
            <a:off x="7378231" y="6230069"/>
            <a:ext cx="4784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(Reach Healthcare, 2025; Kent and Medway Integrated Care Board, 2025; Medway Council, 2025)</a:t>
            </a:r>
            <a:endParaRPr lang="en-GB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15FFC20D-C4C5-E9C4-1413-C31E026B0B97}"/>
              </a:ext>
            </a:extLst>
          </p:cNvPr>
          <p:cNvGrpSpPr/>
          <p:nvPr/>
        </p:nvGrpSpPr>
        <p:grpSpPr>
          <a:xfrm>
            <a:off x="8919657" y="4088689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2F4F1AB-CF86-8905-FAF5-7700EF56FE76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ADB0D73-7D6B-2200-CC42-A18F87EB5245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DD2B2784-E16A-36DF-0B42-E6761FF6F86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DE0227B5-EE4D-55A2-15DA-D39B72295318}"/>
              </a:ext>
            </a:extLst>
          </p:cNvPr>
          <p:cNvSpPr/>
          <p:nvPr/>
        </p:nvSpPr>
        <p:spPr>
          <a:xfrm>
            <a:off x="2931268" y="1366785"/>
            <a:ext cx="2864836" cy="3321031"/>
          </a:xfrm>
          <a:prstGeom prst="roundRect">
            <a:avLst/>
          </a:prstGeom>
          <a:solidFill>
            <a:srgbClr val="FCFCFC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5E5FC50B-1592-5822-7697-A876B098EF06}"/>
              </a:ext>
            </a:extLst>
          </p:cNvPr>
          <p:cNvSpPr/>
          <p:nvPr/>
        </p:nvSpPr>
        <p:spPr>
          <a:xfrm>
            <a:off x="5839166" y="1346055"/>
            <a:ext cx="2864836" cy="3321031"/>
          </a:xfrm>
          <a:prstGeom prst="roundRect">
            <a:avLst/>
          </a:prstGeom>
          <a:solidFill>
            <a:srgbClr val="FCFCFC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BF28F45A-0FBD-CACB-A54A-3EDDAFE2DA10}"/>
              </a:ext>
            </a:extLst>
          </p:cNvPr>
          <p:cNvSpPr/>
          <p:nvPr/>
        </p:nvSpPr>
        <p:spPr>
          <a:xfrm>
            <a:off x="41376" y="1266160"/>
            <a:ext cx="2867473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00CDE798-CA14-02D2-F014-A1CEA2D1BB0E}"/>
              </a:ext>
            </a:extLst>
          </p:cNvPr>
          <p:cNvSpPr/>
          <p:nvPr/>
        </p:nvSpPr>
        <p:spPr>
          <a:xfrm>
            <a:off x="2931306" y="1286421"/>
            <a:ext cx="2890200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5E6AA818-9B77-AD5A-E47A-4F0C51C56D28}"/>
              </a:ext>
            </a:extLst>
          </p:cNvPr>
          <p:cNvSpPr/>
          <p:nvPr/>
        </p:nvSpPr>
        <p:spPr>
          <a:xfrm>
            <a:off x="5846662" y="1281753"/>
            <a:ext cx="2848906" cy="688847"/>
          </a:xfrm>
          <a:prstGeom prst="roundRect">
            <a:avLst/>
          </a:prstGeom>
          <a:solidFill>
            <a:srgbClr val="DAB48E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FD6CC8B-111B-4F6D-1AE0-8DCB4653D98B}"/>
              </a:ext>
            </a:extLst>
          </p:cNvPr>
          <p:cNvSpPr txBox="1"/>
          <p:nvPr/>
        </p:nvSpPr>
        <p:spPr>
          <a:xfrm>
            <a:off x="105516" y="1247121"/>
            <a:ext cx="30218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000" b="1" dirty="0"/>
              <a:t>Health &amp; Lifestyle Programmes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DBA05AE-6625-EC18-BAE1-21C521623C16}"/>
              </a:ext>
            </a:extLst>
          </p:cNvPr>
          <p:cNvSpPr txBox="1"/>
          <p:nvPr/>
        </p:nvSpPr>
        <p:spPr>
          <a:xfrm>
            <a:off x="6488950" y="1278671"/>
            <a:ext cx="21085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Community Partnerships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C3D28CC-BD0F-D4FE-D341-B770711A9391}"/>
              </a:ext>
            </a:extLst>
          </p:cNvPr>
          <p:cNvSpPr txBox="1"/>
          <p:nvPr/>
        </p:nvSpPr>
        <p:spPr>
          <a:xfrm>
            <a:off x="3598750" y="1281753"/>
            <a:ext cx="1908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Mental Health &amp; Wellbeing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B73BC65-B115-3675-0CB2-B46384A72F60}"/>
              </a:ext>
            </a:extLst>
          </p:cNvPr>
          <p:cNvSpPr txBox="1"/>
          <p:nvPr/>
        </p:nvSpPr>
        <p:spPr>
          <a:xfrm>
            <a:off x="541569" y="2109539"/>
            <a:ext cx="25711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Healthy Way weight management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Physical activity sessions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Healthy eating support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Healthy lifestyle advice &amp; smoking cessation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38CEAAC-ADA9-9D2D-F2CF-F0DCC5AA8E0B}"/>
              </a:ext>
            </a:extLst>
          </p:cNvPr>
          <p:cNvGrpSpPr/>
          <p:nvPr/>
        </p:nvGrpSpPr>
        <p:grpSpPr>
          <a:xfrm>
            <a:off x="2289463" y="144074"/>
            <a:ext cx="7613074" cy="947641"/>
            <a:chOff x="394522" y="87866"/>
            <a:chExt cx="7613074" cy="94764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036302A3-A6C4-73D0-1FA4-A21A51B56B18}"/>
                </a:ext>
              </a:extLst>
            </p:cNvPr>
            <p:cNvSpPr txBox="1"/>
            <p:nvPr/>
          </p:nvSpPr>
          <p:spPr>
            <a:xfrm>
              <a:off x="394522" y="87866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Integrated Service Delivery in Practice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8F159C8-FEA1-A4A7-E09A-8DB665DBD252}"/>
                </a:ext>
              </a:extLst>
            </p:cNvPr>
            <p:cNvSpPr txBox="1"/>
            <p:nvPr/>
          </p:nvSpPr>
          <p:spPr>
            <a:xfrm>
              <a:off x="691879" y="573842"/>
              <a:ext cx="701155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Reach Healthcare, Medway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B829F88-8521-4677-C15C-5B2F5E5178F6}"/>
              </a:ext>
            </a:extLst>
          </p:cNvPr>
          <p:cNvSpPr txBox="1"/>
          <p:nvPr/>
        </p:nvSpPr>
        <p:spPr>
          <a:xfrm>
            <a:off x="6350163" y="2108466"/>
            <a:ext cx="252582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Working with NHS &amp; Medway Council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Partnerships with voluntary organisations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A Better Medway Champions programme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Local health promotion &amp; awareness initiatives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8C5B12-1F76-AF7E-52B4-535F8DDC880B}"/>
              </a:ext>
            </a:extLst>
          </p:cNvPr>
          <p:cNvSpPr txBox="1"/>
          <p:nvPr/>
        </p:nvSpPr>
        <p:spPr>
          <a:xfrm>
            <a:off x="3446189" y="2116250"/>
            <a:ext cx="25711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Connect 5 mental wellbeing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Mental health First Aid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Trauma-informed practice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Wellbeing &amp; resilience training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52366AE-B905-1EBA-3595-0A902D58C4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82" t="35113" r="62523" b="49248"/>
          <a:stretch>
            <a:fillRect/>
          </a:stretch>
        </p:blipFill>
        <p:spPr bwMode="auto">
          <a:xfrm>
            <a:off x="149085" y="2706042"/>
            <a:ext cx="367174" cy="3910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40A0674-B51B-BED6-D961-5FE122364C0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8618" r="81268" b="70949"/>
          <a:stretch>
            <a:fillRect/>
          </a:stretch>
        </p:blipFill>
        <p:spPr bwMode="auto">
          <a:xfrm>
            <a:off x="56060" y="1208643"/>
            <a:ext cx="553223" cy="7078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796CF7D-F7A6-1DE0-5AC4-0CC6713DC52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4" t="32876" r="81484" b="49248"/>
          <a:stretch>
            <a:fillRect/>
          </a:stretch>
        </p:blipFill>
        <p:spPr bwMode="auto">
          <a:xfrm>
            <a:off x="132851" y="2114627"/>
            <a:ext cx="399642" cy="44738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DC21A0E-3F0E-AFA1-970D-83C7CBBD3A8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63" t="32876" r="44633" b="49248"/>
          <a:stretch>
            <a:fillRect/>
          </a:stretch>
        </p:blipFill>
        <p:spPr bwMode="auto">
          <a:xfrm>
            <a:off x="141799" y="3100797"/>
            <a:ext cx="383536" cy="3910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7B325F2-1476-F3D1-37BA-24415A682AC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26" t="32876" r="28444" b="49248"/>
          <a:stretch>
            <a:fillRect/>
          </a:stretch>
        </p:blipFill>
        <p:spPr bwMode="auto">
          <a:xfrm>
            <a:off x="140904" y="3557706"/>
            <a:ext cx="391589" cy="39158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9C52CC6-1DC8-5704-893D-1377D10D7D9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4" t="56794" r="80012" b="28494"/>
          <a:stretch>
            <a:fillRect/>
          </a:stretch>
        </p:blipFill>
        <p:spPr bwMode="auto">
          <a:xfrm>
            <a:off x="2996760" y="3591429"/>
            <a:ext cx="436960" cy="32414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A0EFA86D-82D1-B301-DC1D-70745535FBF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08" t="8618" r="60816" b="70949"/>
          <a:stretch>
            <a:fillRect/>
          </a:stretch>
        </p:blipFill>
        <p:spPr bwMode="auto">
          <a:xfrm>
            <a:off x="2994304" y="1287156"/>
            <a:ext cx="555179" cy="68344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3BFE9A27-0695-8798-C6B2-5157E8052E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5" t="56798" r="61352" b="28492"/>
          <a:stretch>
            <a:fillRect/>
          </a:stretch>
        </p:blipFill>
        <p:spPr bwMode="auto">
          <a:xfrm>
            <a:off x="2994451" y="2702121"/>
            <a:ext cx="460968" cy="3697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070B6C55-6DC5-1AE7-FD82-086207C344F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26" t="56794" r="28194" b="28496"/>
          <a:stretch>
            <a:fillRect/>
          </a:stretch>
        </p:blipFill>
        <p:spPr bwMode="auto">
          <a:xfrm>
            <a:off x="3063016" y="2184410"/>
            <a:ext cx="417753" cy="3697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74B8C7C9-65B1-27A1-8E29-205161CB62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28" t="56794" r="45584" b="28496"/>
          <a:stretch>
            <a:fillRect/>
          </a:stretch>
        </p:blipFill>
        <p:spPr bwMode="auto">
          <a:xfrm>
            <a:off x="2954023" y="3131688"/>
            <a:ext cx="436960" cy="3697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F62CC679-120D-757E-8224-452A012F94A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8" t="75646" r="61027" b="6471"/>
          <a:stretch>
            <a:fillRect/>
          </a:stretch>
        </p:blipFill>
        <p:spPr bwMode="auto">
          <a:xfrm>
            <a:off x="5965903" y="3446582"/>
            <a:ext cx="414352" cy="42200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2FB751BB-AEED-C07C-2E8D-E01F7696555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67" t="8618" r="28443" b="70949"/>
          <a:stretch>
            <a:fillRect/>
          </a:stretch>
        </p:blipFill>
        <p:spPr bwMode="auto">
          <a:xfrm>
            <a:off x="5973723" y="1286422"/>
            <a:ext cx="523066" cy="63098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58BC3D9-120E-A70B-C141-7C96AA45D1E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91" t="56794" r="7439" b="28496"/>
          <a:stretch>
            <a:fillRect/>
          </a:stretch>
        </p:blipFill>
        <p:spPr bwMode="auto">
          <a:xfrm>
            <a:off x="5946988" y="2833173"/>
            <a:ext cx="455336" cy="34679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87D51616-308D-8139-C32B-97450F89FF8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24" t="75646" r="44882" b="6471"/>
          <a:stretch>
            <a:fillRect/>
          </a:stretch>
        </p:blipFill>
        <p:spPr bwMode="auto">
          <a:xfrm>
            <a:off x="5973110" y="4039408"/>
            <a:ext cx="407145" cy="42200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F214B8B2-5385-52BD-93B4-5D517031DD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6" t="79481" r="80621" b="8375"/>
          <a:stretch>
            <a:fillRect/>
          </a:stretch>
        </p:blipFill>
        <p:spPr bwMode="auto">
          <a:xfrm>
            <a:off x="5950140" y="2215080"/>
            <a:ext cx="452184" cy="28644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3B27870C-E7E0-82AB-C519-95AC2654EE9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6771" b="11730"/>
          <a:stretch>
            <a:fillRect/>
          </a:stretch>
        </p:blipFill>
        <p:spPr>
          <a:xfrm>
            <a:off x="8919657" y="1676793"/>
            <a:ext cx="2757645" cy="197169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EDCB29F4-5ED7-78E0-45B3-9655B4CFEBD4}"/>
              </a:ext>
            </a:extLst>
          </p:cNvPr>
          <p:cNvGrpSpPr/>
          <p:nvPr/>
        </p:nvGrpSpPr>
        <p:grpSpPr>
          <a:xfrm>
            <a:off x="1795403" y="4748050"/>
            <a:ext cx="5549903" cy="1967579"/>
            <a:chOff x="271602" y="4774415"/>
            <a:chExt cx="5549903" cy="1967579"/>
          </a:xfrm>
        </p:grpSpPr>
        <p:sp>
          <p:nvSpPr>
            <p:cNvPr id="69" name="Rounded Rectangle 5">
              <a:extLst>
                <a:ext uri="{FF2B5EF4-FFF2-40B4-BE49-F238E27FC236}">
                  <a16:creationId xmlns:a16="http://schemas.microsoft.com/office/drawing/2014/main" id="{CBA58ABD-BE48-A9B4-2BCC-1ADCE5E4CE34}"/>
                </a:ext>
              </a:extLst>
            </p:cNvPr>
            <p:cNvSpPr/>
            <p:nvPr/>
          </p:nvSpPr>
          <p:spPr>
            <a:xfrm>
              <a:off x="271602" y="4774415"/>
              <a:ext cx="5549903" cy="1967579"/>
            </a:xfrm>
            <a:prstGeom prst="roundRect">
              <a:avLst/>
            </a:prstGeom>
            <a:ln/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F11F9B3C-32ED-0B06-B916-0F96D67650F6}"/>
                </a:ext>
              </a:extLst>
            </p:cNvPr>
            <p:cNvSpPr txBox="1"/>
            <p:nvPr/>
          </p:nvSpPr>
          <p:spPr>
            <a:xfrm>
              <a:off x="1210606" y="4859558"/>
              <a:ext cx="3923794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Digital Integration (Telehealth)</a:t>
              </a:r>
            </a:p>
          </p:txBody>
        </p:sp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6587B8AD-5D14-FA25-55B7-10DB47C4994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582" t="8618" r="8272" b="70949"/>
            <a:stretch>
              <a:fillRect/>
            </a:stretch>
          </p:blipFill>
          <p:spPr bwMode="auto">
            <a:xfrm>
              <a:off x="312226" y="5110722"/>
              <a:ext cx="655955" cy="680085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4E85415-16E0-7056-FF99-C272EA86532E}"/>
                </a:ext>
              </a:extLst>
            </p:cNvPr>
            <p:cNvSpPr txBox="1"/>
            <p:nvPr/>
          </p:nvSpPr>
          <p:spPr>
            <a:xfrm>
              <a:off x="848657" y="5163827"/>
              <a:ext cx="4428718" cy="155427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GB" sz="1600" dirty="0"/>
                <a:t>Integrated care through digital NHS personal and community-based services</a:t>
              </a:r>
            </a:p>
            <a:p>
              <a:pPr algn="ctr">
                <a:spcAft>
                  <a:spcPts val="600"/>
                </a:spcAft>
              </a:pPr>
              <a:r>
                <a:rPr lang="en-GB" sz="1600" dirty="0"/>
                <a:t>GP telephone and video consultations</a:t>
              </a:r>
            </a:p>
            <a:p>
              <a:pPr algn="ctr">
                <a:spcAft>
                  <a:spcPts val="600"/>
                </a:spcAft>
              </a:pPr>
              <a:r>
                <a:rPr lang="en-GB" sz="1600" dirty="0"/>
                <a:t>Online referrals, prescriptions</a:t>
              </a:r>
            </a:p>
            <a:p>
              <a:pPr algn="ctr">
                <a:spcAft>
                  <a:spcPts val="600"/>
                </a:spcAft>
              </a:pPr>
              <a:r>
                <a:rPr lang="en-GB" sz="1600" dirty="0"/>
                <a:t>Remote follow-ups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4208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AC9DA-555B-CAE5-8192-5B104656A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AB005E9-5EE9-AC8F-CDD1-F4F0009DA570}"/>
              </a:ext>
            </a:extLst>
          </p:cNvPr>
          <p:cNvSpPr/>
          <p:nvPr/>
        </p:nvSpPr>
        <p:spPr>
          <a:xfrm>
            <a:off x="53555" y="948902"/>
            <a:ext cx="12011388" cy="579309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8A530118-DF68-70C6-AC15-FA0A583F7BCA}"/>
              </a:ext>
            </a:extLst>
          </p:cNvPr>
          <p:cNvSpPr/>
          <p:nvPr/>
        </p:nvSpPr>
        <p:spPr>
          <a:xfrm>
            <a:off x="357797" y="1346523"/>
            <a:ext cx="2554059" cy="3317515"/>
          </a:xfrm>
          <a:prstGeom prst="roundRect">
            <a:avLst/>
          </a:prstGeom>
          <a:solidFill>
            <a:srgbClr val="FCFCFC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E1E0F78-B934-2FD2-3C4E-9E6BD104E4B9}"/>
              </a:ext>
            </a:extLst>
          </p:cNvPr>
          <p:cNvSpPr txBox="1"/>
          <p:nvPr/>
        </p:nvSpPr>
        <p:spPr>
          <a:xfrm>
            <a:off x="8805954" y="4637079"/>
            <a:ext cx="3303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Prevention improves long-term outcomes, but benefits require sustained investment and patience.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0EFA596-9C0A-8A5C-27D1-FA897416F2AA}"/>
              </a:ext>
            </a:extLst>
          </p:cNvPr>
          <p:cNvSpPr txBox="1"/>
          <p:nvPr/>
        </p:nvSpPr>
        <p:spPr>
          <a:xfrm>
            <a:off x="8498081" y="6299290"/>
            <a:ext cx="3545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(Reach Healthcare, 2025; Medway Council, 2025; NICE, 2022; NICE, 2023)</a:t>
            </a:r>
            <a:endParaRPr lang="en-GB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256A9B20-F18C-1C1B-34FC-14687D1CFA49}"/>
              </a:ext>
            </a:extLst>
          </p:cNvPr>
          <p:cNvGrpSpPr/>
          <p:nvPr/>
        </p:nvGrpSpPr>
        <p:grpSpPr>
          <a:xfrm>
            <a:off x="8857194" y="3839973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02A67F2-D034-FC72-0968-6A19E8EB3428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AC2CAB1-73A2-A201-D59E-A77D4A885810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FB9C4811-0CE5-854C-0214-3F7CDA845D0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89714D74-A562-F313-B620-0973989E6E3F}"/>
              </a:ext>
            </a:extLst>
          </p:cNvPr>
          <p:cNvSpPr/>
          <p:nvPr/>
        </p:nvSpPr>
        <p:spPr>
          <a:xfrm>
            <a:off x="3247116" y="1366785"/>
            <a:ext cx="2548988" cy="3317983"/>
          </a:xfrm>
          <a:prstGeom prst="roundRect">
            <a:avLst/>
          </a:prstGeom>
          <a:solidFill>
            <a:srgbClr val="FCFCFC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04A0B5C2-E8D5-390A-3976-FA7749C5681D}"/>
              </a:ext>
            </a:extLst>
          </p:cNvPr>
          <p:cNvSpPr/>
          <p:nvPr/>
        </p:nvSpPr>
        <p:spPr>
          <a:xfrm>
            <a:off x="6155014" y="1346055"/>
            <a:ext cx="2548988" cy="3317983"/>
          </a:xfrm>
          <a:prstGeom prst="roundRect">
            <a:avLst/>
          </a:prstGeom>
          <a:solidFill>
            <a:srgbClr val="FCFCFC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2D984D09-14DF-C0F8-19A6-58E98122E18E}"/>
              </a:ext>
            </a:extLst>
          </p:cNvPr>
          <p:cNvSpPr/>
          <p:nvPr/>
        </p:nvSpPr>
        <p:spPr>
          <a:xfrm>
            <a:off x="357515" y="1266160"/>
            <a:ext cx="2551334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DFDBCD89-9996-5C10-B741-49EE9BAC505C}"/>
              </a:ext>
            </a:extLst>
          </p:cNvPr>
          <p:cNvSpPr/>
          <p:nvPr/>
        </p:nvSpPr>
        <p:spPr>
          <a:xfrm>
            <a:off x="3249950" y="1286421"/>
            <a:ext cx="2571556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BF52EC5C-3FB4-9F45-BCA0-AF571CC15352}"/>
              </a:ext>
            </a:extLst>
          </p:cNvPr>
          <p:cNvSpPr/>
          <p:nvPr/>
        </p:nvSpPr>
        <p:spPr>
          <a:xfrm>
            <a:off x="6160754" y="1281753"/>
            <a:ext cx="2534814" cy="688847"/>
          </a:xfrm>
          <a:prstGeom prst="roundRect">
            <a:avLst/>
          </a:prstGeom>
          <a:solidFill>
            <a:srgbClr val="DAB48E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691E2DF-BA03-4CFF-FB16-5D203E925B93}"/>
              </a:ext>
            </a:extLst>
          </p:cNvPr>
          <p:cNvSpPr txBox="1"/>
          <p:nvPr/>
        </p:nvSpPr>
        <p:spPr>
          <a:xfrm>
            <a:off x="438670" y="1247121"/>
            <a:ext cx="2688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/>
              <a:t>Promote Healthy Lifestyles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66BDA0F-79DA-EFF9-D888-791607E03856}"/>
              </a:ext>
            </a:extLst>
          </p:cNvPr>
          <p:cNvSpPr txBox="1"/>
          <p:nvPr/>
        </p:nvSpPr>
        <p:spPr>
          <a:xfrm>
            <a:off x="6721412" y="1278671"/>
            <a:ext cx="1876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Public Health Campaigns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0A94D74-8235-A431-D215-E89B5935CC02}"/>
              </a:ext>
            </a:extLst>
          </p:cNvPr>
          <p:cNvSpPr txBox="1"/>
          <p:nvPr/>
        </p:nvSpPr>
        <p:spPr>
          <a:xfrm>
            <a:off x="3840011" y="1281753"/>
            <a:ext cx="19470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Create Healthier Environments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F732A455-8B80-AB62-E59E-FAAD8AB9E9E6}"/>
              </a:ext>
            </a:extLst>
          </p:cNvPr>
          <p:cNvSpPr txBox="1"/>
          <p:nvPr/>
        </p:nvSpPr>
        <p:spPr>
          <a:xfrm>
            <a:off x="471948" y="2011947"/>
            <a:ext cx="2287687" cy="1308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600" dirty="0"/>
              <a:t>Healthy Way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Physical Activity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Stop Smoking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Healthy Eating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E3A8C26-F370-F09C-4165-2FD73F809202}"/>
              </a:ext>
            </a:extLst>
          </p:cNvPr>
          <p:cNvGrpSpPr/>
          <p:nvPr/>
        </p:nvGrpSpPr>
        <p:grpSpPr>
          <a:xfrm>
            <a:off x="2288789" y="187588"/>
            <a:ext cx="7613074" cy="947641"/>
            <a:chOff x="394522" y="87866"/>
            <a:chExt cx="7613074" cy="94764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2A0602C0-737F-26A4-15D4-D3D641985A20}"/>
                </a:ext>
              </a:extLst>
            </p:cNvPr>
            <p:cNvSpPr txBox="1"/>
            <p:nvPr/>
          </p:nvSpPr>
          <p:spPr>
            <a:xfrm>
              <a:off x="394522" y="87866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Public Health Initiatives </a:t>
              </a:r>
              <a:r>
                <a:rPr lang="en-GB" sz="2000" b="1" dirty="0">
                  <a:latin typeface="Footlight MT Light" panose="0204060206030A020304" pitchFamily="18" charset="0"/>
                </a:rPr>
                <a:t>(in Medway)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06D6C72-230C-0394-391A-59611BE685EB}"/>
                </a:ext>
              </a:extLst>
            </p:cNvPr>
            <p:cNvSpPr txBox="1"/>
            <p:nvPr/>
          </p:nvSpPr>
          <p:spPr>
            <a:xfrm>
              <a:off x="691879" y="573842"/>
              <a:ext cx="73157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Promoting healthier lifestyles and stronger communities.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291FEDC7-5829-AA34-A43B-40379604E7A6}"/>
              </a:ext>
            </a:extLst>
          </p:cNvPr>
          <p:cNvSpPr txBox="1"/>
          <p:nvPr/>
        </p:nvSpPr>
        <p:spPr>
          <a:xfrm>
            <a:off x="6287745" y="1971363"/>
            <a:ext cx="2385611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600" dirty="0"/>
              <a:t>Better Medway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NHS Health Checks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Mental Health Awareness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Vaccination campaigns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2B940E-17ED-9723-DDA6-C097E1D128EA}"/>
              </a:ext>
            </a:extLst>
          </p:cNvPr>
          <p:cNvSpPr txBox="1"/>
          <p:nvPr/>
        </p:nvSpPr>
        <p:spPr>
          <a:xfrm>
            <a:off x="3219958" y="2008552"/>
            <a:ext cx="2534814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600" dirty="0"/>
              <a:t>Community hubs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Green spaces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Walking groups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Accessible wellbeing services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A208F7B-A42B-1EBD-8172-AFC4B154D2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8618" r="81268" b="70949"/>
          <a:stretch>
            <a:fillRect/>
          </a:stretch>
        </p:blipFill>
        <p:spPr bwMode="auto">
          <a:xfrm>
            <a:off x="482624" y="1209220"/>
            <a:ext cx="492230" cy="7078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8A838D88-F5C0-FEA0-677A-194FBE7E155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28" t="56794" r="45584" b="28496"/>
          <a:stretch>
            <a:fillRect/>
          </a:stretch>
        </p:blipFill>
        <p:spPr bwMode="auto">
          <a:xfrm>
            <a:off x="3297014" y="1315947"/>
            <a:ext cx="607261" cy="57750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20FBF8EA-749D-4F17-D2F4-CD9A93D267A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91" t="56794" r="7439" b="28496"/>
          <a:stretch>
            <a:fillRect/>
          </a:stretch>
        </p:blipFill>
        <p:spPr bwMode="auto">
          <a:xfrm>
            <a:off x="6238369" y="1361121"/>
            <a:ext cx="626838" cy="5365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5FDFC7-E1A7-25F3-D068-F3E251F9CE47}"/>
              </a:ext>
            </a:extLst>
          </p:cNvPr>
          <p:cNvSpPr txBox="1"/>
          <p:nvPr/>
        </p:nvSpPr>
        <p:spPr>
          <a:xfrm>
            <a:off x="355648" y="4010632"/>
            <a:ext cx="2485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Encourages healthier behaviours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9BD976-006E-FB5C-C070-BD7FFEB5BA1F}"/>
              </a:ext>
            </a:extLst>
          </p:cNvPr>
          <p:cNvSpPr txBox="1"/>
          <p:nvPr/>
        </p:nvSpPr>
        <p:spPr>
          <a:xfrm>
            <a:off x="3278844" y="4011897"/>
            <a:ext cx="2485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Makes healthy choices easier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A21C47-5EBB-696E-1511-75147249CC07}"/>
              </a:ext>
            </a:extLst>
          </p:cNvPr>
          <p:cNvSpPr txBox="1"/>
          <p:nvPr/>
        </p:nvSpPr>
        <p:spPr>
          <a:xfrm>
            <a:off x="6187824" y="3776800"/>
            <a:ext cx="24855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Raises awareness and encourages early action</a:t>
            </a:r>
          </a:p>
        </p:txBody>
      </p:sp>
      <p:sp>
        <p:nvSpPr>
          <p:cNvPr id="26" name="Arrow: Down 25">
            <a:extLst>
              <a:ext uri="{FF2B5EF4-FFF2-40B4-BE49-F238E27FC236}">
                <a16:creationId xmlns:a16="http://schemas.microsoft.com/office/drawing/2014/main" id="{766A095B-B298-92C4-51E1-8D34DCCB38AE}"/>
              </a:ext>
            </a:extLst>
          </p:cNvPr>
          <p:cNvSpPr/>
          <p:nvPr/>
        </p:nvSpPr>
        <p:spPr>
          <a:xfrm>
            <a:off x="1341748" y="3532746"/>
            <a:ext cx="291434" cy="353846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row: Down 31">
            <a:extLst>
              <a:ext uri="{FF2B5EF4-FFF2-40B4-BE49-F238E27FC236}">
                <a16:creationId xmlns:a16="http://schemas.microsoft.com/office/drawing/2014/main" id="{65488EF4-D286-A74A-03F9-EC437054E91A}"/>
              </a:ext>
            </a:extLst>
          </p:cNvPr>
          <p:cNvSpPr/>
          <p:nvPr/>
        </p:nvSpPr>
        <p:spPr>
          <a:xfrm>
            <a:off x="7163781" y="3510184"/>
            <a:ext cx="291434" cy="353846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Arrow: Down 50">
            <a:extLst>
              <a:ext uri="{FF2B5EF4-FFF2-40B4-BE49-F238E27FC236}">
                <a16:creationId xmlns:a16="http://schemas.microsoft.com/office/drawing/2014/main" id="{C0855B85-15D4-C147-D283-7D0F046D6E83}"/>
              </a:ext>
            </a:extLst>
          </p:cNvPr>
          <p:cNvSpPr/>
          <p:nvPr/>
        </p:nvSpPr>
        <p:spPr>
          <a:xfrm>
            <a:off x="4290139" y="3525531"/>
            <a:ext cx="291434" cy="353846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82EFF9E-6517-4E76-7D80-5E8D3ABA04A1}"/>
              </a:ext>
            </a:extLst>
          </p:cNvPr>
          <p:cNvSpPr txBox="1"/>
          <p:nvPr/>
        </p:nvSpPr>
        <p:spPr>
          <a:xfrm>
            <a:off x="1963221" y="4812850"/>
            <a:ext cx="5048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Impact on Societal Wellbeing</a:t>
            </a:r>
            <a:endParaRPr lang="en-GB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8E2FD166-9ACF-F827-4C57-6C8921E0EC63}"/>
              </a:ext>
            </a:extLst>
          </p:cNvPr>
          <p:cNvGrpSpPr/>
          <p:nvPr/>
        </p:nvGrpSpPr>
        <p:grpSpPr>
          <a:xfrm>
            <a:off x="523782" y="5309948"/>
            <a:ext cx="7808943" cy="1322929"/>
            <a:chOff x="494631" y="4937327"/>
            <a:chExt cx="7808943" cy="1322929"/>
          </a:xfrm>
        </p:grpSpPr>
        <p:sp>
          <p:nvSpPr>
            <p:cNvPr id="69" name="Rounded Rectangle 5">
              <a:extLst>
                <a:ext uri="{FF2B5EF4-FFF2-40B4-BE49-F238E27FC236}">
                  <a16:creationId xmlns:a16="http://schemas.microsoft.com/office/drawing/2014/main" id="{423EB0C5-F216-CD32-2D1D-C7B692441CE7}"/>
                </a:ext>
              </a:extLst>
            </p:cNvPr>
            <p:cNvSpPr/>
            <p:nvPr/>
          </p:nvSpPr>
          <p:spPr>
            <a:xfrm>
              <a:off x="494631" y="4937327"/>
              <a:ext cx="7808943" cy="1271276"/>
            </a:xfrm>
            <a:prstGeom prst="roundRect">
              <a:avLst/>
            </a:prstGeom>
            <a:ln/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3EB8E49F-D57D-95BB-3ACF-3FDCD70866AF}"/>
                </a:ext>
              </a:extLst>
            </p:cNvPr>
            <p:cNvSpPr txBox="1"/>
            <p:nvPr/>
          </p:nvSpPr>
          <p:spPr>
            <a:xfrm>
              <a:off x="659987" y="5429259"/>
              <a:ext cx="1438735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Reduced risk of chronic illness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49292F5D-8A95-7D80-6826-D26D8FF3943D}"/>
                </a:ext>
              </a:extLst>
            </p:cNvPr>
            <p:cNvSpPr txBox="1"/>
            <p:nvPr/>
          </p:nvSpPr>
          <p:spPr>
            <a:xfrm>
              <a:off x="2322642" y="5442019"/>
              <a:ext cx="1368191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Stronger communities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45255BB1-0208-77B5-604E-125EA4F80624}"/>
                </a:ext>
              </a:extLst>
            </p:cNvPr>
            <p:cNvSpPr txBox="1"/>
            <p:nvPr/>
          </p:nvSpPr>
          <p:spPr>
            <a:xfrm>
              <a:off x="6859739" y="5429259"/>
              <a:ext cx="1270741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Reduced health inequalities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26498FA1-DA54-1DD9-8703-0344C34984EA}"/>
                </a:ext>
              </a:extLst>
            </p:cNvPr>
            <p:cNvSpPr txBox="1"/>
            <p:nvPr/>
          </p:nvSpPr>
          <p:spPr>
            <a:xfrm>
              <a:off x="5492856" y="5408430"/>
              <a:ext cx="1146638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Improved mental wellbeing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2764E8AB-3AC8-5FFB-6C55-0F016716619F}"/>
                </a:ext>
              </a:extLst>
            </p:cNvPr>
            <p:cNvSpPr txBox="1"/>
            <p:nvPr/>
          </p:nvSpPr>
          <p:spPr>
            <a:xfrm>
              <a:off x="3895511" y="5446824"/>
              <a:ext cx="1283700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Earlier intervention</a:t>
              </a:r>
            </a:p>
          </p:txBody>
        </p:sp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BBEE8545-AFF8-9130-E67E-C042027B6DE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82100" t="37358" r="4981" b="44440"/>
            <a:stretch>
              <a:fillRect/>
            </a:stretch>
          </p:blipFill>
          <p:spPr>
            <a:xfrm>
              <a:off x="2781668" y="4973177"/>
              <a:ext cx="494865" cy="464813"/>
            </a:xfrm>
            <a:prstGeom prst="rect">
              <a:avLst/>
            </a:prstGeom>
          </p:spPr>
        </p:pic>
        <p:pic>
          <p:nvPicPr>
            <p:cNvPr id="81" name="Picture 80">
              <a:extLst>
                <a:ext uri="{FF2B5EF4-FFF2-40B4-BE49-F238E27FC236}">
                  <a16:creationId xmlns:a16="http://schemas.microsoft.com/office/drawing/2014/main" id="{AC924DFC-9736-B80F-E247-F8530382789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50955" t="37358" r="36711" b="44440"/>
            <a:stretch>
              <a:fillRect/>
            </a:stretch>
          </p:blipFill>
          <p:spPr>
            <a:xfrm>
              <a:off x="7307518" y="4958055"/>
              <a:ext cx="471369" cy="463737"/>
            </a:xfrm>
            <a:prstGeom prst="rect">
              <a:avLst/>
            </a:prstGeom>
          </p:spPr>
        </p:pic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215EA859-37F7-197C-6830-76C9EE31AAA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34876" t="37358" r="52963" b="44440"/>
            <a:stretch>
              <a:fillRect/>
            </a:stretch>
          </p:blipFill>
          <p:spPr>
            <a:xfrm>
              <a:off x="5830605" y="4949906"/>
              <a:ext cx="516021" cy="514881"/>
            </a:xfrm>
            <a:prstGeom prst="rect">
              <a:avLst/>
            </a:prstGeom>
          </p:spPr>
        </p:pic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57244EDB-940F-7C50-8F59-FA0C74A754E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19845" t="37358" r="68387" b="44440"/>
            <a:stretch>
              <a:fillRect/>
            </a:stretch>
          </p:blipFill>
          <p:spPr>
            <a:xfrm>
              <a:off x="4350839" y="4973177"/>
              <a:ext cx="454688" cy="468842"/>
            </a:xfrm>
            <a:prstGeom prst="rect">
              <a:avLst/>
            </a:prstGeom>
          </p:spPr>
        </p:pic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4FA655B4-F01F-81F7-8C8D-C7F99664513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5039" t="37358" r="82402" b="44440"/>
            <a:stretch>
              <a:fillRect/>
            </a:stretch>
          </p:blipFill>
          <p:spPr>
            <a:xfrm>
              <a:off x="1160744" y="4951120"/>
              <a:ext cx="494865" cy="478139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D7213B12-0040-7007-D0AE-C5F9D59CE8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62912" y="1506596"/>
            <a:ext cx="2765408" cy="190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15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2BB5AB-171B-B381-0696-AEA6D3488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9887813E-8477-05A8-8291-42CCF95FF12A}"/>
              </a:ext>
            </a:extLst>
          </p:cNvPr>
          <p:cNvSpPr/>
          <p:nvPr/>
        </p:nvSpPr>
        <p:spPr>
          <a:xfrm>
            <a:off x="8686799" y="855407"/>
            <a:ext cx="3378143" cy="5857092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58CBBBC0-F60D-3196-E3C7-B99F73DD5A47}"/>
              </a:ext>
            </a:extLst>
          </p:cNvPr>
          <p:cNvSpPr/>
          <p:nvPr/>
        </p:nvSpPr>
        <p:spPr>
          <a:xfrm>
            <a:off x="150304" y="1182284"/>
            <a:ext cx="2127006" cy="4583215"/>
          </a:xfrm>
          <a:prstGeom prst="roundRect">
            <a:avLst/>
          </a:prstGeom>
          <a:solidFill>
            <a:srgbClr val="FCFCFC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42A713C-05A2-9F10-1EBE-E7B452805F9F}"/>
              </a:ext>
            </a:extLst>
          </p:cNvPr>
          <p:cNvSpPr txBox="1"/>
          <p:nvPr/>
        </p:nvSpPr>
        <p:spPr>
          <a:xfrm>
            <a:off x="8749972" y="6236835"/>
            <a:ext cx="3453364" cy="478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(Institute of Health Equity, 2020; NHS England, 2019; NICE, 2022; Reach Healthcare, 2025)</a:t>
            </a:r>
            <a:endParaRPr lang="en-GB" sz="12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E5F14CE4-DF9B-E1D0-4736-7D119B6BA8BB}"/>
              </a:ext>
            </a:extLst>
          </p:cNvPr>
          <p:cNvGrpSpPr/>
          <p:nvPr/>
        </p:nvGrpSpPr>
        <p:grpSpPr>
          <a:xfrm>
            <a:off x="8830818" y="3206388"/>
            <a:ext cx="2527044" cy="600000"/>
            <a:chOff x="8200179" y="2853731"/>
            <a:chExt cx="2527044" cy="600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52E5576-CD8B-B1A7-CAC1-5C32BFACED0B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A1A4E58-C974-AE21-B730-6C1D30763671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54195837-A1E4-FC49-BBF9-CA2D7AF420F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200179" y="2853731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5BC7E95C-B911-4C7E-8322-5327757A2B26}"/>
              </a:ext>
            </a:extLst>
          </p:cNvPr>
          <p:cNvGrpSpPr/>
          <p:nvPr/>
        </p:nvGrpSpPr>
        <p:grpSpPr>
          <a:xfrm>
            <a:off x="8696826" y="955044"/>
            <a:ext cx="3849371" cy="639399"/>
            <a:chOff x="8181292" y="336645"/>
            <a:chExt cx="3849371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F9EE9BA-5A06-8954-A747-E56F4973A1B5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2F591BB3-A69F-E98E-603F-00800CE5C4EC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B57BA20E-0C51-FBD9-FD8A-CB6DBCA241A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1292" y="336645"/>
              <a:ext cx="787262" cy="639399"/>
            </a:xfrm>
            <a:prstGeom prst="rect">
              <a:avLst/>
            </a:prstGeom>
          </p:spPr>
        </p:pic>
      </p:grp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41E6AD9D-37EA-10F7-15E8-40876AF620E6}"/>
              </a:ext>
            </a:extLst>
          </p:cNvPr>
          <p:cNvSpPr/>
          <p:nvPr/>
        </p:nvSpPr>
        <p:spPr>
          <a:xfrm>
            <a:off x="3508616" y="1265756"/>
            <a:ext cx="2122783" cy="4499743"/>
          </a:xfrm>
          <a:prstGeom prst="roundRect">
            <a:avLst/>
          </a:prstGeom>
          <a:solidFill>
            <a:srgbClr val="FCFCFC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97764F81-B199-999B-04CF-CD1C4E088E1D}"/>
              </a:ext>
            </a:extLst>
          </p:cNvPr>
          <p:cNvSpPr/>
          <p:nvPr/>
        </p:nvSpPr>
        <p:spPr>
          <a:xfrm>
            <a:off x="6426076" y="1196258"/>
            <a:ext cx="2122783" cy="4569242"/>
          </a:xfrm>
          <a:prstGeom prst="roundRect">
            <a:avLst/>
          </a:prstGeom>
          <a:solidFill>
            <a:srgbClr val="FCFCFC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CFD67A17-9D06-6F40-FD3C-18A4D475CCB3}"/>
              </a:ext>
            </a:extLst>
          </p:cNvPr>
          <p:cNvSpPr/>
          <p:nvPr/>
        </p:nvSpPr>
        <p:spPr>
          <a:xfrm>
            <a:off x="115631" y="1134849"/>
            <a:ext cx="2197032" cy="6464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BD9C5B97-B5D2-C7E5-EAE2-EC6A6CDDBFAD}"/>
              </a:ext>
            </a:extLst>
          </p:cNvPr>
          <p:cNvSpPr/>
          <p:nvPr/>
        </p:nvSpPr>
        <p:spPr>
          <a:xfrm>
            <a:off x="3498586" y="1185392"/>
            <a:ext cx="2158216" cy="64648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133565E1-C789-CE19-E375-44E3339205FF}"/>
              </a:ext>
            </a:extLst>
          </p:cNvPr>
          <p:cNvSpPr/>
          <p:nvPr/>
        </p:nvSpPr>
        <p:spPr>
          <a:xfrm>
            <a:off x="6397185" y="1177434"/>
            <a:ext cx="2186174" cy="646480"/>
          </a:xfrm>
          <a:prstGeom prst="roundRect">
            <a:avLst/>
          </a:prstGeom>
          <a:solidFill>
            <a:srgbClr val="DAB48E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0F01914B-CC8F-7CDA-7048-D49A2BD033C9}"/>
              </a:ext>
            </a:extLst>
          </p:cNvPr>
          <p:cNvSpPr txBox="1"/>
          <p:nvPr/>
        </p:nvSpPr>
        <p:spPr>
          <a:xfrm>
            <a:off x="479696" y="1993070"/>
            <a:ext cx="13776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1600" dirty="0"/>
              <a:t>Transport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Disability</a:t>
            </a:r>
          </a:p>
          <a:p>
            <a:pPr algn="ctr"/>
            <a:r>
              <a:rPr lang="en-GB" sz="1600" dirty="0"/>
              <a:t>Language </a:t>
            </a:r>
          </a:p>
          <a:p>
            <a:pPr algn="ctr"/>
            <a:r>
              <a:rPr lang="en-GB" sz="1600" dirty="0"/>
              <a:t>&amp;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 Culture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Low income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Limited Local Services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3934E54-EF38-1276-B5B1-44A46D227236}"/>
              </a:ext>
            </a:extLst>
          </p:cNvPr>
          <p:cNvGrpSpPr/>
          <p:nvPr/>
        </p:nvGrpSpPr>
        <p:grpSpPr>
          <a:xfrm>
            <a:off x="2289463" y="29364"/>
            <a:ext cx="7613074" cy="947641"/>
            <a:chOff x="394522" y="87866"/>
            <a:chExt cx="7613074" cy="94764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61DCAEE5-0DDE-F241-E345-171EF2F18F1E}"/>
                </a:ext>
              </a:extLst>
            </p:cNvPr>
            <p:cNvSpPr txBox="1"/>
            <p:nvPr/>
          </p:nvSpPr>
          <p:spPr>
            <a:xfrm>
              <a:off x="394522" y="87866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Equity and Access</a:t>
              </a:r>
              <a:endParaRPr lang="en-GB" sz="2000" b="1" dirty="0">
                <a:latin typeface="Footlight MT Light" panose="0204060206030A020304" pitchFamily="18" charset="0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CA33F31-3A30-8F71-627A-601E15E79435}"/>
                </a:ext>
              </a:extLst>
            </p:cNvPr>
            <p:cNvSpPr txBox="1"/>
            <p:nvPr/>
          </p:nvSpPr>
          <p:spPr>
            <a:xfrm>
              <a:off x="691879" y="573842"/>
              <a:ext cx="73157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Reducing health inequalities through integrated care.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DF751D83-5473-6A78-ACC2-E060FE10DE39}"/>
              </a:ext>
            </a:extLst>
          </p:cNvPr>
          <p:cNvSpPr txBox="1"/>
          <p:nvPr/>
        </p:nvSpPr>
        <p:spPr>
          <a:xfrm>
            <a:off x="6729329" y="1899454"/>
            <a:ext cx="1567667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1600" dirty="0"/>
              <a:t>Earlier Access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Better Quality of Life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Improved Health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Greater Independence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Reduced Inequalities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3DEB8F-0F8B-8EC3-AE86-623489A43B0E}"/>
              </a:ext>
            </a:extLst>
          </p:cNvPr>
          <p:cNvSpPr txBox="1"/>
          <p:nvPr/>
        </p:nvSpPr>
        <p:spPr>
          <a:xfrm>
            <a:off x="3576566" y="2039246"/>
            <a:ext cx="2002253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1600" b="1" dirty="0"/>
              <a:t>NHS Universal Healthcare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Social Prescribing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Community Outreach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Personalised Care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Local Partnerships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FEBE25C-5FE3-FE17-8222-76821CC51C61}"/>
              </a:ext>
            </a:extLst>
          </p:cNvPr>
          <p:cNvGrpSpPr/>
          <p:nvPr/>
        </p:nvGrpSpPr>
        <p:grpSpPr>
          <a:xfrm>
            <a:off x="3518462" y="1217585"/>
            <a:ext cx="2159748" cy="541986"/>
            <a:chOff x="2928191" y="1318614"/>
            <a:chExt cx="2914723" cy="577505"/>
          </a:xfrm>
        </p:grpSpPr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FE863B6E-A4C7-CC52-0542-00A624B5298E}"/>
                </a:ext>
              </a:extLst>
            </p:cNvPr>
            <p:cNvSpPr txBox="1"/>
            <p:nvPr/>
          </p:nvSpPr>
          <p:spPr>
            <a:xfrm>
              <a:off x="3654599" y="1410572"/>
              <a:ext cx="218831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/>
                <a:t>Initiatives</a:t>
              </a:r>
              <a:endParaRPr lang="en-GB" sz="2400" b="1" dirty="0"/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9BFD5BF3-3302-3D56-2902-0B9E384190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828" t="56794" r="45584" b="28496"/>
            <a:stretch>
              <a:fillRect/>
            </a:stretch>
          </p:blipFill>
          <p:spPr bwMode="auto">
            <a:xfrm>
              <a:off x="2928191" y="1318614"/>
              <a:ext cx="682507" cy="577505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5FAB568-6DF2-0BCA-C6DB-4816CA0C1CA4}"/>
              </a:ext>
            </a:extLst>
          </p:cNvPr>
          <p:cNvSpPr txBox="1"/>
          <p:nvPr/>
        </p:nvSpPr>
        <p:spPr>
          <a:xfrm>
            <a:off x="-228235" y="5020230"/>
            <a:ext cx="2793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Create health inequalities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482E9B-B69D-20CF-912A-B3D49097380C}"/>
              </a:ext>
            </a:extLst>
          </p:cNvPr>
          <p:cNvSpPr txBox="1"/>
          <p:nvPr/>
        </p:nvSpPr>
        <p:spPr>
          <a:xfrm>
            <a:off x="3180935" y="4875538"/>
            <a:ext cx="27935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Removing barriers through</a:t>
            </a:r>
          </a:p>
          <a:p>
            <a:pPr algn="ctr"/>
            <a:r>
              <a:rPr lang="en-GB" b="1" dirty="0"/>
              <a:t>targeted 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7FDC4D2-D6D2-276A-24E8-5715E4C9C45B}"/>
              </a:ext>
            </a:extLst>
          </p:cNvPr>
          <p:cNvSpPr txBox="1"/>
          <p:nvPr/>
        </p:nvSpPr>
        <p:spPr>
          <a:xfrm>
            <a:off x="6116405" y="4875538"/>
            <a:ext cx="27935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Everyone has a fair opportunity for </a:t>
            </a:r>
          </a:p>
          <a:p>
            <a:pPr algn="ctr"/>
            <a:r>
              <a:rPr lang="en-GB" b="1" dirty="0"/>
              <a:t>good health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47D51BA-0CFE-32FD-1160-00F230DDE1D5}"/>
              </a:ext>
            </a:extLst>
          </p:cNvPr>
          <p:cNvSpPr txBox="1"/>
          <p:nvPr/>
        </p:nvSpPr>
        <p:spPr>
          <a:xfrm>
            <a:off x="173293" y="5983331"/>
            <a:ext cx="7765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Footlight MT Light" panose="0204060206030A020304" pitchFamily="18" charset="0"/>
              </a:rPr>
              <a:t>Integrated care. Stronger communities. Fairer opportunities. Better health for all.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Footlight MT Light" panose="0204060206030A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D4BF61-FD44-8FFA-70F4-39BF3FCD44BE}"/>
              </a:ext>
            </a:extLst>
          </p:cNvPr>
          <p:cNvSpPr txBox="1"/>
          <p:nvPr/>
        </p:nvSpPr>
        <p:spPr>
          <a:xfrm>
            <a:off x="8830818" y="1535617"/>
            <a:ext cx="33472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Reduce inequalities with local health promotion, wellbeing programmes, community supports and help to access support closet to home.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10B38105-000E-DC37-D32D-39299DCF23A0}"/>
              </a:ext>
            </a:extLst>
          </p:cNvPr>
          <p:cNvGrpSpPr/>
          <p:nvPr/>
        </p:nvGrpSpPr>
        <p:grpSpPr>
          <a:xfrm>
            <a:off x="6417642" y="1229626"/>
            <a:ext cx="2197801" cy="548809"/>
            <a:chOff x="5833013" y="1379312"/>
            <a:chExt cx="2730494" cy="584775"/>
          </a:xfrm>
        </p:grpSpPr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10B707EF-BA96-CD12-B3DD-B147E89D0051}"/>
                </a:ext>
              </a:extLst>
            </p:cNvPr>
            <p:cNvSpPr txBox="1"/>
            <p:nvPr/>
          </p:nvSpPr>
          <p:spPr>
            <a:xfrm>
              <a:off x="6455001" y="1455042"/>
              <a:ext cx="21085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Outcomes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85B52DD-BD6F-38E1-E173-ABCC08556173}"/>
                </a:ext>
              </a:extLst>
            </p:cNvPr>
            <p:cNvSpPr txBox="1"/>
            <p:nvPr/>
          </p:nvSpPr>
          <p:spPr>
            <a:xfrm>
              <a:off x="5833013" y="1379312"/>
              <a:ext cx="59130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3200" dirty="0"/>
                <a:t>🌱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DB2216F-B8E5-EF26-0231-399B7A32CCDD}"/>
              </a:ext>
            </a:extLst>
          </p:cNvPr>
          <p:cNvGrpSpPr/>
          <p:nvPr/>
        </p:nvGrpSpPr>
        <p:grpSpPr>
          <a:xfrm>
            <a:off x="96684" y="1103350"/>
            <a:ext cx="2361296" cy="548809"/>
            <a:chOff x="114141" y="1311344"/>
            <a:chExt cx="3186725" cy="584775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3FF3F8C1-D811-3151-7A1A-805771F258C3}"/>
                </a:ext>
              </a:extLst>
            </p:cNvPr>
            <p:cNvSpPr txBox="1"/>
            <p:nvPr/>
          </p:nvSpPr>
          <p:spPr>
            <a:xfrm>
              <a:off x="279062" y="1423413"/>
              <a:ext cx="30218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1"/>
              <a:r>
                <a:rPr lang="en-GB" sz="2400" b="1" dirty="0"/>
                <a:t>Barriers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F825E706-061B-A6A8-5B1B-261F6F737302}"/>
                </a:ext>
              </a:extLst>
            </p:cNvPr>
            <p:cNvSpPr txBox="1"/>
            <p:nvPr/>
          </p:nvSpPr>
          <p:spPr>
            <a:xfrm>
              <a:off x="114141" y="1311344"/>
              <a:ext cx="59130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3200" dirty="0"/>
                <a:t>🚧</a:t>
              </a:r>
            </a:p>
          </p:txBody>
        </p:sp>
      </p:grp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C3CBDF67-801B-ABBB-B8A3-50C56DEFD05D}"/>
              </a:ext>
            </a:extLst>
          </p:cNvPr>
          <p:cNvSpPr/>
          <p:nvPr/>
        </p:nvSpPr>
        <p:spPr>
          <a:xfrm>
            <a:off x="2310530" y="2809891"/>
            <a:ext cx="1207932" cy="1015153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FAE11D7-C878-3C99-971B-C8E79BBEEF5C}"/>
              </a:ext>
            </a:extLst>
          </p:cNvPr>
          <p:cNvSpPr txBox="1"/>
          <p:nvPr/>
        </p:nvSpPr>
        <p:spPr>
          <a:xfrm>
            <a:off x="2255362" y="3033366"/>
            <a:ext cx="12867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Integrated Care</a:t>
            </a:r>
          </a:p>
        </p:txBody>
      </p:sp>
      <p:sp>
        <p:nvSpPr>
          <p:cNvPr id="42" name="Arrow: Right 41">
            <a:extLst>
              <a:ext uri="{FF2B5EF4-FFF2-40B4-BE49-F238E27FC236}">
                <a16:creationId xmlns:a16="http://schemas.microsoft.com/office/drawing/2014/main" id="{11DEBF52-36F0-3BA5-43E1-CE3E31E16645}"/>
              </a:ext>
            </a:extLst>
          </p:cNvPr>
          <p:cNvSpPr/>
          <p:nvPr/>
        </p:nvSpPr>
        <p:spPr>
          <a:xfrm>
            <a:off x="5673177" y="2802632"/>
            <a:ext cx="761981" cy="1015153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5" name="Picture 54" descr="Equality Vs. Equity: What's the Difference? Real examples">
            <a:extLst>
              <a:ext uri="{FF2B5EF4-FFF2-40B4-BE49-F238E27FC236}">
                <a16:creationId xmlns:a16="http://schemas.microsoft.com/office/drawing/2014/main" id="{D6A2E4EC-9DFE-B1C1-6F49-A5238F3962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6903" y="3823824"/>
            <a:ext cx="2793517" cy="1713836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17D08C24-1395-9DEB-686D-ED36B7F94C27}"/>
              </a:ext>
            </a:extLst>
          </p:cNvPr>
          <p:cNvSpPr txBox="1"/>
          <p:nvPr/>
        </p:nvSpPr>
        <p:spPr>
          <a:xfrm>
            <a:off x="10375632" y="5483880"/>
            <a:ext cx="157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Same opportunity for good health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739C82AF-BC12-3B71-577E-DC44D99637C8}"/>
              </a:ext>
            </a:extLst>
          </p:cNvPr>
          <p:cNvSpPr txBox="1"/>
          <p:nvPr/>
        </p:nvSpPr>
        <p:spPr>
          <a:xfrm>
            <a:off x="8896400" y="5498829"/>
            <a:ext cx="1413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Support based on need</a:t>
            </a:r>
          </a:p>
        </p:txBody>
      </p:sp>
    </p:spTree>
    <p:extLst>
      <p:ext uri="{BB962C8B-B14F-4D97-AF65-F5344CB8AC3E}">
        <p14:creationId xmlns:p14="http://schemas.microsoft.com/office/powerpoint/2010/main" val="3467979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ABD66-CA20-CD90-3958-10EDBD888C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1E3DEADC-9F90-A4B0-C088-DBEB2E9FA455}"/>
              </a:ext>
            </a:extLst>
          </p:cNvPr>
          <p:cNvSpPr/>
          <p:nvPr/>
        </p:nvSpPr>
        <p:spPr>
          <a:xfrm>
            <a:off x="117987" y="1064882"/>
            <a:ext cx="11917459" cy="567711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C68BC48-0391-9F8A-2CCB-E1A83B9E4569}"/>
              </a:ext>
            </a:extLst>
          </p:cNvPr>
          <p:cNvSpPr txBox="1"/>
          <p:nvPr/>
        </p:nvSpPr>
        <p:spPr>
          <a:xfrm>
            <a:off x="8485752" y="4054569"/>
            <a:ext cx="3303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Integration offers opportunities, but success depends on collaboration, resources and effective implementation.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5342956-7CCB-EC6A-02C5-DECB4DCC15FB}"/>
              </a:ext>
            </a:extLst>
          </p:cNvPr>
          <p:cNvSpPr txBox="1"/>
          <p:nvPr/>
        </p:nvSpPr>
        <p:spPr>
          <a:xfrm>
            <a:off x="1047137" y="5501000"/>
            <a:ext cx="98758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solidFill>
                  <a:srgbClr val="002060"/>
                </a:solidFill>
                <a:latin typeface="Footlight MT Light" panose="0204060206030A020304" pitchFamily="18" charset="0"/>
              </a:rPr>
              <a:t>"Health, wellbeing and sustainable development are achieved through prevention, partnership, person-centred care and equity.."</a:t>
            </a: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97490C52-8B68-35BD-84D4-F0F758D9C516}"/>
              </a:ext>
            </a:extLst>
          </p:cNvPr>
          <p:cNvGrpSpPr/>
          <p:nvPr/>
        </p:nvGrpSpPr>
        <p:grpSpPr>
          <a:xfrm>
            <a:off x="8168318" y="3275322"/>
            <a:ext cx="2379585" cy="601400"/>
            <a:chOff x="8264431" y="2757906"/>
            <a:chExt cx="2462792" cy="6014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1FE2601-1649-99EF-27D7-88F5AE3FFF13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167EB214-BA59-9EB2-6F2E-3BBC1C83407B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Final Reflection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3EAF7245-08B0-9146-7CBC-BCDF3358D7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264431" y="2757906"/>
              <a:ext cx="534333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1A5CEFEE-B08B-DC78-3C2F-7A954885B9E8}"/>
              </a:ext>
            </a:extLst>
          </p:cNvPr>
          <p:cNvGrpSpPr/>
          <p:nvPr/>
        </p:nvGrpSpPr>
        <p:grpSpPr>
          <a:xfrm>
            <a:off x="8034513" y="1788225"/>
            <a:ext cx="4430748" cy="639399"/>
            <a:chOff x="8336877" y="336645"/>
            <a:chExt cx="2832330" cy="639399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09D466A8-4CD1-E533-5F8E-03C129177BD0}"/>
                </a:ext>
              </a:extLst>
            </p:cNvPr>
            <p:cNvSpPr txBox="1"/>
            <p:nvPr/>
          </p:nvSpPr>
          <p:spPr>
            <a:xfrm>
              <a:off x="8775778" y="382175"/>
              <a:ext cx="23934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Reach Healthcare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1A19F29E-4830-5F6E-A767-B485FE29718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36877" y="336645"/>
              <a:ext cx="546998" cy="639399"/>
            </a:xfrm>
            <a:prstGeom prst="rect">
              <a:avLst/>
            </a:prstGeom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9D6768BF-E692-031B-8170-942DAD57E073}"/>
              </a:ext>
            </a:extLst>
          </p:cNvPr>
          <p:cNvGrpSpPr/>
          <p:nvPr/>
        </p:nvGrpSpPr>
        <p:grpSpPr>
          <a:xfrm>
            <a:off x="2636813" y="128326"/>
            <a:ext cx="7834987" cy="947641"/>
            <a:chOff x="394522" y="87866"/>
            <a:chExt cx="7834987" cy="94764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4ED1322A-2EDE-2E39-D670-665DC45B35C0}"/>
                </a:ext>
              </a:extLst>
            </p:cNvPr>
            <p:cNvSpPr txBox="1"/>
            <p:nvPr/>
          </p:nvSpPr>
          <p:spPr>
            <a:xfrm>
              <a:off x="394522" y="87866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Bringing It All Together </a:t>
              </a:r>
              <a:r>
                <a:rPr lang="en-GB" sz="2000" b="1" dirty="0">
                  <a:latin typeface="Footlight MT Light" panose="0204060206030A020304" pitchFamily="18" charset="0"/>
                </a:rPr>
                <a:t>(Conclusion)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D1A8050-61EE-AC03-38F5-896BA8B2A1F6}"/>
                </a:ext>
              </a:extLst>
            </p:cNvPr>
            <p:cNvSpPr txBox="1"/>
            <p:nvPr/>
          </p:nvSpPr>
          <p:spPr>
            <a:xfrm>
              <a:off x="691879" y="573842"/>
              <a:ext cx="75376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Integrating health, wellbeing and sustainable development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74EF9CE-4F7F-9953-64DB-B68D70A5C37B}"/>
              </a:ext>
            </a:extLst>
          </p:cNvPr>
          <p:cNvSpPr txBox="1"/>
          <p:nvPr/>
        </p:nvSpPr>
        <p:spPr>
          <a:xfrm>
            <a:off x="8458370" y="2283822"/>
            <a:ext cx="37441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practical example of integrated community care.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20C7629-2151-DC88-DEA5-40993D2A95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2354" y="1482971"/>
            <a:ext cx="6645378" cy="401802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9E20E0B-B604-068F-5B80-770A25307B6F}"/>
              </a:ext>
            </a:extLst>
          </p:cNvPr>
          <p:cNvSpPr txBox="1"/>
          <p:nvPr/>
        </p:nvSpPr>
        <p:spPr>
          <a:xfrm>
            <a:off x="448737" y="2022212"/>
            <a:ext cx="330318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50000"/>
                  </a:schemeClr>
                </a:solidFill>
                <a:latin typeface="Footlight MT Light" panose="0204060206030A020304" pitchFamily="18" charset="0"/>
              </a:rPr>
              <a:t>Why does integrating health, wellbeing and sustainable development matter?</a:t>
            </a:r>
            <a:endParaRPr lang="en-GB" sz="2800" i="1" dirty="0">
              <a:solidFill>
                <a:schemeClr val="accent6">
                  <a:lumMod val="50000"/>
                </a:schemeClr>
              </a:solidFill>
              <a:latin typeface="Footlight MT Light" panose="0204060206030A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772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360AAB-DCDB-E1B3-5E05-53823BFA8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3F9679EC-3F24-932C-F394-A6A35DA72F86}"/>
              </a:ext>
            </a:extLst>
          </p:cNvPr>
          <p:cNvSpPr/>
          <p:nvPr/>
        </p:nvSpPr>
        <p:spPr>
          <a:xfrm>
            <a:off x="117987" y="682324"/>
            <a:ext cx="11917459" cy="6059671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B92DE30-1F26-08FA-978C-7153E371EA45}"/>
              </a:ext>
            </a:extLst>
          </p:cNvPr>
          <p:cNvSpPr txBox="1"/>
          <p:nvPr/>
        </p:nvSpPr>
        <p:spPr>
          <a:xfrm>
            <a:off x="2178506" y="128326"/>
            <a:ext cx="76130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2500" b="1">
                <a:solidFill>
                  <a:srgbClr val="2D2D2D"/>
                </a:solidFill>
                <a:latin typeface="Georgia"/>
              </a:defRPr>
            </a:pPr>
            <a:r>
              <a:rPr lang="en-GB" sz="3000" b="1" dirty="0">
                <a:latin typeface="Footlight MT Light" panose="0204060206030A020304" pitchFamily="18" charset="0"/>
              </a:rPr>
              <a:t>References</a:t>
            </a:r>
            <a:endParaRPr lang="en-GB" sz="2000" b="1" dirty="0">
              <a:latin typeface="Footlight MT Light" panose="0204060206030A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0C4D34-3278-3EA6-45FA-7BDDFFE63E40}"/>
              </a:ext>
            </a:extLst>
          </p:cNvPr>
          <p:cNvSpPr txBox="1"/>
          <p:nvPr/>
        </p:nvSpPr>
        <p:spPr>
          <a:xfrm>
            <a:off x="374081" y="977076"/>
            <a:ext cx="600001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300" dirty="0"/>
              <a:t>Care Act (2014) </a:t>
            </a:r>
            <a:r>
              <a:rPr lang="en-GB" sz="1300" i="1" dirty="0"/>
              <a:t>c. 23</a:t>
            </a:r>
            <a:r>
              <a:rPr lang="en-GB" sz="1300" dirty="0"/>
              <a:t>. London: The Stationery Office. Available at: https://www.legislation.gov.uk/ukpga/2014/23/contents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Dahlgren, G. and Whitehead, M. (1991) ‘Policies and strategies to promote social equity in health’, </a:t>
            </a:r>
            <a:r>
              <a:rPr lang="en-GB" sz="1300" i="1" dirty="0"/>
              <a:t>Stockholm: Institute for future studies</a:t>
            </a:r>
            <a:r>
              <a:rPr lang="en-GB" sz="1300" dirty="0"/>
              <a:t>, 27(1), pp. 4–41.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Engel, G.L. (1977) ‘The Need for a New Medical Model: A Challenge for Biomedicine’, </a:t>
            </a:r>
            <a:r>
              <a:rPr lang="en-GB" sz="1300" i="1" dirty="0"/>
              <a:t>Science</a:t>
            </a:r>
            <a:r>
              <a:rPr lang="en-GB" sz="1300" dirty="0"/>
              <a:t>, 196(4286), pp. 129–136. Available at: https://doi.org/10.1126/SCIENCE.847460.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Health and Care Act (2022) </a:t>
            </a:r>
            <a:r>
              <a:rPr lang="en-GB" sz="1300" i="1" dirty="0"/>
              <a:t>c. 31</a:t>
            </a:r>
            <a:r>
              <a:rPr lang="en-GB" sz="1300" dirty="0"/>
              <a:t>. United Kingdom. Available at: https://www.legislation.gov.uk/ukpga/2022/31/contents.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Institute of Health Equity (2020) </a:t>
            </a:r>
            <a:r>
              <a:rPr lang="en-GB" sz="1300" i="1" dirty="0"/>
              <a:t>Marmot Review 10 Years On</a:t>
            </a:r>
            <a:r>
              <a:rPr lang="en-GB" sz="1300" dirty="0"/>
              <a:t>. Available at: https://www.instituteofhealthequity.org/resources-reports/marmot-review-10-years-on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Medway Council (2024) </a:t>
            </a:r>
            <a:r>
              <a:rPr lang="en-GB" sz="1300" i="1" dirty="0"/>
              <a:t>Joint Local Health and Wellbeing Strategy 2024-2028</a:t>
            </a:r>
            <a:r>
              <a:rPr lang="en-GB" sz="1300" dirty="0"/>
              <a:t>. Medway Council. Available at: https://www.medway.gov.uk/info/200591/medway_s_joint_strategic_needs_assessment_jsna/1571/joint_health_and_wellbeing_strategy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NHS England (2019) </a:t>
            </a:r>
            <a:r>
              <a:rPr lang="en-GB" sz="1300" i="1" dirty="0"/>
              <a:t>Fit for the Future: 10 Year Health Plan for England</a:t>
            </a:r>
            <a:r>
              <a:rPr lang="en-GB" sz="1300" dirty="0"/>
              <a:t>. Available at: https://www.england.nhs.uk/long-term-plan/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NHS England (2025) </a:t>
            </a:r>
            <a:r>
              <a:rPr lang="en-GB" sz="1300" i="1" dirty="0"/>
              <a:t>Our approach to reducing healthcare inequalities</a:t>
            </a:r>
            <a:r>
              <a:rPr lang="en-GB" sz="1300" dirty="0"/>
              <a:t>. Available at: https://www.england.nhs.uk/about/equality/equality-hub/national-healthcare-inequalities-improvement-programme/our-approach-to-reducing-healthcare-inequalities/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NHS Kent and Medway ICB (2025) </a:t>
            </a:r>
            <a:r>
              <a:rPr lang="en-GB" sz="1300" i="1" dirty="0"/>
              <a:t>NHS Kent and Medway Integrated Care Board</a:t>
            </a:r>
            <a:r>
              <a:rPr lang="en-GB" sz="1300" dirty="0"/>
              <a:t>. Available at: https://www.kentandmedway.icb.nhs.uk/ (Accessed: 18 July 2026).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13312F-5CF5-A366-1250-9DC25285A018}"/>
              </a:ext>
            </a:extLst>
          </p:cNvPr>
          <p:cNvSpPr txBox="1"/>
          <p:nvPr/>
        </p:nvSpPr>
        <p:spPr>
          <a:xfrm>
            <a:off x="6442931" y="953371"/>
            <a:ext cx="5688049" cy="50321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300" dirty="0"/>
              <a:t>NICE (2022) </a:t>
            </a:r>
            <a:r>
              <a:rPr lang="en-GB" sz="1300" i="1" dirty="0"/>
              <a:t>Community engagement: improving health and wellbeing and reducing health inequalities (NG44)</a:t>
            </a:r>
            <a:r>
              <a:rPr lang="en-GB" sz="1300" dirty="0"/>
              <a:t>. NICE. Available at: https://www.nice.org.uk/guidance/ng44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NICE (2023) </a:t>
            </a:r>
            <a:r>
              <a:rPr lang="en-GB" sz="1300" i="1" dirty="0"/>
              <a:t>Behaviour change: individual approaches</a:t>
            </a:r>
            <a:r>
              <a:rPr lang="en-GB" sz="1300" dirty="0"/>
              <a:t>. NICE. Available at: https://www.nice.org.uk/guidance/ph49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Reach Healthcare (2026) </a:t>
            </a:r>
            <a:r>
              <a:rPr lang="en-GB" sz="1300" i="1" dirty="0"/>
              <a:t>Reach Healthcare - Providing NHS Services</a:t>
            </a:r>
            <a:r>
              <a:rPr lang="en-GB" sz="1300" dirty="0"/>
              <a:t>. Available at: https://www.reachhealthcare.nhs.uk/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The King’s Fund (2022) </a:t>
            </a:r>
            <a:r>
              <a:rPr lang="en-GB" sz="1300" i="1" dirty="0"/>
              <a:t>Integrated Care Systems Explained</a:t>
            </a:r>
            <a:r>
              <a:rPr lang="en-GB" sz="1300" dirty="0"/>
              <a:t>. Available at: https://www.kingsfund.org.uk/insight-and-analysis/long-reads/integrated-care-systems-explained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United Nations (2015) </a:t>
            </a:r>
            <a:r>
              <a:rPr lang="en-GB" sz="1300" i="1" dirty="0"/>
              <a:t>Transforming our world: the 2030 Agenda for Sustainable Development</a:t>
            </a:r>
            <a:r>
              <a:rPr lang="en-GB" sz="1300" dirty="0"/>
              <a:t>. Available at: https://sdgs.un.org/2030agenda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World Health Organization (1986) </a:t>
            </a:r>
            <a:r>
              <a:rPr lang="en-GB" sz="1300" i="1" dirty="0"/>
              <a:t>Ottawa Charter for Health Promotion</a:t>
            </a:r>
            <a:r>
              <a:rPr lang="en-GB" sz="1300" dirty="0"/>
              <a:t>. Available at: https://www.who.int/teams/health-promotion/enhanced-wellbeing/first-global-conference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World Health Organization (2025a) </a:t>
            </a:r>
            <a:r>
              <a:rPr lang="en-GB" sz="1300" i="1" dirty="0"/>
              <a:t>Health promotion</a:t>
            </a:r>
            <a:r>
              <a:rPr lang="en-GB" sz="1300" dirty="0"/>
              <a:t>. Available at: https://www.who.int/health-topics/health-promotion#tab=tab_1 (Accessed: 18 July 2026).</a:t>
            </a:r>
          </a:p>
          <a:p>
            <a:pPr>
              <a:spcAft>
                <a:spcPts val="600"/>
              </a:spcAft>
            </a:pPr>
            <a:r>
              <a:rPr lang="en-GB" sz="1300" dirty="0"/>
              <a:t>World Health Organization (2025b) </a:t>
            </a:r>
            <a:r>
              <a:rPr lang="en-GB" sz="1300" i="1" dirty="0"/>
              <a:t>Social determinants of health</a:t>
            </a:r>
            <a:r>
              <a:rPr lang="en-GB" sz="1300" dirty="0"/>
              <a:t>. Available at: https://www.who.int/health-topics/social-determinants-of-health#tab=tab_1 (Accessed: 18 July 2026).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B0DB7B8-E86E-5C1A-76D8-B05ACD038749}"/>
              </a:ext>
            </a:extLst>
          </p:cNvPr>
          <p:cNvCxnSpPr>
            <a:cxnSpLocks/>
          </p:cNvCxnSpPr>
          <p:nvPr/>
        </p:nvCxnSpPr>
        <p:spPr>
          <a:xfrm>
            <a:off x="6305266" y="953371"/>
            <a:ext cx="0" cy="555661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241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3217</TotalTime>
  <Words>1979</Words>
  <Application>Microsoft Office PowerPoint</Application>
  <PresentationFormat>Widescreen</PresentationFormat>
  <Paragraphs>302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Footlight MT Light</vt:lpstr>
      <vt:lpstr>Goudy Old Style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Uche Nwaokolo</dc:creator>
  <cp:lastModifiedBy>Michael Uche Nwaokolo</cp:lastModifiedBy>
  <cp:revision>2</cp:revision>
  <dcterms:created xsi:type="dcterms:W3CDTF">2026-07-16T16:56:16Z</dcterms:created>
  <dcterms:modified xsi:type="dcterms:W3CDTF">2026-07-23T11:34:29Z</dcterms:modified>
</cp:coreProperties>
</file>