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58" r:id="rId5"/>
  </p:sldMasterIdLst>
  <p:notesMasterIdLst>
    <p:notesMasterId r:id="rId42"/>
  </p:notesMasterIdLst>
  <p:handoutMasterIdLst>
    <p:handoutMasterId r:id="rId43"/>
  </p:handoutMasterIdLst>
  <p:sldIdLst>
    <p:sldId id="256" r:id="rId6"/>
    <p:sldId id="383" r:id="rId7"/>
    <p:sldId id="377" r:id="rId8"/>
    <p:sldId id="330" r:id="rId9"/>
    <p:sldId id="258" r:id="rId10"/>
    <p:sldId id="260" r:id="rId11"/>
    <p:sldId id="382" r:id="rId12"/>
    <p:sldId id="270" r:id="rId13"/>
    <p:sldId id="271" r:id="rId14"/>
    <p:sldId id="277" r:id="rId15"/>
    <p:sldId id="332" r:id="rId16"/>
    <p:sldId id="384" r:id="rId17"/>
    <p:sldId id="379" r:id="rId18"/>
    <p:sldId id="378" r:id="rId19"/>
    <p:sldId id="381" r:id="rId20"/>
    <p:sldId id="369" r:id="rId21"/>
    <p:sldId id="293" r:id="rId22"/>
    <p:sldId id="337" r:id="rId23"/>
    <p:sldId id="348" r:id="rId24"/>
    <p:sldId id="370" r:id="rId25"/>
    <p:sldId id="340" r:id="rId26"/>
    <p:sldId id="346" r:id="rId27"/>
    <p:sldId id="342" r:id="rId28"/>
    <p:sldId id="365" r:id="rId29"/>
    <p:sldId id="371" r:id="rId30"/>
    <p:sldId id="352" r:id="rId31"/>
    <p:sldId id="349" r:id="rId32"/>
    <p:sldId id="386" r:id="rId33"/>
    <p:sldId id="375" r:id="rId34"/>
    <p:sldId id="387" r:id="rId35"/>
    <p:sldId id="388" r:id="rId36"/>
    <p:sldId id="360" r:id="rId37"/>
    <p:sldId id="373" r:id="rId38"/>
    <p:sldId id="374" r:id="rId39"/>
    <p:sldId id="380" r:id="rId40"/>
    <p:sldId id="323" r:id="rId4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Williams Awen (OEDOLION)" initials="AW" lastIdx="0"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05" autoAdjust="0"/>
    <p:restoredTop sz="91941" autoAdjust="0"/>
  </p:normalViewPr>
  <p:slideViewPr>
    <p:cSldViewPr>
      <p:cViewPr varScale="1">
        <p:scale>
          <a:sx n="68" d="100"/>
          <a:sy n="68" d="100"/>
        </p:scale>
        <p:origin x="141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9420"/>
    </p:cViewPr>
  </p:sorterViewPr>
  <p:notesViewPr>
    <p:cSldViewPr>
      <p:cViewPr varScale="1">
        <p:scale>
          <a:sx n="51" d="100"/>
          <a:sy n="51" d="100"/>
        </p:scale>
        <p:origin x="-3006" y="-108"/>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notesMaster" Target="notesMasters/notesMaster1.xml"/><Relationship Id="rId47"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presProps" Target="presProps.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commentAuthors" Target="commentAuthors.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handoutMaster" Target="handoutMasters/handoutMaster1.xml"/><Relationship Id="rId48"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9.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59" cy="496332"/>
          </a:xfrm>
          <a:prstGeom prst="rect">
            <a:avLst/>
          </a:prstGeom>
        </p:spPr>
        <p:txBody>
          <a:bodyPr vert="horz" lIns="93177" tIns="46589" rIns="93177" bIns="46589" rtlCol="0"/>
          <a:lstStyle>
            <a:lvl1pPr algn="l">
              <a:defRPr sz="1200"/>
            </a:lvl1pPr>
          </a:lstStyle>
          <a:p>
            <a:endParaRPr lang="en-GB"/>
          </a:p>
        </p:txBody>
      </p:sp>
      <p:sp>
        <p:nvSpPr>
          <p:cNvPr id="3" name="Date Placeholder 2"/>
          <p:cNvSpPr>
            <a:spLocks noGrp="1"/>
          </p:cNvSpPr>
          <p:nvPr>
            <p:ph type="dt" sz="quarter" idx="1"/>
          </p:nvPr>
        </p:nvSpPr>
        <p:spPr>
          <a:xfrm>
            <a:off x="3850443" y="1"/>
            <a:ext cx="2945659" cy="496332"/>
          </a:xfrm>
          <a:prstGeom prst="rect">
            <a:avLst/>
          </a:prstGeom>
        </p:spPr>
        <p:txBody>
          <a:bodyPr vert="horz" lIns="93177" tIns="46589" rIns="93177" bIns="46589" rtlCol="0"/>
          <a:lstStyle>
            <a:lvl1pPr algn="r">
              <a:defRPr sz="1200"/>
            </a:lvl1pPr>
          </a:lstStyle>
          <a:p>
            <a:fld id="{FEC704CF-9A47-418C-A6E3-9E5BD0B2FD91}" type="datetimeFigureOut">
              <a:rPr lang="en-GB" smtClean="0"/>
              <a:pPr/>
              <a:t>21/11/2017</a:t>
            </a:fld>
            <a:endParaRPr lang="en-GB"/>
          </a:p>
        </p:txBody>
      </p:sp>
      <p:sp>
        <p:nvSpPr>
          <p:cNvPr id="4" name="Footer Placeholder 3"/>
          <p:cNvSpPr>
            <a:spLocks noGrp="1"/>
          </p:cNvSpPr>
          <p:nvPr>
            <p:ph type="ftr" sz="quarter" idx="2"/>
          </p:nvPr>
        </p:nvSpPr>
        <p:spPr>
          <a:xfrm>
            <a:off x="0" y="9428584"/>
            <a:ext cx="2945659" cy="496332"/>
          </a:xfrm>
          <a:prstGeom prst="rect">
            <a:avLst/>
          </a:prstGeom>
        </p:spPr>
        <p:txBody>
          <a:bodyPr vert="horz" lIns="93177" tIns="46589" rIns="93177" bIns="46589"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6332"/>
          </a:xfrm>
          <a:prstGeom prst="rect">
            <a:avLst/>
          </a:prstGeom>
        </p:spPr>
        <p:txBody>
          <a:bodyPr vert="horz" lIns="93177" tIns="46589" rIns="93177" bIns="46589" rtlCol="0" anchor="b"/>
          <a:lstStyle>
            <a:lvl1pPr algn="r">
              <a:defRPr sz="1200"/>
            </a:lvl1pPr>
          </a:lstStyle>
          <a:p>
            <a:fld id="{C68F73FF-F48B-43D7-AFC0-C8CCFA4B214D}" type="slidenum">
              <a:rPr lang="en-GB" smtClean="0"/>
              <a:pPr/>
              <a:t>‹#›</a:t>
            </a:fld>
            <a:endParaRPr lang="en-GB"/>
          </a:p>
        </p:txBody>
      </p:sp>
    </p:spTree>
    <p:extLst>
      <p:ext uri="{BB962C8B-B14F-4D97-AF65-F5344CB8AC3E}">
        <p14:creationId xmlns:p14="http://schemas.microsoft.com/office/powerpoint/2010/main" val="27688527"/>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59" cy="496332"/>
          </a:xfrm>
          <a:prstGeom prst="rect">
            <a:avLst/>
          </a:prstGeom>
        </p:spPr>
        <p:txBody>
          <a:bodyPr vert="horz" lIns="93177" tIns="46589" rIns="93177" bIns="46589" rtlCol="0"/>
          <a:lstStyle>
            <a:lvl1pPr algn="l">
              <a:defRPr sz="1200"/>
            </a:lvl1pPr>
          </a:lstStyle>
          <a:p>
            <a:endParaRPr lang="en-GB"/>
          </a:p>
        </p:txBody>
      </p:sp>
      <p:sp>
        <p:nvSpPr>
          <p:cNvPr id="3" name="Date Placeholder 2"/>
          <p:cNvSpPr>
            <a:spLocks noGrp="1"/>
          </p:cNvSpPr>
          <p:nvPr>
            <p:ph type="dt" idx="1"/>
          </p:nvPr>
        </p:nvSpPr>
        <p:spPr>
          <a:xfrm>
            <a:off x="3850443" y="1"/>
            <a:ext cx="2945659" cy="496332"/>
          </a:xfrm>
          <a:prstGeom prst="rect">
            <a:avLst/>
          </a:prstGeom>
        </p:spPr>
        <p:txBody>
          <a:bodyPr vert="horz" lIns="93177" tIns="46589" rIns="93177" bIns="46589" rtlCol="0"/>
          <a:lstStyle>
            <a:lvl1pPr algn="r">
              <a:defRPr sz="1200"/>
            </a:lvl1pPr>
          </a:lstStyle>
          <a:p>
            <a:fld id="{1520F8AA-C535-4CE6-92A9-59EB6E0DCA2F}" type="datetimeFigureOut">
              <a:rPr lang="en-GB" smtClean="0"/>
              <a:pPr/>
              <a:t>21/11/2017</a:t>
            </a:fld>
            <a:endParaRPr lang="en-GB"/>
          </a:p>
        </p:txBody>
      </p:sp>
      <p:sp>
        <p:nvSpPr>
          <p:cNvPr id="4" name="Slide Image Placeholder 3"/>
          <p:cNvSpPr>
            <a:spLocks noGrp="1" noRot="1" noChangeAspect="1"/>
          </p:cNvSpPr>
          <p:nvPr>
            <p:ph type="sldImg" idx="2"/>
          </p:nvPr>
        </p:nvSpPr>
        <p:spPr>
          <a:xfrm>
            <a:off x="915988" y="742950"/>
            <a:ext cx="4965700" cy="3724275"/>
          </a:xfrm>
          <a:prstGeom prst="rect">
            <a:avLst/>
          </a:prstGeom>
          <a:noFill/>
          <a:ln w="12700">
            <a:solidFill>
              <a:prstClr val="black"/>
            </a:solidFill>
          </a:ln>
        </p:spPr>
        <p:txBody>
          <a:bodyPr vert="horz" lIns="93177" tIns="46589" rIns="93177" bIns="46589" rtlCol="0" anchor="ctr"/>
          <a:lstStyle/>
          <a:p>
            <a:endParaRPr lang="en-GB"/>
          </a:p>
        </p:txBody>
      </p:sp>
      <p:sp>
        <p:nvSpPr>
          <p:cNvPr id="5" name="Notes Placeholder 4"/>
          <p:cNvSpPr>
            <a:spLocks noGrp="1"/>
          </p:cNvSpPr>
          <p:nvPr>
            <p:ph type="body" sz="quarter" idx="3"/>
          </p:nvPr>
        </p:nvSpPr>
        <p:spPr>
          <a:xfrm>
            <a:off x="679768" y="4715154"/>
            <a:ext cx="5438140" cy="4466988"/>
          </a:xfrm>
          <a:prstGeom prst="rect">
            <a:avLst/>
          </a:prstGeom>
        </p:spPr>
        <p:txBody>
          <a:bodyPr vert="horz" lIns="93177" tIns="46589" rIns="93177" bIns="4658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6332"/>
          </a:xfrm>
          <a:prstGeom prst="rect">
            <a:avLst/>
          </a:prstGeom>
        </p:spPr>
        <p:txBody>
          <a:bodyPr vert="horz" lIns="93177" tIns="46589" rIns="93177" bIns="46589"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6332"/>
          </a:xfrm>
          <a:prstGeom prst="rect">
            <a:avLst/>
          </a:prstGeom>
        </p:spPr>
        <p:txBody>
          <a:bodyPr vert="horz" lIns="93177" tIns="46589" rIns="93177" bIns="46589" rtlCol="0" anchor="b"/>
          <a:lstStyle>
            <a:lvl1pPr algn="r">
              <a:defRPr sz="1200"/>
            </a:lvl1pPr>
          </a:lstStyle>
          <a:p>
            <a:fld id="{F4F09146-7572-4861-8FBD-7FF6736A6285}" type="slidenum">
              <a:rPr lang="en-GB" smtClean="0"/>
              <a:pPr/>
              <a:t>‹#›</a:t>
            </a:fld>
            <a:endParaRPr lang="en-GB"/>
          </a:p>
        </p:txBody>
      </p:sp>
    </p:spTree>
    <p:extLst>
      <p:ext uri="{BB962C8B-B14F-4D97-AF65-F5344CB8AC3E}">
        <p14:creationId xmlns:p14="http://schemas.microsoft.com/office/powerpoint/2010/main" val="1302533144"/>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Cyflwyno a gosod y cyd-destun. Gweithgaredd torri’r ias os</a:t>
            </a:r>
            <a:r>
              <a:rPr lang="cy-GB" baseline="0" noProof="0" dirty="0" smtClean="0"/>
              <a:t> oes angen – rhywbeth ynghylch eu henwau? </a:t>
            </a:r>
            <a:endParaRPr lang="cy-GB" noProof="0" dirty="0"/>
          </a:p>
        </p:txBody>
      </p:sp>
    </p:spTree>
    <p:extLst>
      <p:ext uri="{BB962C8B-B14F-4D97-AF65-F5344CB8AC3E}">
        <p14:creationId xmlns:p14="http://schemas.microsoft.com/office/powerpoint/2010/main" val="22661224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1" noProof="0" dirty="0" smtClean="0"/>
              <a:t>Ymarferiad</a:t>
            </a:r>
          </a:p>
          <a:p>
            <a:r>
              <a:rPr lang="cy-GB" noProof="0" dirty="0" smtClean="0"/>
              <a:t>Rheolau - gofynnwch i’r grŵp os ydynt yn cytuno/os oes ganddynt unrhyw beth i’w ychwanegu. Trafod disgwyliadau;</a:t>
            </a:r>
            <a:r>
              <a:rPr lang="cy-GB" baseline="0" noProof="0" dirty="0" smtClean="0"/>
              <a:t> </a:t>
            </a:r>
            <a:r>
              <a:rPr lang="cy-GB" noProof="0" dirty="0" smtClean="0"/>
              <a:t>gweithdai gorfodol</a:t>
            </a:r>
            <a:r>
              <a:rPr lang="cy-GB" baseline="0" noProof="0" dirty="0" smtClean="0"/>
              <a:t>, rhoi gwybod i’r hyfforddwr os ydynt yn cael unrhyw broblemau.</a:t>
            </a:r>
            <a:endParaRPr lang="cy-GB" noProof="0" dirty="0" smtClean="0"/>
          </a:p>
          <a:p>
            <a:r>
              <a:rPr lang="cy-GB" noProof="0" dirty="0" smtClean="0"/>
              <a:t>Yn bersonol, byddaf</a:t>
            </a:r>
            <a:r>
              <a:rPr lang="cy-GB" baseline="0" noProof="0" dirty="0" smtClean="0"/>
              <a:t> yn ychwanegu pob sgwrs un ar y tro</a:t>
            </a:r>
            <a:r>
              <a:rPr lang="cy-GB" noProof="0" dirty="0" smtClean="0"/>
              <a:t>!</a:t>
            </a:r>
            <a:endParaRPr lang="cy-GB" noProof="0" dirty="0"/>
          </a:p>
        </p:txBody>
      </p:sp>
    </p:spTree>
    <p:extLst>
      <p:ext uri="{BB962C8B-B14F-4D97-AF65-F5344CB8AC3E}">
        <p14:creationId xmlns:p14="http://schemas.microsoft.com/office/powerpoint/2010/main" val="6408207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noProof="0" dirty="0" smtClean="0"/>
              <a:t>Gan fod diogelu’n rhan mor fawr o’r portffolio,</a:t>
            </a:r>
            <a:r>
              <a:rPr lang="cy-GB" sz="1200" baseline="0" noProof="0" dirty="0" smtClean="0"/>
              <a:t> byddwn yn ymdrin â’r maes hwn ar ddiwrnod 2 cyn i ni fynd ati i ymdrin ag adran 3 yn fanwl ar ddiwrnod 3. </a:t>
            </a:r>
            <a:endParaRPr lang="cy-GB" noProof="0" dirty="0"/>
          </a:p>
        </p:txBody>
      </p:sp>
    </p:spTree>
    <p:extLst>
      <p:ext uri="{BB962C8B-B14F-4D97-AF65-F5344CB8AC3E}">
        <p14:creationId xmlns:p14="http://schemas.microsoft.com/office/powerpoint/2010/main" val="140662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Tree>
    <p:extLst>
      <p:ext uri="{BB962C8B-B14F-4D97-AF65-F5344CB8AC3E}">
        <p14:creationId xmlns:p14="http://schemas.microsoft.com/office/powerpoint/2010/main" val="7534347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O</a:t>
            </a:r>
            <a:r>
              <a:rPr lang="cy-GB" baseline="0" noProof="0" dirty="0" smtClean="0"/>
              <a:t> ran dyslecsia, nhw sy’n gyfrifol am hysbysu’r brifysgol a’r cyflogwr. Os nad ydynt wedi cael eu hasesu’n flaenorol, byddant angen asesiad </a:t>
            </a:r>
            <a:r>
              <a:rPr lang="cy-GB" baseline="0" noProof="0" dirty="0" err="1" smtClean="0"/>
              <a:t>drwy’r</a:t>
            </a:r>
            <a:r>
              <a:rPr lang="cy-GB" baseline="0" noProof="0" dirty="0" smtClean="0"/>
              <a:t> brifysgol a hysbysu iechyd galwedigaethol </a:t>
            </a:r>
            <a:r>
              <a:rPr lang="en-GB" baseline="0" dirty="0" smtClean="0"/>
              <a:t>(</a:t>
            </a:r>
            <a:r>
              <a:rPr lang="cy-GB" baseline="0" noProof="0" dirty="0" smtClean="0"/>
              <a:t>Fel arfer, erbyn y cam hwn byddai’r unigolyn wedi derbyn asesiad a byddai’r cyflogwr yn ymwybodol). Pwysleisiwch mai rhaglen y brifysgol yw hon. Rydym wedi trefnu iddi gael ei chyflwyno’n lleol. </a:t>
            </a:r>
            <a:r>
              <a:rPr lang="en-GB" dirty="0" smtClean="0"/>
              <a:t>O ran </a:t>
            </a:r>
            <a:r>
              <a:rPr lang="cy-GB" noProof="0" dirty="0" smtClean="0"/>
              <a:t>oriau cyswllt</a:t>
            </a:r>
            <a:r>
              <a:rPr lang="cy-GB" baseline="0" noProof="0" dirty="0" smtClean="0"/>
              <a:t> (e.e. goruchwyliaeth, ac ati) – yn lle gofynion ysgrifenedig. Bydd gofynion CGC yn cael eu cysylltu â’r broses gofrestru’r flwyddyn nesaf. Man cychwyn i’r fframwaith CPEL ac angenrheidiol ar gyfer EPP staff sydd newydd gymhwyso. </a:t>
            </a:r>
            <a:r>
              <a:rPr lang="en-GB" dirty="0" smtClean="0"/>
              <a:t>  </a:t>
            </a:r>
            <a:endParaRPr lang="en-GB" dirty="0"/>
          </a:p>
          <a:p>
            <a:r>
              <a:rPr lang="en-GB" dirty="0" smtClean="0"/>
              <a:t>  </a:t>
            </a:r>
            <a:endParaRPr lang="en-GB" dirty="0"/>
          </a:p>
        </p:txBody>
      </p:sp>
    </p:spTree>
    <p:extLst>
      <p:ext uri="{BB962C8B-B14F-4D97-AF65-F5344CB8AC3E}">
        <p14:creationId xmlns:p14="http://schemas.microsoft.com/office/powerpoint/2010/main" val="15867331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Tree>
    <p:extLst>
      <p:ext uri="{BB962C8B-B14F-4D97-AF65-F5344CB8AC3E}">
        <p14:creationId xmlns:p14="http://schemas.microsoft.com/office/powerpoint/2010/main" val="1101313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b="1" noProof="0" dirty="0" smtClean="0"/>
              <a:t>Ymarferiad 1 </a:t>
            </a:r>
          </a:p>
          <a:p>
            <a:r>
              <a:rPr lang="cy-GB" noProof="0" dirty="0" smtClean="0"/>
              <a:t>Trafodaeth fel grŵp mawr</a:t>
            </a:r>
            <a:r>
              <a:rPr lang="cy-GB" baseline="0" noProof="0" dirty="0" smtClean="0"/>
              <a:t>- </a:t>
            </a:r>
            <a:r>
              <a:rPr lang="cy-GB" noProof="0" dirty="0" smtClean="0"/>
              <a:t>Siart fflip– casglu ymatebion</a:t>
            </a:r>
            <a:r>
              <a:rPr lang="cy-GB" baseline="0" noProof="0" dirty="0" smtClean="0"/>
              <a:t> gan y grŵp </a:t>
            </a:r>
            <a:endParaRPr lang="cy-GB" noProof="0" dirty="0"/>
          </a:p>
        </p:txBody>
      </p:sp>
      <p:sp>
        <p:nvSpPr>
          <p:cNvPr id="4" name="Slide Number Placeholder 3"/>
          <p:cNvSpPr>
            <a:spLocks noGrp="1"/>
          </p:cNvSpPr>
          <p:nvPr>
            <p:ph type="sldNum" sz="quarter" idx="5"/>
          </p:nvPr>
        </p:nvSpPr>
        <p:spPr/>
        <p:txBody>
          <a:bodyPr/>
          <a:lstStyle/>
          <a:p>
            <a:pPr>
              <a:defRPr/>
            </a:pPr>
            <a:fld id="{555FC3D5-CA20-4E4D-9DB5-36BBBC5FA561}" type="slidenum">
              <a:rPr lang="en-GB" smtClean="0"/>
              <a:pPr>
                <a:defRPr/>
              </a:pPr>
              <a:t>7</a:t>
            </a:fld>
            <a:endParaRPr lang="en-GB"/>
          </a:p>
        </p:txBody>
      </p:sp>
    </p:spTree>
    <p:extLst>
      <p:ext uri="{BB962C8B-B14F-4D97-AF65-F5344CB8AC3E}">
        <p14:creationId xmlns:p14="http://schemas.microsoft.com/office/powerpoint/2010/main" val="32979649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Tree>
    <p:extLst>
      <p:ext uri="{BB962C8B-B14F-4D97-AF65-F5344CB8AC3E}">
        <p14:creationId xmlns:p14="http://schemas.microsoft.com/office/powerpoint/2010/main" val="22005115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Trafodaeth</a:t>
            </a:r>
            <a:r>
              <a:rPr lang="cy-GB" baseline="0" noProof="0" dirty="0" smtClean="0"/>
              <a:t> ar y canllawiau ymarfer dros y 3 blynedd gyntaf sy’n ceisio cefnogi gweithwyr cymdeithasol newydd i gynyddu gwytnwch, hyder a chymhwyster. </a:t>
            </a:r>
            <a:endParaRPr lang="cy-GB" noProof="0" dirty="0"/>
          </a:p>
        </p:txBody>
      </p:sp>
    </p:spTree>
    <p:extLst>
      <p:ext uri="{BB962C8B-B14F-4D97-AF65-F5344CB8AC3E}">
        <p14:creationId xmlns:p14="http://schemas.microsoft.com/office/powerpoint/2010/main" val="13388440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cy-GB" b="1" noProof="0" dirty="0" smtClean="0"/>
              <a:t>Ymarferiad 2</a:t>
            </a:r>
          </a:p>
          <a:p>
            <a:r>
              <a:rPr lang="cy-GB" baseline="0" noProof="0" dirty="0" smtClean="0"/>
              <a:t>Yn gyffredinol, ymarferiad grŵp bychan ond fe allai weithio gyda’r grŵp cyfan, yn ddibynnol ar y niferoedd / lefel ymgysylltiad. </a:t>
            </a:r>
          </a:p>
          <a:p>
            <a:r>
              <a:rPr lang="cy-GB" baseline="0" noProof="0" dirty="0" smtClean="0"/>
              <a:t>Amcan: cael y grŵp i ddechrau meddwl am ffyrdd o adfyfyrio ar emosiynau yn y portffolio; efallai ei bod yn syniad defnyddio geiriau a ddefnyddiwyd gan y grŵp i ddisgrifio teimladau. Adborth fel grŵp mawr. </a:t>
            </a:r>
          </a:p>
          <a:p>
            <a:r>
              <a:rPr lang="cy-GB" baseline="0" noProof="0" dirty="0" smtClean="0"/>
              <a:t>* Ymarferiad ychwanegol: Efallai eich bod yn dymuno symud ymlaen i dasg sy’n gofyn p’un a allant feddwl am achlysur ble cafodd eu hemosiynau eu heffeithio wrth weithio â rhywun a sut y bu iddynt ymdrin â hyn. Gall hyn fod yn ddefnyddiol fel cefnogaeth gan gyfoedion a’u cael hwy i uniaethu/adfyfyrio ar eu hymarfer ei hunain. </a:t>
            </a:r>
            <a:endParaRPr lang="cy-GB" noProof="0" dirty="0"/>
          </a:p>
        </p:txBody>
      </p:sp>
    </p:spTree>
    <p:extLst>
      <p:ext uri="{BB962C8B-B14F-4D97-AF65-F5344CB8AC3E}">
        <p14:creationId xmlns:p14="http://schemas.microsoft.com/office/powerpoint/2010/main" val="38802075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Crynhoi</a:t>
            </a:r>
            <a:r>
              <a:rPr lang="cy-GB" baseline="0" noProof="0" dirty="0" smtClean="0"/>
              <a:t> yn dilyn yr ymarferiad </a:t>
            </a:r>
            <a:endParaRPr lang="cy-GB" noProof="0" dirty="0"/>
          </a:p>
        </p:txBody>
      </p:sp>
    </p:spTree>
    <p:extLst>
      <p:ext uri="{BB962C8B-B14F-4D97-AF65-F5344CB8AC3E}">
        <p14:creationId xmlns:p14="http://schemas.microsoft.com/office/powerpoint/2010/main" val="29381462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Cyfeiriwch at sut allai’r model hwn eu cynorthwyo i adnabod a thrafod emosiynau yn</a:t>
            </a:r>
            <a:r>
              <a:rPr lang="cy-GB" baseline="0" noProof="0" dirty="0" smtClean="0"/>
              <a:t> eu hymarfer (ac wrth adfyfyrio ar ymarfer).</a:t>
            </a:r>
            <a:endParaRPr lang="cy-GB" noProof="0" dirty="0"/>
          </a:p>
        </p:txBody>
      </p:sp>
    </p:spTree>
    <p:extLst>
      <p:ext uri="{BB962C8B-B14F-4D97-AF65-F5344CB8AC3E}">
        <p14:creationId xmlns:p14="http://schemas.microsoft.com/office/powerpoint/2010/main" val="9747314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1" noProof="0" dirty="0" smtClean="0"/>
              <a:t>Cwestiynwch </a:t>
            </a:r>
            <a:r>
              <a:rPr lang="cy-GB" b="0" baseline="0" noProof="0" dirty="0" smtClean="0"/>
              <a:t>ba fodelau maent yn eu cofio/defnyddio? </a:t>
            </a:r>
          </a:p>
          <a:p>
            <a:r>
              <a:rPr lang="cy-GB" baseline="0" noProof="0" dirty="0" smtClean="0"/>
              <a:t>Bydd hyn yn gymorth o ran gwybod faint o amser i’w dreulio ar y sleidiau nesaf. Cysylltwch hyn </a:t>
            </a:r>
            <a:r>
              <a:rPr lang="cy-GB" baseline="0" noProof="0" dirty="0" err="1" smtClean="0"/>
              <a:t>â’u</a:t>
            </a:r>
            <a:r>
              <a:rPr lang="cy-GB" baseline="0" noProof="0" dirty="0" smtClean="0"/>
              <a:t> 3 blynedd gyntaf o ymarfer yn datblygu sgiliau adfyfyrio a pham fod hyn mor bwysig mewn ymarfer gwaith cymdeithasol</a:t>
            </a:r>
            <a:r>
              <a:rPr lang="cy-GB" noProof="0" dirty="0" smtClean="0"/>
              <a:t>.</a:t>
            </a:r>
          </a:p>
          <a:p>
            <a:r>
              <a:rPr lang="cy-GB" noProof="0" dirty="0" smtClean="0"/>
              <a:t>Tynnwch</a:t>
            </a:r>
            <a:r>
              <a:rPr lang="cy-GB" baseline="0" noProof="0" dirty="0" smtClean="0"/>
              <a:t> sylw at bwysigrwydd defnyddio’r model yn y portffolio</a:t>
            </a:r>
            <a:r>
              <a:rPr lang="cy-GB" noProof="0" dirty="0" smtClean="0"/>
              <a:t>.</a:t>
            </a:r>
            <a:endParaRPr lang="cy-GB" noProof="0" dirty="0"/>
          </a:p>
        </p:txBody>
      </p:sp>
    </p:spTree>
    <p:extLst>
      <p:ext uri="{BB962C8B-B14F-4D97-AF65-F5344CB8AC3E}">
        <p14:creationId xmlns:p14="http://schemas.microsoft.com/office/powerpoint/2010/main" val="17521161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err="1" smtClean="0"/>
              <a:t>Schon</a:t>
            </a:r>
            <a:r>
              <a:rPr lang="cy-GB" baseline="0" noProof="0" dirty="0" smtClean="0"/>
              <a:t> sy’n darparu’r strwythur (y ddamcaniaeth) y mae’r model yn ffitio ynddi. </a:t>
            </a:r>
            <a:r>
              <a:rPr lang="cy-GB" baseline="0" noProof="0" dirty="0" err="1" smtClean="0"/>
              <a:t>Schon</a:t>
            </a:r>
            <a:r>
              <a:rPr lang="cy-GB" baseline="0" noProof="0" dirty="0" smtClean="0"/>
              <a:t> = </a:t>
            </a:r>
            <a:r>
              <a:rPr lang="cy-GB" i="0" baseline="0" noProof="0" dirty="0" smtClean="0"/>
              <a:t>y doesen</a:t>
            </a:r>
            <a:r>
              <a:rPr lang="cy-GB" baseline="0" noProof="0" dirty="0" smtClean="0"/>
              <a:t>, model = y jam y tu mewn iddi. </a:t>
            </a:r>
            <a:endParaRPr lang="cy-GB" noProof="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smtClean="0"/>
              <a:t>Gellir gwibio </a:t>
            </a:r>
            <a:r>
              <a:rPr lang="cy-GB" noProof="0" dirty="0" err="1" smtClean="0"/>
              <a:t>heibio’r</a:t>
            </a:r>
            <a:r>
              <a:rPr lang="cy-GB" noProof="0" dirty="0" smtClean="0"/>
              <a:t> sleidiau</a:t>
            </a:r>
            <a:r>
              <a:rPr lang="cy-GB" baseline="0" noProof="0" dirty="0" smtClean="0"/>
              <a:t> sy’n dilyn yr un hon os ydych </a:t>
            </a:r>
            <a:r>
              <a:rPr lang="cy-GB" baseline="0" noProof="0" dirty="0" err="1" smtClean="0"/>
              <a:t>chi’n</a:t>
            </a:r>
            <a:r>
              <a:rPr lang="cy-GB" baseline="0" noProof="0" dirty="0" smtClean="0"/>
              <a:t> credu eich bod yn ailadrodd rhywbeth maent yn ei wybod yn barod, gall ddibynnu ar y grŵp, er y gallai fod yn ddefnyddiol eu hatgoffa. Defnyddiol iddynt ei defnyddio ar gyfer yr ymarferiad sy’n dilyn. Cyfeiriwch at y daflen ar ddiwedd y llyfr gwaith sy’n trafod damcaniaethau adfyfyrio mwy cymhleth yn enwedig o ran pŵer a’r hunan. </a:t>
            </a:r>
          </a:p>
          <a:p>
            <a:endParaRPr lang="cy-GB" noProof="0" dirty="0"/>
          </a:p>
        </p:txBody>
      </p:sp>
    </p:spTree>
    <p:extLst>
      <p:ext uri="{BB962C8B-B14F-4D97-AF65-F5344CB8AC3E}">
        <p14:creationId xmlns:p14="http://schemas.microsoft.com/office/powerpoint/2010/main" val="35703139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Tree>
    <p:extLst>
      <p:ext uri="{BB962C8B-B14F-4D97-AF65-F5344CB8AC3E}">
        <p14:creationId xmlns:p14="http://schemas.microsoft.com/office/powerpoint/2010/main" val="3649729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smtClean="0"/>
              <a:t>Wedi’i dynnu o addysg.</a:t>
            </a:r>
            <a:r>
              <a:rPr lang="cy-GB" baseline="0" noProof="0" dirty="0" smtClean="0"/>
              <a:t> Yn benodol ddefnyddiol mewn gwaith cymdeithasol gan nad ydyw’n fodel sy’n cael ei yrru gan broses. Eglurwch y model – tynnwch sylw at sut y gall fod yn ddefnyddiol wrth ddadansoddi asesu mewn ymarfer</a:t>
            </a:r>
            <a:r>
              <a:rPr lang="cy-GB" noProof="0" dirty="0" smtClean="0"/>
              <a:t>. Eglurwch y diffyg</a:t>
            </a:r>
            <a:r>
              <a:rPr lang="cy-GB" baseline="0" noProof="0" dirty="0" smtClean="0"/>
              <a:t> ffocws ar bŵer – gall hyn fod yn ddefnyddiol wrth drafod pwysigrwydd adfyfyrio ar bŵer/pŵer anghytbwys, ADP/AOP. </a:t>
            </a:r>
            <a:endParaRPr lang="cy-GB" noProof="0" dirty="0"/>
          </a:p>
        </p:txBody>
      </p:sp>
    </p:spTree>
    <p:extLst>
      <p:ext uri="{BB962C8B-B14F-4D97-AF65-F5344CB8AC3E}">
        <p14:creationId xmlns:p14="http://schemas.microsoft.com/office/powerpoint/2010/main" val="25843333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p:txBody>
          <a:bodyPr/>
          <a:lstStyle/>
          <a:p>
            <a:pPr>
              <a:spcBef>
                <a:spcPct val="0"/>
              </a:spcBef>
            </a:pPr>
            <a:r>
              <a:rPr lang="cy-GB" noProof="0" dirty="0" smtClean="0"/>
              <a:t>Nid yw </a:t>
            </a:r>
            <a:r>
              <a:rPr lang="cy-GB" noProof="0" dirty="0" err="1" smtClean="0"/>
              <a:t>Kolb</a:t>
            </a:r>
            <a:r>
              <a:rPr lang="cy-GB" noProof="0" dirty="0" smtClean="0"/>
              <a:t> yn fodel adfyfyrio penodol – yn hytrach, mae’n fodel</a:t>
            </a:r>
            <a:r>
              <a:rPr lang="cy-GB" baseline="0" noProof="0" dirty="0" smtClean="0"/>
              <a:t> o ddysg oedolion ond mae’n tynnu sylw at bwysigrwydd adfyfyrio ar ddysg a datblygu syniadau newydd. Felly, yn aml mae hwn yn cael ei addasu </a:t>
            </a:r>
            <a:r>
              <a:rPr lang="cy-GB" noProof="0" dirty="0" smtClean="0"/>
              <a:t>a’i ddefnyddio gan bobl fel model adfyfyrio.</a:t>
            </a:r>
            <a:endParaRPr lang="cy-GB" noProof="0" dirty="0"/>
          </a:p>
        </p:txBody>
      </p:sp>
      <p:sp>
        <p:nvSpPr>
          <p:cNvPr id="66564" name="Slide Number Placeholder 3"/>
          <p:cNvSpPr txBox="1">
            <a:spLocks noGrp="1"/>
          </p:cNvSpPr>
          <p:nvPr/>
        </p:nvSpPr>
        <p:spPr bwMode="auto">
          <a:xfrm>
            <a:off x="3850443" y="9428584"/>
            <a:ext cx="2945659" cy="496332"/>
          </a:xfrm>
          <a:prstGeom prst="rect">
            <a:avLst/>
          </a:prstGeom>
          <a:noFill/>
          <a:ln w="9525">
            <a:noFill/>
            <a:miter lim="800000"/>
            <a:headEnd/>
            <a:tailEnd/>
          </a:ln>
        </p:spPr>
        <p:txBody>
          <a:bodyPr lIns="93177" tIns="46589" rIns="93177" bIns="46589" anchor="b"/>
          <a:lstStyle/>
          <a:p>
            <a:pPr algn="r"/>
            <a:fld id="{B57F113B-C03C-4860-9E0F-356C998BC1F8}" type="slidenum">
              <a:rPr lang="en-GB" sz="1200">
                <a:sym typeface="Arial" charset="0"/>
              </a:rPr>
              <a:pPr algn="r"/>
              <a:t>17</a:t>
            </a:fld>
            <a:endParaRPr lang="en-GB" sz="1200" dirty="0">
              <a:sym typeface="Arial" charset="0"/>
            </a:endParaRPr>
          </a:p>
        </p:txBody>
      </p:sp>
    </p:spTree>
    <p:extLst>
      <p:ext uri="{BB962C8B-B14F-4D97-AF65-F5344CB8AC3E}">
        <p14:creationId xmlns:p14="http://schemas.microsoft.com/office/powerpoint/2010/main" val="20640859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1" noProof="0" dirty="0" smtClean="0"/>
              <a:t>Ymarferiad 3</a:t>
            </a:r>
          </a:p>
          <a:p>
            <a:r>
              <a:rPr lang="cy-GB" noProof="0" dirty="0" smtClean="0"/>
              <a:t>Dadansoddiad digwyddiad</a:t>
            </a:r>
            <a:r>
              <a:rPr lang="cy-GB" baseline="0" noProof="0" dirty="0" smtClean="0"/>
              <a:t> beirniadol o achos neu ddigwyddiad yr oeddynt ynghlwm ag o gan ddefnyddio model adfyfyriol – nid ydynt yn gyfyngedig i’r rhai ar y PowerPoint os oes ganddynt un arall maent yn ei ffafrio a’i fod yn iawn i’w ddefnyddio. Gallant ddewis un achos rhyngddynt neu weithio mewn parau a llunio cynllun unigol bob un.</a:t>
            </a:r>
            <a:endParaRPr lang="cy-GB" noProof="0" dirty="0" smtClean="0"/>
          </a:p>
          <a:p>
            <a:r>
              <a:rPr lang="cy-GB" noProof="0" dirty="0" smtClean="0"/>
              <a:t>Adborth fel</a:t>
            </a:r>
            <a:r>
              <a:rPr lang="cy-GB" baseline="0" noProof="0" dirty="0" smtClean="0"/>
              <a:t> grŵp mawr. </a:t>
            </a:r>
            <a:endParaRPr lang="cy-GB" noProof="0" dirty="0"/>
          </a:p>
        </p:txBody>
      </p:sp>
    </p:spTree>
    <p:extLst>
      <p:ext uri="{BB962C8B-B14F-4D97-AF65-F5344CB8AC3E}">
        <p14:creationId xmlns:p14="http://schemas.microsoft.com/office/powerpoint/2010/main" val="20198719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Mae’r sleid yn dilyn ymarferiad 3. Defnyddiwch y materion allweddol yn yr aseiniad – ystyriwch rhai</a:t>
            </a:r>
            <a:r>
              <a:rPr lang="cy-GB" baseline="0" noProof="0" dirty="0" smtClean="0"/>
              <a:t>n fel “teclyn golygu”. Atgoffwch y grŵp nad yw dweud eich bod yn defnyddio model yn ddigon; mae angen cysylltu hyn i’r model ei hun drwy gydol yr aseiniad, mae angen ei integreiddio drwyddo.  </a:t>
            </a:r>
            <a:endParaRPr lang="cy-GB" noProof="0" dirty="0"/>
          </a:p>
        </p:txBody>
      </p:sp>
    </p:spTree>
    <p:extLst>
      <p:ext uri="{BB962C8B-B14F-4D97-AF65-F5344CB8AC3E}">
        <p14:creationId xmlns:p14="http://schemas.microsoft.com/office/powerpoint/2010/main" val="12524926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1" noProof="0" dirty="0" smtClean="0"/>
              <a:t>Ymarferiad 4</a:t>
            </a:r>
            <a:endParaRPr lang="cy-GB" noProof="0" dirty="0" smtClean="0"/>
          </a:p>
          <a:p>
            <a:r>
              <a:rPr lang="cy-GB" noProof="0" dirty="0" smtClean="0"/>
              <a:t>Gellir</a:t>
            </a:r>
            <a:r>
              <a:rPr lang="cy-GB" baseline="0" noProof="0" dirty="0" smtClean="0"/>
              <a:t> ei wneud mewn grwpiau bychan neu grŵp mawr yn ddibynnol ar amser/niferoedd ac ati. Defnyddiol cyfeirio at rwystrau rhai pobl neu arwain trafodaeth ehangach ynghylch pam y gall adfyfyrio fod yn anodd, yn enwedig gan y gall ddatgelu rhagfarn/bias/arwyddion nad ydym yn ymwybodol ohonynt o bosib. </a:t>
            </a:r>
            <a:endParaRPr lang="cy-GB" noProof="0" dirty="0"/>
          </a:p>
        </p:txBody>
      </p:sp>
    </p:spTree>
    <p:extLst>
      <p:ext uri="{BB962C8B-B14F-4D97-AF65-F5344CB8AC3E}">
        <p14:creationId xmlns:p14="http://schemas.microsoft.com/office/powerpoint/2010/main" val="29110925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6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cy-GB" sz="2000" noProof="0" dirty="0" smtClean="0"/>
              <a:t>Mae sawl</a:t>
            </a:r>
            <a:r>
              <a:rPr lang="cy-GB" sz="2000" baseline="0" noProof="0" dirty="0" smtClean="0"/>
              <a:t> rhwystr i ymarfer adfyfyriol </a:t>
            </a:r>
            <a:r>
              <a:rPr lang="cy-GB" sz="2000" noProof="0" dirty="0" smtClean="0"/>
              <a:t>– y rhwystrau</a:t>
            </a:r>
            <a:r>
              <a:rPr lang="cy-GB" sz="2000" baseline="0" noProof="0" dirty="0" smtClean="0"/>
              <a:t> gan yr unigolion a’r rhwystrau ar lefel sefydliadol. Cysylltu â phŵer ac ADP/AOP os oes angen.</a:t>
            </a:r>
            <a:endParaRPr lang="cy-GB" sz="2000" noProof="0" dirty="0"/>
          </a:p>
        </p:txBody>
      </p:sp>
    </p:spTree>
    <p:extLst>
      <p:ext uri="{BB962C8B-B14F-4D97-AF65-F5344CB8AC3E}">
        <p14:creationId xmlns:p14="http://schemas.microsoft.com/office/powerpoint/2010/main" val="42039030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Pwysleisio’r angen i weithio</a:t>
            </a:r>
            <a:r>
              <a:rPr lang="cy-GB" baseline="0" noProof="0" dirty="0" smtClean="0"/>
              <a:t> tuag at ysgrifennu adfyfyriol beirniadol. Mae cynnwys y portffolio yn annog hyn ac, yn bwysicaf oll, yn caniatáu ar gyfer archwilio ac ystyried cyd-destun cymdeithasol-wleidyddol ymarfer. </a:t>
            </a:r>
            <a:endParaRPr lang="cy-GB" noProof="0" dirty="0"/>
          </a:p>
        </p:txBody>
      </p:sp>
    </p:spTree>
    <p:extLst>
      <p:ext uri="{BB962C8B-B14F-4D97-AF65-F5344CB8AC3E}">
        <p14:creationId xmlns:p14="http://schemas.microsoft.com/office/powerpoint/2010/main" val="25878349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029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cy-GB" sz="2400" noProof="0" dirty="0" smtClean="0"/>
              <a:t>Tra’n ysgrifennu am ddysg oedolion,</a:t>
            </a:r>
            <a:r>
              <a:rPr lang="cy-GB" sz="2400" baseline="0" noProof="0" dirty="0" smtClean="0"/>
              <a:t> y bedair nodwedd a adwaenid gan</a:t>
            </a:r>
            <a:r>
              <a:rPr lang="cy-GB" sz="2400" noProof="0" dirty="0" smtClean="0"/>
              <a:t> Brookfield o bosib yw’r pwysicaf</a:t>
            </a:r>
            <a:r>
              <a:rPr lang="cy-GB" sz="2400" baseline="0" noProof="0" dirty="0" smtClean="0"/>
              <a:t> o ran adfyfyrio ar ymarfer gwaith cymdeithasol – yn enwedig wrth ystyried ardaloedd ymarfer allweddol megis cydweithio</a:t>
            </a:r>
            <a:endParaRPr lang="cy-GB" sz="2400" noProof="0" dirty="0"/>
          </a:p>
        </p:txBody>
      </p:sp>
    </p:spTree>
    <p:extLst>
      <p:ext uri="{BB962C8B-B14F-4D97-AF65-F5344CB8AC3E}">
        <p14:creationId xmlns:p14="http://schemas.microsoft.com/office/powerpoint/2010/main" val="35772175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Mae model wastad</a:t>
            </a:r>
            <a:r>
              <a:rPr lang="cy-GB" baseline="0" noProof="0" dirty="0" smtClean="0"/>
              <a:t> yn ddefnyddiol i’ch cynorthwyo os ydych yn cael pethau’n anodd</a:t>
            </a:r>
            <a:r>
              <a:rPr lang="cy-GB" noProof="0" dirty="0" smtClean="0"/>
              <a:t>.</a:t>
            </a:r>
            <a:endParaRPr lang="cy-GB" noProof="0" dirty="0"/>
          </a:p>
        </p:txBody>
      </p:sp>
    </p:spTree>
    <p:extLst>
      <p:ext uri="{BB962C8B-B14F-4D97-AF65-F5344CB8AC3E}">
        <p14:creationId xmlns:p14="http://schemas.microsoft.com/office/powerpoint/2010/main" val="35054107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noProof="0" dirty="0" smtClean="0"/>
              <a:t>Nid yw’n ddigon dweud yn syml eich bod wedi adfyfyrio,</a:t>
            </a:r>
            <a:r>
              <a:rPr lang="cy-GB" sz="1200" baseline="0" noProof="0" dirty="0" smtClean="0"/>
              <a:t> yn aml mewn ysgrifennu adfyfyriol pan mae rhywun yn dweud “Mi adfyfyriais...” yna maent yn bwrw ymlaen i ddisgrifio</a:t>
            </a:r>
            <a:r>
              <a:rPr lang="cy-GB" sz="1200" noProof="0" dirty="0" smtClean="0"/>
              <a:t>.</a:t>
            </a:r>
            <a:endParaRPr lang="cy-GB" noProof="0" dirty="0"/>
          </a:p>
        </p:txBody>
      </p:sp>
    </p:spTree>
    <p:extLst>
      <p:ext uri="{BB962C8B-B14F-4D97-AF65-F5344CB8AC3E}">
        <p14:creationId xmlns:p14="http://schemas.microsoft.com/office/powerpoint/2010/main" val="10963558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1" noProof="0" dirty="0" smtClean="0"/>
              <a:t>Ymarferiad 5 (trafodaeth)</a:t>
            </a:r>
            <a:r>
              <a:rPr lang="cy-GB" noProof="0" dirty="0" smtClean="0"/>
              <a:t> os oes angen – cynlluniwch yr hyn allai eu</a:t>
            </a:r>
            <a:r>
              <a:rPr lang="cy-GB" baseline="0" noProof="0" dirty="0" smtClean="0"/>
              <a:t> helpu i ysgrifennu </a:t>
            </a:r>
            <a:r>
              <a:rPr lang="cy-GB" baseline="0" noProof="0" dirty="0" err="1" smtClean="0"/>
              <a:t>adfyfyriad</a:t>
            </a:r>
            <a:r>
              <a:rPr lang="cy-GB" baseline="0" noProof="0" dirty="0" smtClean="0"/>
              <a:t>, e.e. dyddiadur, log, cadw nodiadau, ffrind beirniadol, defnyddio goruchwyliaeth, ac ati. </a:t>
            </a:r>
            <a:endParaRPr lang="cy-GB" noProof="0" dirty="0"/>
          </a:p>
        </p:txBody>
      </p:sp>
    </p:spTree>
    <p:extLst>
      <p:ext uri="{BB962C8B-B14F-4D97-AF65-F5344CB8AC3E}">
        <p14:creationId xmlns:p14="http://schemas.microsoft.com/office/powerpoint/2010/main" val="3328932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Gall defnyddio ffonau clyfar i g</a:t>
            </a:r>
            <a:r>
              <a:rPr lang="cy-GB" baseline="0" noProof="0" dirty="0" smtClean="0"/>
              <a:t>adw </a:t>
            </a:r>
            <a:r>
              <a:rPr lang="cy-GB" noProof="0" dirty="0" smtClean="0"/>
              <a:t>“nodiadau” ynghylch </a:t>
            </a:r>
            <a:r>
              <a:rPr lang="cy-GB" noProof="0" dirty="0" err="1" smtClean="0"/>
              <a:t>adfyfyriadau</a:t>
            </a:r>
            <a:r>
              <a:rPr lang="cy-GB" noProof="0" dirty="0" smtClean="0"/>
              <a:t> rheolaidd fod yn ddefnyddiol.</a:t>
            </a:r>
            <a:endParaRPr lang="cy-GB" noProof="0" dirty="0"/>
          </a:p>
        </p:txBody>
      </p:sp>
    </p:spTree>
    <p:extLst>
      <p:ext uri="{BB962C8B-B14F-4D97-AF65-F5344CB8AC3E}">
        <p14:creationId xmlns:p14="http://schemas.microsoft.com/office/powerpoint/2010/main" val="10791334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200" dirty="0" smtClean="0">
                <a:solidFill>
                  <a:schemeClr val="tx1"/>
                </a:solidFill>
                <a:effectLst/>
                <a:latin typeface="+mn-lt"/>
                <a:ea typeface="+mn-ea"/>
                <a:cs typeface="+mn-cs"/>
              </a:rPr>
              <a:t>Nid yw adran 2 yn gofyn am fodel adfyfyriol ond mae adran 6 yn- ceir hyn ei drafod yng ngweithdy 4.</a:t>
            </a:r>
            <a:endParaRPr lang="en-GB" sz="1200" kern="1200" dirty="0" smtClean="0">
              <a:solidFill>
                <a:schemeClr val="tx1"/>
              </a:solidFill>
              <a:effectLst/>
              <a:latin typeface="+mn-lt"/>
              <a:ea typeface="+mn-ea"/>
              <a:cs typeface="+mn-cs"/>
            </a:endParaRPr>
          </a:p>
          <a:p>
            <a:endParaRPr lang="cy-GB" noProof="0" dirty="0"/>
          </a:p>
        </p:txBody>
      </p:sp>
    </p:spTree>
    <p:extLst>
      <p:ext uri="{BB962C8B-B14F-4D97-AF65-F5344CB8AC3E}">
        <p14:creationId xmlns:p14="http://schemas.microsoft.com/office/powerpoint/2010/main" val="81997546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Adran</a:t>
            </a:r>
            <a:r>
              <a:rPr lang="en-GB" dirty="0" smtClean="0"/>
              <a:t> 2 </a:t>
            </a:r>
            <a:r>
              <a:rPr lang="en-GB" dirty="0" err="1" smtClean="0"/>
              <a:t>yn</a:t>
            </a:r>
            <a:r>
              <a:rPr lang="en-GB" dirty="0" smtClean="0"/>
              <a:t> </a:t>
            </a:r>
            <a:r>
              <a:rPr lang="en-GB" dirty="0" err="1" smtClean="0"/>
              <a:t>gofyn</a:t>
            </a:r>
            <a:r>
              <a:rPr lang="en-GB" dirty="0" smtClean="0"/>
              <a:t> I chi </a:t>
            </a:r>
            <a:r>
              <a:rPr lang="en-GB" dirty="0" err="1" smtClean="0"/>
              <a:t>esbonio</a:t>
            </a:r>
            <a:r>
              <a:rPr lang="en-GB" baseline="0" dirty="0" smtClean="0"/>
              <a:t> (identify/ </a:t>
            </a:r>
            <a:r>
              <a:rPr lang="en-GB" baseline="0" dirty="0" err="1" smtClean="0"/>
              <a:t>nodi</a:t>
            </a:r>
            <a:r>
              <a:rPr lang="en-GB" baseline="0" dirty="0" smtClean="0"/>
              <a:t>) a </a:t>
            </a:r>
            <a:r>
              <a:rPr lang="en-GB" baseline="0" dirty="0" err="1" smtClean="0"/>
              <a:t>chyfiawnhau</a:t>
            </a:r>
            <a:r>
              <a:rPr lang="en-GB" baseline="0" dirty="0" smtClean="0"/>
              <a:t>. </a:t>
            </a:r>
            <a:r>
              <a:rPr lang="en-GB" baseline="0" dirty="0" err="1" smtClean="0"/>
              <a:t>Esboniad</a:t>
            </a:r>
            <a:r>
              <a:rPr lang="en-GB" baseline="0" dirty="0" smtClean="0"/>
              <a:t> </a:t>
            </a:r>
            <a:r>
              <a:rPr lang="en-GB" baseline="0" dirty="0" err="1" smtClean="0"/>
              <a:t>wedi</a:t>
            </a:r>
            <a:r>
              <a:rPr lang="en-GB" baseline="0" dirty="0" smtClean="0"/>
              <a:t> </a:t>
            </a:r>
            <a:r>
              <a:rPr lang="en-GB" baseline="0" dirty="0" err="1" smtClean="0"/>
              <a:t>ei</a:t>
            </a:r>
            <a:r>
              <a:rPr lang="en-GB" baseline="0" dirty="0" smtClean="0"/>
              <a:t> </a:t>
            </a:r>
            <a:r>
              <a:rPr lang="en-GB" baseline="0" dirty="0" err="1" smtClean="0"/>
              <a:t>dynnu</a:t>
            </a:r>
            <a:r>
              <a:rPr lang="en-GB" baseline="0" dirty="0" smtClean="0"/>
              <a:t> o </a:t>
            </a:r>
            <a:r>
              <a:rPr lang="en-GB" baseline="0" dirty="0" err="1" smtClean="0"/>
              <a:t>ganllawiau’r</a:t>
            </a:r>
            <a:r>
              <a:rPr lang="en-GB" baseline="0" dirty="0" smtClean="0"/>
              <a:t> </a:t>
            </a:r>
            <a:r>
              <a:rPr lang="en-GB" baseline="0" dirty="0" err="1" smtClean="0"/>
              <a:t>Drindod</a:t>
            </a:r>
            <a:r>
              <a:rPr lang="en-GB" baseline="0" dirty="0" smtClean="0"/>
              <a:t>.</a:t>
            </a:r>
          </a:p>
          <a:p>
            <a:r>
              <a:rPr lang="en-GB" baseline="0" dirty="0" err="1" smtClean="0"/>
              <a:t>Adran</a:t>
            </a:r>
            <a:r>
              <a:rPr lang="en-GB" baseline="0" dirty="0" smtClean="0"/>
              <a:t> 5 </a:t>
            </a:r>
            <a:r>
              <a:rPr lang="en-GB" baseline="0" dirty="0" err="1" smtClean="0"/>
              <a:t>yn</a:t>
            </a:r>
            <a:r>
              <a:rPr lang="en-GB" baseline="0" dirty="0" smtClean="0"/>
              <a:t> </a:t>
            </a:r>
            <a:r>
              <a:rPr lang="en-GB" baseline="0" dirty="0" err="1" smtClean="0"/>
              <a:t>gofyn</a:t>
            </a:r>
            <a:r>
              <a:rPr lang="en-GB" baseline="0" dirty="0" smtClean="0"/>
              <a:t> am </a:t>
            </a:r>
            <a:r>
              <a:rPr lang="en-GB" baseline="0" dirty="0" err="1" smtClean="0"/>
              <a:t>esboniad</a:t>
            </a:r>
            <a:r>
              <a:rPr lang="en-GB" baseline="0" dirty="0" smtClean="0"/>
              <a:t> (</a:t>
            </a:r>
            <a:r>
              <a:rPr lang="en-GB" baseline="0" dirty="0" err="1" smtClean="0"/>
              <a:t>deddfwriaeth</a:t>
            </a:r>
            <a:r>
              <a:rPr lang="en-GB" baseline="0" dirty="0" smtClean="0"/>
              <a:t> </a:t>
            </a:r>
            <a:r>
              <a:rPr lang="en-GB" baseline="0" dirty="0" err="1" smtClean="0"/>
              <a:t>berthnasol</a:t>
            </a:r>
            <a:r>
              <a:rPr lang="en-GB" baseline="0" dirty="0" smtClean="0"/>
              <a:t> </a:t>
            </a:r>
            <a:r>
              <a:rPr lang="en-GB" baseline="0" dirty="0" err="1" smtClean="0"/>
              <a:t>mewn</a:t>
            </a:r>
            <a:r>
              <a:rPr lang="en-GB" baseline="0" dirty="0" smtClean="0"/>
              <a:t> </a:t>
            </a:r>
            <a:r>
              <a:rPr lang="en-GB" baseline="0" dirty="0" err="1" smtClean="0"/>
              <a:t>maes</a:t>
            </a:r>
            <a:r>
              <a:rPr lang="en-GB" baseline="0" dirty="0" smtClean="0"/>
              <a:t> </a:t>
            </a:r>
            <a:r>
              <a:rPr lang="en-GB" baseline="0" dirty="0" err="1" smtClean="0"/>
              <a:t>nad</a:t>
            </a:r>
            <a:r>
              <a:rPr lang="en-GB" baseline="0" dirty="0" smtClean="0"/>
              <a:t> </a:t>
            </a:r>
            <a:r>
              <a:rPr lang="en-GB" baseline="0" dirty="0" err="1" smtClean="0"/>
              <a:t>yw’n</a:t>
            </a:r>
            <a:r>
              <a:rPr lang="en-GB" baseline="0" dirty="0" smtClean="0"/>
              <a:t> </a:t>
            </a:r>
            <a:r>
              <a:rPr lang="en-GB" baseline="0" dirty="0" err="1" smtClean="0"/>
              <a:t>brif</a:t>
            </a:r>
            <a:r>
              <a:rPr lang="en-GB" baseline="0" dirty="0" smtClean="0"/>
              <a:t> </a:t>
            </a:r>
            <a:r>
              <a:rPr lang="en-GB" baseline="0" dirty="0" err="1" smtClean="0"/>
              <a:t>ganolbwynt</a:t>
            </a:r>
            <a:r>
              <a:rPr lang="en-GB" baseline="0" dirty="0" smtClean="0"/>
              <a:t> </a:t>
            </a:r>
            <a:r>
              <a:rPr lang="en-GB" baseline="0" dirty="0" err="1" smtClean="0"/>
              <a:t>I’ch</a:t>
            </a:r>
            <a:r>
              <a:rPr lang="en-GB" baseline="0" dirty="0" smtClean="0"/>
              <a:t> </a:t>
            </a:r>
            <a:r>
              <a:rPr lang="en-GB" baseline="0" dirty="0" err="1" smtClean="0"/>
              <a:t>gwaith</a:t>
            </a:r>
            <a:r>
              <a:rPr lang="en-GB" baseline="0" dirty="0" smtClean="0"/>
              <a:t>).</a:t>
            </a:r>
          </a:p>
          <a:p>
            <a:r>
              <a:rPr lang="cy-GB" dirty="0" smtClean="0"/>
              <a:t>Dyma'r unig feysydd o'r portffolio nad ydynt yn gofyn am fyfyrio.</a:t>
            </a:r>
            <a:endParaRPr lang="en-GB" dirty="0"/>
          </a:p>
        </p:txBody>
      </p:sp>
    </p:spTree>
    <p:extLst>
      <p:ext uri="{BB962C8B-B14F-4D97-AF65-F5344CB8AC3E}">
        <p14:creationId xmlns:p14="http://schemas.microsoft.com/office/powerpoint/2010/main" val="328448867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Adran</a:t>
            </a:r>
            <a:r>
              <a:rPr lang="en-GB" dirty="0" smtClean="0"/>
              <a:t> 1- </a:t>
            </a:r>
            <a:r>
              <a:rPr lang="en-GB" dirty="0" err="1" smtClean="0"/>
              <a:t>rhestr</a:t>
            </a:r>
            <a:r>
              <a:rPr lang="en-GB" dirty="0" smtClean="0"/>
              <a:t> </a:t>
            </a:r>
            <a:r>
              <a:rPr lang="en-GB" dirty="0" err="1" smtClean="0"/>
              <a:t>cynnyws</a:t>
            </a:r>
            <a:r>
              <a:rPr lang="en-GB" dirty="0" smtClean="0"/>
              <a:t> (</a:t>
            </a:r>
            <a:r>
              <a:rPr lang="en-GB" dirty="0" err="1" smtClean="0"/>
              <a:t>tud</a:t>
            </a:r>
            <a:r>
              <a:rPr lang="en-GB" dirty="0" smtClean="0"/>
              <a:t> 4)</a:t>
            </a:r>
          </a:p>
          <a:p>
            <a:r>
              <a:rPr lang="en-GB" dirty="0" err="1" smtClean="0"/>
              <a:t>Adran</a:t>
            </a:r>
            <a:r>
              <a:rPr lang="en-GB" dirty="0" smtClean="0"/>
              <a:t> 2 (</a:t>
            </a:r>
            <a:r>
              <a:rPr lang="en-GB" dirty="0" err="1" smtClean="0"/>
              <a:t>tud</a:t>
            </a:r>
            <a:r>
              <a:rPr lang="en-GB" baseline="0" dirty="0" smtClean="0"/>
              <a:t> 5)</a:t>
            </a:r>
            <a:endParaRPr lang="en-GB" dirty="0"/>
          </a:p>
        </p:txBody>
      </p:sp>
    </p:spTree>
    <p:extLst>
      <p:ext uri="{BB962C8B-B14F-4D97-AF65-F5344CB8AC3E}">
        <p14:creationId xmlns:p14="http://schemas.microsoft.com/office/powerpoint/2010/main" val="424058473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Ymarferiad 6 –</a:t>
            </a:r>
            <a:r>
              <a:rPr lang="cy-GB" baseline="0" noProof="0" dirty="0" smtClean="0"/>
              <a:t> (yn arwain i ymarferiad 7) - </a:t>
            </a:r>
            <a:r>
              <a:rPr lang="cy-GB" noProof="0" dirty="0" smtClean="0"/>
              <a:t>Gan gario ymlaen</a:t>
            </a:r>
            <a:r>
              <a:rPr lang="cy-GB" baseline="0" noProof="0" dirty="0" smtClean="0"/>
              <a:t> o’r ymarferiad anwytho </a:t>
            </a:r>
            <a:r>
              <a:rPr lang="cy-GB" noProof="0" dirty="0" smtClean="0"/>
              <a:t>– maent wedi</a:t>
            </a:r>
            <a:r>
              <a:rPr lang="cy-GB" baseline="0" noProof="0" dirty="0" smtClean="0"/>
              <a:t> </a:t>
            </a:r>
            <a:r>
              <a:rPr lang="cy-GB" noProof="0" dirty="0" smtClean="0"/>
              <a:t>cael mwy o</a:t>
            </a:r>
            <a:r>
              <a:rPr lang="cy-GB" baseline="0" noProof="0" dirty="0" smtClean="0"/>
              <a:t> amser i feddwl amdano ac hefyd (gobeithio) eu bod wedi edrych ar gynlluniau datblygiadol â mentoriaid - beth arall sy’n bwysig iddynt y gallant ei ychwanegu o’r drafodaeth yn yr </a:t>
            </a:r>
            <a:r>
              <a:rPr lang="cy-GB" baseline="0" noProof="0" dirty="0" err="1" smtClean="0"/>
              <a:t>adfyfyriad</a:t>
            </a:r>
            <a:r>
              <a:rPr lang="cy-GB" baseline="0" noProof="0" dirty="0" smtClean="0"/>
              <a:t>. Bydd hyn yn eu helpu i weithio’n adfyfyriol a chysylltu ag adran 2 a 6. </a:t>
            </a:r>
            <a:endParaRPr lang="cy-GB" noProof="0" dirty="0"/>
          </a:p>
        </p:txBody>
      </p:sp>
    </p:spTree>
    <p:extLst>
      <p:ext uri="{BB962C8B-B14F-4D97-AF65-F5344CB8AC3E}">
        <p14:creationId xmlns:p14="http://schemas.microsoft.com/office/powerpoint/2010/main" val="339462292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1" noProof="0" dirty="0" smtClean="0"/>
              <a:t>Ymarferiad 7 </a:t>
            </a:r>
            <a:r>
              <a:rPr lang="cy-GB" noProof="0" dirty="0" smtClean="0"/>
              <a:t>– ceisiwch</a:t>
            </a:r>
            <a:r>
              <a:rPr lang="cy-GB" baseline="0" noProof="0" dirty="0" smtClean="0"/>
              <a:t> adnabod nodau a bylchau mewn dysgu – grwpiau bychan</a:t>
            </a:r>
            <a:r>
              <a:rPr lang="cy-GB" noProof="0" dirty="0" smtClean="0"/>
              <a:t> – adborth grŵp mawr (gallwch wneud</a:t>
            </a:r>
            <a:r>
              <a:rPr lang="cy-GB" baseline="0" noProof="0" dirty="0" smtClean="0"/>
              <a:t> yr ymarferiad hwn ar y cyd neu ar wahân – yn ddibynnol ar amser) – siart fflip, casglu rhestr o ganlyniadau dysg – bydd rhai yn gyffredin. </a:t>
            </a:r>
            <a:endParaRPr lang="cy-GB" noProof="0" dirty="0"/>
          </a:p>
        </p:txBody>
      </p:sp>
    </p:spTree>
    <p:extLst>
      <p:ext uri="{BB962C8B-B14F-4D97-AF65-F5344CB8AC3E}">
        <p14:creationId xmlns:p14="http://schemas.microsoft.com/office/powerpoint/2010/main" val="68008247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aseline="0" noProof="0" dirty="0" smtClean="0"/>
              <a:t>Ceisiwch eu hannog i fod yn greadigol a meddwl am ffyrdd eraill o ddysgu hefyd: cysgodi, </a:t>
            </a:r>
            <a:r>
              <a:rPr lang="cy-GB" i="0" baseline="0" noProof="0" dirty="0" smtClean="0"/>
              <a:t>hyfforddi, mentora, mewnbwn gan y tîm ac ati. Os ydych yn gyfforddus â hyn, gallai fod yn gyfle da i drafod dulliau dysgu gwahanol. </a:t>
            </a:r>
            <a:endParaRPr lang="cy-GB" noProof="0" dirty="0" smtClean="0"/>
          </a:p>
          <a:p>
            <a:r>
              <a:rPr lang="cy-GB" noProof="0" dirty="0" smtClean="0"/>
              <a:t>Ymarferiad ychwanegol (opsiynol)– beth yw</a:t>
            </a:r>
            <a:r>
              <a:rPr lang="cy-GB" baseline="0" noProof="0" dirty="0" smtClean="0"/>
              <a:t> eich dull dysgu, sut all hyn eich helpu i edrych ar eich adolygiad datblygiadol – os nad ydych yn gwybod, gallwch ddod i wybod (holiadur </a:t>
            </a:r>
            <a:r>
              <a:rPr lang="cy-GB" baseline="0" noProof="0" dirty="0" err="1" smtClean="0"/>
              <a:t>Honey</a:t>
            </a:r>
            <a:r>
              <a:rPr lang="cy-GB" baseline="0" noProof="0" dirty="0" smtClean="0"/>
              <a:t> </a:t>
            </a:r>
            <a:r>
              <a:rPr lang="cy-GB" baseline="0" noProof="0" dirty="0" err="1" smtClean="0"/>
              <a:t>and</a:t>
            </a:r>
            <a:r>
              <a:rPr lang="cy-GB" baseline="0" noProof="0" dirty="0" smtClean="0"/>
              <a:t> </a:t>
            </a:r>
            <a:r>
              <a:rPr lang="cy-GB" baseline="0" noProof="0" dirty="0" err="1" smtClean="0"/>
              <a:t>Mumford</a:t>
            </a:r>
            <a:r>
              <a:rPr lang="cy-GB" baseline="0" noProof="0" dirty="0" smtClean="0"/>
              <a:t> ar y rhyngrwyd). </a:t>
            </a:r>
            <a:endParaRPr lang="cy-GB" noProof="0" dirty="0"/>
          </a:p>
        </p:txBody>
      </p:sp>
    </p:spTree>
    <p:extLst>
      <p:ext uri="{BB962C8B-B14F-4D97-AF65-F5344CB8AC3E}">
        <p14:creationId xmlns:p14="http://schemas.microsoft.com/office/powerpoint/2010/main" val="239341391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noProof="0" dirty="0" smtClean="0"/>
              <a:t>Byddwn</a:t>
            </a:r>
            <a:r>
              <a:rPr lang="cy-GB" sz="1200" baseline="0" noProof="0" dirty="0" smtClean="0"/>
              <a:t> yn ymdrin â hyn mewn mwy o fanylder yng ngweithdy 3. Cyfeirir ato yma er mwyn cyfeirio at yr arsylwi fel bod modd iddynt ddechrau cynllunio a gwneud y dasg os cyfyd cyfle.</a:t>
            </a:r>
            <a:endParaRPr lang="cy-GB" noProof="0" dirty="0"/>
          </a:p>
        </p:txBody>
      </p:sp>
    </p:spTree>
    <p:extLst>
      <p:ext uri="{BB962C8B-B14F-4D97-AF65-F5344CB8AC3E}">
        <p14:creationId xmlns:p14="http://schemas.microsoft.com/office/powerpoint/2010/main" val="170070381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cy-GB" noProof="0" dirty="0" smtClean="0"/>
              <a:t>Adran </a:t>
            </a:r>
            <a:r>
              <a:rPr lang="cy-GB" baseline="0" noProof="0" dirty="0" smtClean="0"/>
              <a:t>4 </a:t>
            </a:r>
            <a:r>
              <a:rPr lang="cy-GB" baseline="0" noProof="0" smtClean="0"/>
              <a:t>– Mae’r aseiniad diogelu yn </a:t>
            </a:r>
            <a:r>
              <a:rPr lang="cy-GB" baseline="0" noProof="0" dirty="0" smtClean="0"/>
              <a:t>50% o’r portffolio a dyma pam ei fod yn cael ei drafod yng </a:t>
            </a:r>
            <a:r>
              <a:rPr lang="cy-GB" baseline="0" noProof="0" smtClean="0"/>
              <a:t>ngweithdy 2, </a:t>
            </a:r>
            <a:r>
              <a:rPr lang="cy-GB" baseline="0" noProof="0" dirty="0" smtClean="0"/>
              <a:t>gan mai dyma’r rhan y byddant angen dechrau gweithio arno cyn gynted â phosib.</a:t>
            </a:r>
            <a:endParaRPr lang="cy-GB" noProof="0" dirty="0"/>
          </a:p>
        </p:txBody>
      </p:sp>
    </p:spTree>
    <p:extLst>
      <p:ext uri="{BB962C8B-B14F-4D97-AF65-F5344CB8AC3E}">
        <p14:creationId xmlns:p14="http://schemas.microsoft.com/office/powerpoint/2010/main" val="23798140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0AA6177-8B71-4E94-8CF8-8C7787C311CC}" type="datetime1">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FB795-8CD3-4813-9C65-0932CECE18E1}" type="slidenum">
              <a:rPr lang="en-GB" smtClean="0"/>
              <a:pPr/>
              <a:t>‹#›</a:t>
            </a:fld>
            <a:endParaRPr lang="en-GB"/>
          </a:p>
        </p:txBody>
      </p:sp>
      <p:sp>
        <p:nvSpPr>
          <p:cNvPr id="7" name="Title 1"/>
          <p:cNvSpPr txBox="1">
            <a:spLocks/>
          </p:cNvSpPr>
          <p:nvPr userDrawn="1"/>
        </p:nvSpPr>
        <p:spPr>
          <a:xfrm>
            <a:off x="467544" y="6093296"/>
            <a:ext cx="7335837" cy="596900"/>
          </a:xfrm>
          <a:prstGeom prst="rect">
            <a:avLst/>
          </a:prstGeom>
        </p:spPr>
        <p:txBody>
          <a:bodyPr anchor="ctr">
            <a:normAutofit/>
          </a:bodyPr>
          <a:lstStyle/>
          <a:p>
            <a:pPr fontAlgn="auto">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Porth Agored Consolidation Workshop 1 </a:t>
            </a:r>
          </a:p>
        </p:txBody>
      </p:sp>
    </p:spTree>
    <p:extLst>
      <p:ext uri="{BB962C8B-B14F-4D97-AF65-F5344CB8AC3E}">
        <p14:creationId xmlns:p14="http://schemas.microsoft.com/office/powerpoint/2010/main" val="42868680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E9553A3-53D6-4C2A-9BCA-1CDBF098492D}" type="datetime1">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4097533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03D2A84-F607-4574-B701-958896EE9143}" type="datetime1">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4898826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925EA94-C753-4863-8D36-0D8FF5BD38E3}" type="datetime1">
              <a:rPr lang="en-GB" smtClean="0"/>
              <a:t>21/11/2017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2418522305"/>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512F19F-F90B-4995-8B48-D5847A0FAC71}" type="datetime1">
              <a:rPr lang="en-GB" smtClean="0"/>
              <a:t>21/11/2017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1816839284"/>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126CAA0-F0BF-4E20-AE49-0B44DB9AA5EB}" type="datetime1">
              <a:rPr lang="en-GB" smtClean="0"/>
              <a:t>21/11/2017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42819106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0B08F4-1C1F-4D79-8DF3-367F83E7A34D}" type="datetime1">
              <a:rPr lang="en-GB" smtClean="0"/>
              <a:t>21/11/2017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3096361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1B37BED0-084C-4481-B316-3618F9DB36E2}" type="datetime1">
              <a:rPr lang="en-GB" smtClean="0"/>
              <a:t>21/11/2017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3702856544"/>
      </p:ext>
    </p:extLst>
  </p:cSld>
  <p:clrMapOvr>
    <a:masterClrMapping/>
  </p:clrMapOvr>
  <p:extLst mod="1">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EEA2091F-5BAF-422E-802C-A0BFC90094E6}" type="datetime1">
              <a:rPr lang="en-GB" smtClean="0"/>
              <a:t>21/11/2017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282468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DB035EC-F9C2-49CC-B595-52FBE75FEEBA}" type="datetime1">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31099411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1F36D59-6D60-4D51-9FD2-8E771032CD73}" type="datetime1">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2236556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075F02FD-8228-4BEA-BCFE-44A7ADB1F52E}" type="datetime1">
              <a:rPr lang="en-GB" smtClean="0"/>
              <a:t>21/11/2017</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E2FB795-8CD3-4813-9C65-0932CECE18E1}" type="slidenum">
              <a:rPr lang="en-GB" smtClean="0"/>
              <a:pPr/>
              <a:t>‹#›</a:t>
            </a:fld>
            <a:endParaRPr lang="en-GB"/>
          </a:p>
        </p:txBody>
      </p:sp>
      <p:grpSp>
        <p:nvGrpSpPr>
          <p:cNvPr id="7" name="Group 6"/>
          <p:cNvGrpSpPr/>
          <p:nvPr/>
        </p:nvGrpSpPr>
        <p:grpSpPr>
          <a:xfrm>
            <a:off x="-3765" y="4953000"/>
            <a:ext cx="9147765" cy="1912088"/>
            <a:chOff x="-3765" y="4832896"/>
            <a:chExt cx="9147765" cy="2032192"/>
          </a:xfrm>
        </p:grpSpPr>
        <p:sp>
          <p:nvSpPr>
            <p:cNvPr id="8" name="Freeform 1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18"/>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Freeform 19"/>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2" name="Title 1"/>
          <p:cNvSpPr txBox="1">
            <a:spLocks/>
          </p:cNvSpPr>
          <p:nvPr/>
        </p:nvSpPr>
        <p:spPr>
          <a:xfrm>
            <a:off x="467544" y="6093296"/>
            <a:ext cx="7335837" cy="596900"/>
          </a:xfrm>
          <a:prstGeom prst="rect">
            <a:avLst/>
          </a:prstGeom>
        </p:spPr>
        <p:txBody>
          <a:bodyPr anchor="ctr">
            <a:normAutofit/>
          </a:bodyPr>
          <a:lstStyle/>
          <a:p>
            <a:pPr fontAlgn="auto">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Porth Agored Consolidation Workshop 1 </a:t>
            </a:r>
          </a:p>
        </p:txBody>
      </p:sp>
    </p:spTree>
    <p:extLst>
      <p:ext uri="{BB962C8B-B14F-4D97-AF65-F5344CB8AC3E}">
        <p14:creationId xmlns:p14="http://schemas.microsoft.com/office/powerpoint/2010/main" val="4103296805"/>
      </p:ext>
    </p:extLst>
  </p:cSld>
  <p:clrMap bg1="lt1" tx1="dk1" bg2="lt2" tx2="dk2" accent1="accent1" accent2="accent2" accent3="accent3" accent4="accent4" accent5="accent5" accent6="accent6" hlink="hlink" folHlink="folHlink"/>
  <p:sldLayoutIdLst>
    <p:sldLayoutId id="2147484359" r:id="rId1"/>
    <p:sldLayoutId id="2147484360" r:id="rId2"/>
    <p:sldLayoutId id="2147484361" r:id="rId3"/>
    <p:sldLayoutId id="2147484362" r:id="rId4"/>
    <p:sldLayoutId id="2147484363" r:id="rId5"/>
    <p:sldLayoutId id="2147484364" r:id="rId6"/>
    <p:sldLayoutId id="2147484365" r:id="rId7"/>
    <p:sldLayoutId id="2147484366" r:id="rId8"/>
    <p:sldLayoutId id="2147484367" r:id="rId9"/>
    <p:sldLayoutId id="2147484368" r:id="rId10"/>
    <p:sldLayoutId id="2147484369" r:id="rId11"/>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5.xml"/><Relationship Id="rId1" Type="http://schemas.openxmlformats.org/officeDocument/2006/relationships/vmlDrawing" Target="../drawings/vmlDrawing1.vml"/><Relationship Id="rId5" Type="http://schemas.openxmlformats.org/officeDocument/2006/relationships/image" Target="../media/image7.wmf"/><Relationship Id="rId4" Type="http://schemas.openxmlformats.org/officeDocument/2006/relationships/oleObject" Target="../embeddings/oleObject1.bin"/></Relationships>
</file>

<file path=ppt/slides/_rels/slide1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xml"/><Relationship Id="rId1" Type="http://schemas.openxmlformats.org/officeDocument/2006/relationships/vmlDrawing" Target="../drawings/vmlDrawing2.vml"/><Relationship Id="rId5" Type="http://schemas.openxmlformats.org/officeDocument/2006/relationships/image" Target="../media/image9.wmf"/><Relationship Id="rId4" Type="http://schemas.openxmlformats.org/officeDocument/2006/relationships/oleObject" Target="../embeddings/oleObject2.bin"/></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www.cgcymru.org.uk/y-ddeddf/?force=2"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r>
            <a:br>
              <a:rPr lang="en-GB" dirty="0"/>
            </a:br>
            <a:r>
              <a:rPr lang="cy-GB" dirty="0" smtClean="0"/>
              <a:t>Porth Agored</a:t>
            </a:r>
            <a:br>
              <a:rPr lang="cy-GB" dirty="0" smtClean="0"/>
            </a:br>
            <a:r>
              <a:rPr lang="cy-GB" dirty="0" smtClean="0"/>
              <a:t>Tystysgrif i Raddedigion </a:t>
            </a:r>
            <a:br>
              <a:rPr lang="cy-GB" dirty="0" smtClean="0"/>
            </a:br>
            <a:r>
              <a:rPr lang="cy-GB" dirty="0" smtClean="0"/>
              <a:t/>
            </a:r>
            <a:br>
              <a:rPr lang="cy-GB" dirty="0" smtClean="0"/>
            </a:br>
            <a:r>
              <a:rPr lang="cy-GB" dirty="0" smtClean="0"/>
              <a:t>Rhaglen Cadarnhau</a:t>
            </a:r>
            <a:br>
              <a:rPr lang="cy-GB" dirty="0" smtClean="0"/>
            </a:br>
            <a:r>
              <a:rPr lang="cy-GB" dirty="0" smtClean="0"/>
              <a:t>Gweithdy 1</a:t>
            </a:r>
            <a:endParaRPr lang="cy-GB" dirty="0"/>
          </a:p>
        </p:txBody>
      </p:sp>
      <p:sp>
        <p:nvSpPr>
          <p:cNvPr id="3" name="Slide Number Placeholder 2"/>
          <p:cNvSpPr>
            <a:spLocks noGrp="1"/>
          </p:cNvSpPr>
          <p:nvPr>
            <p:ph type="sldNum" sz="quarter" idx="12"/>
          </p:nvPr>
        </p:nvSpPr>
        <p:spPr/>
        <p:txBody>
          <a:bodyPr/>
          <a:lstStyle/>
          <a:p>
            <a:fld id="{1E2FB795-8CD3-4813-9C65-0932CECE18E1}" type="slidenum">
              <a:rPr lang="en-GB" sz="2800" b="1" smtClean="0"/>
              <a:pPr/>
              <a:t>1</a:t>
            </a:fld>
            <a:endParaRPr lang="en-GB" sz="2800" b="1"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cy-GB" sz="4000" b="1" dirty="0" smtClean="0"/>
              <a:t>Disgwyliadau/Rheolau</a:t>
            </a:r>
            <a:endParaRPr lang="cy-GB" sz="4000" b="1" dirty="0"/>
          </a:p>
        </p:txBody>
      </p:sp>
      <p:sp>
        <p:nvSpPr>
          <p:cNvPr id="6" name="Content Placeholder 5"/>
          <p:cNvSpPr>
            <a:spLocks noGrp="1"/>
          </p:cNvSpPr>
          <p:nvPr>
            <p:ph idx="1"/>
          </p:nvPr>
        </p:nvSpPr>
        <p:spPr>
          <a:xfrm>
            <a:off x="395536" y="1690689"/>
            <a:ext cx="7886700" cy="4351338"/>
          </a:xfrm>
        </p:spPr>
        <p:txBody>
          <a:bodyPr/>
          <a:lstStyle/>
          <a:p>
            <a:r>
              <a:rPr lang="en-GB" sz="3600" dirty="0"/>
              <a:t> </a:t>
            </a:r>
            <a:r>
              <a:rPr lang="cy-GB" sz="3600" dirty="0" smtClean="0"/>
              <a:t>Parch a herio’n barchus</a:t>
            </a:r>
          </a:p>
          <a:p>
            <a:r>
              <a:rPr lang="cy-GB" sz="3600" dirty="0" smtClean="0"/>
              <a:t> Ymgysylltiad / Ffocws</a:t>
            </a:r>
          </a:p>
          <a:p>
            <a:r>
              <a:rPr lang="cy-GB" sz="3600" dirty="0" smtClean="0"/>
              <a:t> Cyfrinachedd </a:t>
            </a:r>
          </a:p>
          <a:p>
            <a:r>
              <a:rPr lang="cy-GB" sz="3600" dirty="0" smtClean="0"/>
              <a:t> Ymyraethau </a:t>
            </a:r>
          </a:p>
          <a:p>
            <a:r>
              <a:rPr lang="cy-GB" sz="3600" dirty="0" smtClean="0"/>
              <a:t> Asesu eich perfformiad eich hun </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a:t>
            </a:fld>
            <a:endParaRPr lang="en-GB" dirty="0"/>
          </a:p>
        </p:txBody>
      </p:sp>
    </p:spTree>
    <p:extLst>
      <p:ext uri="{BB962C8B-B14F-4D97-AF65-F5344CB8AC3E}">
        <p14:creationId xmlns:p14="http://schemas.microsoft.com/office/powerpoint/2010/main" val="2137381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96254"/>
          </a:xfrm>
        </p:spPr>
        <p:txBody>
          <a:bodyPr>
            <a:normAutofit/>
          </a:bodyPr>
          <a:lstStyle/>
          <a:p>
            <a:pPr algn="ctr"/>
            <a:r>
              <a:rPr lang="cy-GB" sz="4400" b="1" dirty="0" smtClean="0"/>
              <a:t>Fformat y Gweithdy </a:t>
            </a:r>
            <a:endParaRPr lang="cy-GB" sz="4400" b="1" dirty="0"/>
          </a:p>
        </p:txBody>
      </p:sp>
      <p:sp>
        <p:nvSpPr>
          <p:cNvPr id="3" name="Content Placeholder 2"/>
          <p:cNvSpPr>
            <a:spLocks noGrp="1"/>
          </p:cNvSpPr>
          <p:nvPr>
            <p:ph idx="1"/>
          </p:nvPr>
        </p:nvSpPr>
        <p:spPr>
          <a:xfrm>
            <a:off x="628650" y="1161381"/>
            <a:ext cx="7886700" cy="5015582"/>
          </a:xfrm>
        </p:spPr>
        <p:txBody>
          <a:bodyPr>
            <a:normAutofit/>
          </a:bodyPr>
          <a:lstStyle/>
          <a:p>
            <a:r>
              <a:rPr lang="cy-GB" sz="2400" b="1" dirty="0" smtClean="0"/>
              <a:t>Gweithdy 1 </a:t>
            </a:r>
            <a:r>
              <a:rPr lang="cy-GB" sz="2400" dirty="0" smtClean="0"/>
              <a:t>– Adfyfyrio, Adolygiad Datblygiadol (Adran 2), Cyflwyniad byr i’r arsylwi (Adran 3)</a:t>
            </a:r>
          </a:p>
          <a:p>
            <a:r>
              <a:rPr lang="cy-GB" sz="2400" b="1" dirty="0" smtClean="0"/>
              <a:t>Gweithdy 2 </a:t>
            </a:r>
            <a:r>
              <a:rPr lang="cy-GB" sz="2400" dirty="0" smtClean="0"/>
              <a:t>– Diogelu (Adran 4 a 5) Yn cynnwys deddfwriaeth ac asesiad o’r canlyniadau dysgu a gwneud penderfyniadau yn broffesiynol</a:t>
            </a:r>
          </a:p>
          <a:p>
            <a:r>
              <a:rPr lang="cy-GB" sz="2400" b="1" dirty="0" smtClean="0"/>
              <a:t>Gweithdy 3 </a:t>
            </a:r>
            <a:r>
              <a:rPr lang="cy-GB" sz="2400" dirty="0" smtClean="0"/>
              <a:t>– </a:t>
            </a:r>
            <a:r>
              <a:rPr lang="cy-GB" altLang="en-US" sz="2400" dirty="0" smtClean="0">
                <a:ea typeface="Calibri" panose="020F0502020204030204" pitchFamily="34" charset="0"/>
                <a:cs typeface="Arial" panose="020B0604020202020204" pitchFamily="34" charset="0"/>
              </a:rPr>
              <a:t>Cydweithio â defnyddwyr gwasanaeth, gofalwyr a phobl broffesiynol eraill</a:t>
            </a:r>
            <a:r>
              <a:rPr lang="cy-GB" sz="2400" dirty="0" smtClean="0"/>
              <a:t>, cyd-destun Cymreig, Arsylwi (Adran 3).</a:t>
            </a:r>
          </a:p>
          <a:p>
            <a:r>
              <a:rPr lang="cy-GB" sz="2400" b="1" dirty="0" smtClean="0"/>
              <a:t>Gweithdy 4 </a:t>
            </a:r>
            <a:r>
              <a:rPr lang="cy-GB" sz="2400" dirty="0" smtClean="0"/>
              <a:t>-  Adolygiad Datblygiadol (Adran 6), marcio meini prawf, cyflwyniadau. Sesiwn 1 i 1 gyda’r hyfforddwr am gyngor, cefnogaeth ac arweiniad.  </a:t>
            </a:r>
            <a:endParaRPr lang="cy-GB" sz="2400"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3</a:t>
            </a:fld>
            <a:endParaRPr lang="en-GB" dirty="0"/>
          </a:p>
        </p:txBody>
      </p:sp>
    </p:spTree>
    <p:extLst>
      <p:ext uri="{BB962C8B-B14F-4D97-AF65-F5344CB8AC3E}">
        <p14:creationId xmlns:p14="http://schemas.microsoft.com/office/powerpoint/2010/main" val="310826070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620689"/>
            <a:ext cx="7772400" cy="792088"/>
          </a:xfrm>
        </p:spPr>
        <p:txBody>
          <a:bodyPr>
            <a:normAutofit/>
          </a:bodyPr>
          <a:lstStyle/>
          <a:p>
            <a:pPr algn="ctr"/>
            <a:r>
              <a:rPr lang="cy-GB" b="1" dirty="0" smtClean="0"/>
              <a:t>Amlinelliad o Raglen y Dydd</a:t>
            </a:r>
            <a:endParaRPr lang="cy-GB" b="1" dirty="0"/>
          </a:p>
        </p:txBody>
      </p:sp>
      <p:sp>
        <p:nvSpPr>
          <p:cNvPr id="3" name="Subtitle 2"/>
          <p:cNvSpPr>
            <a:spLocks noGrp="1"/>
          </p:cNvSpPr>
          <p:nvPr>
            <p:ph type="subTitle" idx="1"/>
          </p:nvPr>
        </p:nvSpPr>
        <p:spPr>
          <a:xfrm>
            <a:off x="949805" y="1844823"/>
            <a:ext cx="7488832" cy="3024337"/>
          </a:xfrm>
        </p:spPr>
        <p:txBody>
          <a:bodyPr>
            <a:normAutofit/>
          </a:bodyPr>
          <a:lstStyle/>
          <a:p>
            <a:pPr marL="457200" indent="-457200" algn="l">
              <a:buFont typeface="Arial" panose="020B0604020202020204" pitchFamily="34" charset="0"/>
              <a:buChar char="•"/>
            </a:pPr>
            <a:r>
              <a:rPr lang="cy-GB" sz="2800" dirty="0" smtClean="0"/>
              <a:t>Bodloni’r canlyniadau dysgu </a:t>
            </a:r>
          </a:p>
          <a:p>
            <a:pPr marL="457200" indent="-457200" algn="l">
              <a:buFont typeface="Arial" panose="020B0604020202020204" pitchFamily="34" charset="0"/>
              <a:buChar char="•"/>
            </a:pPr>
            <a:r>
              <a:rPr lang="cy-GB" sz="2800" dirty="0" smtClean="0">
                <a:solidFill>
                  <a:schemeClr val="tx1"/>
                </a:solidFill>
              </a:rPr>
              <a:t>Ymarfer gan Adfyfyrio’n Feirniadol/Modelau o Adfyfyrio/ Ysgrifennu </a:t>
            </a:r>
            <a:r>
              <a:rPr lang="cy-GB" sz="2800" dirty="0" err="1" smtClean="0">
                <a:solidFill>
                  <a:schemeClr val="tx1"/>
                </a:solidFill>
              </a:rPr>
              <a:t>Adfyfyriad</a:t>
            </a:r>
            <a:r>
              <a:rPr lang="cy-GB" sz="2800" dirty="0" smtClean="0">
                <a:solidFill>
                  <a:schemeClr val="tx1"/>
                </a:solidFill>
              </a:rPr>
              <a:t> Beirniadol </a:t>
            </a:r>
          </a:p>
          <a:p>
            <a:pPr marL="457200" indent="-457200" algn="l">
              <a:buFont typeface="Arial" panose="020B0604020202020204" pitchFamily="34" charset="0"/>
              <a:buChar char="•"/>
            </a:pPr>
            <a:r>
              <a:rPr lang="cy-GB" sz="2800" dirty="0" smtClean="0">
                <a:solidFill>
                  <a:schemeClr val="tx1"/>
                </a:solidFill>
              </a:rPr>
              <a:t>Adolygiad Datblygiadol – Adran 2</a:t>
            </a:r>
          </a:p>
          <a:p>
            <a:pPr marL="457200" indent="-457200" algn="l">
              <a:buFont typeface="Arial" panose="020B0604020202020204" pitchFamily="34" charset="0"/>
              <a:buChar char="•"/>
            </a:pPr>
            <a:r>
              <a:rPr lang="cy-GB" sz="2800" dirty="0" smtClean="0">
                <a:solidFill>
                  <a:schemeClr val="tx1"/>
                </a:solidFill>
              </a:rPr>
              <a:t>Cyflwyniad byr i’r Arsylwi ar waith – </a:t>
            </a:r>
            <a:r>
              <a:rPr lang="cy-GB" sz="2800" dirty="0" smtClean="0"/>
              <a:t>Adran 3</a:t>
            </a:r>
            <a:endParaRPr lang="cy-GB" sz="2800" dirty="0" smtClean="0">
              <a:solidFill>
                <a:schemeClr val="tx1"/>
              </a:solidFill>
            </a:endParaRPr>
          </a:p>
          <a:p>
            <a:pPr algn="l"/>
            <a:endParaRPr lang="en-GB" sz="2800" dirty="0">
              <a:solidFill>
                <a:schemeClr val="tx1"/>
              </a:solidFill>
            </a:endParaRPr>
          </a:p>
        </p:txBody>
      </p:sp>
      <p:sp>
        <p:nvSpPr>
          <p:cNvPr id="4" name="Slide Number Placeholder 3"/>
          <p:cNvSpPr>
            <a:spLocks noGrp="1"/>
          </p:cNvSpPr>
          <p:nvPr>
            <p:ph type="sldNum" sz="quarter" idx="12"/>
          </p:nvPr>
        </p:nvSpPr>
        <p:spPr>
          <a:xfrm>
            <a:off x="6732240" y="6093296"/>
            <a:ext cx="2133600" cy="365125"/>
          </a:xfrm>
        </p:spPr>
        <p:txBody>
          <a:bodyPr/>
          <a:lstStyle/>
          <a:p>
            <a:fld id="{1E2FB795-8CD3-4813-9C65-0932CECE18E1}" type="slidenum">
              <a:rPr lang="en-GB" sz="2800" b="1" smtClean="0"/>
              <a:pPr/>
              <a:t>4</a:t>
            </a:fld>
            <a:endParaRPr lang="en-GB" sz="2800" b="1"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404664"/>
            <a:ext cx="7886700" cy="903634"/>
          </a:xfrm>
        </p:spPr>
        <p:txBody>
          <a:bodyPr>
            <a:normAutofit/>
          </a:bodyPr>
          <a:lstStyle/>
          <a:p>
            <a:pPr algn="ctr"/>
            <a:r>
              <a:rPr lang="cy-GB" sz="4400" b="1" dirty="0" smtClean="0"/>
              <a:t>Dal i fyny </a:t>
            </a:r>
            <a:endParaRPr lang="cy-GB" sz="4400" b="1" dirty="0"/>
          </a:p>
        </p:txBody>
      </p:sp>
      <p:sp>
        <p:nvSpPr>
          <p:cNvPr id="3" name="Content Placeholder 2"/>
          <p:cNvSpPr>
            <a:spLocks noGrp="1"/>
          </p:cNvSpPr>
          <p:nvPr>
            <p:ph idx="1"/>
          </p:nvPr>
        </p:nvSpPr>
        <p:spPr>
          <a:xfrm>
            <a:off x="628650" y="1196752"/>
            <a:ext cx="7886700" cy="4980211"/>
          </a:xfrm>
        </p:spPr>
        <p:txBody>
          <a:bodyPr>
            <a:normAutofit/>
          </a:bodyPr>
          <a:lstStyle/>
          <a:p>
            <a:r>
              <a:rPr lang="cy-GB" sz="3000" dirty="0" smtClean="0"/>
              <a:t>Edrych </a:t>
            </a:r>
            <a:r>
              <a:rPr lang="cy-GB" sz="3000" dirty="0"/>
              <a:t>n</a:t>
            </a:r>
            <a:r>
              <a:rPr lang="cy-GB" sz="3000" dirty="0" smtClean="0"/>
              <a:t>ôl yn gryno ar yr anwythiad</a:t>
            </a:r>
          </a:p>
          <a:p>
            <a:r>
              <a:rPr lang="cy-GB" sz="3000" dirty="0" smtClean="0"/>
              <a:t>A yw’r dysgwyr wedi cwrdd a'u mentoriaid?</a:t>
            </a:r>
          </a:p>
          <a:p>
            <a:r>
              <a:rPr lang="cy-GB" sz="3000" dirty="0" smtClean="0"/>
              <a:t>Dylid cwblhau’r cytundeb dysgu a’i arwyddo yn ystod y sesiwn mentora cyntaf </a:t>
            </a:r>
          </a:p>
          <a:p>
            <a:r>
              <a:rPr lang="cy-GB" sz="3000" dirty="0" smtClean="0"/>
              <a:t>Os oes gennych unrhyw anghenion dysgu unigol (e.e. dyslecsia), chi sy’n gyfrifol am hysbysu’r brifysgol, eich cyflogwr a’r adran hyfforddi</a:t>
            </a:r>
          </a:p>
          <a:p>
            <a:r>
              <a:rPr lang="cy-GB" sz="3000" dirty="0" smtClean="0"/>
              <a:t>Dyddiadau cyflwyno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z="2800" b="1" smtClean="0">
                <a:solidFill>
                  <a:schemeClr val="bg1"/>
                </a:solidFill>
              </a:rPr>
              <a:pPr/>
              <a:t>5</a:t>
            </a:fld>
            <a:endParaRPr lang="en-GB" sz="2800" b="1" dirty="0">
              <a:solidFill>
                <a:schemeClr val="bg1"/>
              </a:solidFill>
            </a:endParaRPr>
          </a:p>
        </p:txBody>
      </p:sp>
    </p:spTree>
    <p:extLst>
      <p:ext uri="{BB962C8B-B14F-4D97-AF65-F5344CB8AC3E}">
        <p14:creationId xmlns:p14="http://schemas.microsoft.com/office/powerpoint/2010/main" val="9356475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620688"/>
            <a:ext cx="7886700" cy="5556275"/>
          </a:xfrm>
        </p:spPr>
        <p:txBody>
          <a:bodyPr>
            <a:normAutofit/>
          </a:bodyPr>
          <a:lstStyle/>
          <a:p>
            <a:pPr marL="0" indent="0" algn="ctr">
              <a:buNone/>
            </a:pPr>
            <a:r>
              <a:rPr lang="cy-GB" sz="6000" dirty="0" smtClean="0"/>
              <a:t>Adfyfyrio wrth Ymarfer,</a:t>
            </a:r>
          </a:p>
          <a:p>
            <a:pPr marL="0" indent="0" algn="ctr">
              <a:buNone/>
            </a:pPr>
            <a:r>
              <a:rPr lang="cy-GB" sz="6000" dirty="0" smtClean="0"/>
              <a:t>Modelau o Adfyfyrio, Ysgrifennu </a:t>
            </a:r>
            <a:r>
              <a:rPr lang="cy-GB" sz="6000" dirty="0" err="1" smtClean="0"/>
              <a:t>Adfyfyriad</a:t>
            </a:r>
            <a:r>
              <a:rPr lang="cy-GB" sz="6000" dirty="0" smtClean="0"/>
              <a:t> Beirniadol</a:t>
            </a:r>
            <a:r>
              <a:rPr lang="en-GB" sz="6000" dirty="0" smtClean="0"/>
              <a:t>.</a:t>
            </a:r>
            <a:endParaRPr lang="en-GB" sz="6000" dirty="0"/>
          </a:p>
        </p:txBody>
      </p:sp>
      <p:sp>
        <p:nvSpPr>
          <p:cNvPr id="4" name="Slide Number Placeholder 3"/>
          <p:cNvSpPr>
            <a:spLocks noGrp="1"/>
          </p:cNvSpPr>
          <p:nvPr>
            <p:ph type="sldNum" sz="quarter" idx="12"/>
          </p:nvPr>
        </p:nvSpPr>
        <p:spPr>
          <a:xfrm>
            <a:off x="6804248" y="6237312"/>
            <a:ext cx="2133600" cy="365125"/>
          </a:xfrm>
        </p:spPr>
        <p:txBody>
          <a:bodyPr/>
          <a:lstStyle/>
          <a:p>
            <a:fld id="{1E2FB795-8CD3-4813-9C65-0932CECE18E1}" type="slidenum">
              <a:rPr lang="en-GB" sz="2800" b="1" smtClean="0">
                <a:solidFill>
                  <a:schemeClr val="bg1"/>
                </a:solidFill>
              </a:rPr>
              <a:pPr/>
              <a:t>6</a:t>
            </a:fld>
            <a:endParaRPr lang="en-GB" sz="2800" b="1" dirty="0">
              <a:solidFill>
                <a:schemeClr val="bg1"/>
              </a:solidFill>
            </a:endParaRPr>
          </a:p>
        </p:txBody>
      </p:sp>
      <p:pic>
        <p:nvPicPr>
          <p:cNvPr id="5" name="Picture 2" descr="Image result for barriers to reflective practi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3573016"/>
            <a:ext cx="1914525" cy="2390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748799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23928" y="692150"/>
            <a:ext cx="4762872" cy="5040313"/>
          </a:xfrm>
        </p:spPr>
        <p:txBody>
          <a:bodyPr/>
          <a:lstStyle/>
          <a:p>
            <a:pPr>
              <a:defRPr/>
            </a:pPr>
            <a:r>
              <a:rPr lang="en-GB" b="1" dirty="0" smtClean="0">
                <a:effectLst>
                  <a:outerShdw blurRad="38100" dist="38100" dir="2700000" algn="tl">
                    <a:srgbClr val="000000">
                      <a:alpha val="43137"/>
                    </a:srgbClr>
                  </a:outerShdw>
                </a:effectLst>
                <a:sym typeface="Lucida Grande" charset="0"/>
              </a:rPr>
              <a:t>PAM FOD YMARFER ADFYFYRIOL MOR BWYSIG MEWN GWAITH CYMDEITHASOL?</a:t>
            </a:r>
            <a:endParaRPr lang="en-GB" b="1" dirty="0">
              <a:effectLst>
                <a:outerShdw blurRad="38100" dist="38100" dir="2700000" algn="tl">
                  <a:srgbClr val="000000">
                    <a:alpha val="43137"/>
                  </a:srgbClr>
                </a:outerShdw>
              </a:effectLst>
              <a:sym typeface="Lucida Grande" charset="0"/>
            </a:endParaRPr>
          </a:p>
        </p:txBody>
      </p:sp>
      <p:pic>
        <p:nvPicPr>
          <p:cNvPr id="11267" name="Content Placeholder 4"/>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395288" y="620713"/>
            <a:ext cx="2988663" cy="4104431"/>
          </a:xfrm>
        </p:spPr>
      </p:pic>
      <p:sp>
        <p:nvSpPr>
          <p:cNvPr id="4" name="Slide Number Placeholder 3"/>
          <p:cNvSpPr>
            <a:spLocks noGrp="1"/>
          </p:cNvSpPr>
          <p:nvPr>
            <p:ph type="sldNum" sz="quarter" idx="12"/>
          </p:nvPr>
        </p:nvSpPr>
        <p:spPr>
          <a:xfrm>
            <a:off x="457200" y="6356350"/>
            <a:ext cx="2133600" cy="365125"/>
          </a:xfrm>
        </p:spPr>
        <p:txBody>
          <a:bodyPr/>
          <a:lstStyle/>
          <a:p>
            <a:pPr algn="l">
              <a:defRPr/>
            </a:pPr>
            <a:fld id="{1F43B601-55F2-4E86-9952-F28BC3B00D7B}" type="slidenum">
              <a:rPr lang="en-US" smtClean="0"/>
              <a:pPr algn="l">
                <a:defRPr/>
              </a:pPr>
              <a:t>7</a:t>
            </a:fld>
            <a:endParaRPr lang="en-US"/>
          </a:p>
        </p:txBody>
      </p:sp>
    </p:spTree>
    <p:extLst>
      <p:ext uri="{BB962C8B-B14F-4D97-AF65-F5344CB8AC3E}">
        <p14:creationId xmlns:p14="http://schemas.microsoft.com/office/powerpoint/2010/main" val="3154998235"/>
      </p:ext>
    </p:extLst>
  </p:cSld>
  <p:clrMapOvr>
    <a:masterClrMapping/>
  </p:clrMapOvr>
  <p:transition spd="slow"/>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Rot="1" noChangeArrowheads="1"/>
          </p:cNvSpPr>
          <p:nvPr>
            <p:ph type="title"/>
          </p:nvPr>
        </p:nvSpPr>
        <p:spPr>
          <a:xfrm>
            <a:off x="628650" y="365126"/>
            <a:ext cx="7886700" cy="903634"/>
          </a:xfrm>
        </p:spPr>
        <p:txBody>
          <a:bodyPr>
            <a:noAutofit/>
          </a:bodyPr>
          <a:lstStyle/>
          <a:p>
            <a:pPr algn="ctr"/>
            <a:r>
              <a:rPr lang="en-GB" sz="2000" dirty="0"/>
              <a:t/>
            </a:r>
            <a:br>
              <a:rPr lang="en-GB" sz="2000" dirty="0"/>
            </a:br>
            <a:r>
              <a:rPr lang="cy-GB" sz="3200" b="1" dirty="0" smtClean="0"/>
              <a:t>Mae ymarfer adfyfyriol yn bwysig mewn gwaith cymdeithasol gan ei fod yn</a:t>
            </a:r>
            <a:r>
              <a:rPr lang="en-GB" sz="3600" b="1" dirty="0" smtClean="0"/>
              <a:t>:</a:t>
            </a:r>
            <a:endParaRPr lang="en-GB" sz="3600" b="1" dirty="0"/>
          </a:p>
        </p:txBody>
      </p:sp>
      <p:sp>
        <p:nvSpPr>
          <p:cNvPr id="4102" name="Rectangle 6"/>
          <p:cNvSpPr>
            <a:spLocks noGrp="1" noRot="1" noChangeArrowheads="1"/>
          </p:cNvSpPr>
          <p:nvPr>
            <p:ph idx="1"/>
          </p:nvPr>
        </p:nvSpPr>
        <p:spPr>
          <a:xfrm>
            <a:off x="628650" y="1484784"/>
            <a:ext cx="7886700" cy="3960440"/>
          </a:xfrm>
        </p:spPr>
        <p:txBody>
          <a:bodyPr>
            <a:noAutofit/>
          </a:bodyPr>
          <a:lstStyle/>
          <a:p>
            <a:pPr>
              <a:lnSpc>
                <a:spcPct val="80000"/>
              </a:lnSpc>
            </a:pPr>
            <a:r>
              <a:rPr lang="cy-GB" sz="2500" dirty="0" smtClean="0">
                <a:sym typeface="Arial" charset="0"/>
              </a:rPr>
              <a:t>Agwedd allweddol o fod yn broffesiynol </a:t>
            </a:r>
          </a:p>
          <a:p>
            <a:pPr>
              <a:lnSpc>
                <a:spcPct val="80000"/>
              </a:lnSpc>
            </a:pPr>
            <a:r>
              <a:rPr lang="cy-GB" sz="2500" dirty="0" smtClean="0">
                <a:sym typeface="Arial" charset="0"/>
              </a:rPr>
              <a:t>Gweithgaredd DPP parhaus – gwneud y mwyaf o’r dysgu</a:t>
            </a:r>
          </a:p>
          <a:p>
            <a:pPr>
              <a:lnSpc>
                <a:spcPct val="80000"/>
              </a:lnSpc>
            </a:pPr>
            <a:r>
              <a:rPr lang="cy-GB" sz="2500" dirty="0" smtClean="0">
                <a:sym typeface="Arial" charset="0"/>
              </a:rPr>
              <a:t>Gwella atebolrwydd </a:t>
            </a:r>
          </a:p>
          <a:p>
            <a:pPr>
              <a:lnSpc>
                <a:spcPct val="80000"/>
              </a:lnSpc>
            </a:pPr>
            <a:r>
              <a:rPr lang="cy-GB" sz="2500" dirty="0" smtClean="0">
                <a:sym typeface="Arial" charset="0"/>
              </a:rPr>
              <a:t>Cefnogi damcaniaethu – gan ddefnyddio damcaniaethu mewn ymarfer a thynnu damcaniaethu allan o ymarfer </a:t>
            </a:r>
          </a:p>
          <a:p>
            <a:pPr>
              <a:lnSpc>
                <a:spcPct val="80000"/>
              </a:lnSpc>
            </a:pPr>
            <a:r>
              <a:rPr lang="cy-GB" sz="2500" dirty="0" smtClean="0">
                <a:sym typeface="Arial" charset="0"/>
              </a:rPr>
              <a:t>Gwella ymarfer – yn enwedig ymarfer cydweithredol </a:t>
            </a:r>
          </a:p>
          <a:p>
            <a:pPr>
              <a:lnSpc>
                <a:spcPct val="80000"/>
              </a:lnSpc>
            </a:pPr>
            <a:r>
              <a:rPr lang="cy-GB" sz="2500" dirty="0" smtClean="0">
                <a:sym typeface="Arial" charset="0"/>
              </a:rPr>
              <a:t>Sicrhau y gwneir penderfyniadau moesegol mewn ymarfer cymhleth </a:t>
            </a:r>
          </a:p>
          <a:p>
            <a:pPr>
              <a:lnSpc>
                <a:spcPct val="80000"/>
              </a:lnSpc>
            </a:pPr>
            <a:r>
              <a:rPr lang="cy-GB" sz="2500" dirty="0" smtClean="0">
                <a:sym typeface="Arial" charset="0"/>
              </a:rPr>
              <a:t>Cynyddu ‘craidd’ a gwytnwch yr ymarferwr </a:t>
            </a:r>
            <a:endParaRPr lang="cy-GB" sz="2500" dirty="0">
              <a:sym typeface="Arial" charset="0"/>
            </a:endParaRPr>
          </a:p>
        </p:txBody>
      </p:sp>
      <p:sp>
        <p:nvSpPr>
          <p:cNvPr id="5" name="Slide Number Placeholder 4"/>
          <p:cNvSpPr>
            <a:spLocks noGrp="1"/>
          </p:cNvSpPr>
          <p:nvPr>
            <p:ph type="sldNum" sz="quarter" idx="12"/>
          </p:nvPr>
        </p:nvSpPr>
        <p:spPr/>
        <p:txBody>
          <a:bodyPr/>
          <a:lstStyle/>
          <a:p>
            <a:fld id="{1E2FB795-8CD3-4813-9C65-0932CECE18E1}" type="slidenum">
              <a:rPr lang="en-GB" sz="2800" b="1" smtClean="0">
                <a:solidFill>
                  <a:schemeClr val="bg1"/>
                </a:solidFill>
              </a:rPr>
              <a:pPr/>
              <a:t>8</a:t>
            </a:fld>
            <a:endParaRPr lang="en-GB" sz="2800" b="1" dirty="0">
              <a:solidFill>
                <a:schemeClr val="bg1"/>
              </a:solidFill>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628650" y="-243408"/>
            <a:ext cx="7886700" cy="1435151"/>
          </a:xfrm>
        </p:spPr>
        <p:txBody>
          <a:bodyPr>
            <a:normAutofit/>
          </a:bodyPr>
          <a:lstStyle/>
          <a:p>
            <a:r>
              <a:rPr lang="cy-GB" sz="2800" b="1" dirty="0"/>
              <a:t/>
            </a:r>
            <a:br>
              <a:rPr lang="cy-GB" sz="2800" b="1" dirty="0"/>
            </a:br>
            <a:r>
              <a:rPr lang="cy-GB" sz="2800" b="1" dirty="0"/>
              <a:t> </a:t>
            </a:r>
            <a:r>
              <a:rPr lang="cy-GB" sz="3600" b="1" dirty="0" smtClean="0"/>
              <a:t>Gweithwyr Cymdeithasol sy’n hedfan…..</a:t>
            </a:r>
            <a:endParaRPr lang="cy-GB" sz="3600" b="1" dirty="0"/>
          </a:p>
        </p:txBody>
      </p:sp>
      <p:sp>
        <p:nvSpPr>
          <p:cNvPr id="6148" name="Rectangle 4"/>
          <p:cNvSpPr>
            <a:spLocks noGrp="1" noRot="1" noChangeArrowheads="1"/>
          </p:cNvSpPr>
          <p:nvPr>
            <p:ph idx="1"/>
          </p:nvPr>
        </p:nvSpPr>
        <p:spPr/>
        <p:txBody>
          <a:bodyPr>
            <a:normAutofit/>
          </a:bodyPr>
          <a:lstStyle/>
          <a:p>
            <a:pPr>
              <a:lnSpc>
                <a:spcPct val="90000"/>
              </a:lnSpc>
            </a:pPr>
            <a:endParaRPr lang="en-GB" sz="2000" dirty="0">
              <a:sym typeface="Arial" charset="0"/>
            </a:endParaRPr>
          </a:p>
          <a:p>
            <a:pPr>
              <a:lnSpc>
                <a:spcPct val="90000"/>
              </a:lnSpc>
            </a:pPr>
            <a:endParaRPr lang="en-GB" sz="2000" dirty="0"/>
          </a:p>
        </p:txBody>
      </p:sp>
      <p:sp>
        <p:nvSpPr>
          <p:cNvPr id="5" name="Slide Number Placeholder 4"/>
          <p:cNvSpPr>
            <a:spLocks noGrp="1"/>
          </p:cNvSpPr>
          <p:nvPr>
            <p:ph type="sldNum" sz="quarter" idx="12"/>
          </p:nvPr>
        </p:nvSpPr>
        <p:spPr/>
        <p:txBody>
          <a:bodyPr/>
          <a:lstStyle/>
          <a:p>
            <a:fld id="{1E2FB795-8CD3-4813-9C65-0932CECE18E1}" type="slidenum">
              <a:rPr lang="en-GB" sz="2800" b="1" smtClean="0">
                <a:solidFill>
                  <a:schemeClr val="bg1"/>
                </a:solidFill>
              </a:rPr>
              <a:pPr/>
              <a:t>9</a:t>
            </a:fld>
            <a:endParaRPr lang="en-GB" sz="2800" b="1" dirty="0">
              <a:solidFill>
                <a:schemeClr val="bg1"/>
              </a:solidFill>
            </a:endParaRPr>
          </a:p>
        </p:txBody>
      </p:sp>
      <p:sp>
        <p:nvSpPr>
          <p:cNvPr id="6149" name="Rectangle 5"/>
          <p:cNvSpPr>
            <a:spLocks noGrp="1" noRot="1" noChangeArrowheads="1"/>
          </p:cNvSpPr>
          <p:nvPr>
            <p:ph sz="half" idx="4294967295"/>
          </p:nvPr>
        </p:nvSpPr>
        <p:spPr>
          <a:xfrm>
            <a:off x="628650" y="1191743"/>
            <a:ext cx="8515350" cy="4901082"/>
          </a:xfrm>
        </p:spPr>
        <p:txBody>
          <a:bodyPr>
            <a:normAutofit/>
          </a:bodyPr>
          <a:lstStyle/>
          <a:p>
            <a:pPr marL="0" indent="0">
              <a:lnSpc>
                <a:spcPct val="90000"/>
              </a:lnSpc>
              <a:buNone/>
            </a:pPr>
            <a:r>
              <a:rPr lang="cy-GB" sz="2000" dirty="0" smtClean="0">
                <a:sym typeface="Arial" charset="0"/>
              </a:rPr>
              <a:t>Bu i ymchwil a wnaed mewn perthynas â datblygiad proffesiynol gweithwyr sydd newydd gymhwyso adnabod dau brif ffactor sy’n sicrhau fod gweithwyr cymdeithasol yn: </a:t>
            </a:r>
          </a:p>
          <a:p>
            <a:pPr>
              <a:lnSpc>
                <a:spcPct val="90000"/>
              </a:lnSpc>
            </a:pPr>
            <a:r>
              <a:rPr lang="cy-GB" sz="2000" dirty="0" smtClean="0"/>
              <a:t>Fwy gwydn yn erbyn straen </a:t>
            </a:r>
          </a:p>
          <a:p>
            <a:pPr>
              <a:lnSpc>
                <a:spcPct val="90000"/>
              </a:lnSpc>
            </a:pPr>
            <a:r>
              <a:rPr lang="cy-GB" sz="2000" dirty="0" smtClean="0"/>
              <a:t>Meithrin eu llesiant eu hunain a llesiant eraill </a:t>
            </a:r>
          </a:p>
          <a:p>
            <a:pPr>
              <a:lnSpc>
                <a:spcPct val="90000"/>
              </a:lnSpc>
            </a:pPr>
            <a:r>
              <a:rPr lang="cy-GB" sz="2000" dirty="0" smtClean="0"/>
              <a:t>Dod yn “weithwyr cymdeithasol sy’n hedfan” yn dilyn eu blwyddyn gyntaf o ymarfer </a:t>
            </a:r>
          </a:p>
          <a:p>
            <a:pPr marL="0" indent="0">
              <a:lnSpc>
                <a:spcPct val="90000"/>
              </a:lnSpc>
              <a:buNone/>
            </a:pPr>
            <a:r>
              <a:rPr lang="cy-GB" sz="2000" b="1" dirty="0" smtClean="0"/>
              <a:t>Y ddau ffactor yw:</a:t>
            </a:r>
          </a:p>
          <a:p>
            <a:r>
              <a:rPr lang="cy-GB" sz="2000" dirty="0" smtClean="0"/>
              <a:t>Deallusrwydd Emosiynol</a:t>
            </a:r>
          </a:p>
          <a:p>
            <a:r>
              <a:rPr lang="cy-GB" sz="2000" dirty="0" smtClean="0"/>
              <a:t>Adfyfyrio</a:t>
            </a:r>
          </a:p>
          <a:p>
            <a:pPr marL="0" indent="0">
              <a:buNone/>
            </a:pPr>
            <a:r>
              <a:rPr lang="cy-GB" sz="1400" dirty="0" smtClean="0">
                <a:sym typeface="Arial" charset="0"/>
              </a:rPr>
              <a:t>Grant a </a:t>
            </a:r>
            <a:r>
              <a:rPr lang="cy-GB" sz="1400" dirty="0" err="1" smtClean="0">
                <a:sym typeface="Arial" charset="0"/>
              </a:rPr>
              <a:t>Kinman’s</a:t>
            </a:r>
            <a:r>
              <a:rPr lang="cy-GB" sz="1400" dirty="0" smtClean="0">
                <a:sym typeface="Arial" charset="0"/>
              </a:rPr>
              <a:t> (2009)</a:t>
            </a:r>
            <a:endParaRPr lang="cy-GB" sz="1400" dirty="0" smtClean="0"/>
          </a:p>
          <a:p>
            <a:pPr>
              <a:lnSpc>
                <a:spcPct val="90000"/>
              </a:lnSpc>
            </a:pPr>
            <a:endParaRPr lang="en-GB" sz="2000" dirty="0">
              <a:sym typeface="Arial" charset="0"/>
            </a:endParaRPr>
          </a:p>
          <a:p>
            <a:pPr>
              <a:lnSpc>
                <a:spcPct val="90000"/>
              </a:lnSpc>
            </a:pPr>
            <a:endParaRPr lang="en-GB" sz="20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rrowheads="1"/>
          </p:cNvSpPr>
          <p:nvPr>
            <p:ph type="title"/>
          </p:nvPr>
        </p:nvSpPr>
        <p:spPr>
          <a:xfrm>
            <a:off x="467544" y="188640"/>
            <a:ext cx="8229600" cy="1143000"/>
          </a:xfrm>
        </p:spPr>
        <p:txBody>
          <a:bodyPr>
            <a:normAutofit/>
          </a:bodyPr>
          <a:lstStyle/>
          <a:p>
            <a:pPr algn="ctr"/>
            <a:r>
              <a:rPr lang="cy-GB" sz="4000" b="1" dirty="0" smtClean="0"/>
              <a:t>Adfyfyrio</a:t>
            </a:r>
            <a:endParaRPr lang="cy-GB" sz="4000" dirty="0"/>
          </a:p>
        </p:txBody>
      </p:sp>
      <p:sp>
        <p:nvSpPr>
          <p:cNvPr id="28678" name="Rectangle 6"/>
          <p:cNvSpPr>
            <a:spLocks noGrp="1" noRot="1" noChangeArrowheads="1"/>
          </p:cNvSpPr>
          <p:nvPr>
            <p:ph idx="1"/>
          </p:nvPr>
        </p:nvSpPr>
        <p:spPr>
          <a:xfrm>
            <a:off x="395536" y="1124744"/>
            <a:ext cx="8229600" cy="4525963"/>
          </a:xfrm>
        </p:spPr>
        <p:txBody>
          <a:bodyPr>
            <a:normAutofit/>
          </a:bodyPr>
          <a:lstStyle/>
          <a:p>
            <a:pPr>
              <a:buFont typeface="Wingdings" pitchFamily="2" charset="2"/>
              <a:buNone/>
            </a:pPr>
            <a:r>
              <a:rPr lang="cy-GB" sz="2400" b="1" dirty="0" smtClean="0"/>
              <a:t>Cwestiwn i’r grŵp:</a:t>
            </a:r>
          </a:p>
          <a:p>
            <a:pPr indent="12700">
              <a:buFont typeface="Wingdings" pitchFamily="2" charset="2"/>
              <a:buNone/>
            </a:pPr>
            <a:r>
              <a:rPr lang="cy-GB" sz="2400" dirty="0" smtClean="0"/>
              <a:t>Pam ydych </a:t>
            </a:r>
            <a:r>
              <a:rPr lang="cy-GB" sz="2400" dirty="0" err="1" smtClean="0"/>
              <a:t>chi’n</a:t>
            </a:r>
            <a:r>
              <a:rPr lang="cy-GB" sz="2400" dirty="0" smtClean="0"/>
              <a:t> meddwl ei bod yn bwysig cydnabod eich emosiynau mewn perthynas </a:t>
            </a:r>
            <a:r>
              <a:rPr lang="cy-GB" sz="2400" dirty="0" err="1" smtClean="0"/>
              <a:t>â’ch</a:t>
            </a:r>
            <a:r>
              <a:rPr lang="cy-GB" sz="2400" dirty="0" smtClean="0"/>
              <a:t> gwaith? </a:t>
            </a:r>
          </a:p>
          <a:p>
            <a:pPr indent="12700">
              <a:buFont typeface="Wingdings" pitchFamily="2" charset="2"/>
              <a:buNone/>
            </a:pPr>
            <a:r>
              <a:rPr lang="cy-GB" sz="2400" dirty="0" smtClean="0"/>
              <a:t>Efallai yr hoffech ystyried yr hyn allai fynd o’i le, yr effaith bosib ar yr unigolion yr ydym yn gweithio â hwy a’u canlyniadau, a’r effaith ar wneud penderfyniadau proffesiynol?</a:t>
            </a:r>
            <a:endParaRPr lang="cy-GB" sz="2400" dirty="0">
              <a:solidFill>
                <a:srgbClr val="FF0000"/>
              </a:solidFill>
            </a:endParaRPr>
          </a:p>
        </p:txBody>
      </p:sp>
      <p:sp>
        <p:nvSpPr>
          <p:cNvPr id="4" name="Slide Number Placeholder 3"/>
          <p:cNvSpPr>
            <a:spLocks noGrp="1"/>
          </p:cNvSpPr>
          <p:nvPr>
            <p:ph type="sldNum" sz="quarter" idx="12"/>
          </p:nvPr>
        </p:nvSpPr>
        <p:spPr>
          <a:xfrm>
            <a:off x="6876256" y="6309320"/>
            <a:ext cx="2133600" cy="365125"/>
          </a:xfrm>
        </p:spPr>
        <p:txBody>
          <a:bodyPr/>
          <a:lstStyle/>
          <a:p>
            <a:fld id="{1E2FB795-8CD3-4813-9C65-0932CECE18E1}" type="slidenum">
              <a:rPr lang="en-GB" sz="2800" b="1" smtClean="0">
                <a:solidFill>
                  <a:schemeClr val="bg1"/>
                </a:solidFill>
              </a:rPr>
              <a:pPr/>
              <a:t>10</a:t>
            </a:fld>
            <a:endParaRPr lang="en-GB" sz="2800" b="1" dirty="0">
              <a:solidFill>
                <a:schemeClr val="bg1"/>
              </a:solidFill>
            </a:endParaRPr>
          </a:p>
        </p:txBody>
      </p:sp>
      <p:pic>
        <p:nvPicPr>
          <p:cNvPr id="5124" name="Picture 4" descr="Image result for barriers to reflective practi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71750" y="3573016"/>
            <a:ext cx="3240360" cy="226550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628650" y="260648"/>
            <a:ext cx="7886700" cy="1008112"/>
          </a:xfrm>
        </p:spPr>
        <p:txBody>
          <a:bodyPr>
            <a:normAutofit/>
          </a:bodyPr>
          <a:lstStyle/>
          <a:p>
            <a:r>
              <a:rPr lang="cy-GB" sz="3600" b="1" dirty="0" smtClean="0"/>
              <a:t>Deallusrwydd Emosiynol </a:t>
            </a:r>
            <a:endParaRPr lang="cy-GB" sz="3600" b="1" dirty="0"/>
          </a:p>
        </p:txBody>
      </p:sp>
      <p:pic>
        <p:nvPicPr>
          <p:cNvPr id="11" name="Content Placeholder 10" descr="EI.png"/>
          <p:cNvPicPr>
            <a:picLocks noGrp="1" noChangeAspect="1"/>
          </p:cNvPicPr>
          <p:nvPr>
            <p:ph sz="half" idx="1"/>
          </p:nvPr>
        </p:nvPicPr>
        <p:blipFill>
          <a:blip r:embed="rId3" cstate="print"/>
          <a:stretch>
            <a:fillRect/>
          </a:stretch>
        </p:blipFill>
        <p:spPr>
          <a:xfrm>
            <a:off x="1" y="1412777"/>
            <a:ext cx="4703546" cy="3528391"/>
          </a:xfrm>
          <a:prstGeom prst="rect">
            <a:avLst/>
          </a:prstGeom>
        </p:spPr>
      </p:pic>
      <p:sp>
        <p:nvSpPr>
          <p:cNvPr id="10" name="Content Placeholder 9"/>
          <p:cNvSpPr>
            <a:spLocks noGrp="1"/>
          </p:cNvSpPr>
          <p:nvPr>
            <p:ph sz="half" idx="2"/>
          </p:nvPr>
        </p:nvSpPr>
        <p:spPr>
          <a:xfrm>
            <a:off x="4788024" y="1700808"/>
            <a:ext cx="3727326" cy="4032448"/>
          </a:xfrm>
        </p:spPr>
        <p:txBody>
          <a:bodyPr>
            <a:normAutofit/>
          </a:bodyPr>
          <a:lstStyle/>
          <a:p>
            <a:pPr marL="0" indent="0">
              <a:buNone/>
            </a:pPr>
            <a:r>
              <a:rPr lang="en-GB" sz="2400" dirty="0"/>
              <a:t>“</a:t>
            </a:r>
            <a:r>
              <a:rPr lang="en-GB" sz="2400" i="1" dirty="0"/>
              <a:t>A form of social intelligence that involves the ability to monitor one’s own and others’ feelings and emotions, to discriminate among them, and to use this information to guide one’s own thinking and action</a:t>
            </a:r>
            <a:r>
              <a:rPr lang="en-GB" sz="2400" dirty="0"/>
              <a:t>”</a:t>
            </a:r>
          </a:p>
          <a:p>
            <a:pPr marL="0" indent="0">
              <a:buNone/>
            </a:pPr>
            <a:r>
              <a:rPr lang="en-GB" sz="1400" dirty="0" err="1"/>
              <a:t>Salovey</a:t>
            </a:r>
            <a:r>
              <a:rPr lang="en-GB" sz="1400" dirty="0"/>
              <a:t> </a:t>
            </a:r>
            <a:r>
              <a:rPr lang="en-GB" sz="1400" dirty="0" smtClean="0"/>
              <a:t>a </a:t>
            </a:r>
            <a:r>
              <a:rPr lang="en-GB" sz="1400" dirty="0"/>
              <a:t>Mayer 1990</a:t>
            </a:r>
          </a:p>
        </p:txBody>
      </p:sp>
      <p:sp>
        <p:nvSpPr>
          <p:cNvPr id="6" name="Slide Number Placeholder 5"/>
          <p:cNvSpPr>
            <a:spLocks noGrp="1"/>
          </p:cNvSpPr>
          <p:nvPr>
            <p:ph type="sldNum" sz="quarter" idx="12"/>
          </p:nvPr>
        </p:nvSpPr>
        <p:spPr/>
        <p:txBody>
          <a:bodyPr/>
          <a:lstStyle/>
          <a:p>
            <a:fld id="{1E2FB795-8CD3-4813-9C65-0932CECE18E1}" type="slidenum">
              <a:rPr lang="en-GB" sz="2800" b="1" smtClean="0"/>
              <a:pPr/>
              <a:t>11</a:t>
            </a:fld>
            <a:endParaRPr lang="en-GB" sz="2800" b="1"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628650" y="365127"/>
            <a:ext cx="7886700" cy="759618"/>
          </a:xfrm>
        </p:spPr>
        <p:txBody>
          <a:bodyPr/>
          <a:lstStyle/>
          <a:p>
            <a:pPr algn="ctr"/>
            <a:r>
              <a:rPr lang="cy-GB" sz="3600" b="1" dirty="0" smtClean="0"/>
              <a:t>Deallusrwydd Emosiynol </a:t>
            </a:r>
            <a:endParaRPr lang="cy-GB" b="1" dirty="0"/>
          </a:p>
        </p:txBody>
      </p:sp>
      <p:sp>
        <p:nvSpPr>
          <p:cNvPr id="7" name="Content Placeholder 6"/>
          <p:cNvSpPr>
            <a:spLocks noGrp="1"/>
          </p:cNvSpPr>
          <p:nvPr>
            <p:ph idx="1"/>
          </p:nvPr>
        </p:nvSpPr>
        <p:spPr>
          <a:xfrm>
            <a:off x="628650" y="1124746"/>
            <a:ext cx="7886700" cy="5052218"/>
          </a:xfrm>
        </p:spPr>
        <p:txBody>
          <a:bodyPr/>
          <a:lstStyle/>
          <a:p>
            <a:pPr marL="0" indent="0">
              <a:buNone/>
            </a:pPr>
            <a:r>
              <a:rPr lang="cy-GB" sz="2800" dirty="0" smtClean="0"/>
              <a:t>Cynigiodd </a:t>
            </a:r>
            <a:r>
              <a:rPr lang="cy-GB" sz="2800" dirty="0" err="1" smtClean="0"/>
              <a:t>Salovey</a:t>
            </a:r>
            <a:r>
              <a:rPr lang="cy-GB" sz="2800" dirty="0" smtClean="0"/>
              <a:t> a </a:t>
            </a:r>
            <a:r>
              <a:rPr lang="cy-GB" sz="2800" dirty="0" err="1" smtClean="0"/>
              <a:t>Mayer</a:t>
            </a:r>
            <a:r>
              <a:rPr lang="cy-GB" sz="2800" dirty="0" smtClean="0"/>
              <a:t> (1990) fodel a oedd yn adnabod pedwar ffactor gwahanol o ddeallusrwydd emosiynol:  </a:t>
            </a:r>
          </a:p>
          <a:p>
            <a:r>
              <a:rPr lang="cy-GB" sz="2800" dirty="0"/>
              <a:t>c</a:t>
            </a:r>
            <a:r>
              <a:rPr lang="cy-GB" sz="2800" dirty="0" smtClean="0"/>
              <a:t>anfyddiad o emosiwn </a:t>
            </a:r>
          </a:p>
          <a:p>
            <a:r>
              <a:rPr lang="cy-GB" sz="2800" dirty="0" smtClean="0"/>
              <a:t>y gallu i resymu gan ddefnyddio emosiynau</a:t>
            </a:r>
          </a:p>
          <a:p>
            <a:r>
              <a:rPr lang="cy-GB" sz="2800" dirty="0" smtClean="0"/>
              <a:t>y gallu i ddeall emosiwn</a:t>
            </a:r>
          </a:p>
          <a:p>
            <a:r>
              <a:rPr lang="cy-GB" sz="2800" dirty="0" smtClean="0"/>
              <a:t>y gallu i reoli emosiynau </a:t>
            </a:r>
          </a:p>
          <a:p>
            <a:pPr marL="0" indent="0">
              <a:buNone/>
            </a:pPr>
            <a:r>
              <a:rPr lang="cy-GB" sz="2800" dirty="0" smtClean="0"/>
              <a:t>Mae deallusrwydd emosiynol yn cyfeirio at y gallu i ganfod, rheoli a gwerthuso emosiynau </a:t>
            </a:r>
          </a:p>
          <a:p>
            <a:pPr marL="0" indent="0">
              <a:buNone/>
            </a:pPr>
            <a:endParaRPr lang="cy-GB" sz="2800" dirty="0" smtClean="0"/>
          </a:p>
          <a:p>
            <a:pPr marL="0" indent="0">
              <a:buNone/>
            </a:pPr>
            <a:endParaRPr lang="en-GB" dirty="0"/>
          </a:p>
        </p:txBody>
      </p:sp>
      <p:sp>
        <p:nvSpPr>
          <p:cNvPr id="5" name="Slide Number Placeholder 4"/>
          <p:cNvSpPr>
            <a:spLocks noGrp="1"/>
          </p:cNvSpPr>
          <p:nvPr>
            <p:ph type="sldNum" sz="quarter" idx="12"/>
          </p:nvPr>
        </p:nvSpPr>
        <p:spPr/>
        <p:txBody>
          <a:bodyPr/>
          <a:lstStyle/>
          <a:p>
            <a:fld id="{1E2FB795-8CD3-4813-9C65-0932CECE18E1}" type="slidenum">
              <a:rPr lang="en-GB" smtClean="0"/>
              <a:pPr/>
              <a:t>12</a:t>
            </a:fld>
            <a:endParaRPr lang="en-GB" dirty="0"/>
          </a:p>
        </p:txBody>
      </p:sp>
    </p:spTree>
    <p:extLst>
      <p:ext uri="{BB962C8B-B14F-4D97-AF65-F5344CB8AC3E}">
        <p14:creationId xmlns:p14="http://schemas.microsoft.com/office/powerpoint/2010/main" val="327333436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84595"/>
          </a:xfrm>
        </p:spPr>
        <p:txBody>
          <a:bodyPr/>
          <a:lstStyle/>
          <a:p>
            <a:pPr algn="ctr"/>
            <a:r>
              <a:rPr lang="cy-GB" sz="3600" b="1" dirty="0" smtClean="0"/>
              <a:t>Datblygu’r Adfyfyrio</a:t>
            </a:r>
            <a:endParaRPr lang="cy-GB" dirty="0"/>
          </a:p>
        </p:txBody>
      </p:sp>
      <p:sp>
        <p:nvSpPr>
          <p:cNvPr id="3" name="Content Placeholder 2"/>
          <p:cNvSpPr>
            <a:spLocks noGrp="1"/>
          </p:cNvSpPr>
          <p:nvPr>
            <p:ph idx="1"/>
          </p:nvPr>
        </p:nvSpPr>
        <p:spPr>
          <a:xfrm>
            <a:off x="628650" y="1149723"/>
            <a:ext cx="7886700" cy="4367509"/>
          </a:xfrm>
        </p:spPr>
        <p:txBody>
          <a:bodyPr>
            <a:normAutofit lnSpcReduction="10000"/>
          </a:bodyPr>
          <a:lstStyle/>
          <a:p>
            <a:pPr marL="457200" lvl="0" indent="-457200" defTabSz="914400">
              <a:lnSpc>
                <a:spcPct val="80000"/>
              </a:lnSpc>
              <a:spcBef>
                <a:spcPct val="20000"/>
              </a:spcBef>
              <a:buClr>
                <a:schemeClr val="tx1"/>
              </a:buClr>
              <a:defRPr/>
            </a:pPr>
            <a:r>
              <a:rPr lang="cy-GB" sz="2800" dirty="0" smtClean="0"/>
              <a:t>Cydnabod pwysigrwydd adfyfyrio</a:t>
            </a:r>
          </a:p>
          <a:p>
            <a:pPr marL="457200" lvl="0" indent="-457200" defTabSz="914400">
              <a:lnSpc>
                <a:spcPct val="80000"/>
              </a:lnSpc>
              <a:spcBef>
                <a:spcPct val="20000"/>
              </a:spcBef>
              <a:buClr>
                <a:schemeClr val="tx1"/>
              </a:buClr>
              <a:defRPr/>
            </a:pPr>
            <a:r>
              <a:rPr lang="cy-GB" sz="2800" dirty="0" smtClean="0"/>
              <a:t>Canfod model o ymarfer adfyfyriol yr ydych yn gyfforddus ag ef – bydd hyn yn wahanol i bob unigolyn </a:t>
            </a:r>
          </a:p>
          <a:p>
            <a:pPr marL="457200" lvl="0" indent="-457200" defTabSz="914400">
              <a:lnSpc>
                <a:spcPct val="80000"/>
              </a:lnSpc>
              <a:spcBef>
                <a:spcPct val="20000"/>
              </a:spcBef>
              <a:buClr>
                <a:schemeClr val="tx1"/>
              </a:buClr>
              <a:defRPr/>
            </a:pPr>
            <a:r>
              <a:rPr lang="cy-GB" sz="2800" dirty="0" smtClean="0"/>
              <a:t>Canfod “ffrind beirniadol” – a bod yn ffrind beirniadol i eraill </a:t>
            </a:r>
          </a:p>
          <a:p>
            <a:pPr marL="457200" lvl="0" indent="-457200" defTabSz="914400">
              <a:lnSpc>
                <a:spcPct val="80000"/>
              </a:lnSpc>
              <a:spcBef>
                <a:spcPct val="20000"/>
              </a:spcBef>
              <a:buClr>
                <a:schemeClr val="tx1"/>
              </a:buClr>
              <a:defRPr/>
            </a:pPr>
            <a:r>
              <a:rPr lang="cy-GB" sz="2800" dirty="0" smtClean="0"/>
              <a:t>Datblygu eich ymwybyddiaeth ynghylch yr hyn sy’n effeithio ar eich adfyfyrio</a:t>
            </a:r>
          </a:p>
          <a:p>
            <a:pPr marL="457200" lvl="0" indent="-457200" defTabSz="914400">
              <a:lnSpc>
                <a:spcPct val="80000"/>
              </a:lnSpc>
              <a:spcBef>
                <a:spcPct val="20000"/>
              </a:spcBef>
              <a:buClr>
                <a:schemeClr val="tx1"/>
              </a:buClr>
              <a:defRPr/>
            </a:pPr>
            <a:r>
              <a:rPr lang="cy-GB" sz="2800" dirty="0" smtClean="0"/>
              <a:t>Peidiwch ag osgoi’r cwestiynau – ond yn yr un modd, peidiwch ag oedi gweithredu </a:t>
            </a:r>
          </a:p>
          <a:p>
            <a:pPr marL="457200" lvl="0" indent="-457200" defTabSz="914400">
              <a:lnSpc>
                <a:spcPct val="80000"/>
              </a:lnSpc>
              <a:spcBef>
                <a:spcPct val="20000"/>
              </a:spcBef>
              <a:buClr>
                <a:schemeClr val="tx1"/>
              </a:buClr>
              <a:defRPr/>
            </a:pPr>
            <a:r>
              <a:rPr lang="cy-GB" sz="2800" dirty="0" smtClean="0"/>
              <a:t>Cydnabod a datblygu nodweddion ymarferwr adfyfyriol</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13</a:t>
            </a:fld>
            <a:endParaRPr lang="en-GB"/>
          </a:p>
        </p:txBody>
      </p:sp>
    </p:spTree>
    <p:extLst>
      <p:ext uri="{BB962C8B-B14F-4D97-AF65-F5344CB8AC3E}">
        <p14:creationId xmlns:p14="http://schemas.microsoft.com/office/powerpoint/2010/main" val="190816673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cy-GB" sz="3600" b="1" dirty="0" smtClean="0"/>
              <a:t>Modelau Adfyfyrio</a:t>
            </a:r>
            <a:br>
              <a:rPr lang="cy-GB" sz="3600" b="1" dirty="0" smtClean="0"/>
            </a:br>
            <a:endParaRPr lang="cy-GB" dirty="0"/>
          </a:p>
        </p:txBody>
      </p:sp>
      <p:sp>
        <p:nvSpPr>
          <p:cNvPr id="3" name="Content Placeholder 2"/>
          <p:cNvSpPr>
            <a:spLocks noGrp="1"/>
          </p:cNvSpPr>
          <p:nvPr>
            <p:ph sz="half" idx="1"/>
          </p:nvPr>
        </p:nvSpPr>
        <p:spPr>
          <a:xfrm>
            <a:off x="628650" y="1196752"/>
            <a:ext cx="3886200" cy="4980211"/>
          </a:xfrm>
        </p:spPr>
        <p:txBody>
          <a:bodyPr>
            <a:normAutofit fontScale="92500" lnSpcReduction="10000"/>
          </a:bodyPr>
          <a:lstStyle/>
          <a:p>
            <a:pPr marL="0" lvl="0" indent="0">
              <a:spcBef>
                <a:spcPct val="20000"/>
              </a:spcBef>
              <a:buNone/>
              <a:defRPr/>
            </a:pPr>
            <a:r>
              <a:rPr lang="en-GB" sz="2400" dirty="0"/>
              <a:t>Donald </a:t>
            </a:r>
            <a:r>
              <a:rPr lang="en-GB" sz="2400" dirty="0" err="1"/>
              <a:t>Schön</a:t>
            </a:r>
            <a:r>
              <a:rPr lang="en-GB" sz="2400" dirty="0"/>
              <a:t>  - </a:t>
            </a:r>
            <a:r>
              <a:rPr lang="en-GB" sz="2400" i="1" dirty="0"/>
              <a:t>The Reflective Practitioner (1983)</a:t>
            </a:r>
          </a:p>
          <a:p>
            <a:pPr defTabSz="914400">
              <a:lnSpc>
                <a:spcPct val="100000"/>
              </a:lnSpc>
              <a:spcBef>
                <a:spcPct val="20000"/>
              </a:spcBef>
              <a:defRPr/>
            </a:pPr>
            <a:r>
              <a:rPr lang="en-GB" sz="2400" i="1" dirty="0"/>
              <a:t>Reflection in action </a:t>
            </a:r>
          </a:p>
          <a:p>
            <a:pPr defTabSz="914400">
              <a:lnSpc>
                <a:spcPct val="100000"/>
              </a:lnSpc>
              <a:spcBef>
                <a:spcPct val="20000"/>
              </a:spcBef>
              <a:defRPr/>
            </a:pPr>
            <a:r>
              <a:rPr lang="en-GB" sz="2400" i="1" dirty="0"/>
              <a:t>Reflection on action </a:t>
            </a:r>
          </a:p>
          <a:p>
            <a:pPr defTabSz="914400">
              <a:lnSpc>
                <a:spcPct val="100000"/>
              </a:lnSpc>
              <a:spcBef>
                <a:spcPct val="20000"/>
              </a:spcBef>
              <a:defRPr/>
            </a:pPr>
            <a:r>
              <a:rPr lang="en-GB" sz="2400" i="1" dirty="0"/>
              <a:t>Reflection for action </a:t>
            </a:r>
          </a:p>
          <a:p>
            <a:pPr marL="0" lvl="0" indent="0" defTabSz="914400">
              <a:lnSpc>
                <a:spcPct val="100000"/>
              </a:lnSpc>
              <a:spcBef>
                <a:spcPct val="20000"/>
              </a:spcBef>
              <a:buNone/>
              <a:defRPr/>
            </a:pPr>
            <a:r>
              <a:rPr lang="en-GB" sz="1800" i="1" dirty="0" smtClean="0"/>
              <a:t>(</a:t>
            </a:r>
            <a:r>
              <a:rPr lang="en-GB" sz="1800" i="1" dirty="0" err="1" smtClean="0"/>
              <a:t>Addaswyd</a:t>
            </a:r>
            <a:r>
              <a:rPr lang="en-GB" sz="1800" i="1" dirty="0" smtClean="0"/>
              <a:t> </a:t>
            </a:r>
            <a:r>
              <a:rPr lang="en-GB" sz="1800" i="1" dirty="0" err="1" smtClean="0"/>
              <a:t>gan</a:t>
            </a:r>
            <a:r>
              <a:rPr lang="en-GB" sz="1800" i="1" dirty="0" smtClean="0"/>
              <a:t> </a:t>
            </a:r>
            <a:r>
              <a:rPr lang="en-GB" sz="1800" i="1" dirty="0"/>
              <a:t>Killian </a:t>
            </a:r>
            <a:r>
              <a:rPr lang="en-GB" sz="1800" i="1" dirty="0" smtClean="0"/>
              <a:t>a </a:t>
            </a:r>
            <a:r>
              <a:rPr lang="en-GB" sz="1800" i="1" dirty="0" err="1"/>
              <a:t>Todnem</a:t>
            </a:r>
            <a:r>
              <a:rPr lang="en-GB" sz="1800" i="1" dirty="0"/>
              <a:t> 1991)</a:t>
            </a:r>
          </a:p>
          <a:p>
            <a:pPr>
              <a:spcBef>
                <a:spcPct val="20000"/>
              </a:spcBef>
              <a:defRPr/>
            </a:pPr>
            <a:r>
              <a:rPr lang="cy-GB" sz="2400" dirty="0" smtClean="0"/>
              <a:t>Cofiwch, damcaniaeth adlewyrchu yw </a:t>
            </a:r>
            <a:r>
              <a:rPr lang="cy-GB" sz="2400" dirty="0" err="1" smtClean="0"/>
              <a:t>Schön</a:t>
            </a:r>
            <a:r>
              <a:rPr lang="cy-GB" sz="2400" dirty="0" smtClean="0"/>
              <a:t>, nid model – mae’n tynnu sylw at yr angen i’w wneud ond nid ar sut i fynd ati!</a:t>
            </a:r>
          </a:p>
          <a:p>
            <a:pPr marL="0" lvl="0" indent="0" algn="ctr" defTabSz="914400">
              <a:lnSpc>
                <a:spcPct val="100000"/>
              </a:lnSpc>
              <a:spcBef>
                <a:spcPct val="20000"/>
              </a:spcBef>
              <a:buNone/>
              <a:defRPr/>
            </a:pPr>
            <a:endParaRPr lang="en-GB" sz="1800" b="1" i="1" dirty="0"/>
          </a:p>
          <a:p>
            <a:endParaRPr lang="en-GB" dirty="0"/>
          </a:p>
        </p:txBody>
      </p:sp>
      <p:sp>
        <p:nvSpPr>
          <p:cNvPr id="6" name="Content Placeholder 5"/>
          <p:cNvSpPr>
            <a:spLocks noGrp="1"/>
          </p:cNvSpPr>
          <p:nvPr>
            <p:ph sz="half" idx="2"/>
          </p:nvPr>
        </p:nvSpPr>
        <p:spPr>
          <a:xfrm>
            <a:off x="4629150" y="1196753"/>
            <a:ext cx="3886200" cy="4176463"/>
          </a:xfrm>
        </p:spPr>
        <p:txBody>
          <a:bodyPr>
            <a:normAutofit fontScale="92500" lnSpcReduction="10000"/>
          </a:bodyPr>
          <a:lstStyle/>
          <a:p>
            <a:pPr marL="0" indent="0">
              <a:buNone/>
              <a:defRPr/>
            </a:pPr>
            <a:r>
              <a:rPr lang="cy-GB" sz="2400" dirty="0" smtClean="0"/>
              <a:t>Rhai modelau adfyfyrio a ddefnyddir mewn gwaith cymdeithasol ac addysg:</a:t>
            </a:r>
          </a:p>
          <a:p>
            <a:pPr>
              <a:defRPr/>
            </a:pPr>
            <a:r>
              <a:rPr lang="cy-GB" sz="2400" dirty="0" smtClean="0"/>
              <a:t>Gibbs</a:t>
            </a:r>
          </a:p>
          <a:p>
            <a:pPr>
              <a:defRPr/>
            </a:pPr>
            <a:r>
              <a:rPr lang="cy-GB" sz="2400" dirty="0" err="1" smtClean="0"/>
              <a:t>Borton</a:t>
            </a:r>
            <a:endParaRPr lang="cy-GB" sz="2400" dirty="0" smtClean="0"/>
          </a:p>
          <a:p>
            <a:pPr>
              <a:defRPr/>
            </a:pPr>
            <a:r>
              <a:rPr lang="cy-GB" sz="2400" dirty="0" err="1" smtClean="0"/>
              <a:t>Boud</a:t>
            </a:r>
            <a:r>
              <a:rPr lang="cy-GB" sz="2400" dirty="0" smtClean="0"/>
              <a:t>, </a:t>
            </a:r>
            <a:r>
              <a:rPr lang="cy-GB" sz="2400" dirty="0" err="1" smtClean="0"/>
              <a:t>Keogh</a:t>
            </a:r>
            <a:r>
              <a:rPr lang="cy-GB" sz="2400" dirty="0" smtClean="0"/>
              <a:t> a Walker</a:t>
            </a:r>
          </a:p>
          <a:p>
            <a:pPr>
              <a:defRPr/>
            </a:pPr>
            <a:r>
              <a:rPr lang="cy-GB" sz="2400" dirty="0" err="1" smtClean="0"/>
              <a:t>Fook</a:t>
            </a:r>
            <a:endParaRPr lang="cy-GB" sz="2400" dirty="0" smtClean="0"/>
          </a:p>
          <a:p>
            <a:pPr>
              <a:defRPr/>
            </a:pPr>
            <a:r>
              <a:rPr lang="cy-GB" sz="2400" dirty="0" err="1" smtClean="0"/>
              <a:t>Korthagen</a:t>
            </a:r>
            <a:endParaRPr lang="cy-GB" sz="2400" dirty="0" smtClean="0"/>
          </a:p>
          <a:p>
            <a:pPr>
              <a:defRPr/>
            </a:pPr>
            <a:r>
              <a:rPr lang="cy-GB" sz="2400" dirty="0" smtClean="0"/>
              <a:t>Mae taflen ar ddiwedd y llyfr gwaith sy’n trafod damcaniaethau adfyfyrio sy’n fwy cymhleth</a:t>
            </a:r>
            <a:endParaRPr lang="cy-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14</a:t>
            </a:fld>
            <a:endParaRPr lang="en-GB"/>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92280" y="5236088"/>
            <a:ext cx="1728192" cy="1485388"/>
          </a:xfrm>
          <a:prstGeom prst="rect">
            <a:avLst/>
          </a:prstGeom>
        </p:spPr>
      </p:pic>
    </p:spTree>
    <p:extLst>
      <p:ext uri="{BB962C8B-B14F-4D97-AF65-F5344CB8AC3E}">
        <p14:creationId xmlns:p14="http://schemas.microsoft.com/office/powerpoint/2010/main" val="204617712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629842" y="260650"/>
            <a:ext cx="3868340" cy="1080120"/>
          </a:xfrm>
        </p:spPr>
        <p:txBody>
          <a:bodyPr>
            <a:normAutofit/>
          </a:bodyPr>
          <a:lstStyle/>
          <a:p>
            <a:endParaRPr lang="en-GB" sz="2800" dirty="0"/>
          </a:p>
          <a:p>
            <a:r>
              <a:rPr lang="en-GB" sz="2800" dirty="0" smtClean="0"/>
              <a:t>Model </a:t>
            </a:r>
            <a:r>
              <a:rPr lang="en-GB" sz="2800" dirty="0" err="1" smtClean="0"/>
              <a:t>Adfyfyrio</a:t>
            </a:r>
            <a:r>
              <a:rPr lang="en-GB" sz="2800" dirty="0" smtClean="0"/>
              <a:t> Gibbs</a:t>
            </a:r>
            <a:endParaRPr lang="en-GB" sz="2800" dirty="0"/>
          </a:p>
          <a:p>
            <a:endParaRPr lang="en-GB" dirty="0"/>
          </a:p>
        </p:txBody>
      </p:sp>
      <p:graphicFrame>
        <p:nvGraphicFramePr>
          <p:cNvPr id="8" name="Object 4"/>
          <p:cNvGraphicFramePr>
            <a:graphicFrameLocks noGrp="1" noChangeAspect="1"/>
          </p:cNvGraphicFramePr>
          <p:nvPr>
            <p:ph sz="half" idx="2"/>
            <p:extLst>
              <p:ext uri="{D42A27DB-BD31-4B8C-83A1-F6EECF244321}">
                <p14:modId xmlns:p14="http://schemas.microsoft.com/office/powerpoint/2010/main" val="1464700377"/>
              </p:ext>
            </p:extLst>
          </p:nvPr>
        </p:nvGraphicFramePr>
        <p:xfrm>
          <a:off x="251520" y="1340770"/>
          <a:ext cx="4246662" cy="4202015"/>
        </p:xfrm>
        <a:graphic>
          <a:graphicData uri="http://schemas.openxmlformats.org/presentationml/2006/ole">
            <mc:AlternateContent xmlns:mc="http://schemas.openxmlformats.org/markup-compatibility/2006">
              <mc:Choice xmlns:v="urn:schemas-microsoft-com:vml" Requires="v">
                <p:oleObj spid="_x0000_s2081" r:id="rId4" imgW="5411724" imgH="5167884" progId="">
                  <p:embed/>
                </p:oleObj>
              </mc:Choice>
              <mc:Fallback>
                <p:oleObj r:id="rId4" imgW="5411724" imgH="5167884" progId="">
                  <p:embed/>
                  <p:pic>
                    <p:nvPicPr>
                      <p:cNvPr id="6" name="Object 4"/>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1520" y="1340770"/>
                        <a:ext cx="4246662" cy="4202015"/>
                      </a:xfrm>
                      <a:prstGeom prst="rect">
                        <a:avLst/>
                      </a:prstGeom>
                      <a:noFill/>
                      <a:extLst/>
                    </p:spPr>
                  </p:pic>
                </p:oleObj>
              </mc:Fallback>
            </mc:AlternateContent>
          </a:graphicData>
        </a:graphic>
      </p:graphicFrame>
      <p:sp>
        <p:nvSpPr>
          <p:cNvPr id="10" name="Text Placeholder 9"/>
          <p:cNvSpPr>
            <a:spLocks noGrp="1"/>
          </p:cNvSpPr>
          <p:nvPr>
            <p:ph type="body" sz="quarter" idx="3"/>
          </p:nvPr>
        </p:nvSpPr>
        <p:spPr>
          <a:xfrm>
            <a:off x="4629150" y="548680"/>
            <a:ext cx="3887391" cy="1008112"/>
          </a:xfrm>
        </p:spPr>
        <p:txBody>
          <a:bodyPr>
            <a:normAutofit fontScale="92500" lnSpcReduction="10000"/>
          </a:bodyPr>
          <a:lstStyle/>
          <a:p>
            <a:r>
              <a:rPr lang="en-GB" sz="2800" dirty="0"/>
              <a:t>Boud, Keogh </a:t>
            </a:r>
            <a:r>
              <a:rPr lang="en-GB" sz="2800" dirty="0" smtClean="0"/>
              <a:t>a </a:t>
            </a:r>
            <a:r>
              <a:rPr lang="en-GB" sz="2800" dirty="0"/>
              <a:t>Walker (1985)</a:t>
            </a:r>
            <a:r>
              <a:rPr lang="en-GB" dirty="0"/>
              <a:t/>
            </a:r>
            <a:br>
              <a:rPr lang="en-GB" dirty="0"/>
            </a:br>
            <a:endParaRPr lang="en-GB" dirty="0"/>
          </a:p>
        </p:txBody>
      </p:sp>
      <p:sp>
        <p:nvSpPr>
          <p:cNvPr id="7" name="Text Placeholder 6"/>
          <p:cNvSpPr>
            <a:spLocks noGrp="1"/>
          </p:cNvSpPr>
          <p:nvPr>
            <p:ph sz="quarter" idx="4"/>
          </p:nvPr>
        </p:nvSpPr>
        <p:spPr>
          <a:xfrm>
            <a:off x="4629150" y="1556792"/>
            <a:ext cx="3887391" cy="4632871"/>
          </a:xfrm>
        </p:spPr>
        <p:txBody>
          <a:bodyPr/>
          <a:lstStyle/>
          <a:p>
            <a:pPr marL="0" lvl="0" indent="0" defTabSz="914400">
              <a:lnSpc>
                <a:spcPct val="100000"/>
              </a:lnSpc>
              <a:spcBef>
                <a:spcPct val="20000"/>
              </a:spcBef>
              <a:buClr>
                <a:schemeClr val="tx1"/>
              </a:buClr>
              <a:buNone/>
              <a:defRPr/>
            </a:pPr>
            <a:r>
              <a:rPr lang="cy-GB" sz="2400" dirty="0" smtClean="0"/>
              <a:t>Mae unigolyn yn:</a:t>
            </a:r>
          </a:p>
          <a:p>
            <a:pPr marL="342900" lvl="0" indent="-342900" defTabSz="914400">
              <a:lnSpc>
                <a:spcPct val="100000"/>
              </a:lnSpc>
              <a:spcBef>
                <a:spcPct val="20000"/>
              </a:spcBef>
              <a:buClr>
                <a:schemeClr val="tx1"/>
              </a:buClr>
              <a:buFont typeface="Arial" panose="020B0604020202020204" pitchFamily="34" charset="0"/>
              <a:buChar char="•"/>
              <a:defRPr/>
            </a:pPr>
            <a:r>
              <a:rPr lang="cy-GB" sz="2400" dirty="0" smtClean="0"/>
              <a:t>Ail-ddal ei brofiad </a:t>
            </a:r>
          </a:p>
          <a:p>
            <a:pPr marL="342900" lvl="0" indent="-342900" defTabSz="914400">
              <a:lnSpc>
                <a:spcPct val="100000"/>
              </a:lnSpc>
              <a:spcBef>
                <a:spcPct val="20000"/>
              </a:spcBef>
              <a:buClr>
                <a:schemeClr val="tx1"/>
              </a:buClr>
              <a:buFont typeface="Arial" panose="020B0604020202020204" pitchFamily="34" charset="0"/>
              <a:buChar char="•"/>
              <a:defRPr/>
            </a:pPr>
            <a:r>
              <a:rPr lang="cy-GB" sz="2400" dirty="0" smtClean="0"/>
              <a:t>Meddwl amdano</a:t>
            </a:r>
          </a:p>
          <a:p>
            <a:pPr marL="342900" lvl="0" indent="-342900" defTabSz="914400">
              <a:lnSpc>
                <a:spcPct val="100000"/>
              </a:lnSpc>
              <a:spcBef>
                <a:spcPct val="20000"/>
              </a:spcBef>
              <a:buClr>
                <a:schemeClr val="tx1"/>
              </a:buClr>
              <a:buFont typeface="Arial" panose="020B0604020202020204" pitchFamily="34" charset="0"/>
              <a:buChar char="•"/>
              <a:defRPr/>
            </a:pPr>
            <a:r>
              <a:rPr lang="cy-GB" sz="2400" dirty="0" smtClean="0"/>
              <a:t>Pori drosto (efallai gydag eraill)</a:t>
            </a:r>
          </a:p>
          <a:p>
            <a:pPr marL="342900" lvl="0" indent="-342900" defTabSz="914400">
              <a:lnSpc>
                <a:spcPct val="100000"/>
              </a:lnSpc>
              <a:spcBef>
                <a:spcPct val="20000"/>
              </a:spcBef>
              <a:buClr>
                <a:schemeClr val="tx1"/>
              </a:buClr>
              <a:buFont typeface="Arial" panose="020B0604020202020204" pitchFamily="34" charset="0"/>
              <a:buChar char="•"/>
              <a:defRPr/>
            </a:pPr>
            <a:r>
              <a:rPr lang="cy-GB" sz="2400" dirty="0" smtClean="0"/>
              <a:t>Ei werthuso </a:t>
            </a:r>
          </a:p>
          <a:p>
            <a:pPr marL="342900" lvl="0" indent="-342900" defTabSz="914400">
              <a:lnSpc>
                <a:spcPct val="100000"/>
              </a:lnSpc>
              <a:spcBef>
                <a:spcPct val="20000"/>
              </a:spcBef>
              <a:buClr>
                <a:schemeClr val="tx1"/>
              </a:buClr>
              <a:buFont typeface="Arial" panose="020B0604020202020204" pitchFamily="34" charset="0"/>
              <a:buChar char="•"/>
              <a:defRPr/>
            </a:pPr>
            <a:r>
              <a:rPr lang="cy-GB" sz="2400" dirty="0" smtClean="0"/>
              <a:t>Gweithredu ar yr adfyfyrio</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15</a:t>
            </a:fld>
            <a:endParaRPr lang="en-GB"/>
          </a:p>
        </p:txBody>
      </p:sp>
    </p:spTree>
    <p:extLst>
      <p:ext uri="{BB962C8B-B14F-4D97-AF65-F5344CB8AC3E}">
        <p14:creationId xmlns:p14="http://schemas.microsoft.com/office/powerpoint/2010/main" val="114756702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628650" y="365127"/>
            <a:ext cx="7886700" cy="612184"/>
          </a:xfrm>
        </p:spPr>
        <p:txBody>
          <a:bodyPr>
            <a:normAutofit/>
          </a:bodyPr>
          <a:lstStyle/>
          <a:p>
            <a:pPr algn="ctr"/>
            <a:r>
              <a:rPr lang="en-GB" sz="3600" b="1" dirty="0" err="1"/>
              <a:t>Korthagen</a:t>
            </a:r>
            <a:r>
              <a:rPr lang="en-GB" sz="3600" b="1" dirty="0"/>
              <a:t> </a:t>
            </a:r>
            <a:r>
              <a:rPr lang="en-GB" sz="3600" b="1" dirty="0" smtClean="0"/>
              <a:t>– Model y </a:t>
            </a:r>
            <a:r>
              <a:rPr lang="en-GB" sz="3600" b="1" dirty="0" err="1" smtClean="0"/>
              <a:t>Nionyn</a:t>
            </a:r>
            <a:endParaRPr lang="en-GB" sz="3600" b="1" dirty="0"/>
          </a:p>
        </p:txBody>
      </p:sp>
      <p:sp>
        <p:nvSpPr>
          <p:cNvPr id="3" name="Text Placeholder 2"/>
          <p:cNvSpPr>
            <a:spLocks noGrp="1"/>
          </p:cNvSpPr>
          <p:nvPr>
            <p:ph sz="half" idx="1"/>
          </p:nvPr>
        </p:nvSpPr>
        <p:spPr>
          <a:xfrm>
            <a:off x="628650" y="977311"/>
            <a:ext cx="3439294" cy="4539922"/>
          </a:xfrm>
        </p:spPr>
        <p:txBody>
          <a:bodyPr>
            <a:normAutofit/>
          </a:bodyPr>
          <a:lstStyle/>
          <a:p>
            <a:r>
              <a:rPr lang="cy-GB" sz="1800" dirty="0" smtClean="0">
                <a:solidFill>
                  <a:schemeClr val="tx1"/>
                </a:solidFill>
              </a:rPr>
              <a:t>Mae’n ddefnyddiol mewn gwaith cymdeithasol gan nad ydyw’n fodel sy’n cael ei yrru gan broses, felly gellir ei ddefnyddio i herio ymarfer gweithdrefnol / (</a:t>
            </a:r>
            <a:r>
              <a:rPr lang="cy-GB" sz="1800" dirty="0" err="1" smtClean="0">
                <a:solidFill>
                  <a:schemeClr val="tx1"/>
                </a:solidFill>
              </a:rPr>
              <a:t>procedural</a:t>
            </a:r>
            <a:r>
              <a:rPr lang="cy-GB" sz="1800" dirty="0" smtClean="0">
                <a:solidFill>
                  <a:schemeClr val="tx1"/>
                </a:solidFill>
              </a:rPr>
              <a:t> </a:t>
            </a:r>
            <a:r>
              <a:rPr lang="cy-GB" sz="1800" dirty="0" err="1" smtClean="0">
                <a:solidFill>
                  <a:schemeClr val="tx1"/>
                </a:solidFill>
              </a:rPr>
              <a:t>practice</a:t>
            </a:r>
            <a:r>
              <a:rPr lang="cy-GB" sz="1800" dirty="0" smtClean="0">
                <a:solidFill>
                  <a:schemeClr val="tx1"/>
                </a:solidFill>
              </a:rPr>
              <a:t>)</a:t>
            </a:r>
          </a:p>
          <a:p>
            <a:r>
              <a:rPr lang="cy-GB" sz="1800" dirty="0" smtClean="0"/>
              <a:t>Yn gymorth wrth ddadansoddi ymarfer asesu. Mae’n bwysig bod yn ymwybodol y gall beidio â chanolbwyntio digon ar bŵer, gellir ymdrin â hyn drwy ddychmygu cyllell (pŵer) yn torri </a:t>
            </a:r>
            <a:r>
              <a:rPr lang="cy-GB" sz="1800" dirty="0" err="1" smtClean="0"/>
              <a:t>drwy’r</a:t>
            </a:r>
            <a:r>
              <a:rPr lang="cy-GB" sz="1800" dirty="0" smtClean="0"/>
              <a:t> nionyn, ac yna ystyried y pŵer sydd ymhob haen. </a:t>
            </a:r>
            <a:endParaRPr lang="cy-GB" sz="1800" dirty="0"/>
          </a:p>
        </p:txBody>
      </p:sp>
      <p:sp>
        <p:nvSpPr>
          <p:cNvPr id="9" name="Content Placeholder 8"/>
          <p:cNvSpPr>
            <a:spLocks noGrp="1"/>
          </p:cNvSpPr>
          <p:nvPr>
            <p:ph sz="half" idx="2"/>
          </p:nvPr>
        </p:nvSpPr>
        <p:spPr>
          <a:xfrm>
            <a:off x="4283968" y="1412776"/>
            <a:ext cx="4231382" cy="4764187"/>
          </a:xfrm>
        </p:spPr>
        <p:txBody>
          <a:bodyPr>
            <a:normAutofit/>
          </a:bodyPr>
          <a:lstStyle/>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16</a:t>
            </a:fld>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38384" y="1340768"/>
            <a:ext cx="4754095" cy="4176465"/>
          </a:xfrm>
          <a:prstGeom prst="rect">
            <a:avLst/>
          </a:prstGeom>
        </p:spPr>
      </p:pic>
    </p:spTree>
    <p:extLst>
      <p:ext uri="{BB962C8B-B14F-4D97-AF65-F5344CB8AC3E}">
        <p14:creationId xmlns:p14="http://schemas.microsoft.com/office/powerpoint/2010/main" val="96545443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6804248" y="6165304"/>
            <a:ext cx="2133600" cy="365125"/>
          </a:xfrm>
        </p:spPr>
        <p:txBody>
          <a:bodyPr/>
          <a:lstStyle/>
          <a:p>
            <a:fld id="{1E2FB795-8CD3-4813-9C65-0932CECE18E1}" type="slidenum">
              <a:rPr lang="en-GB" sz="2800" b="1" smtClean="0">
                <a:solidFill>
                  <a:schemeClr val="bg1"/>
                </a:solidFill>
              </a:rPr>
              <a:pPr/>
              <a:t>17</a:t>
            </a:fld>
            <a:endParaRPr lang="en-GB" sz="2800" b="1" dirty="0">
              <a:solidFill>
                <a:schemeClr val="bg1"/>
              </a:solidFill>
            </a:endParaRPr>
          </a:p>
        </p:txBody>
      </p:sp>
      <p:sp>
        <p:nvSpPr>
          <p:cNvPr id="65538" name="Rectangle 2"/>
          <p:cNvSpPr>
            <a:spLocks noGrp="1" noChangeArrowheads="1"/>
          </p:cNvSpPr>
          <p:nvPr>
            <p:ph type="title" idx="4294967295"/>
          </p:nvPr>
        </p:nvSpPr>
        <p:spPr>
          <a:xfrm>
            <a:off x="914400" y="620713"/>
            <a:ext cx="8229600" cy="638175"/>
          </a:xfrm>
        </p:spPr>
        <p:txBody>
          <a:bodyPr>
            <a:normAutofit fontScale="90000"/>
          </a:bodyPr>
          <a:lstStyle/>
          <a:p>
            <a:r>
              <a:rPr lang="cy-GB" b="1" dirty="0" smtClean="0"/>
              <a:t>Mae </a:t>
            </a:r>
            <a:r>
              <a:rPr lang="cy-GB" b="1" dirty="0" err="1" smtClean="0"/>
              <a:t>Kolb</a:t>
            </a:r>
            <a:r>
              <a:rPr lang="cy-GB" b="1" dirty="0" smtClean="0"/>
              <a:t> yn darparu model o ddysg oedolion arbrofol sy’n addasu’n rhwydd fel model adfyfyrio</a:t>
            </a:r>
            <a:endParaRPr lang="cy-GB" b="1" dirty="0"/>
          </a:p>
        </p:txBody>
      </p:sp>
      <p:sp>
        <p:nvSpPr>
          <p:cNvPr id="65539" name="Rectangle 3"/>
          <p:cNvSpPr>
            <a:spLocks noGrp="1" noChangeArrowheads="1"/>
          </p:cNvSpPr>
          <p:nvPr>
            <p:ph type="body" idx="4294967295"/>
          </p:nvPr>
        </p:nvSpPr>
        <p:spPr>
          <a:xfrm>
            <a:off x="1006475" y="1484784"/>
            <a:ext cx="8137525" cy="3888431"/>
          </a:xfrm>
        </p:spPr>
        <p:txBody>
          <a:bodyPr>
            <a:normAutofit lnSpcReduction="10000"/>
          </a:bodyPr>
          <a:lstStyle/>
          <a:p>
            <a:pPr>
              <a:lnSpc>
                <a:spcPct val="90000"/>
              </a:lnSpc>
              <a:buFont typeface="Wingdings" pitchFamily="2" charset="2"/>
              <a:buNone/>
              <a:tabLst>
                <a:tab pos="4395788" algn="l"/>
                <a:tab pos="4660900" algn="l"/>
              </a:tabLst>
            </a:pPr>
            <a:r>
              <a:rPr lang="cy-GB" sz="2000" dirty="0" smtClean="0"/>
              <a:t>Y Profiad Diriaethol 	Beth oedd y digwyddiad?</a:t>
            </a:r>
          </a:p>
          <a:p>
            <a:pPr>
              <a:lnSpc>
                <a:spcPct val="90000"/>
              </a:lnSpc>
              <a:buFont typeface="Wingdings" pitchFamily="2" charset="2"/>
              <a:buNone/>
              <a:tabLst>
                <a:tab pos="4395788" algn="l"/>
                <a:tab pos="4660900" algn="l"/>
              </a:tabLst>
            </a:pPr>
            <a:r>
              <a:rPr lang="cy-GB" sz="2000" dirty="0" smtClean="0"/>
              <a:t>Arsylwi Adfyfyriol	Beth oedd eich meddyliau a’ch 	teimladau chi ynghylch y 	profiad?</a:t>
            </a:r>
          </a:p>
          <a:p>
            <a:pPr>
              <a:lnSpc>
                <a:spcPct val="90000"/>
              </a:lnSpc>
              <a:buFont typeface="Wingdings" pitchFamily="2" charset="2"/>
              <a:buNone/>
              <a:tabLst>
                <a:tab pos="4395788" algn="l"/>
                <a:tab pos="4660900" algn="l"/>
              </a:tabLst>
            </a:pPr>
            <a:r>
              <a:rPr lang="cy-GB" sz="2000" dirty="0" err="1" smtClean="0"/>
              <a:t>Cysyniadu</a:t>
            </a:r>
            <a:r>
              <a:rPr lang="cy-GB" sz="2000" dirty="0" smtClean="0"/>
              <a:t> Haniaethol 	Sut allwch chi ddefnyddio eich 	profiadau blaenorol a’ch 	gwybodaeth i’ch cynorthwyo i 	wneud synnwyr o’r profiad hwn?</a:t>
            </a:r>
          </a:p>
          <a:p>
            <a:pPr>
              <a:lnSpc>
                <a:spcPct val="90000"/>
              </a:lnSpc>
              <a:buFont typeface="Wingdings" pitchFamily="2" charset="2"/>
              <a:buNone/>
              <a:tabLst>
                <a:tab pos="4395788" algn="l"/>
                <a:tab pos="4660900" algn="l"/>
              </a:tabLst>
            </a:pPr>
            <a:r>
              <a:rPr lang="cy-GB" sz="2000" dirty="0" smtClean="0"/>
              <a:t>Arbrofi Gweithredol 	Pe byddai hyn yn digwydd eto, 	beth fyddech </a:t>
            </a:r>
            <a:r>
              <a:rPr lang="cy-GB" sz="2000" dirty="0" err="1" smtClean="0"/>
              <a:t>chi’n</a:t>
            </a:r>
            <a:r>
              <a:rPr lang="cy-GB" sz="2000" dirty="0" smtClean="0"/>
              <a:t> ei wneud yn 	wahanol?</a:t>
            </a:r>
          </a:p>
          <a:p>
            <a:pPr>
              <a:lnSpc>
                <a:spcPct val="90000"/>
              </a:lnSpc>
              <a:buFont typeface="Wingdings" pitchFamily="2" charset="2"/>
              <a:buNone/>
              <a:tabLst>
                <a:tab pos="4395788" algn="l"/>
                <a:tab pos="4660900" algn="l"/>
              </a:tabLst>
            </a:pPr>
            <a:r>
              <a:rPr lang="cy-GB" sz="2000" dirty="0" smtClean="0"/>
              <a:t>		Pa wybodaeth ychwanegol ydych 	chi ei hangen?</a:t>
            </a:r>
            <a:endParaRPr lang="cy-GB" sz="2000" dirty="0"/>
          </a:p>
        </p:txBody>
      </p:sp>
    </p:spTree>
  </p:cSld>
  <p:clrMapOvr>
    <a:masterClrMapping/>
  </p:clrMapOvr>
  <p:transition spd="slow"/>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6804248" y="6165304"/>
            <a:ext cx="2133600" cy="365125"/>
          </a:xfrm>
        </p:spPr>
        <p:txBody>
          <a:bodyPr/>
          <a:lstStyle/>
          <a:p>
            <a:fld id="{1E2FB795-8CD3-4813-9C65-0932CECE18E1}" type="slidenum">
              <a:rPr lang="en-GB" sz="2800" b="1" smtClean="0"/>
              <a:pPr/>
              <a:t>18</a:t>
            </a:fld>
            <a:endParaRPr lang="en-GB" sz="2800" b="1" dirty="0"/>
          </a:p>
        </p:txBody>
      </p:sp>
      <p:sp>
        <p:nvSpPr>
          <p:cNvPr id="5" name="Rectangle 5"/>
          <p:cNvSpPr txBox="1">
            <a:spLocks noRot="1" noChangeArrowheads="1"/>
          </p:cNvSpPr>
          <p:nvPr/>
        </p:nvSpPr>
        <p:spPr>
          <a:xfrm>
            <a:off x="457200" y="274638"/>
            <a:ext cx="8229600" cy="922114"/>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tx1"/>
                </a:solidFill>
                <a:effectLst/>
                <a:uLnTx/>
                <a:uFillTx/>
                <a:latin typeface="+mj-lt"/>
                <a:ea typeface="+mj-ea"/>
                <a:cs typeface="+mj-cs"/>
              </a:rPr>
              <a:t>Model </a:t>
            </a:r>
            <a:r>
              <a:rPr kumimoji="0" lang="en-GB" sz="3600" b="1" i="0" u="none" strike="noStrike" kern="1200" cap="none" spc="0" normalizeH="0" baseline="0" noProof="0" dirty="0" err="1" smtClean="0">
                <a:ln>
                  <a:noFill/>
                </a:ln>
                <a:solidFill>
                  <a:schemeClr val="tx1"/>
                </a:solidFill>
                <a:effectLst/>
                <a:uLnTx/>
                <a:uFillTx/>
                <a:latin typeface="+mj-lt"/>
                <a:ea typeface="+mj-ea"/>
                <a:cs typeface="+mj-cs"/>
              </a:rPr>
              <a:t>Adfyfyrio</a:t>
            </a:r>
            <a:r>
              <a:rPr kumimoji="0" lang="en-GB" sz="3600" b="1" i="0" u="none" strike="noStrike" kern="1200" cap="none" spc="0" normalizeH="0" baseline="0" noProof="0" dirty="0" smtClean="0">
                <a:ln>
                  <a:noFill/>
                </a:ln>
                <a:solidFill>
                  <a:schemeClr val="tx1"/>
                </a:solidFill>
                <a:effectLst/>
                <a:uLnTx/>
                <a:uFillTx/>
                <a:latin typeface="+mj-lt"/>
                <a:ea typeface="+mj-ea"/>
                <a:cs typeface="+mj-cs"/>
              </a:rPr>
              <a:t> </a:t>
            </a:r>
            <a:r>
              <a:rPr kumimoji="0" lang="en-GB" sz="3600" b="1" i="0" u="none" strike="noStrike" kern="1200" cap="none" spc="0" normalizeH="0" baseline="0" noProof="0" dirty="0" err="1" smtClean="0">
                <a:ln>
                  <a:noFill/>
                </a:ln>
                <a:solidFill>
                  <a:schemeClr val="tx1"/>
                </a:solidFill>
                <a:effectLst/>
                <a:uLnTx/>
                <a:uFillTx/>
                <a:latin typeface="+mj-lt"/>
                <a:ea typeface="+mj-ea"/>
                <a:cs typeface="+mj-cs"/>
              </a:rPr>
              <a:t>Borton</a:t>
            </a:r>
            <a:r>
              <a:rPr kumimoji="0" lang="en-GB" sz="3600" b="1" i="0" u="none" strike="noStrike" kern="1200" cap="none" spc="0" normalizeH="0" baseline="0" noProof="0" dirty="0" smtClean="0">
                <a:ln>
                  <a:noFill/>
                </a:ln>
                <a:solidFill>
                  <a:schemeClr val="tx1"/>
                </a:solidFill>
                <a:effectLst/>
                <a:uLnTx/>
                <a:uFillTx/>
                <a:latin typeface="+mj-lt"/>
                <a:ea typeface="+mj-ea"/>
                <a:cs typeface="+mj-cs"/>
              </a:rPr>
              <a:t> (1970) </a:t>
            </a:r>
            <a:endParaRPr kumimoji="0" lang="en-GB" sz="3600" b="1" i="0" u="none" strike="noStrike" kern="1200" cap="none" spc="0" normalizeH="0" baseline="0" noProof="0" dirty="0">
              <a:ln>
                <a:noFill/>
              </a:ln>
              <a:solidFill>
                <a:schemeClr val="tx1"/>
              </a:solidFill>
              <a:effectLst/>
              <a:uLnTx/>
              <a:uFillTx/>
              <a:latin typeface="+mj-lt"/>
              <a:ea typeface="+mj-ea"/>
              <a:cs typeface="+mj-cs"/>
            </a:endParaRPr>
          </a:p>
        </p:txBody>
      </p:sp>
      <p:graphicFrame>
        <p:nvGraphicFramePr>
          <p:cNvPr id="6" name="Object 4"/>
          <p:cNvGraphicFramePr>
            <a:graphicFrameLocks noGrp="1" noChangeAspect="1"/>
          </p:cNvGraphicFramePr>
          <p:nvPr>
            <p:extLst>
              <p:ext uri="{D42A27DB-BD31-4B8C-83A1-F6EECF244321}">
                <p14:modId xmlns:p14="http://schemas.microsoft.com/office/powerpoint/2010/main" val="3931367586"/>
              </p:ext>
            </p:extLst>
          </p:nvPr>
        </p:nvGraphicFramePr>
        <p:xfrm>
          <a:off x="1066147" y="1196752"/>
          <a:ext cx="7492327" cy="4392488"/>
        </p:xfrm>
        <a:graphic>
          <a:graphicData uri="http://schemas.openxmlformats.org/presentationml/2006/ole">
            <mc:AlternateContent xmlns:mc="http://schemas.openxmlformats.org/markup-compatibility/2006">
              <mc:Choice xmlns:v="urn:schemas-microsoft-com:vml" Requires="v">
                <p:oleObj spid="_x0000_s1057" r:id="rId4" imgW="6115812" imgH="4155948" progId="">
                  <p:embed/>
                </p:oleObj>
              </mc:Choice>
              <mc:Fallback>
                <p:oleObj r:id="rId4" imgW="6115812" imgH="4155948" progId="">
                  <p:embed/>
                  <p:pic>
                    <p:nvPicPr>
                      <p:cNvPr id="0" name="Picture 2"/>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6147" y="1196752"/>
                        <a:ext cx="7492327" cy="4392488"/>
                      </a:xfrm>
                      <a:prstGeom prst="rect">
                        <a:avLst/>
                      </a:prstGeom>
                      <a:noFill/>
                      <a:extLst/>
                    </p:spPr>
                  </p:pic>
                </p:oleObj>
              </mc:Fallback>
            </mc:AlternateContent>
          </a:graphicData>
        </a:graphic>
      </p:graphicFrame>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012278"/>
          </a:xfrm>
        </p:spPr>
        <p:txBody>
          <a:bodyPr>
            <a:normAutofit/>
          </a:bodyPr>
          <a:lstStyle/>
          <a:p>
            <a:r>
              <a:rPr lang="cy-GB" sz="3000" b="1" dirty="0" smtClean="0"/>
              <a:t>Agweddau Allweddol Ymarfer gan Adfyfyrio’n Feirniadol </a:t>
            </a:r>
            <a:endParaRPr lang="cy-GB" sz="3000" b="1" dirty="0"/>
          </a:p>
        </p:txBody>
      </p:sp>
      <p:sp>
        <p:nvSpPr>
          <p:cNvPr id="3" name="Content Placeholder 2"/>
          <p:cNvSpPr>
            <a:spLocks noGrp="1"/>
          </p:cNvSpPr>
          <p:nvPr>
            <p:ph sz="half" idx="1"/>
          </p:nvPr>
        </p:nvSpPr>
        <p:spPr>
          <a:xfrm>
            <a:off x="628650" y="1377406"/>
            <a:ext cx="3886200" cy="4799558"/>
          </a:xfrm>
        </p:spPr>
        <p:txBody>
          <a:bodyPr>
            <a:normAutofit fontScale="92500" lnSpcReduction="20000"/>
          </a:bodyPr>
          <a:lstStyle/>
          <a:p>
            <a:pPr marL="0" indent="0">
              <a:buNone/>
            </a:pPr>
            <a:r>
              <a:rPr lang="cy-GB" sz="2800" dirty="0" smtClean="0"/>
              <a:t>Sicrhewch eich bod yn mynd i’r afael ag agweddau allweddol adfyfyrio: </a:t>
            </a:r>
          </a:p>
          <a:p>
            <a:r>
              <a:rPr lang="cy-GB" cap="all" dirty="0" smtClean="0">
                <a:solidFill>
                  <a:srgbClr val="000000"/>
                </a:solidFill>
                <a:latin typeface="Arial" pitchFamily="34" charset="0"/>
                <a:sym typeface="Arial" pitchFamily="34" charset="0"/>
              </a:rPr>
              <a:t>Pŵer</a:t>
            </a:r>
          </a:p>
          <a:p>
            <a:r>
              <a:rPr lang="cy-GB" dirty="0" smtClean="0">
                <a:solidFill>
                  <a:srgbClr val="000000"/>
                </a:solidFill>
                <a:latin typeface="Arial" pitchFamily="34" charset="0"/>
                <a:sym typeface="Arial" pitchFamily="34" charset="0"/>
              </a:rPr>
              <a:t>GWERTHOEDD </a:t>
            </a:r>
          </a:p>
          <a:p>
            <a:r>
              <a:rPr lang="cy-GB" dirty="0" smtClean="0">
                <a:solidFill>
                  <a:srgbClr val="000000"/>
                </a:solidFill>
                <a:latin typeface="Arial" pitchFamily="34" charset="0"/>
                <a:sym typeface="Arial" pitchFamily="34" charset="0"/>
              </a:rPr>
              <a:t>EMOSIYNAU</a:t>
            </a:r>
          </a:p>
          <a:p>
            <a:r>
              <a:rPr lang="cy-GB" dirty="0" smtClean="0">
                <a:solidFill>
                  <a:srgbClr val="000000"/>
                </a:solidFill>
                <a:latin typeface="Arial" pitchFamily="34" charset="0"/>
                <a:sym typeface="Arial" pitchFamily="34" charset="0"/>
              </a:rPr>
              <a:t>GWYBODAETH</a:t>
            </a:r>
          </a:p>
          <a:p>
            <a:r>
              <a:rPr lang="cy-GB" dirty="0" smtClean="0">
                <a:solidFill>
                  <a:srgbClr val="000000"/>
                </a:solidFill>
                <a:latin typeface="Arial" pitchFamily="34" charset="0"/>
                <a:sym typeface="Arial" pitchFamily="34" charset="0"/>
              </a:rPr>
              <a:t>HUNAN YMWYBYDDIAETH</a:t>
            </a:r>
          </a:p>
          <a:p>
            <a:r>
              <a:rPr lang="cy-GB" dirty="0" smtClean="0">
                <a:solidFill>
                  <a:srgbClr val="000000"/>
                </a:solidFill>
                <a:latin typeface="Arial" pitchFamily="34" charset="0"/>
                <a:sym typeface="Arial" pitchFamily="34" charset="0"/>
              </a:rPr>
              <a:t>ANSICRWYDD</a:t>
            </a:r>
          </a:p>
          <a:p>
            <a:endParaRPr lang="en-GB" dirty="0"/>
          </a:p>
        </p:txBody>
      </p:sp>
      <p:sp>
        <p:nvSpPr>
          <p:cNvPr id="5" name="Content Placeholder 4"/>
          <p:cNvSpPr>
            <a:spLocks noGrp="1"/>
          </p:cNvSpPr>
          <p:nvPr>
            <p:ph sz="half" idx="2"/>
          </p:nvPr>
        </p:nvSpPr>
        <p:spPr>
          <a:xfrm>
            <a:off x="4629150" y="1377405"/>
            <a:ext cx="3886200" cy="3707780"/>
          </a:xfrm>
        </p:spPr>
        <p:txBody>
          <a:bodyPr>
            <a:normAutofit fontScale="92500" lnSpcReduction="20000"/>
          </a:bodyPr>
          <a:lstStyle/>
          <a:p>
            <a:r>
              <a:rPr lang="cy-GB" sz="2400" dirty="0" smtClean="0"/>
              <a:t>Defnyddiwch un o’r modelau ymarfer adfyfyriol – gall ddarparu is-benawdau a strwythuro eich aseiniad. Byddwch yn ymwybodol y gall model Gibbs arwain at ysgrifennu’n ddisgrifiadol os ydych yn ysgrifennwr disgrifiadol</a:t>
            </a:r>
          </a:p>
          <a:p>
            <a:r>
              <a:rPr lang="cy-GB" sz="2400" dirty="0" smtClean="0"/>
              <a:t>Dywedwch yn eich cyflwyniad eich bod yn defnyddio’r model hwnnw (a chyfeiriwch ato). </a:t>
            </a:r>
          </a:p>
          <a:p>
            <a:r>
              <a:rPr lang="cy-GB" sz="2400" dirty="0" smtClean="0"/>
              <a:t>Cyfeiriwch yn ôl at eich model drwy gydol yr aseiniad</a:t>
            </a:r>
            <a:endParaRPr lang="cy-GB" sz="2400"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19</a:t>
            </a:fld>
            <a:endParaRPr lang="en-GB" dirty="0"/>
          </a:p>
        </p:txBody>
      </p:sp>
    </p:spTree>
    <p:extLst>
      <p:ext uri="{BB962C8B-B14F-4D97-AF65-F5344CB8AC3E}">
        <p14:creationId xmlns:p14="http://schemas.microsoft.com/office/powerpoint/2010/main" val="92762649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cy-GB" sz="4400" b="1" dirty="0" smtClean="0"/>
              <a:t>Ymarferiad </a:t>
            </a:r>
            <a:endParaRPr lang="cy-GB" sz="4400" b="1" dirty="0"/>
          </a:p>
        </p:txBody>
      </p:sp>
      <p:sp>
        <p:nvSpPr>
          <p:cNvPr id="4" name="Content Placeholder 3"/>
          <p:cNvSpPr>
            <a:spLocks noGrp="1"/>
          </p:cNvSpPr>
          <p:nvPr>
            <p:ph idx="1"/>
          </p:nvPr>
        </p:nvSpPr>
        <p:spPr/>
        <p:txBody>
          <a:bodyPr>
            <a:normAutofit/>
          </a:bodyPr>
          <a:lstStyle/>
          <a:p>
            <a:pPr marL="0" indent="0">
              <a:buNone/>
            </a:pPr>
            <a:r>
              <a:rPr lang="cy-GB" sz="3600" dirty="0" smtClean="0"/>
              <a:t>Yn eich barn chi, beth yw’r prif rwystrau o ran adfyfyrio ar eich ymarfer?</a:t>
            </a:r>
            <a:endParaRPr lang="cy-GB" sz="3600" dirty="0"/>
          </a:p>
        </p:txBody>
      </p:sp>
      <p:sp>
        <p:nvSpPr>
          <p:cNvPr id="2" name="Slide Number Placeholder 1"/>
          <p:cNvSpPr>
            <a:spLocks noGrp="1"/>
          </p:cNvSpPr>
          <p:nvPr>
            <p:ph type="sldNum" sz="quarter" idx="12"/>
          </p:nvPr>
        </p:nvSpPr>
        <p:spPr/>
        <p:txBody>
          <a:bodyPr/>
          <a:lstStyle/>
          <a:p>
            <a:fld id="{1E2FB795-8CD3-4813-9C65-0932CECE18E1}" type="slidenum">
              <a:rPr lang="en-GB" smtClean="0"/>
              <a:pPr/>
              <a:t>20</a:t>
            </a:fld>
            <a:endParaRPr lang="en-GB" dirty="0"/>
          </a:p>
        </p:txBody>
      </p:sp>
      <p:pic>
        <p:nvPicPr>
          <p:cNvPr id="6146" name="Picture 2" descr="Image result for barriers to reflective practi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056" y="2929731"/>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321538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7" name="Rectangle 1"/>
          <p:cNvSpPr>
            <a:spLocks noGrp="1" noChangeArrowheads="1"/>
          </p:cNvSpPr>
          <p:nvPr>
            <p:ph type="title"/>
          </p:nvPr>
        </p:nvSpPr>
        <p:spPr>
          <a:xfrm>
            <a:off x="628650" y="332657"/>
            <a:ext cx="7886700" cy="828724"/>
          </a:xfrm>
        </p:spPr>
        <p:txBody>
          <a:bodyPr rIns="132080">
            <a:normAutofit fontScale="90000"/>
          </a:bodyPr>
          <a:lstStyle/>
          <a:p>
            <a:pPr algn="ctr"/>
            <a:r>
              <a:rPr lang="cy-GB" sz="4000" b="1" dirty="0" smtClean="0"/>
              <a:t>Anawsterau / Rhwystrau</a:t>
            </a:r>
            <a:r>
              <a:rPr lang="en-US" sz="3600" b="1" dirty="0"/>
              <a:t/>
            </a:r>
            <a:br>
              <a:rPr lang="en-US" sz="3600" b="1" dirty="0"/>
            </a:br>
            <a:endParaRPr lang="en-US" sz="3600" b="1" dirty="0"/>
          </a:p>
        </p:txBody>
      </p:sp>
      <p:sp>
        <p:nvSpPr>
          <p:cNvPr id="7171" name="Rectangle 2"/>
          <p:cNvSpPr>
            <a:spLocks noGrp="1" noChangeArrowheads="1"/>
          </p:cNvSpPr>
          <p:nvPr>
            <p:ph sz="half" idx="1"/>
          </p:nvPr>
        </p:nvSpPr>
        <p:spPr>
          <a:xfrm>
            <a:off x="628650" y="908720"/>
            <a:ext cx="3886200" cy="4680520"/>
          </a:xfrm>
        </p:spPr>
        <p:txBody>
          <a:bodyPr rIns="132080" rtlCol="0">
            <a:normAutofit fontScale="92500" lnSpcReduction="20000"/>
          </a:bodyPr>
          <a:lstStyle/>
          <a:p>
            <a:pPr>
              <a:defRPr/>
            </a:pPr>
            <a:r>
              <a:rPr lang="en-US" sz="3000" dirty="0"/>
              <a:t> </a:t>
            </a:r>
            <a:r>
              <a:rPr lang="cy-GB" sz="3000" dirty="0" smtClean="0"/>
              <a:t>Cyfyngiadau amser</a:t>
            </a:r>
          </a:p>
          <a:p>
            <a:pPr>
              <a:defRPr/>
            </a:pPr>
            <a:r>
              <a:rPr lang="cy-GB" sz="3000" dirty="0" smtClean="0"/>
              <a:t> Chwilio am sicrwydd</a:t>
            </a:r>
          </a:p>
          <a:p>
            <a:pPr>
              <a:defRPr/>
            </a:pPr>
            <a:r>
              <a:rPr lang="cy-GB" sz="3000" dirty="0" smtClean="0"/>
              <a:t> Ymarfer yn seiliedig ar dystiolaeth</a:t>
            </a:r>
          </a:p>
          <a:p>
            <a:pPr>
              <a:defRPr/>
            </a:pPr>
            <a:r>
              <a:rPr lang="cy-GB" sz="3000" dirty="0" smtClean="0"/>
              <a:t>Gall adlewyrchu ar ymarfer fod yn boenus ac arwain at golli hyder</a:t>
            </a:r>
          </a:p>
          <a:p>
            <a:pPr>
              <a:defRPr/>
            </a:pPr>
            <a:r>
              <a:rPr lang="cy-GB" sz="3000" dirty="0" smtClean="0"/>
              <a:t>Cyfyngiadau sefydliadol</a:t>
            </a:r>
          </a:p>
          <a:p>
            <a:pPr>
              <a:defRPr/>
            </a:pPr>
            <a:r>
              <a:rPr lang="cy-GB" sz="3000" dirty="0" smtClean="0"/>
              <a:t>Diffyg goruchwyliaeth adfyfyriol</a:t>
            </a:r>
          </a:p>
          <a:p>
            <a:pPr>
              <a:defRPr/>
            </a:pPr>
            <a:r>
              <a:rPr lang="cy-GB" sz="3000" dirty="0" smtClean="0"/>
              <a:t> Diffyg eglurder am ymarfer adfyfyriol</a:t>
            </a:r>
            <a:endParaRPr lang="cy-GB" sz="3000" dirty="0"/>
          </a:p>
        </p:txBody>
      </p:sp>
      <p:sp>
        <p:nvSpPr>
          <p:cNvPr id="3" name="Content Placeholder 2"/>
          <p:cNvSpPr>
            <a:spLocks noGrp="1"/>
          </p:cNvSpPr>
          <p:nvPr>
            <p:ph sz="half" idx="2"/>
          </p:nvPr>
        </p:nvSpPr>
        <p:spPr>
          <a:xfrm>
            <a:off x="4629150" y="908720"/>
            <a:ext cx="3886200" cy="5268243"/>
          </a:xfrm>
        </p:spPr>
        <p:txBody>
          <a:bodyPr>
            <a:normAutofit fontScale="92500" lnSpcReduction="20000"/>
          </a:bodyPr>
          <a:lstStyle/>
          <a:p>
            <a:pPr marL="39688" indent="0" fontAlgn="auto">
              <a:spcAft>
                <a:spcPts val="0"/>
              </a:spcAft>
              <a:buFont typeface="Arial" charset="0"/>
              <a:buNone/>
              <a:defRPr/>
            </a:pPr>
            <a:r>
              <a:rPr lang="en-GB" sz="3500" i="1" dirty="0"/>
              <a:t>Reflective processes can potentially unearth any assumptions about anything…. Some crucial but hitherto deeply hidden assumptions may be uncovered</a:t>
            </a:r>
            <a:r>
              <a:rPr lang="en-GB" sz="3500" dirty="0"/>
              <a:t>. </a:t>
            </a:r>
          </a:p>
          <a:p>
            <a:pPr marL="39688" indent="0" fontAlgn="auto">
              <a:spcAft>
                <a:spcPts val="0"/>
              </a:spcAft>
              <a:buFont typeface="Arial" charset="0"/>
              <a:buNone/>
              <a:defRPr/>
            </a:pPr>
            <a:r>
              <a:rPr lang="en-GB" sz="1900" dirty="0"/>
              <a:t>(</a:t>
            </a:r>
            <a:r>
              <a:rPr lang="en-GB" sz="1900" dirty="0" err="1"/>
              <a:t>Fook</a:t>
            </a:r>
            <a:r>
              <a:rPr lang="en-GB" sz="1900" dirty="0"/>
              <a:t>, 2004)</a:t>
            </a:r>
          </a:p>
          <a:p>
            <a:pPr marL="0" indent="0">
              <a:buNone/>
            </a:pPr>
            <a:endParaRPr lang="en-GB" dirty="0"/>
          </a:p>
        </p:txBody>
      </p:sp>
      <p:sp>
        <p:nvSpPr>
          <p:cNvPr id="2" name="Slide Number Placeholder 1"/>
          <p:cNvSpPr>
            <a:spLocks noGrp="1"/>
          </p:cNvSpPr>
          <p:nvPr>
            <p:ph type="sldNum" sz="quarter" idx="12"/>
          </p:nvPr>
        </p:nvSpPr>
        <p:spPr/>
        <p:txBody>
          <a:bodyPr/>
          <a:lstStyle/>
          <a:p>
            <a:fld id="{1E2FB795-8CD3-4813-9C65-0932CECE18E1}" type="slidenum">
              <a:rPr lang="en-GB" smtClean="0"/>
              <a:pPr/>
              <a:t>21</a:t>
            </a:fld>
            <a:endParaRPr lang="en-GB"/>
          </a:p>
        </p:txBody>
      </p:sp>
      <p:sp>
        <p:nvSpPr>
          <p:cNvPr id="4" name="AutoShape 2" descr="Image result for alice in wonderland rabbit clock"/>
          <p:cNvSpPr>
            <a:spLocks noChangeAspect="1" noChangeArrowheads="1"/>
          </p:cNvSpPr>
          <p:nvPr/>
        </p:nvSpPr>
        <p:spPr bwMode="auto">
          <a:xfrm>
            <a:off x="-1024851" y="-144463"/>
            <a:ext cx="1485226" cy="148523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176" name="Picture 8" descr="Image result for alice in wonderland rabbit clo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46490" y="4635482"/>
            <a:ext cx="1440160" cy="17208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9997515"/>
      </p:ext>
    </p:extLst>
  </p:cSld>
  <p:clrMapOvr>
    <a:masterClrMapping/>
  </p:clrMapOvr>
  <p:transition spd="slow"/>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75642"/>
          </a:xfrm>
        </p:spPr>
        <p:txBody>
          <a:bodyPr>
            <a:normAutofit/>
          </a:bodyPr>
          <a:lstStyle/>
          <a:p>
            <a:pPr algn="ctr"/>
            <a:r>
              <a:rPr lang="cy-GB" sz="3600" b="1" dirty="0" smtClean="0">
                <a:effectLst>
                  <a:outerShdw blurRad="38100" dist="38100" dir="2700000" algn="tl">
                    <a:srgbClr val="000000">
                      <a:alpha val="43137"/>
                    </a:srgbClr>
                  </a:outerShdw>
                </a:effectLst>
              </a:rPr>
              <a:t>Lefelau o ysgrifennu adfyfyriol</a:t>
            </a:r>
            <a:br>
              <a:rPr lang="cy-GB" sz="3600" b="1" dirty="0" smtClean="0">
                <a:effectLst>
                  <a:outerShdw blurRad="38100" dist="38100" dir="2700000" algn="tl">
                    <a:srgbClr val="000000">
                      <a:alpha val="43137"/>
                    </a:srgbClr>
                  </a:outerShdw>
                </a:effectLst>
              </a:rPr>
            </a:br>
            <a:r>
              <a:rPr lang="en-GB" sz="1600" b="1" dirty="0" smtClean="0">
                <a:effectLst>
                  <a:outerShdw blurRad="38100" dist="38100" dir="2700000" algn="tl">
                    <a:srgbClr val="000000">
                      <a:alpha val="43137"/>
                    </a:srgbClr>
                  </a:outerShdw>
                </a:effectLst>
              </a:rPr>
              <a:t>(Hatton a </a:t>
            </a:r>
            <a:r>
              <a:rPr lang="en-GB" sz="1600" b="1" dirty="0">
                <a:effectLst>
                  <a:outerShdw blurRad="38100" dist="38100" dir="2700000" algn="tl">
                    <a:srgbClr val="000000">
                      <a:alpha val="43137"/>
                    </a:srgbClr>
                  </a:outerShdw>
                </a:effectLst>
              </a:rPr>
              <a:t>Smith 1995)</a:t>
            </a:r>
          </a:p>
        </p:txBody>
      </p:sp>
      <p:sp>
        <p:nvSpPr>
          <p:cNvPr id="3" name="Content Placeholder 2"/>
          <p:cNvSpPr>
            <a:spLocks noGrp="1"/>
          </p:cNvSpPr>
          <p:nvPr>
            <p:ph idx="1"/>
          </p:nvPr>
        </p:nvSpPr>
        <p:spPr>
          <a:xfrm>
            <a:off x="628650" y="1340769"/>
            <a:ext cx="7886700" cy="3816423"/>
          </a:xfrm>
        </p:spPr>
        <p:txBody>
          <a:bodyPr>
            <a:noAutofit/>
          </a:bodyPr>
          <a:lstStyle/>
          <a:p>
            <a:r>
              <a:rPr lang="cy-GB" sz="2400" b="1" dirty="0" smtClean="0"/>
              <a:t>Disgrifiadol</a:t>
            </a:r>
          </a:p>
          <a:p>
            <a:r>
              <a:rPr lang="cy-GB" sz="2400" b="1" dirty="0" smtClean="0"/>
              <a:t>Disgrifiadol adfyfyriol</a:t>
            </a:r>
            <a:r>
              <a:rPr lang="cy-GB" sz="2400" dirty="0" smtClean="0"/>
              <a:t>: disgrifio digwyddiadau a’u hystyried yn ddyfnach</a:t>
            </a:r>
          </a:p>
          <a:p>
            <a:r>
              <a:rPr lang="cy-GB" sz="2400" b="1" dirty="0" smtClean="0"/>
              <a:t>Ymddiddanol adfyfyriol</a:t>
            </a:r>
            <a:r>
              <a:rPr lang="cy-GB" sz="2400" dirty="0" smtClean="0"/>
              <a:t>: camu yn ôl o’r sefyllfa, edrych ar ei rôl ei hun a damcaniaethu ynghylch yr hyn y gellid bod wedi’i wneud yn wahanol. Dadansoddi’r sefyllfa gan wneud cysylltiadau ehangach ac edrych ar wahanol bersbectifau. </a:t>
            </a:r>
          </a:p>
          <a:p>
            <a:r>
              <a:rPr lang="cy-GB" sz="2400" b="1" dirty="0" smtClean="0"/>
              <a:t>Beirniadol adfyfyriol</a:t>
            </a:r>
            <a:r>
              <a:rPr lang="cy-GB" sz="2400" dirty="0" smtClean="0"/>
              <a:t>: fel yr uchod ond hefyd ystyried y cyd-destun cymdeithasol-wleidyddol (yn enwedig pŵer)</a:t>
            </a:r>
            <a:endParaRPr lang="cy-GB" sz="2400"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22</a:t>
            </a:fld>
            <a:endParaRPr lang="en-GB"/>
          </a:p>
        </p:txBody>
      </p:sp>
      <p:pic>
        <p:nvPicPr>
          <p:cNvPr id="6" name="Picture 5"/>
          <p:cNvPicPr>
            <a:picLocks noChangeAspect="1"/>
          </p:cNvPicPr>
          <p:nvPr/>
        </p:nvPicPr>
        <p:blipFill>
          <a:blip r:embed="rId3"/>
          <a:stretch>
            <a:fillRect/>
          </a:stretch>
        </p:blipFill>
        <p:spPr>
          <a:xfrm>
            <a:off x="6876256" y="5377474"/>
            <a:ext cx="2019675" cy="1344002"/>
          </a:xfrm>
          <a:prstGeom prst="rect">
            <a:avLst/>
          </a:prstGeom>
        </p:spPr>
      </p:pic>
    </p:spTree>
    <p:extLst>
      <p:ext uri="{BB962C8B-B14F-4D97-AF65-F5344CB8AC3E}">
        <p14:creationId xmlns:p14="http://schemas.microsoft.com/office/powerpoint/2010/main" val="267129187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
          <p:cNvSpPr>
            <a:spLocks noGrp="1" noChangeArrowheads="1"/>
          </p:cNvSpPr>
          <p:nvPr>
            <p:ph type="title"/>
          </p:nvPr>
        </p:nvSpPr>
        <p:spPr>
          <a:xfrm>
            <a:off x="628650" y="116633"/>
            <a:ext cx="7886700" cy="1152128"/>
          </a:xfrm>
        </p:spPr>
        <p:txBody>
          <a:bodyPr rIns="132080" rtlCol="0">
            <a:normAutofit/>
          </a:bodyPr>
          <a:lstStyle/>
          <a:p>
            <a:pPr fontAlgn="auto">
              <a:spcAft>
                <a:spcPts val="0"/>
              </a:spcAft>
              <a:defRPr/>
            </a:pPr>
            <a:r>
              <a:rPr lang="cy-GB" sz="3600" b="1" dirty="0" smtClean="0"/>
              <a:t>Nodweddion Ymarferwr Adfyfyriol</a:t>
            </a:r>
            <a:br>
              <a:rPr lang="cy-GB" sz="3600" b="1" dirty="0" smtClean="0"/>
            </a:br>
            <a:r>
              <a:rPr lang="en-US" sz="1600" b="1" dirty="0" smtClean="0"/>
              <a:t>(Brookfield </a:t>
            </a:r>
            <a:r>
              <a:rPr lang="en-US" sz="1600" b="1" dirty="0"/>
              <a:t>1998)</a:t>
            </a:r>
          </a:p>
        </p:txBody>
      </p:sp>
      <p:sp>
        <p:nvSpPr>
          <p:cNvPr id="139266" name="Rectangle 2"/>
          <p:cNvSpPr>
            <a:spLocks noGrp="1" noChangeArrowheads="1"/>
          </p:cNvSpPr>
          <p:nvPr>
            <p:ph idx="1"/>
          </p:nvPr>
        </p:nvSpPr>
        <p:spPr>
          <a:xfrm>
            <a:off x="628649" y="1052736"/>
            <a:ext cx="7851775" cy="4248472"/>
          </a:xfrm>
        </p:spPr>
        <p:txBody>
          <a:bodyPr rIns="132080">
            <a:normAutofit fontScale="92500" lnSpcReduction="10000"/>
          </a:bodyPr>
          <a:lstStyle/>
          <a:p>
            <a:r>
              <a:rPr lang="cy-GB" sz="3000" b="1" dirty="0" smtClean="0"/>
              <a:t>Dadansoddi tybiaethau</a:t>
            </a:r>
            <a:r>
              <a:rPr lang="cy-GB" sz="3000" dirty="0" smtClean="0"/>
              <a:t>: Herio eich cred a’ch gwerthoedd eich hunain a’u heffaith ar ymarfer</a:t>
            </a:r>
          </a:p>
          <a:p>
            <a:r>
              <a:rPr lang="cy-GB" sz="3000" b="1" dirty="0" smtClean="0"/>
              <a:t>Ymwybyddiaeth gyd-destunol</a:t>
            </a:r>
            <a:r>
              <a:rPr lang="cy-GB" sz="3000" dirty="0" smtClean="0"/>
              <a:t>: Cydnabyddiaeth i’r dull o greu cred ac ymarfer cymdeithasol a diwylliannol sy’n dylanwadu ar ein tybiaethau</a:t>
            </a:r>
          </a:p>
          <a:p>
            <a:r>
              <a:rPr lang="cy-GB" sz="3000" b="1" dirty="0" smtClean="0"/>
              <a:t>Synfyfyrdod dychmygus</a:t>
            </a:r>
            <a:r>
              <a:rPr lang="cy-GB" sz="3000" dirty="0" smtClean="0"/>
              <a:t>: Medru dychmygu dull amgen o feddwl drwy herio ein dulliau cyfredol o feddwl</a:t>
            </a:r>
          </a:p>
          <a:p>
            <a:r>
              <a:rPr lang="cy-GB" sz="3000" b="1" dirty="0" err="1" smtClean="0"/>
              <a:t>Sgeptiaeth</a:t>
            </a:r>
            <a:r>
              <a:rPr lang="cy-GB" sz="3000" b="1" dirty="0" smtClean="0"/>
              <a:t> adfyfyriol</a:t>
            </a:r>
            <a:r>
              <a:rPr lang="cy-GB" sz="3000" dirty="0" smtClean="0"/>
              <a:t>: Cwestiynu honiadau neu </a:t>
            </a:r>
            <a:r>
              <a:rPr lang="cy-GB" sz="3000" dirty="0" err="1" smtClean="0"/>
              <a:t>ryngweithiau</a:t>
            </a:r>
            <a:r>
              <a:rPr lang="cy-GB" sz="3000" dirty="0" smtClean="0"/>
              <a:t> </a:t>
            </a:r>
            <a:r>
              <a:rPr lang="cy-GB" sz="3000" dirty="0" err="1" smtClean="0"/>
              <a:t>anarchwiliedig</a:t>
            </a:r>
            <a:r>
              <a:rPr lang="cy-GB" sz="3000" dirty="0" smtClean="0"/>
              <a:t> drwy herio neu roi o’r neilltu wybodaeth a chred gyfredol </a:t>
            </a:r>
            <a:endParaRPr lang="cy-GB" sz="3000" dirty="0"/>
          </a:p>
        </p:txBody>
      </p:sp>
      <p:sp>
        <p:nvSpPr>
          <p:cNvPr id="2" name="Slide Number Placeholder 1"/>
          <p:cNvSpPr>
            <a:spLocks noGrp="1"/>
          </p:cNvSpPr>
          <p:nvPr>
            <p:ph type="sldNum" sz="quarter" idx="12"/>
          </p:nvPr>
        </p:nvSpPr>
        <p:spPr/>
        <p:txBody>
          <a:bodyPr/>
          <a:lstStyle/>
          <a:p>
            <a:fld id="{1E2FB795-8CD3-4813-9C65-0932CECE18E1}" type="slidenum">
              <a:rPr lang="en-GB" smtClean="0"/>
              <a:pPr/>
              <a:t>23</a:t>
            </a:fld>
            <a:endParaRPr lang="en-GB"/>
          </a:p>
        </p:txBody>
      </p:sp>
    </p:spTree>
    <p:extLst>
      <p:ext uri="{BB962C8B-B14F-4D97-AF65-F5344CB8AC3E}">
        <p14:creationId xmlns:p14="http://schemas.microsoft.com/office/powerpoint/2010/main" val="2315392503"/>
      </p:ext>
    </p:extLst>
  </p:cSld>
  <p:clrMapOvr>
    <a:masterClrMapping/>
  </p:clrMapOvr>
  <p:transition spd="slow"/>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26540"/>
          </a:xfrm>
        </p:spPr>
        <p:txBody>
          <a:bodyPr>
            <a:normAutofit/>
          </a:bodyPr>
          <a:lstStyle/>
          <a:p>
            <a:pPr algn="ctr"/>
            <a:r>
              <a:rPr lang="cy-GB" b="1" dirty="0" smtClean="0"/>
              <a:t>Model DEAL o ysgrifennu’n adfyfyriol</a:t>
            </a:r>
            <a:r>
              <a:rPr lang="cy-GB" dirty="0" smtClean="0"/>
              <a:t/>
            </a:r>
            <a:br>
              <a:rPr lang="cy-GB" dirty="0" smtClean="0"/>
            </a:br>
            <a:r>
              <a:rPr lang="cy-GB" sz="1600" dirty="0" err="1" smtClean="0"/>
              <a:t>Ash</a:t>
            </a:r>
            <a:r>
              <a:rPr lang="cy-GB" sz="1600" dirty="0" smtClean="0"/>
              <a:t> a </a:t>
            </a:r>
            <a:r>
              <a:rPr lang="cy-GB" sz="1600" dirty="0" err="1" smtClean="0"/>
              <a:t>Clayton</a:t>
            </a:r>
            <a:r>
              <a:rPr lang="cy-GB" sz="1600" dirty="0" smtClean="0"/>
              <a:t> (2004) addaswyd gan </a:t>
            </a:r>
            <a:r>
              <a:rPr lang="cy-GB" sz="1600" dirty="0" err="1" smtClean="0"/>
              <a:t>Lay</a:t>
            </a:r>
            <a:r>
              <a:rPr lang="cy-GB" sz="1600" dirty="0" smtClean="0"/>
              <a:t> a </a:t>
            </a:r>
            <a:r>
              <a:rPr lang="cy-GB" sz="1600" dirty="0" err="1" smtClean="0"/>
              <a:t>McGuire</a:t>
            </a:r>
            <a:r>
              <a:rPr lang="cy-GB" sz="1600" dirty="0" smtClean="0"/>
              <a:t> (2010)</a:t>
            </a:r>
            <a:endParaRPr lang="cy-GB" sz="1600" dirty="0"/>
          </a:p>
        </p:txBody>
      </p:sp>
      <p:sp>
        <p:nvSpPr>
          <p:cNvPr id="3" name="Content Placeholder 2"/>
          <p:cNvSpPr>
            <a:spLocks noGrp="1"/>
          </p:cNvSpPr>
          <p:nvPr>
            <p:ph idx="1"/>
          </p:nvPr>
        </p:nvSpPr>
        <p:spPr>
          <a:xfrm>
            <a:off x="628650" y="1191667"/>
            <a:ext cx="7886700" cy="4181549"/>
          </a:xfrm>
        </p:spPr>
        <p:txBody>
          <a:bodyPr>
            <a:normAutofit fontScale="92500" lnSpcReduction="10000"/>
          </a:bodyPr>
          <a:lstStyle/>
          <a:p>
            <a:pPr marL="457200" indent="-457200">
              <a:buFont typeface="+mj-lt"/>
              <a:buAutoNum type="arabicPeriod"/>
            </a:pPr>
            <a:r>
              <a:rPr lang="cy-GB" sz="2400" b="1" dirty="0" smtClean="0"/>
              <a:t>Disgrifiwch y profiad</a:t>
            </a:r>
            <a:r>
              <a:rPr lang="cy-GB" sz="2400" dirty="0" smtClean="0"/>
              <a:t>. Darparwch fanylion ynghylch y digwyddiad neu’r gweithgaredd yr ydych am adfyfyrio arni. </a:t>
            </a:r>
          </a:p>
          <a:p>
            <a:pPr marL="457200" indent="-457200">
              <a:buFont typeface="+mj-lt"/>
              <a:buAutoNum type="arabicPeriod"/>
            </a:pPr>
            <a:r>
              <a:rPr lang="cy-GB" sz="2400" b="1" dirty="0" smtClean="0"/>
              <a:t>Archwiliwch y profiad</a:t>
            </a:r>
            <a:r>
              <a:rPr lang="cy-GB" sz="2400" dirty="0" smtClean="0"/>
              <a:t>. Drwy lens sy’n integreiddio profiad personol a chynnwys academaidd. Gwnewch hyn gan ddadansoddi tybiaethau, bod ag ymwybyddiaeth gyd-destunol, synfyfyrdod dychmygus a </a:t>
            </a:r>
            <a:r>
              <a:rPr lang="cy-GB" sz="2400" dirty="0" err="1" smtClean="0"/>
              <a:t>sgeptiaeth</a:t>
            </a:r>
            <a:r>
              <a:rPr lang="cy-GB" sz="2400" dirty="0" smtClean="0"/>
              <a:t> adfyfyriol, dadansoddwch y profiad. </a:t>
            </a:r>
          </a:p>
          <a:p>
            <a:pPr marL="457200" indent="-457200">
              <a:buFont typeface="+mj-lt"/>
              <a:buAutoNum type="arabicPeriod"/>
            </a:pPr>
            <a:r>
              <a:rPr lang="cy-GB" sz="2400" b="1" dirty="0" smtClean="0"/>
              <a:t>Mireiniwch eich dysgu </a:t>
            </a:r>
            <a:r>
              <a:rPr lang="cy-GB" sz="2400" dirty="0" smtClean="0"/>
              <a:t>drwy ymateb i’r model adfyfyriol yr ydych wedi’i ddefnyddio.</a:t>
            </a:r>
          </a:p>
          <a:p>
            <a:pPr marL="0" indent="0">
              <a:buNone/>
            </a:pPr>
            <a:r>
              <a:rPr lang="cy-GB" sz="2400" b="1" dirty="0" smtClean="0"/>
              <a:t>Er enghraifft:  </a:t>
            </a:r>
            <a:r>
              <a:rPr lang="cy-GB" sz="2400" dirty="0" smtClean="0"/>
              <a:t>Beth ddysgais i? Sut wnes i ddysgu hynny? Pam fod hynny’n bwysig i mi fel gweithiwr cymdeithasol? Beth wnaf i wrth ymarfer mewn gwaith cymdeithasol yn y dyfodol yn sgil y dysg hwn?</a:t>
            </a:r>
            <a:endParaRPr lang="cy-GB" sz="2400"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24</a:t>
            </a:fld>
            <a:endParaRPr lang="en-GB"/>
          </a:p>
        </p:txBody>
      </p:sp>
      <p:pic>
        <p:nvPicPr>
          <p:cNvPr id="6146" name="Picture 2" descr="Image result for micro scope imag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5175" y="5373216"/>
            <a:ext cx="1210175" cy="12155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82119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2656"/>
            <a:ext cx="7886700" cy="900733"/>
          </a:xfrm>
        </p:spPr>
        <p:txBody>
          <a:bodyPr>
            <a:normAutofit fontScale="90000"/>
          </a:bodyPr>
          <a:lstStyle/>
          <a:p>
            <a:pPr algn="ctr"/>
            <a:r>
              <a:rPr lang="cy-GB" sz="3600" b="1" dirty="0" smtClean="0"/>
              <a:t>Geiriau ac ymadroddion</a:t>
            </a:r>
            <a:r>
              <a:rPr lang="cy-GB" dirty="0" smtClean="0"/>
              <a:t/>
            </a:r>
            <a:br>
              <a:rPr lang="cy-GB" dirty="0" smtClean="0"/>
            </a:br>
            <a:r>
              <a:rPr lang="en-GB" dirty="0" smtClean="0"/>
              <a:t> </a:t>
            </a:r>
            <a:endParaRPr lang="en-GB" dirty="0"/>
          </a:p>
        </p:txBody>
      </p:sp>
      <p:sp>
        <p:nvSpPr>
          <p:cNvPr id="3" name="Content Placeholder 2"/>
          <p:cNvSpPr>
            <a:spLocks noGrp="1"/>
          </p:cNvSpPr>
          <p:nvPr>
            <p:ph sz="half" idx="1"/>
          </p:nvPr>
        </p:nvSpPr>
        <p:spPr>
          <a:xfrm>
            <a:off x="628650" y="1233390"/>
            <a:ext cx="3886200" cy="4943574"/>
          </a:xfrm>
        </p:spPr>
        <p:txBody>
          <a:bodyPr>
            <a:normAutofit/>
          </a:bodyPr>
          <a:lstStyle/>
          <a:p>
            <a:pPr marL="0" indent="0">
              <a:buNone/>
            </a:pPr>
            <a:r>
              <a:rPr lang="cy-GB" sz="2200" dirty="0" smtClean="0"/>
              <a:t>Dyma rai geiriau ac ymadroddion allai fod yn gymorth i chi ysgrifennu’n adfyfyriol:</a:t>
            </a:r>
          </a:p>
          <a:p>
            <a:r>
              <a:rPr lang="cy-GB" sz="2200" dirty="0" smtClean="0"/>
              <a:t>Yn flaenorol, ar y pryd, yn wreiddiol, ar ôl hynny, wedyn, i ddechrau.</a:t>
            </a:r>
          </a:p>
          <a:p>
            <a:r>
              <a:rPr lang="cy-GB" sz="2200" dirty="0" smtClean="0"/>
              <a:t>Credais (ni chredais)</a:t>
            </a:r>
          </a:p>
          <a:p>
            <a:r>
              <a:rPr lang="cy-GB" sz="2200" dirty="0" smtClean="0"/>
              <a:t>Teimlais (ni theimlais)</a:t>
            </a:r>
          </a:p>
          <a:p>
            <a:r>
              <a:rPr lang="cy-GB" sz="2200" dirty="0" smtClean="0"/>
              <a:t>Gwyddwn (ni wyddwn) </a:t>
            </a:r>
          </a:p>
          <a:p>
            <a:r>
              <a:rPr lang="cy-GB" sz="2200" dirty="0" smtClean="0"/>
              <a:t>Sylwais (ni sylwais)</a:t>
            </a:r>
          </a:p>
          <a:p>
            <a:r>
              <a:rPr lang="cy-GB" sz="2200" dirty="0" smtClean="0"/>
              <a:t>Cwestiynais (ni chwestiynais )</a:t>
            </a:r>
          </a:p>
          <a:p>
            <a:r>
              <a:rPr lang="cy-GB" sz="2200" dirty="0" smtClean="0"/>
              <a:t>Sylweddolais (ni sylweddolais)</a:t>
            </a:r>
          </a:p>
          <a:p>
            <a:pPr marL="0" indent="0">
              <a:buNone/>
            </a:pPr>
            <a:endParaRPr lang="cy-GB" dirty="0" smtClean="0"/>
          </a:p>
          <a:p>
            <a:endParaRPr lang="en-GB" dirty="0"/>
          </a:p>
        </p:txBody>
      </p:sp>
      <p:sp>
        <p:nvSpPr>
          <p:cNvPr id="5" name="Content Placeholder 4"/>
          <p:cNvSpPr>
            <a:spLocks noGrp="1"/>
          </p:cNvSpPr>
          <p:nvPr>
            <p:ph sz="half" idx="2"/>
          </p:nvPr>
        </p:nvSpPr>
        <p:spPr>
          <a:xfrm>
            <a:off x="4629150" y="1233390"/>
            <a:ext cx="3886200" cy="4943574"/>
          </a:xfrm>
        </p:spPr>
        <p:txBody>
          <a:bodyPr>
            <a:normAutofit/>
          </a:bodyPr>
          <a:lstStyle/>
          <a:p>
            <a:pPr marL="0" indent="0">
              <a:buNone/>
            </a:pPr>
            <a:r>
              <a:rPr lang="cy-GB" dirty="0" smtClean="0"/>
              <a:t>canlyniadau:</a:t>
            </a:r>
          </a:p>
          <a:p>
            <a:r>
              <a:rPr lang="cy-GB" dirty="0" smtClean="0"/>
              <a:t>Wedi darllen, profi, defnyddio, trafod, dadansoddi, dysgu……..</a:t>
            </a:r>
          </a:p>
          <a:p>
            <a:r>
              <a:rPr lang="cy-GB" dirty="0" smtClean="0"/>
              <a:t>Rwyf bellach yn teimlo…. credu… sylweddoli... ystyried…cwestiynu…gwybod....  casglu….</a:t>
            </a:r>
          </a:p>
          <a:p>
            <a:r>
              <a:rPr lang="cy-GB" dirty="0" smtClean="0"/>
              <a:t>Yn ogystal</a:t>
            </a:r>
          </a:p>
          <a:p>
            <a:r>
              <a:rPr lang="cy-GB" dirty="0" smtClean="0"/>
              <a:t>Ymhellach </a:t>
            </a:r>
          </a:p>
          <a:p>
            <a:r>
              <a:rPr lang="cy-GB" dirty="0" smtClean="0"/>
              <a:t>Yn bwysicaf oll </a:t>
            </a:r>
            <a:endParaRPr lang="cy-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25</a:t>
            </a:fld>
            <a:endParaRPr lang="en-GB" dirty="0"/>
          </a:p>
        </p:txBody>
      </p:sp>
    </p:spTree>
    <p:extLst>
      <p:ext uri="{BB962C8B-B14F-4D97-AF65-F5344CB8AC3E}">
        <p14:creationId xmlns:p14="http://schemas.microsoft.com/office/powerpoint/2010/main" val="262174350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255718" cy="980728"/>
          </a:xfrm>
        </p:spPr>
        <p:txBody>
          <a:bodyPr>
            <a:normAutofit fontScale="90000"/>
          </a:bodyPr>
          <a:lstStyle/>
          <a:p>
            <a:r>
              <a:rPr lang="cy-GB" sz="3600" b="1" dirty="0" smtClean="0"/>
              <a:t>Cwestiynau i’ch helpu wrth Adfyfyrio’n Feirniadol </a:t>
            </a:r>
            <a:endParaRPr lang="cy-GB" sz="3600" b="1" dirty="0"/>
          </a:p>
        </p:txBody>
      </p:sp>
      <p:sp>
        <p:nvSpPr>
          <p:cNvPr id="3" name="Content Placeholder 2"/>
          <p:cNvSpPr>
            <a:spLocks noGrp="1"/>
          </p:cNvSpPr>
          <p:nvPr>
            <p:ph sz="half" idx="1"/>
          </p:nvPr>
        </p:nvSpPr>
        <p:spPr>
          <a:xfrm>
            <a:off x="611560" y="1016733"/>
            <a:ext cx="3886200" cy="4968550"/>
          </a:xfrm>
        </p:spPr>
        <p:txBody>
          <a:bodyPr>
            <a:normAutofit fontScale="85000" lnSpcReduction="20000"/>
          </a:bodyPr>
          <a:lstStyle/>
          <a:p>
            <a:pPr marL="0" indent="0">
              <a:buNone/>
            </a:pPr>
            <a:r>
              <a:rPr lang="cy-GB" sz="2000" dirty="0" smtClean="0"/>
              <a:t>Beth mae fy safbwynt i’n ei honni ynghylch:</a:t>
            </a:r>
          </a:p>
          <a:p>
            <a:r>
              <a:rPr lang="cy-GB" sz="2000" dirty="0" smtClean="0"/>
              <a:t>Fy nelfryd neu fy ngwerthoedd cyffredinol </a:t>
            </a:r>
          </a:p>
          <a:p>
            <a:r>
              <a:rPr lang="cy-GB" sz="2000" dirty="0" smtClean="0"/>
              <a:t>Fy nelfryd neu fy ngwerthoedd o ran cred</a:t>
            </a:r>
          </a:p>
          <a:p>
            <a:r>
              <a:rPr lang="cy-GB" sz="2000" dirty="0" smtClean="0"/>
              <a:t>Fy marn ynghylch fy hun a phobl eraill</a:t>
            </a:r>
          </a:p>
          <a:p>
            <a:r>
              <a:rPr lang="cy-GB" sz="2000" dirty="0" smtClean="0"/>
              <a:t>Yr hyn yr wyf i’n ei gredu am fod yn broffesiynol </a:t>
            </a:r>
            <a:endParaRPr lang="cy-GB" sz="2000" dirty="0"/>
          </a:p>
        </p:txBody>
      </p:sp>
      <p:sp>
        <p:nvSpPr>
          <p:cNvPr id="5" name="Content Placeholder 4"/>
          <p:cNvSpPr>
            <a:spLocks noGrp="1"/>
          </p:cNvSpPr>
          <p:nvPr>
            <p:ph sz="half" idx="2"/>
          </p:nvPr>
        </p:nvSpPr>
        <p:spPr>
          <a:xfrm>
            <a:off x="4629150" y="980729"/>
            <a:ext cx="3886200" cy="4248471"/>
          </a:xfrm>
        </p:spPr>
        <p:txBody>
          <a:bodyPr>
            <a:normAutofit fontScale="85000" lnSpcReduction="20000"/>
          </a:bodyPr>
          <a:lstStyle/>
          <a:p>
            <a:pPr marL="0" indent="0">
              <a:spcAft>
                <a:spcPts val="500"/>
              </a:spcAft>
              <a:buNone/>
            </a:pPr>
            <a:r>
              <a:rPr lang="cy-GB" sz="2400" dirty="0" smtClean="0"/>
              <a:t>Cyd-destun:</a:t>
            </a:r>
          </a:p>
          <a:p>
            <a:pPr>
              <a:spcAft>
                <a:spcPts val="500"/>
              </a:spcAft>
            </a:pPr>
            <a:r>
              <a:rPr lang="cy-GB" sz="2400" dirty="0" smtClean="0"/>
              <a:t>Risg, ansicrwydd, pa mor gyfnewidiol yw pethau, cymhlethdod </a:t>
            </a:r>
          </a:p>
          <a:p>
            <a:pPr>
              <a:spcAft>
                <a:spcPts val="500"/>
              </a:spcAft>
            </a:pPr>
            <a:r>
              <a:rPr lang="cy-GB" sz="2400" dirty="0" smtClean="0"/>
              <a:t>Rhaid i’r ymarfer ymdrin â sefyllfaoedd annarogan </a:t>
            </a:r>
          </a:p>
          <a:p>
            <a:pPr>
              <a:spcAft>
                <a:spcPts val="500"/>
              </a:spcAft>
            </a:pPr>
            <a:r>
              <a:rPr lang="cy-GB" sz="2400" dirty="0" smtClean="0"/>
              <a:t>Her o ran damcaniaethau haniaethol sy’n annigonol ar gyfer ymarfer proffesiynol </a:t>
            </a:r>
          </a:p>
          <a:p>
            <a:pPr>
              <a:spcAft>
                <a:spcPts val="500"/>
              </a:spcAft>
            </a:pPr>
            <a:r>
              <a:rPr lang="cy-GB" sz="2400" dirty="0" smtClean="0"/>
              <a:t>Cyflwyno heriau i werthoedd gwaith cymdeithasol drwy ystyriaethau economaidd </a:t>
            </a:r>
          </a:p>
          <a:p>
            <a:pPr>
              <a:spcAft>
                <a:spcPts val="500"/>
              </a:spcAft>
            </a:pPr>
            <a:r>
              <a:rPr lang="cy-GB" sz="2400" dirty="0" smtClean="0"/>
              <a:t>Rhaid ail-lunio gwybodaeth ymarfer mewn perthynas â chyd-destun sy’n newid</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26</a:t>
            </a:fld>
            <a:endParaRPr lang="en-GB"/>
          </a:p>
        </p:txBody>
      </p:sp>
      <p:pic>
        <p:nvPicPr>
          <p:cNvPr id="7" name="Picture 6"/>
          <p:cNvPicPr>
            <a:picLocks noChangeAspect="1"/>
          </p:cNvPicPr>
          <p:nvPr/>
        </p:nvPicPr>
        <p:blipFill>
          <a:blip r:embed="rId3"/>
          <a:stretch>
            <a:fillRect/>
          </a:stretch>
        </p:blipFill>
        <p:spPr>
          <a:xfrm>
            <a:off x="1043608" y="3501008"/>
            <a:ext cx="2759968" cy="1728192"/>
          </a:xfrm>
          <a:prstGeom prst="rect">
            <a:avLst/>
          </a:prstGeom>
        </p:spPr>
      </p:pic>
    </p:spTree>
    <p:extLst>
      <p:ext uri="{BB962C8B-B14F-4D97-AF65-F5344CB8AC3E}">
        <p14:creationId xmlns:p14="http://schemas.microsoft.com/office/powerpoint/2010/main" val="246787233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473519"/>
          </a:xfrm>
        </p:spPr>
        <p:txBody>
          <a:bodyPr>
            <a:normAutofit fontScale="90000"/>
          </a:bodyPr>
          <a:lstStyle/>
          <a:p>
            <a:r>
              <a:rPr lang="cy-GB" sz="4400" b="1" dirty="0" smtClean="0"/>
              <a:t>Awgrymiadau</a:t>
            </a:r>
            <a:endParaRPr lang="cy-GB" sz="4400" b="1" dirty="0"/>
          </a:p>
        </p:txBody>
      </p:sp>
      <p:sp>
        <p:nvSpPr>
          <p:cNvPr id="3" name="Content Placeholder 2"/>
          <p:cNvSpPr>
            <a:spLocks noGrp="1"/>
          </p:cNvSpPr>
          <p:nvPr>
            <p:ph sz="half" idx="1"/>
          </p:nvPr>
        </p:nvSpPr>
        <p:spPr>
          <a:xfrm>
            <a:off x="628650" y="980729"/>
            <a:ext cx="3886200" cy="4394422"/>
          </a:xfrm>
        </p:spPr>
        <p:txBody>
          <a:bodyPr>
            <a:normAutofit fontScale="92500" lnSpcReduction="20000"/>
          </a:bodyPr>
          <a:lstStyle/>
          <a:p>
            <a:pPr marL="514350" indent="-514350">
              <a:buAutoNum type="arabicPeriod"/>
            </a:pPr>
            <a:r>
              <a:rPr lang="cy-GB" dirty="0" smtClean="0"/>
              <a:t>Datblygwch ddrafft cynnar, adolygu, golygu ac ailddatblygu’n rheolaidd</a:t>
            </a:r>
          </a:p>
          <a:p>
            <a:pPr marL="514350" indent="-514350">
              <a:buAutoNum type="arabicPeriod"/>
            </a:pPr>
            <a:r>
              <a:rPr lang="cy-GB" dirty="0" smtClean="0"/>
              <a:t>Dangoswch eich bod yn defnyddio eich hunan</a:t>
            </a:r>
          </a:p>
          <a:p>
            <a:pPr marL="514350" indent="-514350">
              <a:buAutoNum type="arabicPeriod"/>
            </a:pPr>
            <a:r>
              <a:rPr lang="cy-GB" dirty="0" smtClean="0"/>
              <a:t>Gall fod yn ddefnyddiol cadw dyddlyfr adfyfyriol. Neu ysgrifennwch am y profiad fel dyddiadur ac yna defnyddiwch y rhan orau o’r adfyfyrio i’w gynnwys mewn gwaith academaidd. </a:t>
            </a:r>
          </a:p>
          <a:p>
            <a:pPr marL="514350" indent="-514350">
              <a:buAutoNum type="arabicPeriod"/>
            </a:pPr>
            <a:r>
              <a:rPr lang="cy-GB" dirty="0" smtClean="0"/>
              <a:t>Datblygwch ehangder eich gwybodaeth drwy ddangos sut mae amrediad o wybodaeth wedi effeithio ar eich ymarfer. </a:t>
            </a:r>
          </a:p>
          <a:p>
            <a:pPr marL="514350" indent="-514350">
              <a:buFont typeface="Arial" panose="020B0604020202020204" pitchFamily="34" charset="0"/>
              <a:buAutoNum type="arabicPeriod"/>
            </a:pPr>
            <a:r>
              <a:rPr lang="cy-GB" dirty="0" smtClean="0"/>
              <a:t>Cwestiynwch dybiaethau a dealltwriaeth</a:t>
            </a:r>
            <a:endParaRPr lang="cy-GB" dirty="0"/>
          </a:p>
        </p:txBody>
      </p:sp>
      <p:sp>
        <p:nvSpPr>
          <p:cNvPr id="5" name="Content Placeholder 4"/>
          <p:cNvSpPr>
            <a:spLocks noGrp="1"/>
          </p:cNvSpPr>
          <p:nvPr>
            <p:ph sz="half" idx="2"/>
          </p:nvPr>
        </p:nvSpPr>
        <p:spPr>
          <a:xfrm>
            <a:off x="4629150" y="980729"/>
            <a:ext cx="3886200" cy="3888431"/>
          </a:xfrm>
        </p:spPr>
        <p:txBody>
          <a:bodyPr>
            <a:normAutofit fontScale="92500" lnSpcReduction="20000"/>
          </a:bodyPr>
          <a:lstStyle/>
          <a:p>
            <a:pPr marL="457200" indent="-457200">
              <a:buFont typeface="+mj-lt"/>
              <a:buAutoNum type="arabicPeriod"/>
            </a:pPr>
            <a:r>
              <a:rPr lang="cy-GB" dirty="0" smtClean="0"/>
              <a:t>Dechreuwch â phrofiad personol, adfyfyriwch, datblygwch y ddadl ac yna cysylltwch hyn â ffynonellau academaidd</a:t>
            </a:r>
          </a:p>
          <a:p>
            <a:pPr marL="457200" indent="-457200">
              <a:buFont typeface="+mj-lt"/>
              <a:buAutoNum type="arabicPeriod"/>
            </a:pPr>
            <a:r>
              <a:rPr lang="cy-GB" dirty="0" smtClean="0"/>
              <a:t>Cofiwch gynnwys adfyfyrio ar yr hyn aeth yn dda / ddim mor dda a beth allech chi ei newid yn y dyfodol   </a:t>
            </a:r>
          </a:p>
          <a:p>
            <a:pPr marL="457200" indent="-457200">
              <a:buFont typeface="+mj-lt"/>
              <a:buAutoNum type="arabicPeriod"/>
            </a:pPr>
            <a:r>
              <a:rPr lang="cy-GB" dirty="0" smtClean="0"/>
              <a:t>Peidiwch ag anghofion cynnwys adfyfyrio ar ddeilliannau/ (</a:t>
            </a:r>
            <a:r>
              <a:rPr lang="cy-GB" dirty="0" err="1" smtClean="0"/>
              <a:t>outcomes</a:t>
            </a:r>
            <a:r>
              <a:rPr lang="cy-GB" dirty="0" smtClean="0"/>
              <a:t>)</a:t>
            </a:r>
          </a:p>
          <a:p>
            <a:pPr marL="457200" indent="-457200">
              <a:buFont typeface="+mj-lt"/>
              <a:buAutoNum type="arabicPeriod"/>
            </a:pPr>
            <a:r>
              <a:rPr lang="cy-GB" dirty="0" smtClean="0"/>
              <a:t>Defnyddiwch fodel adfyfyrio</a:t>
            </a:r>
          </a:p>
          <a:p>
            <a:pPr marL="457200" indent="-457200">
              <a:buFont typeface="+mj-lt"/>
              <a:buAutoNum type="arabicPeriod"/>
            </a:pPr>
            <a:r>
              <a:rPr lang="cy-GB" dirty="0" smtClean="0"/>
              <a:t>Dewiswch bwynt canolog yn unig -  peidiwch â sôn am ymyrraeth gyfan </a:t>
            </a:r>
          </a:p>
          <a:p>
            <a:endParaRPr lang="en-GB" dirty="0"/>
          </a:p>
        </p:txBody>
      </p:sp>
      <p:sp>
        <p:nvSpPr>
          <p:cNvPr id="6" name="Slide Number Placeholder 5"/>
          <p:cNvSpPr>
            <a:spLocks noGrp="1"/>
          </p:cNvSpPr>
          <p:nvPr>
            <p:ph type="sldNum" sz="quarter" idx="12"/>
          </p:nvPr>
        </p:nvSpPr>
        <p:spPr/>
        <p:txBody>
          <a:bodyPr/>
          <a:lstStyle/>
          <a:p>
            <a:fld id="{1E2FB795-8CD3-4813-9C65-0932CECE18E1}" type="slidenum">
              <a:rPr lang="en-GB" smtClean="0"/>
              <a:pPr/>
              <a:t>27</a:t>
            </a:fld>
            <a:endParaRPr lang="en-GB"/>
          </a:p>
        </p:txBody>
      </p:sp>
      <p:pic>
        <p:nvPicPr>
          <p:cNvPr id="5122" name="Picture 2" descr="Image result for top tip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12360" y="34213"/>
            <a:ext cx="1068416" cy="9465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386968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31640" y="1122363"/>
            <a:ext cx="5976664" cy="938485"/>
          </a:xfrm>
        </p:spPr>
        <p:txBody>
          <a:bodyPr>
            <a:normAutofit/>
          </a:bodyPr>
          <a:lstStyle/>
          <a:p>
            <a:r>
              <a:rPr lang="en-GB" sz="5400" dirty="0"/>
              <a:t>Y </a:t>
            </a:r>
            <a:r>
              <a:rPr lang="en-GB" sz="5400" dirty="0" err="1"/>
              <a:t>Portffolio</a:t>
            </a:r>
            <a:endParaRPr lang="en-GB" sz="5400" dirty="0"/>
          </a:p>
        </p:txBody>
      </p:sp>
      <p:sp>
        <p:nvSpPr>
          <p:cNvPr id="3" name="Subtitle 2"/>
          <p:cNvSpPr>
            <a:spLocks noGrp="1"/>
          </p:cNvSpPr>
          <p:nvPr>
            <p:ph type="subTitle" idx="1"/>
          </p:nvPr>
        </p:nvSpPr>
        <p:spPr>
          <a:xfrm>
            <a:off x="1115616" y="2564904"/>
            <a:ext cx="6885384" cy="2692896"/>
          </a:xfrm>
        </p:spPr>
        <p:txBody>
          <a:bodyPr>
            <a:normAutofit/>
          </a:bodyPr>
          <a:lstStyle/>
          <a:p>
            <a:r>
              <a:rPr lang="en-GB" sz="2800" dirty="0" err="1" smtClean="0"/>
              <a:t>Adran</a:t>
            </a:r>
            <a:r>
              <a:rPr lang="en-GB" sz="2800" dirty="0" smtClean="0"/>
              <a:t> 2- </a:t>
            </a:r>
            <a:r>
              <a:rPr lang="en-GB" sz="2800" dirty="0" err="1" smtClean="0"/>
              <a:t>Adolygiad</a:t>
            </a:r>
            <a:r>
              <a:rPr lang="en-GB" sz="2800" dirty="0" smtClean="0"/>
              <a:t> </a:t>
            </a:r>
            <a:r>
              <a:rPr lang="en-GB" sz="2800" dirty="0" err="1" smtClean="0"/>
              <a:t>Datblygiadol</a:t>
            </a:r>
            <a:r>
              <a:rPr lang="en-GB" sz="2800" dirty="0" smtClean="0"/>
              <a:t> (a)</a:t>
            </a:r>
          </a:p>
          <a:p>
            <a:r>
              <a:rPr lang="en-GB" sz="2800" dirty="0" err="1" smtClean="0"/>
              <a:t>Adran</a:t>
            </a:r>
            <a:r>
              <a:rPr lang="en-GB" sz="2800" dirty="0" smtClean="0"/>
              <a:t> 3- </a:t>
            </a:r>
            <a:r>
              <a:rPr lang="en-GB" sz="2800" dirty="0" err="1" smtClean="0"/>
              <a:t>Cyflwyniad</a:t>
            </a:r>
            <a:r>
              <a:rPr lang="en-GB" sz="2800" dirty="0" smtClean="0"/>
              <a:t> </a:t>
            </a:r>
            <a:r>
              <a:rPr lang="en-GB" sz="2800" dirty="0" err="1" smtClean="0"/>
              <a:t>byr</a:t>
            </a:r>
            <a:r>
              <a:rPr lang="en-GB" sz="2800" dirty="0" smtClean="0"/>
              <a:t> </a:t>
            </a:r>
            <a:r>
              <a:rPr lang="en-GB" sz="2800" dirty="0" err="1" smtClean="0"/>
              <a:t>i’r</a:t>
            </a:r>
            <a:r>
              <a:rPr lang="en-GB" sz="2800" dirty="0" smtClean="0"/>
              <a:t> </a:t>
            </a:r>
            <a:r>
              <a:rPr lang="en-GB" sz="2800" dirty="0" err="1" smtClean="0"/>
              <a:t>Arsylwad</a:t>
            </a:r>
            <a:r>
              <a:rPr lang="en-GB" sz="2800" dirty="0" smtClean="0"/>
              <a:t> </a:t>
            </a:r>
            <a:endParaRPr lang="en-GB" sz="2800"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28</a:t>
            </a:fld>
            <a:endParaRPr lang="en-GB"/>
          </a:p>
        </p:txBody>
      </p:sp>
    </p:spTree>
    <p:extLst>
      <p:ext uri="{BB962C8B-B14F-4D97-AF65-F5344CB8AC3E}">
        <p14:creationId xmlns:p14="http://schemas.microsoft.com/office/powerpoint/2010/main" val="1072359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32656"/>
            <a:ext cx="7886700" cy="687610"/>
          </a:xfrm>
        </p:spPr>
        <p:txBody>
          <a:bodyPr>
            <a:normAutofit fontScale="90000"/>
          </a:bodyPr>
          <a:lstStyle/>
          <a:p>
            <a:pPr algn="ctr"/>
            <a:r>
              <a:rPr lang="cy-GB" sz="3600" b="1" dirty="0" smtClean="0"/>
              <a:t/>
            </a:r>
            <a:br>
              <a:rPr lang="cy-GB" sz="3600" b="1" dirty="0" smtClean="0"/>
            </a:br>
            <a:r>
              <a:rPr lang="cy-GB" sz="3600" b="1" dirty="0"/>
              <a:t>Adran </a:t>
            </a:r>
            <a:r>
              <a:rPr lang="en-GB" sz="3600" b="1" dirty="0" smtClean="0"/>
              <a:t>2- </a:t>
            </a:r>
            <a:r>
              <a:rPr lang="cy-GB" sz="3600" b="1" dirty="0" smtClean="0"/>
              <a:t>Adolygiad Datblygiadol </a:t>
            </a:r>
            <a:endParaRPr lang="en-GB" sz="3600" b="1" dirty="0"/>
          </a:p>
        </p:txBody>
      </p:sp>
      <p:sp>
        <p:nvSpPr>
          <p:cNvPr id="3" name="Content Placeholder 2"/>
          <p:cNvSpPr>
            <a:spLocks noGrp="1"/>
          </p:cNvSpPr>
          <p:nvPr>
            <p:ph idx="1"/>
          </p:nvPr>
        </p:nvSpPr>
        <p:spPr>
          <a:xfrm>
            <a:off x="628650" y="1196753"/>
            <a:ext cx="7886700" cy="4176464"/>
          </a:xfrm>
        </p:spPr>
        <p:txBody>
          <a:bodyPr>
            <a:normAutofit/>
          </a:bodyPr>
          <a:lstStyle/>
          <a:p>
            <a:endParaRPr lang="en-GB" sz="2800" dirty="0"/>
          </a:p>
          <a:p>
            <a:pPr lvl="0"/>
            <a:r>
              <a:rPr lang="cy-GB" dirty="0"/>
              <a:t>Mae Adran 2 yn gofyn i chi </a:t>
            </a:r>
            <a:r>
              <a:rPr lang="cy-GB" b="1" dirty="0"/>
              <a:t>adnabod</a:t>
            </a:r>
            <a:r>
              <a:rPr lang="cy-GB" dirty="0"/>
              <a:t> </a:t>
            </a:r>
            <a:r>
              <a:rPr lang="cy-GB" dirty="0" smtClean="0"/>
              <a:t>(nodi) ac </a:t>
            </a:r>
            <a:r>
              <a:rPr lang="cy-GB" dirty="0"/>
              <a:t>yna </a:t>
            </a:r>
            <a:r>
              <a:rPr lang="cy-GB" b="1" dirty="0" smtClean="0"/>
              <a:t>cyfiawnhau </a:t>
            </a:r>
            <a:r>
              <a:rPr lang="cy-GB" dirty="0"/>
              <a:t>eich anghenion dysgu am y flwyddyn i ddod</a:t>
            </a:r>
            <a:endParaRPr lang="en-GB" dirty="0"/>
          </a:p>
          <a:p>
            <a:pPr lvl="0"/>
            <a:r>
              <a:rPr lang="cy-GB" dirty="0"/>
              <a:t>Mae Adran 2 wedyn yn cysylltu ag Adran </a:t>
            </a:r>
            <a:r>
              <a:rPr lang="cy-GB" dirty="0" smtClean="0"/>
              <a:t>6 lle </a:t>
            </a:r>
            <a:r>
              <a:rPr lang="cy-GB" dirty="0"/>
              <a:t>gofynnir i chi </a:t>
            </a:r>
            <a:r>
              <a:rPr lang="cy-GB" b="1" dirty="0"/>
              <a:t>adfyfyrio’n feirniadol </a:t>
            </a:r>
            <a:r>
              <a:rPr lang="cy-GB" dirty="0"/>
              <a:t>ar eich datblygiad proffesiynol ers i chi gychwyn y </a:t>
            </a:r>
            <a:r>
              <a:rPr lang="cy-GB" dirty="0" smtClean="0"/>
              <a:t>rhaglen </a:t>
            </a:r>
            <a:r>
              <a:rPr lang="cy-GB" dirty="0"/>
              <a:t>a’r anghenion dysgu y bu i chi ei adnabod yn adran 2</a:t>
            </a:r>
            <a:endParaRPr lang="en-GB" dirty="0"/>
          </a:p>
          <a:p>
            <a:pPr lvl="0"/>
            <a:r>
              <a:rPr lang="cy-GB" dirty="0" smtClean="0"/>
              <a:t>Mae </a:t>
            </a:r>
            <a:r>
              <a:rPr lang="cy-GB" dirty="0"/>
              <a:t>adran 2 yn gofyn i chi </a:t>
            </a:r>
            <a:r>
              <a:rPr lang="cy-GB" dirty="0" smtClean="0"/>
              <a:t>‘nodi </a:t>
            </a:r>
            <a:r>
              <a:rPr lang="cy-GB" dirty="0"/>
              <a:t>a chyfiawnhau’ ac mae adran 6 wedyn yn gofyn i chi ‘fyfyrio’n feirniadol’, gan ddefnyddio model adfyfyriol.</a:t>
            </a:r>
            <a:endParaRPr lang="en-GB" dirty="0"/>
          </a:p>
          <a:p>
            <a:pPr marL="0" indent="0">
              <a:buNone/>
            </a:pPr>
            <a:endParaRPr lang="en-GB" dirty="0"/>
          </a:p>
        </p:txBody>
      </p:sp>
      <p:sp>
        <p:nvSpPr>
          <p:cNvPr id="5" name="Slide Number Placeholder 4"/>
          <p:cNvSpPr>
            <a:spLocks noGrp="1"/>
          </p:cNvSpPr>
          <p:nvPr>
            <p:ph type="sldNum" sz="quarter" idx="12"/>
          </p:nvPr>
        </p:nvSpPr>
        <p:spPr/>
        <p:txBody>
          <a:bodyPr/>
          <a:lstStyle/>
          <a:p>
            <a:fld id="{1E2FB795-8CD3-4813-9C65-0932CECE18E1}" type="slidenum">
              <a:rPr lang="en-GB" smtClean="0"/>
              <a:pPr/>
              <a:t>29</a:t>
            </a:fld>
            <a:endParaRPr lang="en-GB"/>
          </a:p>
        </p:txBody>
      </p:sp>
    </p:spTree>
    <p:extLst>
      <p:ext uri="{BB962C8B-B14F-4D97-AF65-F5344CB8AC3E}">
        <p14:creationId xmlns:p14="http://schemas.microsoft.com/office/powerpoint/2010/main" val="75841042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err="1" smtClean="0"/>
              <a:t>Terminoleg</a:t>
            </a:r>
            <a:endParaRPr lang="en-GB" b="1" u="sng" dirty="0"/>
          </a:p>
        </p:txBody>
      </p:sp>
      <p:sp>
        <p:nvSpPr>
          <p:cNvPr id="3" name="Content Placeholder 2"/>
          <p:cNvSpPr>
            <a:spLocks noGrp="1"/>
          </p:cNvSpPr>
          <p:nvPr>
            <p:ph idx="1"/>
          </p:nvPr>
        </p:nvSpPr>
        <p:spPr/>
        <p:txBody>
          <a:bodyPr/>
          <a:lstStyle/>
          <a:p>
            <a:r>
              <a:rPr lang="en-GB" b="1"/>
              <a:t>Clustnodi </a:t>
            </a:r>
            <a:r>
              <a:rPr lang="en-GB"/>
              <a:t>- Fel arfer gofynnir am hyn yng nghyd-destun clustnodi prif nodweddion neu rinweddau rhywbeth. Oni bai y gofynnir yn benodol ichi wneud hynny, peidiwch â llunio rhestr yn unig gan fod angen i chi nodi perthnasedd a/neu swyddogaeth y peth(au) a glustnodwyd gennych. Penderfynwch beth yw'r prif bwyntiau y dylid rhoi sylw iddynt a goblygiadau hynny.</a:t>
            </a:r>
          </a:p>
          <a:p>
            <a:pPr lvl="0"/>
            <a:r>
              <a:rPr lang="cy-GB" b="1" smtClean="0"/>
              <a:t>Cyfiawnhau</a:t>
            </a:r>
            <a:r>
              <a:rPr lang="cy-GB" smtClean="0"/>
              <a:t> - Gwnewch achos trwy ddarparu corff o dystiolaeth i gefnogi'ch syniadau a'ch safbwyntiau. Rhoi rhesymau dros sefyllfa neu ddadl. Mae angen i chi ddarparu tystiolaeth ategol ac esboniadau o'ch sefyllfa a dangos sail ddigonol pam fod gennych farn benodol neu wedi dod i gasgliadau penodol mewn perthynas â'r prif amcan</a:t>
            </a:r>
            <a:endParaRPr lang="en-GB"/>
          </a:p>
        </p:txBody>
      </p:sp>
      <p:sp>
        <p:nvSpPr>
          <p:cNvPr id="4" name="Slide Number Placeholder 3"/>
          <p:cNvSpPr>
            <a:spLocks noGrp="1"/>
          </p:cNvSpPr>
          <p:nvPr>
            <p:ph type="sldNum" sz="quarter" idx="12"/>
          </p:nvPr>
        </p:nvSpPr>
        <p:spPr/>
        <p:txBody>
          <a:bodyPr/>
          <a:lstStyle/>
          <a:p>
            <a:fld id="{1E2FB795-8CD3-4813-9C65-0932CECE18E1}" type="slidenum">
              <a:rPr lang="en-GB" smtClean="0"/>
              <a:pPr/>
              <a:t>30</a:t>
            </a:fld>
            <a:endParaRPr lang="en-GB"/>
          </a:p>
        </p:txBody>
      </p:sp>
    </p:spTree>
    <p:extLst>
      <p:ext uri="{BB962C8B-B14F-4D97-AF65-F5344CB8AC3E}">
        <p14:creationId xmlns:p14="http://schemas.microsoft.com/office/powerpoint/2010/main" val="11527678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Adolygiad</a:t>
            </a:r>
            <a:r>
              <a:rPr lang="en-GB" dirty="0" smtClean="0"/>
              <a:t> </a:t>
            </a:r>
            <a:r>
              <a:rPr lang="en-GB" dirty="0" err="1" smtClean="0"/>
              <a:t>Datblygiadol</a:t>
            </a:r>
            <a:r>
              <a:rPr lang="en-GB" dirty="0" smtClean="0"/>
              <a:t> (a)- </a:t>
            </a:r>
            <a:r>
              <a:rPr lang="en-GB" dirty="0" err="1" smtClean="0"/>
              <a:t>Adran</a:t>
            </a:r>
            <a:r>
              <a:rPr lang="en-GB" dirty="0" smtClean="0"/>
              <a:t> 2.</a:t>
            </a:r>
            <a:endParaRPr lang="en-GB" dirty="0"/>
          </a:p>
        </p:txBody>
      </p:sp>
      <p:sp>
        <p:nvSpPr>
          <p:cNvPr id="3" name="Content Placeholder 2"/>
          <p:cNvSpPr>
            <a:spLocks noGrp="1"/>
          </p:cNvSpPr>
          <p:nvPr>
            <p:ph idx="1"/>
          </p:nvPr>
        </p:nvSpPr>
        <p:spPr>
          <a:xfrm>
            <a:off x="628650" y="1412776"/>
            <a:ext cx="7886700" cy="4764187"/>
          </a:xfrm>
        </p:spPr>
        <p:txBody>
          <a:bodyPr/>
          <a:lstStyle/>
          <a:p>
            <a:pPr marL="0" indent="0">
              <a:buNone/>
            </a:pPr>
            <a:endParaRPr lang="en-GB" dirty="0" smtClean="0"/>
          </a:p>
          <a:p>
            <a:pPr lvl="0"/>
            <a:r>
              <a:rPr lang="cy-GB" sz="2400" dirty="0"/>
              <a:t>Mae Adran 2 ac Adran 6 yn cael eu marcio gyda'i gilydd, fel un darn o waith - yr Adolygiad Datblygiadol</a:t>
            </a:r>
            <a:endParaRPr lang="en-GB" sz="2400" dirty="0"/>
          </a:p>
          <a:p>
            <a:pPr lvl="0"/>
            <a:r>
              <a:rPr lang="cy-GB" sz="2400" dirty="0"/>
              <a:t>Dechreuwch Adran 2 yn syth a pheidiwch â'i adael gan y bydd yn anoddach ei wneud wrth edrych yn ôl</a:t>
            </a:r>
            <a:endParaRPr lang="en-GB" sz="2400" dirty="0"/>
          </a:p>
          <a:p>
            <a:pPr lvl="0"/>
            <a:r>
              <a:rPr lang="cy-GB" sz="2400" dirty="0"/>
              <a:t>Trafodwch eich anghenion datblygiadol gyda'ch mentor / rheolwr llinell, dylent fwydo o'ch cynllun datblygiadol yn eich blwyddyn gyntaf o ymarfer</a:t>
            </a:r>
            <a:endParaRPr lang="en-GB" sz="2400" dirty="0"/>
          </a:p>
          <a:p>
            <a:pPr lvl="0"/>
            <a:r>
              <a:rPr lang="cy-GB" sz="2400" dirty="0"/>
              <a:t>Dylai Adran 2 ystyried eich datblygiad proffesiynol ers cymhwyso</a:t>
            </a:r>
            <a:endParaRPr lang="en-GB" sz="2400" dirty="0"/>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31</a:t>
            </a:fld>
            <a:endParaRPr lang="en-GB"/>
          </a:p>
        </p:txBody>
      </p:sp>
    </p:spTree>
    <p:extLst>
      <p:ext uri="{BB962C8B-B14F-4D97-AF65-F5344CB8AC3E}">
        <p14:creationId xmlns:p14="http://schemas.microsoft.com/office/powerpoint/2010/main" val="29559261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188640"/>
            <a:ext cx="7886700" cy="720079"/>
          </a:xfrm>
        </p:spPr>
        <p:txBody>
          <a:bodyPr>
            <a:normAutofit/>
          </a:bodyPr>
          <a:lstStyle/>
          <a:p>
            <a:pPr algn="ctr"/>
            <a:r>
              <a:rPr lang="cy-GB" sz="3600" b="1" dirty="0" smtClean="0"/>
              <a:t>Ble i ddechrau</a:t>
            </a:r>
            <a:endParaRPr lang="cy-GB" sz="3600" b="1" dirty="0"/>
          </a:p>
        </p:txBody>
      </p:sp>
      <p:sp>
        <p:nvSpPr>
          <p:cNvPr id="2" name="Content Placeholder 1"/>
          <p:cNvSpPr>
            <a:spLocks noGrp="1"/>
          </p:cNvSpPr>
          <p:nvPr>
            <p:ph idx="1"/>
          </p:nvPr>
        </p:nvSpPr>
        <p:spPr>
          <a:xfrm>
            <a:off x="457200" y="908720"/>
            <a:ext cx="8229600" cy="4320480"/>
          </a:xfrm>
        </p:spPr>
        <p:txBody>
          <a:bodyPr>
            <a:normAutofit fontScale="92500" lnSpcReduction="10000"/>
          </a:bodyPr>
          <a:lstStyle/>
          <a:p>
            <a:pPr marL="0" indent="0">
              <a:buNone/>
            </a:pPr>
            <a:r>
              <a:rPr lang="cy-GB" sz="2400" dirty="0" smtClean="0"/>
              <a:t>O ran eich datblygiad proffesiynol dros y flwyddyn nesaf, adnabyddwch ardaloedd ble yr ydych angen datblygu eich sgiliau </a:t>
            </a:r>
            <a:r>
              <a:rPr lang="cy-GB" sz="2400" dirty="0" err="1" smtClean="0"/>
              <a:t>â’ch</a:t>
            </a:r>
            <a:r>
              <a:rPr lang="cy-GB" sz="2400" dirty="0" smtClean="0"/>
              <a:t> gwybodaeth   </a:t>
            </a:r>
          </a:p>
          <a:p>
            <a:pPr marL="0" indent="0">
              <a:buNone/>
            </a:pPr>
            <a:r>
              <a:rPr lang="cy-GB" sz="2400" dirty="0" smtClean="0"/>
              <a:t>Ystyriwch:</a:t>
            </a:r>
          </a:p>
          <a:p>
            <a:r>
              <a:rPr lang="cy-GB" sz="2400" dirty="0" smtClean="0"/>
              <a:t>Beth fyddai’n eich cefnogi i ddod yn ymarferwr mwy hyderus, cymwys a gwydn?</a:t>
            </a:r>
          </a:p>
          <a:p>
            <a:r>
              <a:rPr lang="cy-GB" sz="2400" dirty="0" smtClean="0"/>
              <a:t>A oes unrhyw rwystrau yn eich atal rhag gwneud hyn? </a:t>
            </a:r>
          </a:p>
          <a:p>
            <a:r>
              <a:rPr lang="cy-GB" sz="2400" dirty="0" smtClean="0"/>
              <a:t>Beth ydych chi angen ei gael yn ei le i wneud hyn?</a:t>
            </a:r>
          </a:p>
          <a:p>
            <a:r>
              <a:rPr lang="cy-GB" sz="2400" dirty="0" smtClean="0"/>
              <a:t>Beth sy’n bwysig i chi?</a:t>
            </a:r>
          </a:p>
          <a:p>
            <a:r>
              <a:rPr lang="cy-GB" sz="2400" dirty="0" smtClean="0"/>
              <a:t>Pa ardaloedd o’ch datblygiad ydych </a:t>
            </a:r>
            <a:r>
              <a:rPr lang="cy-GB" sz="2400" dirty="0" err="1" smtClean="0"/>
              <a:t>chi’n</a:t>
            </a:r>
            <a:r>
              <a:rPr lang="cy-GB" sz="2400" dirty="0" smtClean="0"/>
              <a:t> credu fydd yn bwysig i’r unigolion/teuluoedd yr ydych yn gweithio â hwy?</a:t>
            </a:r>
          </a:p>
          <a:p>
            <a:r>
              <a:rPr lang="cy-GB" sz="2400" dirty="0" smtClean="0"/>
              <a:t>Pa ardaloedd o’ch datblygiad allwch chi eu hadnabod fel rhai sy’n bwysig i’r bobl broffesiynol eraill yr ydych yn gweithio â hwy? </a:t>
            </a:r>
          </a:p>
          <a:p>
            <a:endParaRPr lang="en-GB" dirty="0"/>
          </a:p>
        </p:txBody>
      </p:sp>
      <p:sp>
        <p:nvSpPr>
          <p:cNvPr id="3" name="Slide Number Placeholder 2"/>
          <p:cNvSpPr>
            <a:spLocks noGrp="1"/>
          </p:cNvSpPr>
          <p:nvPr>
            <p:ph type="sldNum" sz="quarter" idx="12"/>
          </p:nvPr>
        </p:nvSpPr>
        <p:spPr/>
        <p:txBody>
          <a:bodyPr/>
          <a:lstStyle/>
          <a:p>
            <a:fld id="{1E2FB795-8CD3-4813-9C65-0932CECE18E1}" type="slidenum">
              <a:rPr lang="en-GB" smtClean="0"/>
              <a:pPr/>
              <a:t>32</a:t>
            </a:fld>
            <a:endParaRPr lang="en-GB"/>
          </a:p>
        </p:txBody>
      </p:sp>
    </p:spTree>
    <p:extLst>
      <p:ext uri="{BB962C8B-B14F-4D97-AF65-F5344CB8AC3E}">
        <p14:creationId xmlns:p14="http://schemas.microsoft.com/office/powerpoint/2010/main" val="78169298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88641"/>
            <a:ext cx="7886700" cy="864096"/>
          </a:xfrm>
        </p:spPr>
        <p:txBody>
          <a:bodyPr>
            <a:normAutofit/>
          </a:bodyPr>
          <a:lstStyle/>
          <a:p>
            <a:pPr algn="ctr"/>
            <a:r>
              <a:rPr lang="cy-GB" sz="3600" b="1" dirty="0" smtClean="0"/>
              <a:t>Cysylltiadau </a:t>
            </a:r>
            <a:r>
              <a:rPr lang="cy-GB" sz="3600" b="1" dirty="0" err="1" smtClean="0"/>
              <a:t>â’r</a:t>
            </a:r>
            <a:r>
              <a:rPr lang="cy-GB" sz="3600" b="1" dirty="0" smtClean="0"/>
              <a:t> canlyniadau Dysgu</a:t>
            </a:r>
            <a:endParaRPr lang="cy-GB" sz="3600" b="1" dirty="0"/>
          </a:p>
        </p:txBody>
      </p:sp>
      <p:sp>
        <p:nvSpPr>
          <p:cNvPr id="3" name="Content Placeholder 2"/>
          <p:cNvSpPr>
            <a:spLocks noGrp="1"/>
          </p:cNvSpPr>
          <p:nvPr>
            <p:ph idx="1"/>
          </p:nvPr>
        </p:nvSpPr>
        <p:spPr>
          <a:xfrm>
            <a:off x="628650" y="908721"/>
            <a:ext cx="7886700" cy="4320479"/>
          </a:xfrm>
        </p:spPr>
        <p:txBody>
          <a:bodyPr>
            <a:normAutofit/>
          </a:bodyPr>
          <a:lstStyle/>
          <a:p>
            <a:pPr marL="0" indent="0">
              <a:buNone/>
            </a:pPr>
            <a:r>
              <a:rPr lang="cy-GB" sz="2400" dirty="0" smtClean="0"/>
              <a:t>Adnabod eich cynllun datblygiadol yn adran 2 a chynhyrchu cynllun dysgu a datblygu proffesiynol.</a:t>
            </a:r>
          </a:p>
          <a:p>
            <a:r>
              <a:rPr lang="cy-GB" sz="2400" dirty="0" smtClean="0"/>
              <a:t>Dylech ystyried beth sy’n bwysig i gefnogi eich dysgu mewn perthynas a chydweithio, asesu a atebolrwydd proffesiynol a gwneud penderfyniadau mewn sefyllfaoedd sy’n gynyddol gymhleth.</a:t>
            </a:r>
          </a:p>
          <a:p>
            <a:pPr marL="0" indent="0">
              <a:buNone/>
            </a:pPr>
            <a:r>
              <a:rPr lang="cy-GB" sz="2400" dirty="0" smtClean="0"/>
              <a:t>Yn rhan 2 dylech ystyried :</a:t>
            </a:r>
            <a:endParaRPr lang="cy-GB" sz="2400" dirty="0"/>
          </a:p>
          <a:p>
            <a:r>
              <a:rPr lang="cy-GB" sz="2400" dirty="0" smtClean="0"/>
              <a:t>Goruchwyliaeth, ymchwil, hyfforddiant ac unrhyw anghenion datblygiadol eraill </a:t>
            </a:r>
          </a:p>
          <a:p>
            <a:r>
              <a:rPr lang="cy-GB" sz="2400" dirty="0" smtClean="0"/>
              <a:t>Gweler llawlyfr: Atodiad 7, Tudalen 50 am fwy o fanylion o’r canlyniadau dysgu adran 2 a 6</a:t>
            </a:r>
          </a:p>
          <a:p>
            <a:pPr marL="0" indent="0">
              <a:buNone/>
            </a:pP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33</a:t>
            </a:fld>
            <a:endParaRPr lang="en-GB"/>
          </a:p>
        </p:txBody>
      </p:sp>
    </p:spTree>
    <p:extLst>
      <p:ext uri="{BB962C8B-B14F-4D97-AF65-F5344CB8AC3E}">
        <p14:creationId xmlns:p14="http://schemas.microsoft.com/office/powerpoint/2010/main" val="398522110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3440"/>
            <a:ext cx="7886700" cy="797289"/>
          </a:xfrm>
        </p:spPr>
        <p:txBody>
          <a:bodyPr>
            <a:normAutofit/>
          </a:bodyPr>
          <a:lstStyle/>
          <a:p>
            <a:pPr algn="ctr"/>
            <a:r>
              <a:rPr lang="cy-GB" sz="3600" b="1" dirty="0" smtClean="0"/>
              <a:t>Awgrymiadau </a:t>
            </a:r>
            <a:endParaRPr lang="cy-GB" sz="3600" b="1" dirty="0"/>
          </a:p>
        </p:txBody>
      </p:sp>
      <p:sp>
        <p:nvSpPr>
          <p:cNvPr id="3" name="Content Placeholder 2"/>
          <p:cNvSpPr>
            <a:spLocks noGrp="1"/>
          </p:cNvSpPr>
          <p:nvPr>
            <p:ph idx="1"/>
          </p:nvPr>
        </p:nvSpPr>
        <p:spPr>
          <a:xfrm>
            <a:off x="628650" y="836713"/>
            <a:ext cx="7886700" cy="4392488"/>
          </a:xfrm>
        </p:spPr>
        <p:txBody>
          <a:bodyPr>
            <a:normAutofit fontScale="92500" lnSpcReduction="20000"/>
          </a:bodyPr>
          <a:lstStyle/>
          <a:p>
            <a:r>
              <a:rPr lang="cy-GB" sz="2400" dirty="0" smtClean="0"/>
              <a:t>Bydd eich anghenion datblygiad proffesiynol yn unigryw i chi. Er hynny, fe all fod rhai themâu cyffredin. </a:t>
            </a:r>
          </a:p>
          <a:p>
            <a:r>
              <a:rPr lang="cy-GB" sz="2400" dirty="0" smtClean="0"/>
              <a:t>Byddwch angen adnabod rhywbeth dan y 3 pennawd; nid oes rhaid eu rhannu’n gytbwys; efallai eich bod yn uniaethu mwy â rhai adrannau na’r lleill</a:t>
            </a:r>
          </a:p>
          <a:p>
            <a:r>
              <a:rPr lang="cy-GB" sz="2400" dirty="0" smtClean="0"/>
              <a:t>Cofiwch y byddwch yn edrych yn ôl ar hyn yn adran 6; meddyliwch yn ofalus am yr hyn sy’n gyraeddadwy, canolbwyntiwch a byddwch yn realistig </a:t>
            </a:r>
          </a:p>
          <a:p>
            <a:r>
              <a:rPr lang="cy-GB" sz="2400" dirty="0" smtClean="0"/>
              <a:t>Byddwch yn greadigol; mae hyfforddiant yn bwysig ond sicrhewch eich bod hefyd yn ystyried; defnyddio goruchwyliaeth, ymchwil, cysgodi ac opsiynau eraill  </a:t>
            </a:r>
          </a:p>
          <a:p>
            <a:r>
              <a:rPr lang="cy-GB" sz="2400" dirty="0" smtClean="0"/>
              <a:t>Ystyriwch eich dull dysgu eich hun a pha ffordd yw’r orau i chi fodloni hyn mewn perthynas </a:t>
            </a:r>
            <a:r>
              <a:rPr lang="cy-GB" sz="2400" dirty="0" err="1" smtClean="0"/>
              <a:t>â’r</a:t>
            </a:r>
            <a:r>
              <a:rPr lang="cy-GB" sz="2400" dirty="0" smtClean="0"/>
              <a:t> canlyniadau hyn, e.e. arsylwi, rhoi cynnig arni, ymchwilio, trafod, ac ati. </a:t>
            </a:r>
          </a:p>
          <a:p>
            <a:r>
              <a:rPr lang="cy-GB" sz="2400" dirty="0" smtClean="0"/>
              <a:t>Mae angen i chi ddefnyddio cyfeiriadau academaidd yn yr adran hon</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34</a:t>
            </a:fld>
            <a:endParaRPr lang="en-GB"/>
          </a:p>
        </p:txBody>
      </p:sp>
      <p:pic>
        <p:nvPicPr>
          <p:cNvPr id="4098" name="Picture 2" descr="Image result for top tip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8224" y="5756318"/>
            <a:ext cx="1152129" cy="1020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749702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404664"/>
            <a:ext cx="7886700" cy="831626"/>
          </a:xfrm>
        </p:spPr>
        <p:txBody>
          <a:bodyPr>
            <a:normAutofit fontScale="90000"/>
          </a:bodyPr>
          <a:lstStyle/>
          <a:p>
            <a:pPr algn="ctr"/>
            <a:r>
              <a:rPr lang="cy-GB" sz="3600" b="1" dirty="0" smtClean="0"/>
              <a:t>Adran 3 – Arsylwi mewn Ymarfer</a:t>
            </a:r>
            <a:br>
              <a:rPr lang="cy-GB" sz="3600" b="1" dirty="0" smtClean="0"/>
            </a:br>
            <a:r>
              <a:rPr lang="cy-GB" sz="2200" dirty="0" smtClean="0"/>
              <a:t>Llawlyfr; adran 3, tudalen 6. </a:t>
            </a:r>
            <a:r>
              <a:rPr lang="cy-GB" sz="3600" dirty="0" smtClean="0"/>
              <a:t/>
            </a:r>
            <a:br>
              <a:rPr lang="cy-GB" sz="3600" dirty="0" smtClean="0"/>
            </a:br>
            <a:endParaRPr lang="cy-GB" sz="3600" b="1" dirty="0"/>
          </a:p>
        </p:txBody>
      </p:sp>
      <p:sp>
        <p:nvSpPr>
          <p:cNvPr id="3" name="Content Placeholder 2"/>
          <p:cNvSpPr>
            <a:spLocks noGrp="1"/>
          </p:cNvSpPr>
          <p:nvPr>
            <p:ph idx="1"/>
          </p:nvPr>
        </p:nvSpPr>
        <p:spPr>
          <a:xfrm>
            <a:off x="628650" y="980729"/>
            <a:ext cx="7886700" cy="4248472"/>
          </a:xfrm>
        </p:spPr>
        <p:txBody>
          <a:bodyPr>
            <a:normAutofit lnSpcReduction="10000"/>
          </a:bodyPr>
          <a:lstStyle/>
          <a:p>
            <a:pPr marL="0" indent="0">
              <a:buNone/>
            </a:pPr>
            <a:r>
              <a:rPr lang="cy-GB" sz="2400" dirty="0" smtClean="0"/>
              <a:t>Dechreuwch gynllunio am yr arsylwad cyn gynted â phosib. Os cyfyd cyfle i wneud yr arsylwad, yna, peidiwch ag aros hyd gweithdy 3.</a:t>
            </a:r>
          </a:p>
          <a:p>
            <a:pPr marL="0" indent="0">
              <a:buNone/>
            </a:pPr>
            <a:r>
              <a:rPr lang="cy-GB" sz="2400" dirty="0" smtClean="0"/>
              <a:t>Y prif bethau i’w hystyried yw:</a:t>
            </a:r>
          </a:p>
          <a:p>
            <a:r>
              <a:rPr lang="cy-GB" sz="2400" dirty="0" smtClean="0"/>
              <a:t>Mae’n rhaid cael caniatâd gan yr unigolyn ymlaen llaw a dylai’r arsylwi bara am o leiaf 30 munud</a:t>
            </a:r>
          </a:p>
          <a:p>
            <a:r>
              <a:rPr lang="cy-GB" sz="2400" dirty="0" smtClean="0"/>
              <a:t>Rhaid iddo fod yn waith cymdeithasol uniongyrchol </a:t>
            </a:r>
          </a:p>
          <a:p>
            <a:r>
              <a:rPr lang="cy-GB" sz="2400" dirty="0" smtClean="0"/>
              <a:t>Mae’r pwyslais ar ddulliau cyfathrebu, sgiliau, gwerthoedd, ymarfer sy’n ddiwylliannol sensitif, dewis iaith ac ymarfer moesegol </a:t>
            </a:r>
          </a:p>
          <a:p>
            <a:r>
              <a:rPr lang="cy-GB" sz="2400" dirty="0" smtClean="0"/>
              <a:t>Rhaid i’r arsylwr gasglu adborth gan yr unigolyn ar y diwedd, </a:t>
            </a:r>
            <a:r>
              <a:rPr lang="cy-GB" sz="2400" dirty="0" err="1" smtClean="0"/>
              <a:t>fe’ch</a:t>
            </a:r>
            <a:r>
              <a:rPr lang="cy-GB" sz="2400" dirty="0" smtClean="0"/>
              <a:t> anogir i lunio dull addas i wneud hynny </a:t>
            </a:r>
            <a:endParaRPr lang="cy-GB" sz="2400"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35</a:t>
            </a:fld>
            <a:endParaRPr lang="en-GB"/>
          </a:p>
        </p:txBody>
      </p:sp>
    </p:spTree>
    <p:extLst>
      <p:ext uri="{BB962C8B-B14F-4D97-AF65-F5344CB8AC3E}">
        <p14:creationId xmlns:p14="http://schemas.microsoft.com/office/powerpoint/2010/main" val="126871064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03634"/>
          </a:xfrm>
        </p:spPr>
        <p:txBody>
          <a:bodyPr>
            <a:normAutofit/>
          </a:bodyPr>
          <a:lstStyle/>
          <a:p>
            <a:pPr algn="ctr"/>
            <a:r>
              <a:rPr lang="cy-GB" sz="3600" b="1" dirty="0" smtClean="0"/>
              <a:t>Gofynion Gweithdy 2</a:t>
            </a:r>
            <a:endParaRPr lang="cy-GB" sz="3600" b="1" dirty="0"/>
          </a:p>
        </p:txBody>
      </p:sp>
      <p:sp>
        <p:nvSpPr>
          <p:cNvPr id="3" name="Content Placeholder 2"/>
          <p:cNvSpPr>
            <a:spLocks noGrp="1"/>
          </p:cNvSpPr>
          <p:nvPr>
            <p:ph idx="1"/>
          </p:nvPr>
        </p:nvSpPr>
        <p:spPr>
          <a:xfrm>
            <a:off x="467544" y="1124744"/>
            <a:ext cx="8229600" cy="4824536"/>
          </a:xfrm>
        </p:spPr>
        <p:txBody>
          <a:bodyPr>
            <a:normAutofit/>
          </a:bodyPr>
          <a:lstStyle/>
          <a:p>
            <a:r>
              <a:rPr lang="cy-GB" sz="2800" dirty="0" smtClean="0"/>
              <a:t>Mewn trafodaeth gyda mentoriaid, cwblhewch ddrafft o Adran 2 y portffolio a dod ag ef i Weithdy 2</a:t>
            </a:r>
          </a:p>
          <a:p>
            <a:r>
              <a:rPr lang="cy-GB" sz="2800" smtClean="0"/>
              <a:t>Ystyriwch </a:t>
            </a:r>
            <a:r>
              <a:rPr lang="cy-GB" sz="2800" dirty="0" smtClean="0"/>
              <a:t>achos addas ar gyfer yr aseiniad diogelu i’w drafod yn y gweithdy nesaf (Gweler portffolio: Adran 4, tudalen 11 am fanylion) </a:t>
            </a:r>
          </a:p>
          <a:p>
            <a:r>
              <a:rPr lang="cy-GB" sz="2800" dirty="0" smtClean="0"/>
              <a:t>Ewch draw i hwb Cyngor Gofal Cymru ac edrychwch ar Ddeddf GC a Llesiant (Cymru) 2014 mewn perthynas ag Asesu a Diogelu (Cod Ymarfer</a:t>
            </a:r>
            <a:r>
              <a:rPr lang="cy-GB" sz="2800" dirty="0"/>
              <a:t>) </a:t>
            </a:r>
            <a:r>
              <a:rPr lang="cy-GB" sz="2800" dirty="0">
                <a:hlinkClick r:id="rId3"/>
              </a:rPr>
              <a:t>http://www.cgcymru.org.uk/y-ddeddf/?force=2</a:t>
            </a:r>
            <a:endParaRPr lang="cy-GB" sz="2800" dirty="0"/>
          </a:p>
          <a:p>
            <a:pPr marL="0" indent="0">
              <a:buNone/>
            </a:pPr>
            <a:endParaRPr lang="en-GB" sz="2800" dirty="0"/>
          </a:p>
          <a:p>
            <a:endParaRPr lang="en-GB" dirty="0"/>
          </a:p>
          <a:p>
            <a:endParaRPr lang="en-GB" dirty="0"/>
          </a:p>
          <a:p>
            <a:endParaRPr lang="en-GB" dirty="0"/>
          </a:p>
        </p:txBody>
      </p:sp>
      <p:sp>
        <p:nvSpPr>
          <p:cNvPr id="4" name="Slide Number Placeholder 3"/>
          <p:cNvSpPr>
            <a:spLocks noGrp="1"/>
          </p:cNvSpPr>
          <p:nvPr>
            <p:ph type="sldNum" sz="quarter" idx="12"/>
          </p:nvPr>
        </p:nvSpPr>
        <p:spPr>
          <a:xfrm>
            <a:off x="6804248" y="6237312"/>
            <a:ext cx="2133600" cy="365125"/>
          </a:xfrm>
        </p:spPr>
        <p:txBody>
          <a:bodyPr/>
          <a:lstStyle/>
          <a:p>
            <a:fld id="{1E2FB795-8CD3-4813-9C65-0932CECE18E1}" type="slidenum">
              <a:rPr lang="en-GB" sz="2800" b="1" smtClean="0">
                <a:solidFill>
                  <a:schemeClr val="bg1"/>
                </a:solidFill>
              </a:rPr>
              <a:pPr/>
              <a:t>36</a:t>
            </a:fld>
            <a:endParaRPr lang="en-GB" sz="2800" b="1" dirty="0">
              <a:solidFill>
                <a:schemeClr val="bg1"/>
              </a:solidFill>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gfen Gwynedd" ma:contentTypeID="0x01010027448A19590E40ABB966CC44EC05A4100100DDBEE0595C65424693521F46C90C6E88" ma:contentTypeVersion="28" ma:contentTypeDescription="Dogfen ar gyfer defnydd cyffredinol. Drwy ddefnyddio hwn, byddwn yn sicrhau metadata cyson ar draws yr holl ddogfennau" ma:contentTypeScope="" ma:versionID="02f62fea7011fca3205f6d166f1bfcd1">
  <xsd:schema xmlns:xsd="http://www.w3.org/2001/XMLSchema" xmlns:xs="http://www.w3.org/2001/XMLSchema" xmlns:p="http://schemas.microsoft.com/office/2006/metadata/properties" xmlns:ns2="d91f2355-c79c-4942-b1d4-b53202503f7b" targetNamespace="http://schemas.microsoft.com/office/2006/metadata/properties" ma:root="true" ma:fieldsID="fc4754c80b1656297057a73273a00323" ns2:_="">
    <xsd:import namespace="d91f2355-c79c-4942-b1d4-b53202503f7b"/>
    <xsd:element name="properties">
      <xsd:complexType>
        <xsd:sequence>
          <xsd:element name="documentManagement">
            <xsd:complexType>
              <xsd:all>
                <xsd:element ref="ns2:CurrentStatus" minOccurs="0"/>
                <xsd:element ref="ns2:d1780b1f095142689bede48a1a592c27" minOccurs="0"/>
                <xsd:element ref="ns2:TaxCatchAll" minOccurs="0"/>
                <xsd:element ref="ns2:TaxCatchAllLabel" minOccurs="0"/>
                <xsd:element ref="ns2:ke93f16e132f4fd988b16f5cfb0cdfe5" minOccurs="0"/>
                <xsd:element ref="ns2:DocumentOwner" minOccurs="0"/>
                <xsd:element ref="ns2:fc21e95941e341fd9527e12848537719" minOccurs="0"/>
                <xsd:element ref="ns2:Migrated" minOccurs="0"/>
                <xsd:element ref="ns2:MigrationDetails" minOccurs="0"/>
                <xsd:element ref="ns2: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1f2355-c79c-4942-b1d4-b53202503f7b" elementFormDefault="qualified">
    <xsd:import namespace="http://schemas.microsoft.com/office/2006/documentManagement/types"/>
    <xsd:import namespace="http://schemas.microsoft.com/office/infopath/2007/PartnerControls"/>
    <xsd:element name="CurrentStatus" ma:index="8" nillable="true" ma:displayName="Statws Presennol" ma:default="Drafft" ma:internalName="CurrentStatus">
      <xsd:simpleType>
        <xsd:restriction base="dms:Choice">
          <xsd:enumeration value="Drafft"/>
          <xsd:enumeration value="I'w Adolygu"/>
          <xsd:enumeration value="Adolygwyd"/>
          <xsd:enumeration value="I'w Gymeradwyo"/>
          <xsd:enumeration value="Wedi Cymeradwyo"/>
        </xsd:restriction>
      </xsd:simpleType>
    </xsd:element>
    <xsd:element name="d1780b1f095142689bede48a1a592c27" ma:index="9" nillable="true" ma:taxonomy="true" ma:internalName="d1780b1f095142689bede48a1a592c27" ma:taxonomyFieldName="_cx_SecurityMarkings" ma:displayName="Marc Gwarchod" ma:default="1;#Official|cc759f6a-42a8-4716-9405-b226874081d1" ma:fieldId="{d1780b1f-0951-4268-9bed-e48a1a592c27}" ma:sspId="3eea98ac-f451-44df-b5cb-3b1154eab1c5" ma:termSetId="a9da5f56-ebc6-4d64-8a44-41072e1701b2"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944fe43a-a92a-430f-a164-6bf196254a76}" ma:internalName="TaxCatchAll" ma:showField="CatchAllData"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944fe43a-a92a-430f-a164-6bf196254a76}" ma:internalName="TaxCatchAllLabel" ma:readOnly="true" ma:showField="CatchAllDataLabel"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ke93f16e132f4fd988b16f5cfb0cdfe5" ma:index="13" nillable="true" ma:taxonomy="true" ma:internalName="ke93f16e132f4fd988b16f5cfb0cdfe5" ma:taxonomyFieldName="Classification" ma:displayName="Categori Gwybodaeth" ma:fieldId="{4e93f16e-132f-4fd9-88b1-6f5cfb0cdfe5}"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DocumentOwner" ma:index="15" nillable="true" ma:displayName="Perchen y Ddogfen(nau)" ma:description="Y prif berson sy'n gyfrifol am asedau gwybodaeth y tîm (e.e. Rheolwr Gwasanaeth)" ma:SearchPeopleOnly="false" ma:SharePointGroup="0" ma:internalName="DocumentOwn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c21e95941e341fd9527e12848537719" ma:index="16" nillable="true" ma:taxonomy="true" ma:internalName="fc21e95941e341fd9527e12848537719" ma:taxonomyFieldName="OriginatingFunction" ma:displayName="Tarddiad" ma:readOnly="false" ma:fieldId="{fc21e959-41e3-41fd-9527-e12848537719}"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Migrated" ma:index="18" nillable="true" ma:displayName="Mudo" ma:default="Na" ma:hidden="true" ma:internalName="Migrated">
      <xsd:simpleType>
        <xsd:restriction base="dms:Choice">
          <xsd:enumeration value="Ia"/>
          <xsd:enumeration value="Na"/>
        </xsd:restriction>
      </xsd:simpleType>
    </xsd:element>
    <xsd:element name="MigrationDetails" ma:index="19" nillable="true" ma:displayName="Manylion Mudo" ma:description="Manylion ychwanegol am y ddogfen wreiddiol a'r broses fudo" ma:hidden="true" ma:internalName="MigrationDetails">
      <xsd:simpleType>
        <xsd:restriction base="dms:Note">
          <xsd:maxLength value="255"/>
        </xsd:restriction>
      </xsd:simpleType>
    </xsd:element>
    <xsd:element name="TaxKeywordTaxHTField" ma:index="20" nillable="true" ma:taxonomy="true" ma:internalName="TaxKeywordTaxHTField" ma:taxonomyFieldName="TaxKeyword" ma:displayName="Allweddeiriau Enterprise" ma:fieldId="{23f27201-bee3-471e-b2e7-b64fd8b7ca38}" ma:taxonomyMulti="true" ma:sspId="3eea98ac-f451-44df-b5cb-3b1154eab1c5"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Math o Gynnwys"/>
        <xsd:element ref="dc:title" minOccurs="0" maxOccurs="1" ma:index="4" ma:displayName="Teit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3eea98ac-f451-44df-b5cb-3b1154eab1c5" ContentTypeId="0x01010027448A19590E40ABB966CC44EC05A41001" PreviousValue="false"/>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Migrated xmlns="d91f2355-c79c-4942-b1d4-b53202503f7b">Na</Migrated>
    <TaxKeywordTaxHTField xmlns="d91f2355-c79c-4942-b1d4-b53202503f7b">
      <Terms xmlns="http://schemas.microsoft.com/office/infopath/2007/PartnerControls"/>
    </TaxKeywordTaxHTField>
    <d1780b1f095142689bede48a1a592c27 xmlns="d91f2355-c79c-4942-b1d4-b53202503f7b">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cc759f6a-42a8-4716-9405-b226874081d1</TermId>
        </TermInfo>
      </Terms>
    </d1780b1f095142689bede48a1a592c27>
    <CurrentStatus xmlns="d91f2355-c79c-4942-b1d4-b53202503f7b">Drafft</CurrentStatus>
    <ke93f16e132f4fd988b16f5cfb0cdfe5 xmlns="d91f2355-c79c-4942-b1d4-b53202503f7b">
      <Terms xmlns="http://schemas.microsoft.com/office/infopath/2007/PartnerControls"/>
    </ke93f16e132f4fd988b16f5cfb0cdfe5>
    <fc21e95941e341fd9527e12848537719 xmlns="d91f2355-c79c-4942-b1d4-b53202503f7b">
      <Terms xmlns="http://schemas.microsoft.com/office/infopath/2007/PartnerControls"/>
    </fc21e95941e341fd9527e12848537719>
    <DocumentOwner xmlns="d91f2355-c79c-4942-b1d4-b53202503f7b">
      <UserInfo>
        <DisplayName/>
        <AccountId xsi:nil="true"/>
        <AccountType/>
      </UserInfo>
    </DocumentOwner>
    <MigrationDetails xmlns="d91f2355-c79c-4942-b1d4-b53202503f7b" xsi:nil="true"/>
    <TaxCatchAll xmlns="d91f2355-c79c-4942-b1d4-b53202503f7b">
      <Value>1</Value>
    </TaxCatchAll>
  </documentManagement>
</p:properties>
</file>

<file path=customXml/itemProps1.xml><?xml version="1.0" encoding="utf-8"?>
<ds:datastoreItem xmlns:ds="http://schemas.openxmlformats.org/officeDocument/2006/customXml" ds:itemID="{243CEA04-B05D-4353-ACDF-6F20C090C9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1f2355-c79c-4942-b1d4-b53202503f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66F0EAB-81D4-42BC-B299-EC152D5D032D}">
  <ds:schemaRefs>
    <ds:schemaRef ds:uri="Microsoft.SharePoint.Taxonomy.ContentTypeSync"/>
  </ds:schemaRefs>
</ds:datastoreItem>
</file>

<file path=customXml/itemProps3.xml><?xml version="1.0" encoding="utf-8"?>
<ds:datastoreItem xmlns:ds="http://schemas.openxmlformats.org/officeDocument/2006/customXml" ds:itemID="{2E139192-0873-4C04-BB46-659EE86FBAD5}">
  <ds:schemaRefs>
    <ds:schemaRef ds:uri="http://schemas.microsoft.com/sharepoint/v3/contenttype/forms"/>
  </ds:schemaRefs>
</ds:datastoreItem>
</file>

<file path=customXml/itemProps4.xml><?xml version="1.0" encoding="utf-8"?>
<ds:datastoreItem xmlns:ds="http://schemas.openxmlformats.org/officeDocument/2006/customXml" ds:itemID="{1F316BE1-0BC0-4CE8-8058-88765BAD832D}">
  <ds:schemaRefs>
    <ds:schemaRef ds:uri="http://schemas.microsoft.com/office/2006/metadata/properties"/>
    <ds:schemaRef ds:uri="http://schemas.microsoft.com/office/infopath/2007/PartnerControls"/>
    <ds:schemaRef ds:uri="http://purl.org/dc/terms/"/>
    <ds:schemaRef ds:uri="d91f2355-c79c-4942-b1d4-b53202503f7b"/>
    <ds:schemaRef ds:uri="http://purl.org/dc/dcmitype/"/>
    <ds:schemaRef ds:uri="http://schemas.microsoft.com/office/2006/documentManagement/types"/>
    <ds:schemaRef ds:uri="http://purl.org/dc/elements/1.1/"/>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18085</TotalTime>
  <Words>3823</Words>
  <Application>Microsoft Office PowerPoint</Application>
  <PresentationFormat>On-screen Show (4:3)</PresentationFormat>
  <Paragraphs>313</Paragraphs>
  <Slides>36</Slides>
  <Notes>35</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0</vt:i4>
      </vt:variant>
      <vt:variant>
        <vt:lpstr>Slide Titles</vt:lpstr>
      </vt:variant>
      <vt:variant>
        <vt:i4>36</vt:i4>
      </vt:variant>
    </vt:vector>
  </HeadingPairs>
  <TitlesOfParts>
    <vt:vector size="42" baseType="lpstr">
      <vt:lpstr>Arial</vt:lpstr>
      <vt:lpstr>Calibri</vt:lpstr>
      <vt:lpstr>Calibri Light</vt:lpstr>
      <vt:lpstr>Lucida Grande</vt:lpstr>
      <vt:lpstr>Wingdings</vt:lpstr>
      <vt:lpstr>Office Theme</vt:lpstr>
      <vt:lpstr> Porth Agored Tystysgrif i Raddedigion   Rhaglen Cadarnhau Gweithdy 1</vt:lpstr>
      <vt:lpstr>Disgwyliadau/Rheolau</vt:lpstr>
      <vt:lpstr>Fformat y Gweithdy </vt:lpstr>
      <vt:lpstr>Amlinelliad o Raglen y Dydd</vt:lpstr>
      <vt:lpstr>Dal i fyny </vt:lpstr>
      <vt:lpstr>PowerPoint Presentation</vt:lpstr>
      <vt:lpstr>PAM FOD YMARFER ADFYFYRIOL MOR BWYSIG MEWN GWAITH CYMDEITHASOL?</vt:lpstr>
      <vt:lpstr> Mae ymarfer adfyfyriol yn bwysig mewn gwaith cymdeithasol gan ei fod yn:</vt:lpstr>
      <vt:lpstr>  Gweithwyr Cymdeithasol sy’n hedfan…..</vt:lpstr>
      <vt:lpstr>Adfyfyrio</vt:lpstr>
      <vt:lpstr>Deallusrwydd Emosiynol </vt:lpstr>
      <vt:lpstr>Deallusrwydd Emosiynol </vt:lpstr>
      <vt:lpstr>Datblygu’r Adfyfyrio</vt:lpstr>
      <vt:lpstr>Modelau Adfyfyrio </vt:lpstr>
      <vt:lpstr>PowerPoint Presentation</vt:lpstr>
      <vt:lpstr>Korthagen – Model y Nionyn</vt:lpstr>
      <vt:lpstr>Mae Kolb yn darparu model o ddysg oedolion arbrofol sy’n addasu’n rhwydd fel model adfyfyrio</vt:lpstr>
      <vt:lpstr>PowerPoint Presentation</vt:lpstr>
      <vt:lpstr>Agweddau Allweddol Ymarfer gan Adfyfyrio’n Feirniadol </vt:lpstr>
      <vt:lpstr>Ymarferiad </vt:lpstr>
      <vt:lpstr>Anawsterau / Rhwystrau </vt:lpstr>
      <vt:lpstr>Lefelau o ysgrifennu adfyfyriol (Hatton a Smith 1995)</vt:lpstr>
      <vt:lpstr>Nodweddion Ymarferwr Adfyfyriol (Brookfield 1998)</vt:lpstr>
      <vt:lpstr>Model DEAL o ysgrifennu’n adfyfyriol Ash a Clayton (2004) addaswyd gan Lay a McGuire (2010)</vt:lpstr>
      <vt:lpstr>Geiriau ac ymadroddion  </vt:lpstr>
      <vt:lpstr>Cwestiynau i’ch helpu wrth Adfyfyrio’n Feirniadol </vt:lpstr>
      <vt:lpstr>Awgrymiadau</vt:lpstr>
      <vt:lpstr>Y Portffolio</vt:lpstr>
      <vt:lpstr> Adran 2- Adolygiad Datblygiadol </vt:lpstr>
      <vt:lpstr>Terminoleg</vt:lpstr>
      <vt:lpstr>Adolygiad Datblygiadol (a)- Adran 2.</vt:lpstr>
      <vt:lpstr>Ble i ddechrau</vt:lpstr>
      <vt:lpstr>Cysylltiadau â’r canlyniadau Dysgu</vt:lpstr>
      <vt:lpstr>Awgrymiadau </vt:lpstr>
      <vt:lpstr>Adran 3 – Arsylwi mewn Ymarfer Llawlyfr; adran 3, tudalen 6.  </vt:lpstr>
      <vt:lpstr>Gofynion Gweithdy 2</vt:lpstr>
    </vt:vector>
  </TitlesOfParts>
  <Company>Carmarthenshire County Council</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pmcreary</dc:creator>
  <cp:lastModifiedBy>Paula McCreary</cp:lastModifiedBy>
  <cp:revision>298</cp:revision>
  <cp:lastPrinted>2016-11-16T14:16:29Z</cp:lastPrinted>
  <dcterms:created xsi:type="dcterms:W3CDTF">2014-10-22T12:11:45Z</dcterms:created>
  <dcterms:modified xsi:type="dcterms:W3CDTF">2017-11-21T12:15:01Z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0x01010027448A19590E40ABB966CC44EC05A4100100DDBEE0595C65424693521F46C90C6E88</vt:lpwstr>
  </property>
  <property fmtid="{D5CDD505-2E9C-101B-9397-08002B2CF9AE}" pid="3" name="TaxKeyword">
    <vt:lpwstr/>
  </property>
  <property fmtid="{D5CDD505-2E9C-101B-9397-08002B2CF9AE}" pid="4" name="_cx_SecurityMarkings">
    <vt:lpwstr>1;#Official|cc759f6a-42a8-4716-9405-b226874081d1</vt:lpwstr>
  </property>
  <property fmtid="{D5CDD505-2E9C-101B-9397-08002B2CF9AE}" pid="5" name="OriginatingFunction">
    <vt:lpwstr/>
  </property>
  <property fmtid="{D5CDD505-2E9C-101B-9397-08002B2CF9AE}" pid="6" name="Classification">
    <vt:lpwstr/>
  </property>
  <property fmtid="{D5CDD505-2E9C-101B-9397-08002B2CF9AE}" pid="7" name="TitusGUID">
    <vt:lpwstr>0bb6320b-26fb-4258-a5b1-5d21e23d372a</vt:lpwstr>
  </property>
</Properties>
</file>