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0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82" d="100"/>
          <a:sy n="82" d="100"/>
        </p:scale>
        <p:origin x="7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ED663-9C9E-4A8E-A5EA-C8ED75D365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B6EED7-EF6C-41A5-B584-200E8F5256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0ABB4-5767-4591-85AD-5E7AABD0A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BED85-3F44-45B4-8D83-CBA383FDF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B3254-8313-471C-A654-A5955A4D4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609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3D874-62FC-481C-8486-507B18531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31BDE-3526-4BF5-8EC2-01DD0F6E9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7231D-B320-42D7-8853-907C3D329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5FE8D4-1E47-4179-A4C1-2C95C7694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243A7-2340-40B6-9C25-9784E4B0B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886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DD687-5D24-414E-BAE9-D851BC099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99C6C-63A0-4BA0-A6A0-180C127BB3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2AEE29-155F-4058-861D-DD07F46C8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7A330A-076C-4A5A-8C18-16AD31663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31255-300D-4927-AEC6-353241B01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466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D0D7D-D5D7-4838-8D2E-85EADAF67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21E6B-9870-44D2-88AC-70410AD863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421357-F83C-4637-872F-E9EFDF82E7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72E261-626A-49A6-A603-6F02F18DD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F6DFDE-F007-4F42-AA59-8F0210385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4B0B54-EEBD-431E-B0DD-74F4E0A7D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923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83F96-1B61-4DB5-81BD-DF45F6657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BB8D28-870D-49A0-BA48-1ADE2A77A1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620612-7BC7-499A-B821-C4FB771F9F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BC2C2E-6F35-4431-A879-3E058DBBD6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355FB1-96F8-4ED1-BB49-AB1E22FC75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66A3C4-8CE2-4C5F-8834-3890D5EA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2B2878-BCAB-4EDC-9986-342A49AF1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676F28-2780-4F2F-96BC-FF557F35B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355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707DC-880D-4E86-B4C6-B1E639A24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D4A525-6ACB-43FD-802D-3182C0E52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B47637-F07C-4A21-B1B6-50FEB36A6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8C5F43-4227-4A3C-83F6-F849E2E88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650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32934A-8E59-4D11-9343-14024B051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A2B447-7FC0-402E-A61A-1CA366A60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22085C-40C4-460B-B3E1-5C4BD3EF6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195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A045C-0EB5-4AC2-85CD-C2787EF23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AF294-D88B-4FFE-B00B-EC5A6B750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165FAE-9105-4991-8C7F-AD7B1F8597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903518-A0DE-460A-A664-81D314FEE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6F8C0B-152C-4C78-A0B4-2EF7D28C5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65052B-51B4-449B-8AB9-D5BA7928D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283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6E83A-C7CE-43E0-8699-91D4F3074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E835B6-1772-41EB-BB6C-6D4C258309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E4F3FC-A18A-4556-8F77-EA9D0FCDBE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11D7B1-D748-40FF-A68C-EC25A85C4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CCB80D-2BD0-4351-9488-2EBFD209A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FEFB6F-833C-4A01-BA2D-CC8B6B197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547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6998B-AA06-4893-AD17-6D8DBEFE0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659C50-6A44-4FF9-BD6F-E36AB314D2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26C495-5DF7-4B4F-B804-2CCC5B672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A93358-8D60-4481-860D-ED76937E0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5F92F9-41FA-43E4-836E-9600C9557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210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86380E-57A1-4C08-ADC4-3593649969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A2173C-0903-47C8-8D64-2E6B8C08FD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5B085-1DC9-43D1-8A36-C4F30DE1C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BAD547-3C67-486C-B5B1-3FBAE8079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DE9AF9-BE39-44DD-9D2A-BC2D63FB6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039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9807E6-99FF-4C16-9DB7-FFA89C555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08DE0-AEAF-4A24-B402-18ACF89452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A210BD-69B7-441E-A3B0-3BBD75BCE3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B3B6D-8DF9-4BA3-99EF-18FEEA4C8D19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24E054-26F6-41CD-8FAD-B7ABC583C8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774C4-674C-42FF-9F82-22ACF86277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B4391-33DD-4745-A7CC-745012B867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75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youtu.be/2g88Ju6nkcg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2g88Ju6nkcg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jrf.org.uk/report/impact-poverty-young-childrens-experience-schoo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rk.ac.uk/media/iee/documents/Closing%20the%20Gap.pdf" TargetMode="External"/><Relationship Id="rId11" Type="http://schemas.openxmlformats.org/officeDocument/2006/relationships/hyperlink" Target="http://physicalliteracy.cymru/physical-education-youth-sport/" TargetMode="External"/><Relationship Id="rId5" Type="http://schemas.openxmlformats.org/officeDocument/2006/relationships/hyperlink" Target="https://www.ezyeducation.co.uk/ezyeconomicsdetails/ezylexicon-economic-glossary/1149-cycle-of-poverty.html" TargetMode="External"/><Relationship Id="rId10" Type="http://schemas.openxmlformats.org/officeDocument/2006/relationships/hyperlink" Target="http://www.cpag.org.uk/content/child-poverty-facts-and-figures" TargetMode="External"/><Relationship Id="rId4" Type="http://schemas.openxmlformats.org/officeDocument/2006/relationships/hyperlink" Target="https://www.independent.co.uk/news/education/education-news/child-poverty-uk-hunger-pe-lessons-teachers-school-physical-activity-sue-wilkinson-a8476596.html" TargetMode="External"/><Relationship Id="rId9" Type="http://schemas.openxmlformats.org/officeDocument/2006/relationships/hyperlink" Target="http://thefelixproject.org/who-we-help/schools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ainbow in the sky&#10;&#10;Description generated with high confidence">
            <a:extLst>
              <a:ext uri="{FF2B5EF4-FFF2-40B4-BE49-F238E27FC236}">
                <a16:creationId xmlns:a16="http://schemas.microsoft.com/office/drawing/2014/main" id="{3A7C6E39-D61C-470C-979D-A2609E5E05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82"/>
          <a:stretch/>
        </p:blipFill>
        <p:spPr>
          <a:xfrm>
            <a:off x="0" y="-13625"/>
            <a:ext cx="12192000" cy="613226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309214B-9B60-4A94-88B5-44CB8D263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004"/>
          <a:stretch>
            <a:fillRect/>
          </a:stretch>
        </p:blipFill>
        <p:spPr>
          <a:xfrm>
            <a:off x="0" y="1783365"/>
            <a:ext cx="12192000" cy="5074635"/>
          </a:xfrm>
          <a:custGeom>
            <a:avLst/>
            <a:gdLst>
              <a:gd name="connsiteX0" fmla="*/ 0 w 12192000"/>
              <a:gd name="connsiteY0" fmla="*/ 0 h 5074635"/>
              <a:gd name="connsiteX1" fmla="*/ 12192000 w 12192000"/>
              <a:gd name="connsiteY1" fmla="*/ 0 h 5074635"/>
              <a:gd name="connsiteX2" fmla="*/ 12192000 w 12192000"/>
              <a:gd name="connsiteY2" fmla="*/ 5074635 h 5074635"/>
              <a:gd name="connsiteX3" fmla="*/ 0 w 12192000"/>
              <a:gd name="connsiteY3" fmla="*/ 5074635 h 5074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074635">
                <a:moveTo>
                  <a:pt x="0" y="0"/>
                </a:moveTo>
                <a:lnTo>
                  <a:pt x="12192000" y="0"/>
                </a:lnTo>
                <a:lnTo>
                  <a:pt x="12192000" y="5074635"/>
                </a:lnTo>
                <a:lnTo>
                  <a:pt x="0" y="5074635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08B621-66E6-4D39-BEC8-C2B44E09DB1D}"/>
              </a:ext>
            </a:extLst>
          </p:cNvPr>
          <p:cNvSpPr txBox="1"/>
          <p:nvPr/>
        </p:nvSpPr>
        <p:spPr>
          <a:xfrm>
            <a:off x="444761" y="130818"/>
            <a:ext cx="3396343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inclusion?</a:t>
            </a:r>
          </a:p>
          <a:p>
            <a:endParaRPr lang="en-GB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i="1" dirty="0"/>
              <a:t>The action of including or being included within a group or structure.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2AE75-3598-46B9-A891-2F14A616ADE6}"/>
              </a:ext>
            </a:extLst>
          </p:cNvPr>
          <p:cNvSpPr txBox="1"/>
          <p:nvPr/>
        </p:nvSpPr>
        <p:spPr>
          <a:xfrm>
            <a:off x="2376198" y="1602656"/>
            <a:ext cx="376023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Poverty – What is it?</a:t>
            </a:r>
          </a:p>
          <a:p>
            <a:endParaRPr lang="en-GB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i="1" dirty="0"/>
              <a:t>The state of being inferior in quality or extremely poor. 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14283C0-9E0D-4CDE-A04F-36267C549CDA}"/>
              </a:ext>
            </a:extLst>
          </p:cNvPr>
          <p:cNvSpPr txBox="1"/>
          <p:nvPr/>
        </p:nvSpPr>
        <p:spPr>
          <a:xfrm>
            <a:off x="8354008" y="3988908"/>
            <a:ext cx="387220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conquer barriers?</a:t>
            </a:r>
          </a:p>
          <a:p>
            <a:endParaRPr lang="en-GB" sz="2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</a:pPr>
            <a:r>
              <a:rPr lang="en-GB" b="1" i="1" dirty="0"/>
              <a:t>Open ended activities </a:t>
            </a:r>
          </a:p>
          <a:p>
            <a:pPr marL="342900" indent="-342900">
              <a:buFontTx/>
              <a:buChar char="-"/>
            </a:pPr>
            <a:r>
              <a:rPr lang="en-GB" b="1" i="1" dirty="0"/>
              <a:t>Modified activities </a:t>
            </a:r>
          </a:p>
          <a:p>
            <a:pPr marL="342900" indent="-342900">
              <a:buFontTx/>
              <a:buChar char="-"/>
            </a:pPr>
            <a:r>
              <a:rPr lang="en-GB" b="1" i="1" dirty="0"/>
              <a:t>Separate activities</a:t>
            </a:r>
          </a:p>
          <a:p>
            <a:pPr marL="342900" indent="-342900">
              <a:buFontTx/>
              <a:buChar char="-"/>
            </a:pPr>
            <a:r>
              <a:rPr lang="en-GB" b="1" i="1" dirty="0"/>
              <a:t>Create an introductory activity </a:t>
            </a:r>
          </a:p>
          <a:p>
            <a:pPr marL="342900" indent="-342900">
              <a:buFontTx/>
              <a:buChar char="-"/>
            </a:pPr>
            <a:r>
              <a:rPr lang="en-GB" b="1" i="1" dirty="0"/>
              <a:t>Making yourself available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8C4B914-E01C-4F08-B852-02A410759F27}"/>
              </a:ext>
            </a:extLst>
          </p:cNvPr>
          <p:cNvSpPr txBox="1"/>
          <p:nvPr/>
        </p:nvSpPr>
        <p:spPr>
          <a:xfrm>
            <a:off x="6997958" y="1182035"/>
            <a:ext cx="305110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types of barriers</a:t>
            </a:r>
          </a:p>
          <a:p>
            <a:endParaRPr lang="en-GB" sz="2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</a:pPr>
            <a:r>
              <a:rPr lang="en-GB" sz="2000" b="1" i="1" dirty="0"/>
              <a:t>Opportunities </a:t>
            </a:r>
          </a:p>
          <a:p>
            <a:pPr marL="342900" indent="-342900">
              <a:buFontTx/>
              <a:buChar char="-"/>
            </a:pPr>
            <a:r>
              <a:rPr lang="en-GB" sz="2000" b="1" i="1" dirty="0"/>
              <a:t>Fees/Money</a:t>
            </a:r>
          </a:p>
          <a:p>
            <a:pPr marL="342900" indent="-342900">
              <a:buFontTx/>
              <a:buChar char="-"/>
            </a:pPr>
            <a:r>
              <a:rPr lang="en-GB" sz="2000" b="1" i="1" dirty="0"/>
              <a:t>Social environment </a:t>
            </a:r>
          </a:p>
          <a:p>
            <a:pPr marL="342900" indent="-342900">
              <a:buFontTx/>
              <a:buChar char="-"/>
            </a:pPr>
            <a:r>
              <a:rPr lang="en-GB" sz="2000" b="1" i="1" dirty="0"/>
              <a:t>Parents </a:t>
            </a:r>
          </a:p>
          <a:p>
            <a:pPr marL="342900" indent="-342900">
              <a:buFontTx/>
              <a:buChar char="-"/>
            </a:pPr>
            <a:r>
              <a:rPr lang="en-GB" sz="2000" b="1" i="1" dirty="0"/>
              <a:t>Abilities of children</a:t>
            </a:r>
          </a:p>
          <a:p>
            <a:endParaRPr lang="en-GB" sz="2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47C6B012-BD3F-43B5-A68A-65AAF22AC175}"/>
              </a:ext>
            </a:extLst>
          </p:cNvPr>
          <p:cNvSpPr txBox="1"/>
          <p:nvPr/>
        </p:nvSpPr>
        <p:spPr>
          <a:xfrm>
            <a:off x="6774024" y="0"/>
            <a:ext cx="54864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2006B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“Does a lack of education cause poverty or does poverty cause a lack of access to education”</a:t>
            </a:r>
          </a:p>
          <a:p>
            <a:r>
              <a:rPr lang="en-GB" sz="1400" dirty="0">
                <a:solidFill>
                  <a:srgbClr val="2006BA"/>
                </a:solidFill>
              </a:rPr>
              <a:t>(Children International)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AB9A770-EBCF-4C92-8BD2-EBE3F6B1127B}"/>
              </a:ext>
            </a:extLst>
          </p:cNvPr>
          <p:cNvSpPr txBox="1"/>
          <p:nvPr/>
        </p:nvSpPr>
        <p:spPr>
          <a:xfrm>
            <a:off x="6222" y="6165153"/>
            <a:ext cx="53293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2006B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“Privileged children participate in activities after school, poor people do not”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7F66C33-FBA9-4277-B77A-15ABFFCAD2F6}"/>
              </a:ext>
            </a:extLst>
          </p:cNvPr>
          <p:cNvSpPr txBox="1"/>
          <p:nvPr/>
        </p:nvSpPr>
        <p:spPr>
          <a:xfrm>
            <a:off x="118189" y="2948538"/>
            <a:ext cx="404948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Felix Project</a:t>
            </a:r>
          </a:p>
          <a:p>
            <a:endParaRPr lang="en-GB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Tx/>
              <a:buChar char="-"/>
            </a:pPr>
            <a:r>
              <a:rPr lang="en-GB" b="1" i="1" dirty="0"/>
              <a:t>Free of charge</a:t>
            </a:r>
          </a:p>
          <a:p>
            <a:pPr marL="285750" indent="-285750">
              <a:buFontTx/>
              <a:buChar char="-"/>
            </a:pPr>
            <a:r>
              <a:rPr lang="en-GB" b="1" i="1" dirty="0"/>
              <a:t>Provide a weekly delivery of surplus food to schools</a:t>
            </a:r>
          </a:p>
          <a:p>
            <a:pPr marL="285750" indent="-285750">
              <a:buFontTx/>
              <a:buChar char="-"/>
            </a:pPr>
            <a:r>
              <a:rPr lang="en-GB" b="1" i="1" dirty="0"/>
              <a:t>Healthy food</a:t>
            </a:r>
          </a:p>
          <a:p>
            <a:endParaRPr lang="en-GB" b="1" i="1" dirty="0"/>
          </a:p>
          <a:p>
            <a:r>
              <a:rPr lang="en-GB" b="1" i="1" dirty="0"/>
              <a:t>- Reduces the amount of food that would normally go to waste</a:t>
            </a:r>
          </a:p>
          <a:p>
            <a:endParaRPr lang="en-GB" b="1" i="1" dirty="0"/>
          </a:p>
          <a:p>
            <a:endParaRPr lang="en-GB" b="1" i="1" dirty="0"/>
          </a:p>
        </p:txBody>
      </p:sp>
      <p:pic>
        <p:nvPicPr>
          <p:cNvPr id="48" name="Picture 47" descr="A close up of a logo&#10;&#10;Description generated with high confidence">
            <a:extLst>
              <a:ext uri="{FF2B5EF4-FFF2-40B4-BE49-F238E27FC236}">
                <a16:creationId xmlns:a16="http://schemas.microsoft.com/office/drawing/2014/main" id="{6DA7FB77-F9D6-4682-97F8-D0A418E196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394" b="95122" l="10000" r="90000">
                        <a14:foregroundMark x1="48132" y1="16028" x2="48132" y2="16028"/>
                        <a14:foregroundMark x1="49780" y1="1394" x2="49780" y2="1394"/>
                        <a14:foregroundMark x1="36374" y1="76481" x2="36374" y2="76481"/>
                        <a14:foregroundMark x1="36374" y1="91986" x2="36374" y2="91986"/>
                        <a14:foregroundMark x1="35934" y1="95122" x2="35934" y2="95122"/>
                        <a14:foregroundMark x1="62198" y1="89895" x2="62198" y2="89895"/>
                        <a14:foregroundMark x1="75714" y1="42857" x2="75714" y2="42857"/>
                        <a14:foregroundMark x1="61538" y1="28571" x2="61538" y2="28571"/>
                        <a14:foregroundMark x1="60549" y1="27526" x2="60549" y2="27526"/>
                        <a14:foregroundMark x1="68791" y1="62718" x2="68791" y2="62718"/>
                        <a14:foregroundMark x1="50330" y1="85017" x2="50330" y2="85017"/>
                        <a14:foregroundMark x1="31319" y1="64286" x2="31319" y2="64286"/>
                        <a14:foregroundMark x1="37802" y1="30139" x2="37802" y2="301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747" y="2745696"/>
            <a:ext cx="5878285" cy="3748409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44EBC348-A40E-45BC-9A97-4A9EF9662744}"/>
              </a:ext>
            </a:extLst>
          </p:cNvPr>
          <p:cNvSpPr txBox="1"/>
          <p:nvPr/>
        </p:nvSpPr>
        <p:spPr>
          <a:xfrm>
            <a:off x="5542384" y="6496303"/>
            <a:ext cx="20900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rgbClr val="2006BA"/>
                </a:solidFill>
              </a:rPr>
              <a:t>(</a:t>
            </a:r>
            <a:r>
              <a:rPr lang="en-GB" sz="1400" b="1" i="1" dirty="0" err="1">
                <a:solidFill>
                  <a:srgbClr val="2006BA"/>
                </a:solidFill>
              </a:rPr>
              <a:t>EZYEducation</a:t>
            </a:r>
            <a:r>
              <a:rPr lang="en-GB" sz="1400" b="1" i="1" dirty="0">
                <a:solidFill>
                  <a:srgbClr val="2006BA"/>
                </a:solidFill>
              </a:rPr>
              <a:t>)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05C40C09-5094-4330-9943-DBA205C4119A}"/>
              </a:ext>
            </a:extLst>
          </p:cNvPr>
          <p:cNvSpPr txBox="1"/>
          <p:nvPr/>
        </p:nvSpPr>
        <p:spPr>
          <a:xfrm>
            <a:off x="8354008" y="6363478"/>
            <a:ext cx="4130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/>
              </a:rPr>
              <a:t>https://youtu.be/2g88Ju6nkcg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49502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Content Placeholder 4" descr="A rainbow in the sky&#10;&#10;Description generated with high confidence">
            <a:extLst>
              <a:ext uri="{FF2B5EF4-FFF2-40B4-BE49-F238E27FC236}">
                <a16:creationId xmlns:a16="http://schemas.microsoft.com/office/drawing/2014/main" id="{6156CACB-B0A7-458A-B2CB-D515DD3A7F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82"/>
          <a:stretch/>
        </p:blipFill>
        <p:spPr>
          <a:xfrm>
            <a:off x="0" y="0"/>
            <a:ext cx="12192000" cy="6132262"/>
          </a:xfrm>
          <a:prstGeom prst="rect">
            <a:avLst/>
          </a:prstGeom>
        </p:spPr>
      </p:pic>
      <p:pic>
        <p:nvPicPr>
          <p:cNvPr id="16" name="Picture 10">
            <a:extLst>
              <a:ext uri="{FF2B5EF4-FFF2-40B4-BE49-F238E27FC236}">
                <a16:creationId xmlns:a16="http://schemas.microsoft.com/office/drawing/2014/main" id="{7309214B-9B60-4A94-88B5-44CB8D263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004"/>
          <a:stretch>
            <a:fillRect/>
          </a:stretch>
        </p:blipFill>
        <p:spPr>
          <a:xfrm>
            <a:off x="0" y="1783365"/>
            <a:ext cx="12192000" cy="5074635"/>
          </a:xfrm>
          <a:custGeom>
            <a:avLst/>
            <a:gdLst>
              <a:gd name="connsiteX0" fmla="*/ 0 w 12192000"/>
              <a:gd name="connsiteY0" fmla="*/ 0 h 5074635"/>
              <a:gd name="connsiteX1" fmla="*/ 12192000 w 12192000"/>
              <a:gd name="connsiteY1" fmla="*/ 0 h 5074635"/>
              <a:gd name="connsiteX2" fmla="*/ 12192000 w 12192000"/>
              <a:gd name="connsiteY2" fmla="*/ 5074635 h 5074635"/>
              <a:gd name="connsiteX3" fmla="*/ 0 w 12192000"/>
              <a:gd name="connsiteY3" fmla="*/ 5074635 h 5074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074635">
                <a:moveTo>
                  <a:pt x="0" y="0"/>
                </a:moveTo>
                <a:lnTo>
                  <a:pt x="12192000" y="0"/>
                </a:lnTo>
                <a:lnTo>
                  <a:pt x="12192000" y="5074635"/>
                </a:lnTo>
                <a:lnTo>
                  <a:pt x="0" y="5074635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6F50BA-5B37-46FB-9F98-326FE1100CC1}"/>
              </a:ext>
            </a:extLst>
          </p:cNvPr>
          <p:cNvSpPr txBox="1"/>
          <p:nvPr/>
        </p:nvSpPr>
        <p:spPr>
          <a:xfrm>
            <a:off x="0" y="-95463"/>
            <a:ext cx="7772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u="sng" dirty="0"/>
              <a:t>References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9C983C-2E2D-4FA5-8993-FDD1AA390CB5}"/>
              </a:ext>
            </a:extLst>
          </p:cNvPr>
          <p:cNvSpPr txBox="1"/>
          <p:nvPr/>
        </p:nvSpPr>
        <p:spPr>
          <a:xfrm>
            <a:off x="0" y="380505"/>
            <a:ext cx="11896531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Apple, M W. (2013). Can education change society?. New York: Routledge. P19-20. </a:t>
            </a:r>
          </a:p>
          <a:p>
            <a:endParaRPr lang="en-GB" sz="1400" dirty="0"/>
          </a:p>
          <a:p>
            <a:r>
              <a:rPr lang="en-GB" sz="1400" dirty="0"/>
              <a:t>Busby, E. (2018). </a:t>
            </a:r>
            <a:r>
              <a:rPr lang="en-GB" sz="1400" i="1" dirty="0"/>
              <a:t>Poor children don't want to change for P.E as they are ashamed of their skinny bodies .</a:t>
            </a:r>
            <a:r>
              <a:rPr lang="en-GB" sz="1400" dirty="0"/>
              <a:t> Available: </a:t>
            </a:r>
            <a:r>
              <a:rPr lang="en-GB" sz="1400" dirty="0">
                <a:hlinkClick r:id="rId4"/>
              </a:rPr>
              <a:t>https://www.independent.co.uk/news/education/education-news/child-poverty-uk-hunger-pe-lessons-teachers-school-physical-activity-sue-wilkinson-a8476596.html</a:t>
            </a:r>
            <a:r>
              <a:rPr lang="en-GB" sz="1400" dirty="0"/>
              <a:t>. Last accessed 13 Oct 2018. </a:t>
            </a:r>
          </a:p>
          <a:p>
            <a:endParaRPr lang="en-GB" sz="1400" dirty="0"/>
          </a:p>
          <a:p>
            <a:r>
              <a:rPr lang="en-GB" sz="1400" i="1" dirty="0"/>
              <a:t>Cycle of Poverty.</a:t>
            </a:r>
            <a:r>
              <a:rPr lang="en-GB" sz="1400" dirty="0"/>
              <a:t> (2018). Available: </a:t>
            </a:r>
            <a:r>
              <a:rPr lang="en-GB" sz="1400" dirty="0">
                <a:hlinkClick r:id="rId5"/>
              </a:rPr>
              <a:t>https://www.ezyeducation.co.uk/ezyeconomicsdetails/ezylexicon-economic-glossary/1149-cycle-of-poverty.html</a:t>
            </a:r>
            <a:r>
              <a:rPr lang="en-GB" sz="1400" dirty="0"/>
              <a:t>. Last accessed 14th Oct 2018.</a:t>
            </a:r>
          </a:p>
          <a:p>
            <a:endParaRPr lang="en-GB" sz="1400" dirty="0"/>
          </a:p>
          <a:p>
            <a:r>
              <a:rPr lang="en-GB" sz="1400" dirty="0"/>
              <a:t>Collins, M F &amp; Kay, T. (2003) Sport and Social Exclusion. London: Routledge. P61-64</a:t>
            </a:r>
          </a:p>
          <a:p>
            <a:endParaRPr lang="en-GB" sz="1400" dirty="0"/>
          </a:p>
          <a:p>
            <a:r>
              <a:rPr lang="en-GB" sz="1400" i="1" dirty="0"/>
              <a:t>Effective classroom strategies for closing the gap in educational achievement for children and young people living in poverty, including white working-class boys.</a:t>
            </a:r>
            <a:r>
              <a:rPr lang="en-GB" sz="1400" dirty="0"/>
              <a:t> (2010).  Available: </a:t>
            </a:r>
            <a:r>
              <a:rPr lang="en-GB" sz="1400" dirty="0">
                <a:hlinkClick r:id="rId6"/>
              </a:rPr>
              <a:t>https://www.york.ac.uk/media/iee/documents/Closing%20the%20Gap.pdf</a:t>
            </a:r>
            <a:r>
              <a:rPr lang="en-GB" sz="1400" dirty="0"/>
              <a:t>. Last accessed 14th Oct 2018</a:t>
            </a:r>
          </a:p>
          <a:p>
            <a:endParaRPr lang="en-GB" sz="1400" dirty="0"/>
          </a:p>
          <a:p>
            <a:r>
              <a:rPr lang="en-GB" sz="1400" dirty="0"/>
              <a:t>Evans, J (1993). </a:t>
            </a:r>
            <a:r>
              <a:rPr lang="en-GB" sz="1400" i="1" dirty="0"/>
              <a:t>Equality, Education and Physical Education</a:t>
            </a:r>
            <a:r>
              <a:rPr lang="en-GB" sz="1400" dirty="0"/>
              <a:t>. Hong Kong: Graphicraft Typesetters, Ltd. p156-159.</a:t>
            </a:r>
          </a:p>
          <a:p>
            <a:endParaRPr lang="en-GB" sz="1400" dirty="0"/>
          </a:p>
          <a:p>
            <a:r>
              <a:rPr lang="en-GB" sz="1400" dirty="0"/>
              <a:t>Hayes, S &amp; Stidder, G (2003). </a:t>
            </a:r>
            <a:r>
              <a:rPr lang="en-GB" sz="1400" i="1" dirty="0"/>
              <a:t>Equity and inclusion in Physical Education and Sport</a:t>
            </a:r>
            <a:r>
              <a:rPr lang="en-GB" sz="1400" dirty="0"/>
              <a:t>. New York: Routledge. p72-75</a:t>
            </a:r>
          </a:p>
          <a:p>
            <a:endParaRPr lang="en-GB" sz="1400" dirty="0"/>
          </a:p>
          <a:p>
            <a:r>
              <a:rPr lang="en-GB" sz="1400" dirty="0"/>
              <a:t>Horgan, G. (2007). </a:t>
            </a:r>
            <a:r>
              <a:rPr lang="en-GB" sz="1400" i="1" dirty="0"/>
              <a:t>The impact of poverty on young children's experience of school.</a:t>
            </a:r>
            <a:r>
              <a:rPr lang="en-GB" sz="1400" dirty="0"/>
              <a:t> Available: </a:t>
            </a:r>
            <a:r>
              <a:rPr lang="en-GB" sz="1400" dirty="0">
                <a:hlinkClick r:id="rId7"/>
              </a:rPr>
              <a:t>https://www.jrf.org.uk/report/impact-poverty-young-childrens-experience-school</a:t>
            </a:r>
            <a:r>
              <a:rPr lang="en-GB" sz="1400" dirty="0"/>
              <a:t>. Last accessed 13 Oct 2018.</a:t>
            </a:r>
          </a:p>
          <a:p>
            <a:endParaRPr lang="en-GB" sz="1400" dirty="0"/>
          </a:p>
          <a:p>
            <a:r>
              <a:rPr lang="en-GB" sz="1400" i="1" dirty="0"/>
              <a:t>Inclusion starts with I. (2017).</a:t>
            </a:r>
            <a:r>
              <a:rPr lang="en-GB" sz="1400" dirty="0"/>
              <a:t> Available: </a:t>
            </a:r>
            <a:r>
              <a:rPr lang="en-GB" sz="1400" dirty="0">
                <a:hlinkClick r:id="rId8"/>
              </a:rPr>
              <a:t>https://www.youtube.com/watch?v=2g88Ju6nkcg</a:t>
            </a:r>
            <a:r>
              <a:rPr lang="en-GB" sz="1400" dirty="0"/>
              <a:t>. Last accessed 14th Oct 2018.</a:t>
            </a:r>
          </a:p>
          <a:p>
            <a:endParaRPr lang="en-GB" sz="1400" dirty="0"/>
          </a:p>
          <a:p>
            <a:r>
              <a:rPr lang="en-GB" sz="1400" dirty="0"/>
              <a:t>Jensen, E. (2009). Teaching with Poverty in mind. USA: ASCD. P16-18</a:t>
            </a:r>
          </a:p>
          <a:p>
            <a:endParaRPr lang="en-GB" sz="1400" dirty="0"/>
          </a:p>
          <a:p>
            <a:r>
              <a:rPr lang="en-GB" sz="1400" i="1" dirty="0"/>
              <a:t>Schools. (2018).</a:t>
            </a:r>
            <a:r>
              <a:rPr lang="en-GB" sz="1400" dirty="0"/>
              <a:t> Available: </a:t>
            </a:r>
            <a:r>
              <a:rPr lang="en-GB" sz="1400" dirty="0">
                <a:hlinkClick r:id="rId9"/>
              </a:rPr>
              <a:t>http://thefelixproject.org/who-we-help/schools</a:t>
            </a:r>
            <a:r>
              <a:rPr lang="en-GB" sz="1400" dirty="0"/>
              <a:t>. Last accessed 13 Oct 2018.</a:t>
            </a:r>
          </a:p>
          <a:p>
            <a:endParaRPr lang="en-GB" sz="1400" dirty="0"/>
          </a:p>
          <a:p>
            <a:r>
              <a:rPr lang="en-GB" sz="1400" i="1" dirty="0"/>
              <a:t>The impact of poverty.</a:t>
            </a:r>
            <a:r>
              <a:rPr lang="en-GB" sz="1400" dirty="0"/>
              <a:t> (2018).  Available: </a:t>
            </a:r>
            <a:r>
              <a:rPr lang="en-GB" sz="1400" dirty="0">
                <a:hlinkClick r:id="rId10"/>
              </a:rPr>
              <a:t>http://www.cpag.org.uk/content/child-poverty-facts-and-figures</a:t>
            </a:r>
            <a:r>
              <a:rPr lang="en-GB" sz="1400" dirty="0"/>
              <a:t>. Last accessed 13th Oct 2018.</a:t>
            </a:r>
          </a:p>
          <a:p>
            <a:endParaRPr lang="en-GB" sz="1400" dirty="0"/>
          </a:p>
          <a:p>
            <a:r>
              <a:rPr lang="en-GB" sz="1400" i="1" dirty="0"/>
              <a:t>What is Physical Literacy.</a:t>
            </a:r>
            <a:r>
              <a:rPr lang="en-GB" sz="1400" dirty="0"/>
              <a:t> (2015).  Available: </a:t>
            </a:r>
            <a:r>
              <a:rPr lang="en-GB" sz="1400" dirty="0">
                <a:hlinkClick r:id="rId11"/>
              </a:rPr>
              <a:t>http://physicalliteracy.cymru/physical-education-youth-sport/</a:t>
            </a:r>
            <a:r>
              <a:rPr lang="en-GB" sz="1400" dirty="0"/>
              <a:t>. Last accessed 14th Oct 2018.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79345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309214B-9B60-4A94-88B5-44CB8D263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004"/>
          <a:stretch>
            <a:fillRect/>
          </a:stretch>
        </p:blipFill>
        <p:spPr>
          <a:xfrm>
            <a:off x="0" y="1783365"/>
            <a:ext cx="12192000" cy="5074635"/>
          </a:xfrm>
          <a:custGeom>
            <a:avLst/>
            <a:gdLst>
              <a:gd name="connsiteX0" fmla="*/ 0 w 12192000"/>
              <a:gd name="connsiteY0" fmla="*/ 0 h 5074635"/>
              <a:gd name="connsiteX1" fmla="*/ 12192000 w 12192000"/>
              <a:gd name="connsiteY1" fmla="*/ 0 h 5074635"/>
              <a:gd name="connsiteX2" fmla="*/ 12192000 w 12192000"/>
              <a:gd name="connsiteY2" fmla="*/ 5074635 h 5074635"/>
              <a:gd name="connsiteX3" fmla="*/ 0 w 12192000"/>
              <a:gd name="connsiteY3" fmla="*/ 5074635 h 5074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074635">
                <a:moveTo>
                  <a:pt x="0" y="0"/>
                </a:moveTo>
                <a:lnTo>
                  <a:pt x="12192000" y="0"/>
                </a:lnTo>
                <a:lnTo>
                  <a:pt x="12192000" y="5074635"/>
                </a:lnTo>
                <a:lnTo>
                  <a:pt x="0" y="5074635"/>
                </a:lnTo>
                <a:close/>
              </a:path>
            </a:pathLst>
          </a:cu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04963D2-8363-4ADE-8F0C-6B2E32D4DB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3769986"/>
              </p:ext>
            </p:extLst>
          </p:nvPr>
        </p:nvGraphicFramePr>
        <p:xfrm>
          <a:off x="0" y="1330809"/>
          <a:ext cx="12192001" cy="556658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76906">
                  <a:extLst>
                    <a:ext uri="{9D8B030D-6E8A-4147-A177-3AD203B41FA5}">
                      <a16:colId xmlns:a16="http://schemas.microsoft.com/office/drawing/2014/main" val="1167717748"/>
                    </a:ext>
                  </a:extLst>
                </a:gridCol>
                <a:gridCol w="252212">
                  <a:extLst>
                    <a:ext uri="{9D8B030D-6E8A-4147-A177-3AD203B41FA5}">
                      <a16:colId xmlns:a16="http://schemas.microsoft.com/office/drawing/2014/main" val="3546807366"/>
                    </a:ext>
                  </a:extLst>
                </a:gridCol>
                <a:gridCol w="252212">
                  <a:extLst>
                    <a:ext uri="{9D8B030D-6E8A-4147-A177-3AD203B41FA5}">
                      <a16:colId xmlns:a16="http://schemas.microsoft.com/office/drawing/2014/main" val="2215767633"/>
                    </a:ext>
                  </a:extLst>
                </a:gridCol>
                <a:gridCol w="1132608">
                  <a:extLst>
                    <a:ext uri="{9D8B030D-6E8A-4147-A177-3AD203B41FA5}">
                      <a16:colId xmlns:a16="http://schemas.microsoft.com/office/drawing/2014/main" val="2413266872"/>
                    </a:ext>
                  </a:extLst>
                </a:gridCol>
                <a:gridCol w="1132608">
                  <a:extLst>
                    <a:ext uri="{9D8B030D-6E8A-4147-A177-3AD203B41FA5}">
                      <a16:colId xmlns:a16="http://schemas.microsoft.com/office/drawing/2014/main" val="636593635"/>
                    </a:ext>
                  </a:extLst>
                </a:gridCol>
                <a:gridCol w="1133681">
                  <a:extLst>
                    <a:ext uri="{9D8B030D-6E8A-4147-A177-3AD203B41FA5}">
                      <a16:colId xmlns:a16="http://schemas.microsoft.com/office/drawing/2014/main" val="406713819"/>
                    </a:ext>
                  </a:extLst>
                </a:gridCol>
                <a:gridCol w="252212">
                  <a:extLst>
                    <a:ext uri="{9D8B030D-6E8A-4147-A177-3AD203B41FA5}">
                      <a16:colId xmlns:a16="http://schemas.microsoft.com/office/drawing/2014/main" val="3094911830"/>
                    </a:ext>
                  </a:extLst>
                </a:gridCol>
                <a:gridCol w="1133681">
                  <a:extLst>
                    <a:ext uri="{9D8B030D-6E8A-4147-A177-3AD203B41FA5}">
                      <a16:colId xmlns:a16="http://schemas.microsoft.com/office/drawing/2014/main" val="1964026942"/>
                    </a:ext>
                  </a:extLst>
                </a:gridCol>
                <a:gridCol w="1132608">
                  <a:extLst>
                    <a:ext uri="{9D8B030D-6E8A-4147-A177-3AD203B41FA5}">
                      <a16:colId xmlns:a16="http://schemas.microsoft.com/office/drawing/2014/main" val="3381557703"/>
                    </a:ext>
                  </a:extLst>
                </a:gridCol>
                <a:gridCol w="1133681">
                  <a:extLst>
                    <a:ext uri="{9D8B030D-6E8A-4147-A177-3AD203B41FA5}">
                      <a16:colId xmlns:a16="http://schemas.microsoft.com/office/drawing/2014/main" val="4071201774"/>
                    </a:ext>
                  </a:extLst>
                </a:gridCol>
                <a:gridCol w="252212">
                  <a:extLst>
                    <a:ext uri="{9D8B030D-6E8A-4147-A177-3AD203B41FA5}">
                      <a16:colId xmlns:a16="http://schemas.microsoft.com/office/drawing/2014/main" val="2642057977"/>
                    </a:ext>
                  </a:extLst>
                </a:gridCol>
                <a:gridCol w="1133681">
                  <a:extLst>
                    <a:ext uri="{9D8B030D-6E8A-4147-A177-3AD203B41FA5}">
                      <a16:colId xmlns:a16="http://schemas.microsoft.com/office/drawing/2014/main" val="697015304"/>
                    </a:ext>
                  </a:extLst>
                </a:gridCol>
                <a:gridCol w="773699">
                  <a:extLst>
                    <a:ext uri="{9D8B030D-6E8A-4147-A177-3AD203B41FA5}">
                      <a16:colId xmlns:a16="http://schemas.microsoft.com/office/drawing/2014/main" val="4292032727"/>
                    </a:ext>
                  </a:extLst>
                </a:gridCol>
              </a:tblGrid>
              <a:tr h="142918">
                <a:tc gridSpan="1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 dirty="0">
                          <a:effectLst/>
                        </a:rPr>
                        <a:t>Personal Evaluation – to support your academic progress please complete the section below </a:t>
                      </a:r>
                      <a:r>
                        <a:rPr lang="en-GB" sz="800" u="sng" dirty="0">
                          <a:effectLst/>
                        </a:rPr>
                        <a:t>BEFORE</a:t>
                      </a:r>
                      <a:r>
                        <a:rPr lang="en-GB" sz="800" u="none" strike="noStrike" dirty="0">
                          <a:effectLst/>
                        </a:rPr>
                        <a:t> submitting your work.</a:t>
                      </a:r>
                      <a:endParaRPr lang="en-GB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167522"/>
                  </a:ext>
                </a:extLst>
              </a:tr>
              <a:tr h="290807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What do you consider to be the best aspects of this work?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I think the best part of this work is the video clip and the amount of new information. 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8885306"/>
                  </a:ext>
                </a:extLst>
              </a:tr>
              <a:tr h="364592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Which aspects do you consider could have been improved in this piece of work?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I feel I could have linked it more into the school life and what happens in lessons currently and how that could be improved 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076473"/>
                  </a:ext>
                </a:extLst>
              </a:tr>
              <a:tr h="364592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What have you found most satisfying whilst undertaking this submission?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u="none" strike="noStrike" dirty="0">
                          <a:effectLst/>
                        </a:rPr>
                        <a:t>I enjoyed researching new information and finding out about different companies that help the local communities 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1993538"/>
                  </a:ext>
                </a:extLst>
              </a:tr>
              <a:tr h="165932"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 dirty="0">
                          <a:effectLst/>
                        </a:rPr>
                        <a:t> </a:t>
                      </a:r>
                      <a:endParaRPr lang="en-GB" sz="900" u="sng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 dirty="0">
                          <a:effectLst/>
                        </a:rPr>
                        <a:t>ASSESSMENT CRITERIA</a:t>
                      </a:r>
                      <a:endParaRPr lang="en-GB" sz="10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rowSpan="2"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Learning</a:t>
                      </a:r>
                      <a:endParaRPr lang="en-GB" sz="9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Outcomes</a:t>
                      </a:r>
                      <a:endParaRPr lang="en-GB" sz="9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 vert="vert270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GRADE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6707827"/>
                  </a:ext>
                </a:extLst>
              </a:tr>
              <a:tr h="28596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Poor</a:t>
                      </a:r>
                      <a:endParaRPr lang="en-GB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0-25%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Unsatisfactory</a:t>
                      </a:r>
                      <a:endParaRPr lang="en-GB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26-39%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Satisfactory</a:t>
                      </a:r>
                      <a:endParaRPr lang="en-GB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40 – 49%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Good</a:t>
                      </a:r>
                      <a:endParaRPr lang="en-GB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50 – 59%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Very Good</a:t>
                      </a:r>
                      <a:endParaRPr lang="en-GB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60 – 69%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Excellent</a:t>
                      </a:r>
                      <a:endParaRPr lang="en-GB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70 – 85%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Exceptional</a:t>
                      </a:r>
                      <a:endParaRPr lang="en-GB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86– 100%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  %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extLst>
                  <a:ext uri="{0D108BD9-81ED-4DB2-BD59-A6C34878D82A}">
                    <a16:rowId xmlns:a16="http://schemas.microsoft.com/office/drawing/2014/main" val="1143666580"/>
                  </a:ext>
                </a:extLst>
              </a:tr>
              <a:tr h="2167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principles of inclusion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1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40%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extLst>
                  <a:ext uri="{0D108BD9-81ED-4DB2-BD59-A6C34878D82A}">
                    <a16:rowId xmlns:a16="http://schemas.microsoft.com/office/drawing/2014/main" val="3352407708"/>
                  </a:ext>
                </a:extLst>
              </a:tr>
              <a:tr h="29048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the issues relating to chosen aspects of inclusion</a:t>
                      </a:r>
                      <a:endParaRPr lang="en-GB" sz="11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2,3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30%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extLst>
                  <a:ext uri="{0D108BD9-81ED-4DB2-BD59-A6C34878D82A}">
                    <a16:rowId xmlns:a16="http://schemas.microsoft.com/office/drawing/2014/main" val="3056061474"/>
                  </a:ext>
                </a:extLst>
              </a:tr>
              <a:tr h="3984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Response to questions</a:t>
                      </a:r>
                      <a:endParaRPr lang="en-GB" sz="11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1,2,3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10%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extLst>
                  <a:ext uri="{0D108BD9-81ED-4DB2-BD59-A6C34878D82A}">
                    <a16:rowId xmlns:a16="http://schemas.microsoft.com/office/drawing/2014/main" val="3960071526"/>
                  </a:ext>
                </a:extLst>
              </a:tr>
              <a:tr h="1429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Visual presentation and delivery skills</a:t>
                      </a:r>
                      <a:endParaRPr lang="en-GB" sz="11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05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 dirty="0">
                          <a:effectLst/>
                        </a:rPr>
                        <a:t>20%</a:t>
                      </a:r>
                      <a:endParaRPr lang="en-GB" sz="105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extLst>
                  <a:ext uri="{0D108BD9-81ED-4DB2-BD59-A6C34878D82A}">
                    <a16:rowId xmlns:a16="http://schemas.microsoft.com/office/drawing/2014/main" val="2947096945"/>
                  </a:ext>
                </a:extLst>
              </a:tr>
              <a:tr h="285967">
                <a:tc gridSpan="1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It is expected that students will present work that is proof read, correctly referenced and adheres to the Assessment Checklist. Therefore a range of 0 – 10 marks will be deducted for non-completion of any of the points on the checklist below.</a:t>
                      </a:r>
                      <a:endParaRPr lang="en-GB" sz="11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8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extLst>
                  <a:ext uri="{0D108BD9-81ED-4DB2-BD59-A6C34878D82A}">
                    <a16:rowId xmlns:a16="http://schemas.microsoft.com/office/drawing/2014/main" val="82864997"/>
                  </a:ext>
                </a:extLst>
              </a:tr>
              <a:tr h="2291901">
                <a:tc gridSpan="1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TUTOR COMMENTS: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u="none" strike="noStrike" dirty="0">
                          <a:effectLst/>
                        </a:rPr>
                        <a:t> </a:t>
                      </a:r>
                      <a:endParaRPr lang="en-GB" sz="8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194961"/>
                  </a:ext>
                </a:extLst>
              </a:tr>
              <a:tr h="285967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 Submission date: 10</a:t>
                      </a:r>
                      <a:r>
                        <a:rPr lang="en-GB" sz="900" u="none" strike="noStrike" baseline="30000" dirty="0">
                          <a:effectLst/>
                        </a:rPr>
                        <a:t>th</a:t>
                      </a:r>
                      <a:r>
                        <a:rPr lang="en-GB" sz="900" u="none" strike="noStrike" dirty="0">
                          <a:effectLst/>
                        </a:rPr>
                        <a:t> Nov 17</a:t>
                      </a:r>
                      <a:endParaRPr lang="en-GB" sz="1100" u="sng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via Turnitin</a:t>
                      </a:r>
                      <a:endParaRPr lang="en-GB" sz="11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Return date: 10</a:t>
                      </a:r>
                      <a:r>
                        <a:rPr lang="en-GB" sz="900" u="none" strike="noStrike" baseline="30000" dirty="0">
                          <a:effectLst/>
                        </a:rPr>
                        <a:t>th</a:t>
                      </a:r>
                      <a:r>
                        <a:rPr lang="en-GB" sz="900" u="none" strike="noStrike" dirty="0">
                          <a:effectLst/>
                        </a:rPr>
                        <a:t> Dec 17</a:t>
                      </a:r>
                      <a:endParaRPr lang="en-GB" sz="1100" u="sng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(at least within 4 weeks)</a:t>
                      </a:r>
                      <a:endParaRPr lang="en-GB" sz="11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Tutor: </a:t>
                      </a:r>
                      <a:endParaRPr lang="en-GB" sz="11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Mark: </a:t>
                      </a:r>
                      <a:endParaRPr lang="en-GB" sz="11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34754" marR="34754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973397"/>
                  </a:ext>
                </a:extLst>
              </a:tr>
            </a:tbl>
          </a:graphicData>
        </a:graphic>
      </p:graphicFrame>
      <p:sp>
        <p:nvSpPr>
          <p:cNvPr id="12" name="Rectangle 2">
            <a:extLst>
              <a:ext uri="{FF2B5EF4-FFF2-40B4-BE49-F238E27FC236}">
                <a16:creationId xmlns:a16="http://schemas.microsoft.com/office/drawing/2014/main" id="{A55DB97F-99ED-4BE8-9D5D-301975AE90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8259" y="64099"/>
            <a:ext cx="4801314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177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School of Sport, Health &amp; Outdoor Education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Assessment Feedback Sheet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	                  Student No./Name: Cai Pughsley/1706864	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                                     Module: Inclusion in Physical Education 	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                                     Module Code: SHSS5078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2968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813</Words>
  <Application>Microsoft Office PowerPoint</Application>
  <PresentationFormat>Widescreen</PresentationFormat>
  <Paragraphs>156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MS Minngs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Cai Pughsley</dc:creator>
  <cp:lastModifiedBy>Cai Pughsley</cp:lastModifiedBy>
  <cp:revision>18</cp:revision>
  <dcterms:created xsi:type="dcterms:W3CDTF">2018-11-02T09:21:32Z</dcterms:created>
  <dcterms:modified xsi:type="dcterms:W3CDTF">2018-11-02T13:42:32Z</dcterms:modified>
</cp:coreProperties>
</file>