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5"/>
  </p:notesMasterIdLst>
  <p:sldIdLst>
    <p:sldId id="284" r:id="rId2"/>
    <p:sldId id="320" r:id="rId3"/>
    <p:sldId id="321" r:id="rId4"/>
    <p:sldId id="283" r:id="rId5"/>
    <p:sldId id="286" r:id="rId6"/>
    <p:sldId id="282" r:id="rId7"/>
    <p:sldId id="287" r:id="rId8"/>
    <p:sldId id="258" r:id="rId9"/>
    <p:sldId id="288" r:id="rId10"/>
    <p:sldId id="260" r:id="rId11"/>
    <p:sldId id="261" r:id="rId12"/>
    <p:sldId id="285" r:id="rId13"/>
    <p:sldId id="263" r:id="rId14"/>
    <p:sldId id="266" r:id="rId15"/>
    <p:sldId id="267" r:id="rId16"/>
    <p:sldId id="268" r:id="rId17"/>
    <p:sldId id="271" r:id="rId18"/>
    <p:sldId id="273" r:id="rId19"/>
    <p:sldId id="274" r:id="rId20"/>
    <p:sldId id="275" r:id="rId21"/>
    <p:sldId id="276" r:id="rId22"/>
    <p:sldId id="278" r:id="rId23"/>
    <p:sldId id="279" r:id="rId24"/>
    <p:sldId id="269" r:id="rId25"/>
    <p:sldId id="281" r:id="rId26"/>
    <p:sldId id="337" r:id="rId27"/>
    <p:sldId id="338" r:id="rId28"/>
    <p:sldId id="289" r:id="rId29"/>
    <p:sldId id="323" r:id="rId30"/>
    <p:sldId id="332" r:id="rId31"/>
    <p:sldId id="336" r:id="rId32"/>
    <p:sldId id="306" r:id="rId33"/>
    <p:sldId id="324" r:id="rId34"/>
    <p:sldId id="325" r:id="rId35"/>
    <p:sldId id="326" r:id="rId36"/>
    <p:sldId id="327" r:id="rId37"/>
    <p:sldId id="328" r:id="rId38"/>
    <p:sldId id="329" r:id="rId39"/>
    <p:sldId id="330" r:id="rId40"/>
    <p:sldId id="331" r:id="rId41"/>
    <p:sldId id="333" r:id="rId42"/>
    <p:sldId id="334" r:id="rId43"/>
    <p:sldId id="335"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482" autoAdjust="0"/>
  </p:normalViewPr>
  <p:slideViewPr>
    <p:cSldViewPr snapToGrid="0">
      <p:cViewPr varScale="1">
        <p:scale>
          <a:sx n="74" d="100"/>
          <a:sy n="74" d="100"/>
        </p:scale>
        <p:origin x="6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C3F9F2-C4B8-429A-99C0-E01F42714714}" type="datetimeFigureOut">
              <a:rPr lang="en-GB" smtClean="0"/>
              <a:t>30/04/2018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C134E-0F64-423B-8FBC-D444E16F94D4}" type="slidenum">
              <a:rPr lang="en-GB" smtClean="0"/>
              <a:t>‹#›</a:t>
            </a:fld>
            <a:endParaRPr lang="en-GB"/>
          </a:p>
        </p:txBody>
      </p:sp>
    </p:spTree>
    <p:extLst>
      <p:ext uri="{BB962C8B-B14F-4D97-AF65-F5344CB8AC3E}">
        <p14:creationId xmlns:p14="http://schemas.microsoft.com/office/powerpoint/2010/main" val="1935873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25C5B-6D91-455E-A491-48C5BBC2720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6654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25C5B-6D91-455E-A491-48C5BBC2720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4209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25C5B-6D91-455E-A491-48C5BBC2720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8557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25C5B-6D91-455E-A491-48C5BBC2720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336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25C5B-6D91-455E-A491-48C5BBC2720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3280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325C5B-6D91-455E-A491-48C5BBC2720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2989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9AAD76A-7500-4006-B39A-EE6D131D4138}" type="datetimeFigureOut">
              <a:rPr lang="en-GB" smtClean="0"/>
              <a:t>30/04/2018</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4F13367E-2DF0-413C-959A-3A910ED81E1D}"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2131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AAD76A-7500-4006-B39A-EE6D131D41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3983622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9AAD76A-7500-4006-B39A-EE6D131D4138}" type="datetimeFigureOut">
              <a:rPr lang="en-GB" smtClean="0"/>
              <a:t>30/04/2018</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4F13367E-2DF0-413C-959A-3A910ED81E1D}"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69194293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AAD76A-7500-4006-B39A-EE6D131D4138}"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388631932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AAD76A-7500-4006-B39A-EE6D131D4138}" type="datetimeFigureOut">
              <a:rPr lang="en-GB" smtClean="0"/>
              <a:t>30/04/2018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1166838155"/>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AAD76A-7500-4006-B39A-EE6D131D4138}" type="datetimeFigureOut">
              <a:rPr lang="en-GB" smtClean="0"/>
              <a:t>30/04/2018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3772411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AAD76A-7500-4006-B39A-EE6D131D4138}" type="datetimeFigureOut">
              <a:rPr lang="en-GB" smtClean="0"/>
              <a:t>30/04/2018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4293401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9AAD76A-7500-4006-B39A-EE6D131D4138}" type="datetimeFigureOut">
              <a:rPr lang="en-GB" smtClean="0"/>
              <a:t>30/04/2018</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4F13367E-2DF0-413C-959A-3A910ED81E1D}"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1427859"/>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9AAD76A-7500-4006-B39A-EE6D131D4138}" type="datetimeFigureOut">
              <a:rPr lang="en-GB" smtClean="0"/>
              <a:t>30/04/2018</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241887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AAD76A-7500-4006-B39A-EE6D131D41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2811123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AAD76A-7500-4006-B39A-EE6D131D4138}"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3367E-2DF0-413C-959A-3A910ED81E1D}" type="slidenum">
              <a:rPr lang="en-GB" smtClean="0"/>
              <a:t>‹#›</a:t>
            </a:fld>
            <a:endParaRPr lang="en-GB"/>
          </a:p>
        </p:txBody>
      </p:sp>
    </p:spTree>
    <p:extLst>
      <p:ext uri="{BB962C8B-B14F-4D97-AF65-F5344CB8AC3E}">
        <p14:creationId xmlns:p14="http://schemas.microsoft.com/office/powerpoint/2010/main" val="573751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9AAD76A-7500-4006-B39A-EE6D131D4138}" type="datetimeFigureOut">
              <a:rPr lang="en-GB" smtClean="0"/>
              <a:t>30/04/2018</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4F13367E-2DF0-413C-959A-3A910ED81E1D}"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8706438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8523" y="1098388"/>
            <a:ext cx="10318418" cy="4394988"/>
          </a:xfrm>
        </p:spPr>
        <p:txBody>
          <a:bodyPr/>
          <a:lstStyle/>
          <a:p>
            <a:r>
              <a:rPr lang="en-GB" sz="6000" b="1" dirty="0">
                <a:latin typeface="Times New Roman" panose="02020603050405020304" pitchFamily="18" charset="0"/>
                <a:cs typeface="Times New Roman" panose="02020603050405020304" pitchFamily="18" charset="0"/>
              </a:rPr>
              <a:t>Presentation on Retail industry</a:t>
            </a:r>
            <a:endParaRPr lang="en-GB" sz="6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lstStyle/>
          <a:p>
            <a:r>
              <a:rPr lang="en-GB" dirty="0"/>
              <a:t>Sainsbury’s plc</a:t>
            </a:r>
          </a:p>
        </p:txBody>
      </p:sp>
    </p:spTree>
    <p:extLst>
      <p:ext uri="{BB962C8B-B14F-4D97-AF65-F5344CB8AC3E}">
        <p14:creationId xmlns:p14="http://schemas.microsoft.com/office/powerpoint/2010/main" val="4029331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EB9B-D1E3-4E17-A44F-9F956C5AC6BD}"/>
              </a:ext>
            </a:extLst>
          </p:cNvPr>
          <p:cNvSpPr>
            <a:spLocks noGrp="1"/>
          </p:cNvSpPr>
          <p:nvPr>
            <p:ph type="title"/>
          </p:nvPr>
        </p:nvSpPr>
        <p:spPr>
          <a:xfrm>
            <a:off x="2806706" y="568345"/>
            <a:ext cx="8897565" cy="1560716"/>
          </a:xfrm>
        </p:spPr>
        <p:txBody>
          <a:bodyPr>
            <a:normAutofit fontScale="90000"/>
          </a:bodyPr>
          <a:lstStyle/>
          <a:p>
            <a:br>
              <a:rPr lang="en-GB" sz="3600" dirty="0">
                <a:latin typeface="Times New Roman" panose="02020603050405020304" pitchFamily="18" charset="0"/>
                <a:cs typeface="Times New Roman" panose="02020603050405020304" pitchFamily="18" charset="0"/>
              </a:rPr>
            </a:b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              SKILLS FOR WORK PLACE</a:t>
            </a:r>
          </a:p>
        </p:txBody>
      </p:sp>
      <p:graphicFrame>
        <p:nvGraphicFramePr>
          <p:cNvPr id="4" name="Content Placeholder 3">
            <a:extLst>
              <a:ext uri="{FF2B5EF4-FFF2-40B4-BE49-F238E27FC236}">
                <a16:creationId xmlns:a16="http://schemas.microsoft.com/office/drawing/2014/main" id="{F8460B61-F97C-43F4-93AC-F492AFDCF7FE}"/>
              </a:ext>
            </a:extLst>
          </p:cNvPr>
          <p:cNvGraphicFramePr>
            <a:graphicFrameLocks noGrp="1"/>
          </p:cNvGraphicFramePr>
          <p:nvPr>
            <p:ph idx="1"/>
            <p:extLst>
              <p:ext uri="{D42A27DB-BD31-4B8C-83A1-F6EECF244321}">
                <p14:modId xmlns:p14="http://schemas.microsoft.com/office/powerpoint/2010/main" val="2405757104"/>
              </p:ext>
            </p:extLst>
          </p:nvPr>
        </p:nvGraphicFramePr>
        <p:xfrm>
          <a:off x="3541554" y="3279996"/>
          <a:ext cx="7979886" cy="3122851"/>
        </p:xfrm>
        <a:graphic>
          <a:graphicData uri="http://schemas.openxmlformats.org/drawingml/2006/table">
            <a:tbl>
              <a:tblPr firstRow="1" firstCol="1" lastRow="1" lastCol="1" bandRow="1" bandCol="1">
                <a:tableStyleId>{5C22544A-7EE6-4342-B048-85BDC9FD1C3A}</a:tableStyleId>
              </a:tblPr>
              <a:tblGrid>
                <a:gridCol w="2766167">
                  <a:extLst>
                    <a:ext uri="{9D8B030D-6E8A-4147-A177-3AD203B41FA5}">
                      <a16:colId xmlns:a16="http://schemas.microsoft.com/office/drawing/2014/main" val="2379525245"/>
                    </a:ext>
                  </a:extLst>
                </a:gridCol>
                <a:gridCol w="5213719">
                  <a:extLst>
                    <a:ext uri="{9D8B030D-6E8A-4147-A177-3AD203B41FA5}">
                      <a16:colId xmlns:a16="http://schemas.microsoft.com/office/drawing/2014/main" val="3443486318"/>
                    </a:ext>
                  </a:extLst>
                </a:gridCol>
              </a:tblGrid>
              <a:tr h="1800447">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Student Names and number:</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Bef>
                          <a:spcPts val="600"/>
                        </a:spcBef>
                        <a:spcAft>
                          <a:spcPts val="600"/>
                        </a:spcAft>
                      </a:pPr>
                      <a:r>
                        <a:rPr lang="en-AU" sz="1800" dirty="0">
                          <a:effectLst/>
                          <a:latin typeface="Times New Roman" panose="02020603050405020304" pitchFamily="18" charset="0"/>
                          <a:cs typeface="Times New Roman" panose="02020603050405020304" pitchFamily="18" charset="0"/>
                        </a:rPr>
                        <a:t>  Solomon(1605412)  / </a:t>
                      </a:r>
                      <a:r>
                        <a:rPr lang="en-AU" sz="1800" dirty="0" err="1">
                          <a:effectLst/>
                          <a:latin typeface="Times New Roman" panose="02020603050405020304" pitchFamily="18" charset="0"/>
                          <a:cs typeface="Times New Roman" panose="02020603050405020304" pitchFamily="18" charset="0"/>
                        </a:rPr>
                        <a:t>Rajnikant</a:t>
                      </a:r>
                      <a:r>
                        <a:rPr lang="en-AU" sz="1800" dirty="0">
                          <a:effectLst/>
                          <a:latin typeface="Times New Roman" panose="02020603050405020304" pitchFamily="18" charset="0"/>
                          <a:cs typeface="Times New Roman" panose="02020603050405020304" pitchFamily="18" charset="0"/>
                        </a:rPr>
                        <a:t>(1605427) </a:t>
                      </a:r>
                      <a:endParaRPr lang="en-GB" sz="1800" dirty="0">
                        <a:effectLst/>
                        <a:latin typeface="Times New Roman" panose="02020603050405020304" pitchFamily="18" charset="0"/>
                        <a:cs typeface="Times New Roman" panose="02020603050405020304" pitchFamily="18" charset="0"/>
                      </a:endParaRPr>
                    </a:p>
                    <a:p>
                      <a:pPr>
                        <a:lnSpc>
                          <a:spcPct val="107000"/>
                        </a:lnSpc>
                        <a:spcBef>
                          <a:spcPts val="600"/>
                        </a:spcBef>
                        <a:spcAft>
                          <a:spcPts val="600"/>
                        </a:spcAft>
                      </a:pPr>
                      <a:r>
                        <a:rPr lang="en-AU" sz="1800" dirty="0">
                          <a:effectLst/>
                          <a:latin typeface="Times New Roman" panose="02020603050405020304" pitchFamily="18" charset="0"/>
                          <a:cs typeface="Times New Roman" panose="02020603050405020304" pitchFamily="18" charset="0"/>
                        </a:rPr>
                        <a:t>Nelida(1605433)  /  Helen(1605593)</a:t>
                      </a:r>
                      <a:endParaRPr lang="en-GB" sz="1800" dirty="0">
                        <a:effectLst/>
                        <a:latin typeface="Times New Roman" panose="02020603050405020304" pitchFamily="18" charset="0"/>
                        <a:cs typeface="Times New Roman" panose="02020603050405020304" pitchFamily="18" charset="0"/>
                      </a:endParaRPr>
                    </a:p>
                    <a:p>
                      <a:pPr>
                        <a:lnSpc>
                          <a:spcPct val="107000"/>
                        </a:lnSpc>
                        <a:spcBef>
                          <a:spcPts val="600"/>
                        </a:spcBef>
                        <a:spcAft>
                          <a:spcPts val="600"/>
                        </a:spcAft>
                      </a:pPr>
                      <a:r>
                        <a:rPr lang="en-AU" sz="1800" dirty="0">
                          <a:effectLst/>
                          <a:latin typeface="Times New Roman" panose="02020603050405020304" pitchFamily="18" charset="0"/>
                          <a:cs typeface="Times New Roman" panose="02020603050405020304" pitchFamily="18" charset="0"/>
                        </a:rPr>
                        <a:t>Hugh(1605399)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7513801"/>
                  </a:ext>
                </a:extLst>
              </a:tr>
              <a:tr h="548720">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Module No:</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AU" sz="1800" dirty="0">
                          <a:effectLst/>
                          <a:latin typeface="Times New Roman" panose="02020603050405020304" pitchFamily="18" charset="0"/>
                          <a:cs typeface="Times New Roman" panose="02020603050405020304" pitchFamily="18" charset="0"/>
                        </a:rPr>
                        <a:t>EMPL- 4013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9238332"/>
                  </a:ext>
                </a:extLst>
              </a:tr>
              <a:tr h="548720">
                <a:tc>
                  <a:txBody>
                    <a:bodyPr/>
                    <a:lstStyle/>
                    <a:p>
                      <a:pPr>
                        <a:lnSpc>
                          <a:spcPct val="150000"/>
                        </a:lnSpc>
                        <a:spcBef>
                          <a:spcPts val="600"/>
                        </a:spcBef>
                        <a:spcAft>
                          <a:spcPts val="600"/>
                        </a:spcAft>
                      </a:pPr>
                      <a:r>
                        <a:rPr lang="en-AU" sz="1800">
                          <a:effectLst/>
                          <a:latin typeface="Times New Roman" panose="02020603050405020304" pitchFamily="18" charset="0"/>
                          <a:cs typeface="Times New Roman" panose="02020603050405020304" pitchFamily="18" charset="0"/>
                        </a:rPr>
                        <a:t>Module Title:</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AU" sz="1800" dirty="0">
                          <a:effectLst/>
                          <a:latin typeface="Times New Roman" panose="02020603050405020304" pitchFamily="18" charset="0"/>
                          <a:cs typeface="Times New Roman" panose="02020603050405020304" pitchFamily="18" charset="0"/>
                        </a:rPr>
                        <a:t>Pathway Project 2 : Sustainability and Global Citizenship</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5306459"/>
                  </a:ext>
                </a:extLst>
              </a:tr>
            </a:tbl>
          </a:graphicData>
        </a:graphic>
      </p:graphicFrame>
      <p:pic>
        <p:nvPicPr>
          <p:cNvPr id="11" name="Picture 10" descr="Description: :::::::Desktop:In progress desktop:TRINITY SAINT DAVID:logo:TSD_logo2010.jpg">
            <a:extLst>
              <a:ext uri="{FF2B5EF4-FFF2-40B4-BE49-F238E27FC236}">
                <a16:creationId xmlns:a16="http://schemas.microsoft.com/office/drawing/2014/main" id="{C334EDBD-04AD-446A-A5AC-35F0C53B4CDE}"/>
              </a:ext>
            </a:extLst>
          </p:cNvPr>
          <p:cNvPicPr/>
          <p:nvPr/>
        </p:nvPicPr>
        <p:blipFill>
          <a:blip r:embed="rId2" cstate="print"/>
          <a:srcRect/>
          <a:stretch>
            <a:fillRect/>
          </a:stretch>
        </p:blipFill>
        <p:spPr bwMode="auto">
          <a:xfrm>
            <a:off x="3070860" y="788633"/>
            <a:ext cx="2209800" cy="742950"/>
          </a:xfrm>
          <a:prstGeom prst="rect">
            <a:avLst/>
          </a:prstGeom>
          <a:noFill/>
          <a:ln w="9525">
            <a:noFill/>
            <a:miter lim="800000"/>
            <a:headEnd/>
            <a:tailEnd/>
          </a:ln>
        </p:spPr>
      </p:pic>
    </p:spTree>
    <p:extLst>
      <p:ext uri="{BB962C8B-B14F-4D97-AF65-F5344CB8AC3E}">
        <p14:creationId xmlns:p14="http://schemas.microsoft.com/office/powerpoint/2010/main" val="1806199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271E-AFCA-417D-93FE-FCFAD8DF3A8F}"/>
              </a:ext>
            </a:extLst>
          </p:cNvPr>
          <p:cNvSpPr>
            <a:spLocks noGrp="1"/>
          </p:cNvSpPr>
          <p:nvPr>
            <p:ph type="title"/>
          </p:nvPr>
        </p:nvSpPr>
        <p:spPr/>
        <p:txBody>
          <a:bodyPr>
            <a:normAutofit fontScale="90000"/>
          </a:bodyPr>
          <a:lstStyle/>
          <a:p>
            <a:pPr algn="ctr"/>
            <a:r>
              <a:rPr lang="en-AU" sz="4000" b="1" dirty="0">
                <a:latin typeface="Times New Roman" panose="02020603050405020304" pitchFamily="18" charset="0"/>
                <a:cs typeface="Times New Roman" panose="02020603050405020304" pitchFamily="18" charset="0"/>
              </a:rPr>
              <a:t>STATEMENT OF CONFIRMATION OF AUTHENTICITY</a:t>
            </a:r>
            <a:br>
              <a:rPr lang="en-GB" dirty="0"/>
            </a:br>
            <a:endParaRPr lang="en-GB" dirty="0"/>
          </a:p>
        </p:txBody>
      </p:sp>
      <p:sp>
        <p:nvSpPr>
          <p:cNvPr id="3" name="Content Placeholder 2">
            <a:extLst>
              <a:ext uri="{FF2B5EF4-FFF2-40B4-BE49-F238E27FC236}">
                <a16:creationId xmlns:a16="http://schemas.microsoft.com/office/drawing/2014/main" id="{9A0F8031-77A2-4F27-BE6B-9751B3DBCCF0}"/>
              </a:ext>
            </a:extLst>
          </p:cNvPr>
          <p:cNvSpPr>
            <a:spLocks noGrp="1"/>
          </p:cNvSpPr>
          <p:nvPr>
            <p:ph idx="1"/>
          </p:nvPr>
        </p:nvSpPr>
        <p:spPr/>
        <p:txBody>
          <a:bodyPr/>
          <a:lstStyle/>
          <a:p>
            <a:r>
              <a:rPr lang="en-AU" sz="1800" dirty="0">
                <a:latin typeface="Times New Roman" panose="02020603050405020304" pitchFamily="18"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1800" dirty="0">
              <a:latin typeface="Times New Roman" panose="02020603050405020304" pitchFamily="18" charset="0"/>
              <a:cs typeface="Times New Roman" panose="02020603050405020304" pitchFamily="18" charset="0"/>
            </a:endParaRPr>
          </a:p>
          <a:p>
            <a:r>
              <a:rPr lang="en-AU" sz="1800" dirty="0">
                <a:latin typeface="Times New Roman" panose="02020603050405020304" pitchFamily="18" charset="0"/>
                <a:cs typeface="Times New Roman" panose="02020603050405020304" pitchFamily="18" charset="0"/>
              </a:rPr>
              <a:t>Attention is drawn to the plagiarism and unfair practice policies of both the University and of ILM.</a:t>
            </a:r>
            <a:endParaRPr lang="en-GB"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16018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997E2-17E6-4CC8-9F8B-B95A3584D5E4}"/>
              </a:ext>
            </a:extLst>
          </p:cNvPr>
          <p:cNvSpPr>
            <a:spLocks noGrp="1"/>
          </p:cNvSpPr>
          <p:nvPr>
            <p:ph type="title"/>
          </p:nvPr>
        </p:nvSpPr>
        <p:spPr>
          <a:xfrm>
            <a:off x="1251678" y="382385"/>
            <a:ext cx="10178322" cy="977183"/>
          </a:xfrm>
        </p:spPr>
        <p:txBody>
          <a:bodyPr>
            <a:normAutofit/>
          </a:bodyPr>
          <a:lstStyle/>
          <a:p>
            <a:pPr algn="ctr"/>
            <a:r>
              <a:rPr lang="en-GB" sz="3600" b="1" dirty="0">
                <a:latin typeface="Times New Roman" panose="02020603050405020304" pitchFamily="18" charset="0"/>
                <a:cs typeface="Times New Roman" panose="02020603050405020304" pitchFamily="18" charset="0"/>
              </a:rPr>
              <a:t>contents</a:t>
            </a:r>
          </a:p>
        </p:txBody>
      </p:sp>
      <p:sp>
        <p:nvSpPr>
          <p:cNvPr id="4" name="Rectangle 1">
            <a:extLst>
              <a:ext uri="{FF2B5EF4-FFF2-40B4-BE49-F238E27FC236}">
                <a16:creationId xmlns:a16="http://schemas.microsoft.com/office/drawing/2014/main" id="{F0F34E3D-784E-4ABB-85F8-E543810DD8BD}"/>
              </a:ext>
            </a:extLst>
          </p:cNvPr>
          <p:cNvSpPr>
            <a:spLocks noGrp="1" noChangeArrowheads="1"/>
          </p:cNvSpPr>
          <p:nvPr>
            <p:ph idx="1"/>
          </p:nvPr>
        </p:nvSpPr>
        <p:spPr bwMode="auto">
          <a:xfrm>
            <a:off x="1251677" y="1037348"/>
            <a:ext cx="9601201" cy="60908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indent="0">
              <a:buNone/>
            </a:pPr>
            <a:endParaRPr lang="en-GB" sz="1400" b="1" dirty="0"/>
          </a:p>
          <a:p>
            <a:pPr marL="0" indent="0">
              <a:buNone/>
            </a:pPr>
            <a:endParaRPr lang="en-GB" sz="1800" b="1"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Introduction</a:t>
            </a:r>
          </a:p>
          <a:p>
            <a:r>
              <a:rPr lang="en-GB" sz="1800" b="1" dirty="0">
                <a:latin typeface="Times New Roman" panose="02020603050405020304" pitchFamily="18" charset="0"/>
                <a:cs typeface="Times New Roman" panose="02020603050405020304" pitchFamily="18" charset="0"/>
              </a:rPr>
              <a:t>Aims and objective of presentation</a:t>
            </a:r>
          </a:p>
          <a:p>
            <a:r>
              <a:rPr lang="en-GB" sz="1800" b="1" dirty="0">
                <a:latin typeface="Times New Roman" panose="02020603050405020304" pitchFamily="18" charset="0"/>
                <a:cs typeface="Times New Roman" panose="02020603050405020304" pitchFamily="18" charset="0"/>
              </a:rPr>
              <a:t>Sustainability and Globalization by </a:t>
            </a:r>
            <a:r>
              <a:rPr lang="en-GB" sz="1800" b="1" dirty="0">
                <a:solidFill>
                  <a:srgbClr val="C00000"/>
                </a:solidFill>
                <a:latin typeface="Times New Roman" panose="02020603050405020304" pitchFamily="18" charset="0"/>
                <a:cs typeface="Times New Roman" panose="02020603050405020304" pitchFamily="18" charset="0"/>
              </a:rPr>
              <a:t>Solomon,</a:t>
            </a:r>
            <a:r>
              <a:rPr lang="en-GB" sz="1800" b="1" dirty="0">
                <a:latin typeface="Times New Roman" panose="02020603050405020304" pitchFamily="18" charset="0"/>
                <a:cs typeface="Times New Roman" panose="02020603050405020304" pitchFamily="18" charset="0"/>
              </a:rPr>
              <a:t> </a:t>
            </a:r>
            <a:r>
              <a:rPr lang="en-US" sz="1800" b="1" dirty="0">
                <a:solidFill>
                  <a:srgbClr val="C00000"/>
                </a:solidFill>
                <a:latin typeface="Times New Roman" panose="02020603050405020304" pitchFamily="18" charset="0"/>
                <a:cs typeface="Times New Roman" panose="02020603050405020304" pitchFamily="18" charset="0"/>
              </a:rPr>
              <a:t>Hugh </a:t>
            </a:r>
            <a:r>
              <a:rPr lang="en-US" sz="1800" b="1" u="sng" dirty="0">
                <a:solidFill>
                  <a:srgbClr val="C00000"/>
                </a:solidFill>
                <a:latin typeface="Times New Roman" panose="02020603050405020304" pitchFamily="18" charset="0"/>
                <a:cs typeface="Times New Roman" panose="02020603050405020304" pitchFamily="18" charset="0"/>
              </a:rPr>
              <a:t>,</a:t>
            </a:r>
            <a:r>
              <a:rPr lang="en-GB" sz="1800" b="1" dirty="0">
                <a:solidFill>
                  <a:srgbClr val="C00000"/>
                </a:solidFill>
                <a:latin typeface="Times New Roman" panose="02020603050405020304" pitchFamily="18" charset="0"/>
                <a:cs typeface="Times New Roman" panose="02020603050405020304" pitchFamily="18" charset="0"/>
              </a:rPr>
              <a:t> Nelida          </a:t>
            </a:r>
          </a:p>
          <a:p>
            <a:r>
              <a:rPr lang="en-GB" sz="1800" b="1" dirty="0">
                <a:latin typeface="Times New Roman" panose="02020603050405020304" pitchFamily="18" charset="0"/>
                <a:cs typeface="Times New Roman" panose="02020603050405020304" pitchFamily="18" charset="0"/>
              </a:rPr>
              <a:t>Making a difference: Sustainability and Globalisation by </a:t>
            </a:r>
            <a:r>
              <a:rPr lang="en-GB" sz="1800" b="1" dirty="0">
                <a:solidFill>
                  <a:srgbClr val="C00000"/>
                </a:solidFill>
                <a:latin typeface="Times New Roman" panose="02020603050405020304" pitchFamily="18" charset="0"/>
                <a:cs typeface="Times New Roman" panose="02020603050405020304" pitchFamily="18" charset="0"/>
              </a:rPr>
              <a:t>Solomon </a:t>
            </a:r>
          </a:p>
          <a:p>
            <a:r>
              <a:rPr lang="en-US" sz="1800" b="1" dirty="0">
                <a:latin typeface="Times New Roman" panose="02020603050405020304" pitchFamily="18" charset="0"/>
                <a:cs typeface="Times New Roman" panose="02020603050405020304" pitchFamily="18" charset="0"/>
              </a:rPr>
              <a:t>Protecting Environment</a:t>
            </a:r>
            <a:endParaRPr lang="en-GB" sz="1800" b="1" dirty="0">
              <a:latin typeface="Times New Roman" panose="02020603050405020304" pitchFamily="18" charset="0"/>
              <a:cs typeface="Times New Roman" panose="02020603050405020304" pitchFamily="18" charset="0"/>
            </a:endParaRPr>
          </a:p>
          <a:p>
            <a:r>
              <a:rPr lang="en-US" sz="1800" b="1" dirty="0">
                <a:latin typeface="Times New Roman" panose="02020603050405020304" pitchFamily="18" charset="0"/>
                <a:cs typeface="Times New Roman" panose="02020603050405020304" pitchFamily="18" charset="0"/>
              </a:rPr>
              <a:t>Key achievements on sustainability </a:t>
            </a:r>
            <a:br>
              <a:rPr lang="en-US" sz="1800" b="1"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by </a:t>
            </a:r>
            <a:r>
              <a:rPr lang="en-US" sz="1800" b="1" u="sng" dirty="0">
                <a:solidFill>
                  <a:srgbClr val="C00000"/>
                </a:solidFill>
                <a:latin typeface="Times New Roman" panose="02020603050405020304" pitchFamily="18" charset="0"/>
                <a:cs typeface="Times New Roman" panose="02020603050405020304" pitchFamily="18" charset="0"/>
              </a:rPr>
              <a:t>Hugh</a:t>
            </a:r>
            <a:endParaRPr lang="en-GB" sz="1800" b="1" dirty="0">
              <a:solidFill>
                <a:srgbClr val="C00000"/>
              </a:solidFill>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Steps towards sustainability</a:t>
            </a: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by </a:t>
            </a:r>
            <a:r>
              <a:rPr lang="en-GB" sz="1800" b="1" dirty="0">
                <a:solidFill>
                  <a:srgbClr val="C00000"/>
                </a:solidFill>
                <a:latin typeface="Times New Roman" panose="02020603050405020304" pitchFamily="18" charset="0"/>
                <a:cs typeface="Times New Roman" panose="02020603050405020304" pitchFamily="18" charset="0"/>
              </a:rPr>
              <a:t>Nelida</a:t>
            </a:r>
          </a:p>
          <a:p>
            <a:r>
              <a:rPr lang="en-GB" sz="1800" b="1" dirty="0">
                <a:latin typeface="Times New Roman" panose="02020603050405020304" pitchFamily="18" charset="0"/>
                <a:cs typeface="Times New Roman" panose="02020603050405020304" pitchFamily="18" charset="0"/>
              </a:rPr>
              <a:t>Leadership and Entrepreneurship</a:t>
            </a: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by </a:t>
            </a:r>
            <a:r>
              <a:rPr lang="en-GB" sz="1800" b="1" u="sng" dirty="0">
                <a:solidFill>
                  <a:srgbClr val="C00000"/>
                </a:solidFill>
                <a:latin typeface="Times New Roman" panose="02020603050405020304" pitchFamily="18" charset="0"/>
                <a:cs typeface="Times New Roman" panose="02020603050405020304" pitchFamily="18" charset="0"/>
              </a:rPr>
              <a:t>Helen</a:t>
            </a:r>
            <a:endParaRPr lang="en-GB" sz="1800" b="1" dirty="0">
              <a:solidFill>
                <a:srgbClr val="C00000"/>
              </a:solidFill>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Community participation by </a:t>
            </a:r>
            <a:r>
              <a:rPr lang="en-GB" sz="1800" b="1" dirty="0" err="1">
                <a:solidFill>
                  <a:srgbClr val="C00000"/>
                </a:solidFill>
                <a:latin typeface="Times New Roman" panose="02020603050405020304" pitchFamily="18" charset="0"/>
                <a:cs typeface="Times New Roman" panose="02020603050405020304" pitchFamily="18" charset="0"/>
              </a:rPr>
              <a:t>Rajnikant</a:t>
            </a:r>
            <a:br>
              <a:rPr lang="en-GB" sz="1800" b="1" dirty="0">
                <a:latin typeface="Times New Roman" panose="02020603050405020304" pitchFamily="18" charset="0"/>
                <a:cs typeface="Times New Roman" panose="02020603050405020304" pitchFamily="18" charset="0"/>
              </a:rPr>
            </a:br>
            <a:r>
              <a:rPr lang="en-GB" sz="1800" b="1" u="sng" dirty="0">
                <a:latin typeface="Times New Roman" panose="02020603050405020304" pitchFamily="18" charset="0"/>
                <a:cs typeface="Times New Roman" panose="02020603050405020304" pitchFamily="18" charset="0"/>
              </a:rPr>
              <a:t>Key Achievements</a:t>
            </a:r>
            <a:endParaRPr lang="en-GB" sz="1800" b="1" dirty="0">
              <a:latin typeface="Times New Roman" panose="02020603050405020304" pitchFamily="18" charset="0"/>
              <a:cs typeface="Times New Roman" panose="02020603050405020304" pitchFamily="18" charset="0"/>
            </a:endParaRPr>
          </a:p>
          <a:p>
            <a:pPr marL="0" indent="0">
              <a:buNone/>
            </a:pPr>
            <a:r>
              <a:rPr lang="en-GB" sz="1800" b="1" dirty="0">
                <a:latin typeface="Times New Roman" panose="02020603050405020304" pitchFamily="18" charset="0"/>
                <a:cs typeface="Times New Roman" panose="02020603050405020304" pitchFamily="18" charset="0"/>
              </a:rPr>
              <a:t>    Community participation </a:t>
            </a:r>
            <a:r>
              <a:rPr lang="en-GB" sz="1800" b="1" u="sng" dirty="0">
                <a:latin typeface="Times New Roman" panose="02020603050405020304" pitchFamily="18" charset="0"/>
                <a:cs typeface="Times New Roman" panose="02020603050405020304" pitchFamily="18" charset="0"/>
              </a:rPr>
              <a:t>Community impact</a:t>
            </a:r>
          </a:p>
          <a:p>
            <a:r>
              <a:rPr lang="en-GB" sz="1800" b="1" dirty="0">
                <a:latin typeface="Times New Roman" panose="02020603050405020304" pitchFamily="18" charset="0"/>
                <a:cs typeface="Times New Roman" panose="02020603050405020304" pitchFamily="18" charset="0"/>
              </a:rPr>
              <a:t>Towards a better world</a:t>
            </a:r>
          </a:p>
          <a:p>
            <a:r>
              <a:rPr lang="en-GB" sz="1800" b="1" dirty="0">
                <a:latin typeface="Times New Roman" panose="02020603050405020304" pitchFamily="18" charset="0"/>
                <a:cs typeface="Times New Roman" panose="02020603050405020304" pitchFamily="18" charset="0"/>
              </a:rPr>
              <a:t>References</a:t>
            </a:r>
          </a:p>
          <a:p>
            <a:r>
              <a:rPr lang="en-GB" sz="1800" b="1" dirty="0">
                <a:latin typeface="Times New Roman" panose="02020603050405020304" pitchFamily="18" charset="0"/>
                <a:cs typeface="Times New Roman" panose="02020603050405020304" pitchFamily="18" charset="0"/>
              </a:rPr>
              <a:t>Learning logs</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51553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8625" y="382385"/>
            <a:ext cx="10695962" cy="1492132"/>
          </a:xfrm>
        </p:spPr>
        <p:txBody>
          <a:bodyPr>
            <a:normAutofit/>
          </a:bodyPr>
          <a:lstStyle/>
          <a:p>
            <a:pPr algn="ctr"/>
            <a:r>
              <a:rPr lang="en-GB" sz="3600" b="1" dirty="0">
                <a:latin typeface="Times New Roman" panose="02020603050405020304" pitchFamily="18" charset="0"/>
                <a:cs typeface="Times New Roman" panose="02020603050405020304" pitchFamily="18" charset="0"/>
              </a:rPr>
              <a:t>AIM:</a:t>
            </a:r>
          </a:p>
        </p:txBody>
      </p:sp>
      <p:sp>
        <p:nvSpPr>
          <p:cNvPr id="3" name="Content Placeholder 2"/>
          <p:cNvSpPr>
            <a:spLocks noGrp="1"/>
          </p:cNvSpPr>
          <p:nvPr>
            <p:ph idx="1"/>
          </p:nvPr>
        </p:nvSpPr>
        <p:spPr>
          <a:xfrm>
            <a:off x="964734" y="2764835"/>
            <a:ext cx="10863743" cy="1759039"/>
          </a:xfrm>
        </p:spPr>
        <p:txBody>
          <a:bodyPr>
            <a:normAutofit/>
          </a:bodyPr>
          <a:lstStyle/>
          <a:p>
            <a:pPr algn="just" fontAlgn="base"/>
            <a:r>
              <a:rPr lang="en-US" sz="1800" dirty="0">
                <a:latin typeface="Times New Roman" panose="02020603050405020304" pitchFamily="18" charset="0"/>
                <a:cs typeface="Times New Roman" panose="02020603050405020304" pitchFamily="18" charset="0"/>
              </a:rPr>
              <a:t>Our aim is to discuss Environmental Sustainability and Globalizations</a:t>
            </a:r>
          </a:p>
          <a:p>
            <a:pPr algn="just" fontAlgn="base"/>
            <a:r>
              <a:rPr lang="en-US" sz="1800" dirty="0">
                <a:latin typeface="Times New Roman" panose="02020603050405020304" pitchFamily="18" charset="0"/>
                <a:cs typeface="Times New Roman" panose="02020603050405020304" pitchFamily="18" charset="0"/>
              </a:rPr>
              <a:t>Highlight the Sainsbury’s leadership and entrepreneurship programs </a:t>
            </a:r>
          </a:p>
          <a:p>
            <a:pPr algn="just" fontAlgn="base"/>
            <a:r>
              <a:rPr lang="en-US" sz="1800" dirty="0">
                <a:latin typeface="Times New Roman" panose="02020603050405020304" pitchFamily="18" charset="0"/>
                <a:cs typeface="Times New Roman" panose="02020603050405020304" pitchFamily="18" charset="0"/>
              </a:rPr>
              <a:t>Discuss about Sainsbury’s contribution towards community</a:t>
            </a:r>
          </a:p>
          <a:p>
            <a:pPr marL="0" indent="0" algn="just" fontAlgn="base">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7172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567" y="382385"/>
            <a:ext cx="10788242" cy="1068910"/>
          </a:xfrm>
        </p:spPr>
        <p:txBody>
          <a:bodyPr>
            <a:normAutofit/>
          </a:bodyPr>
          <a:lstStyle/>
          <a:p>
            <a:pPr algn="ctr"/>
            <a:r>
              <a:rPr lang="en-GB" sz="3600" b="1" dirty="0">
                <a:latin typeface="Times New Roman" panose="02020603050405020304" pitchFamily="18" charset="0"/>
                <a:cs typeface="Times New Roman" panose="02020603050405020304" pitchFamily="18" charset="0"/>
              </a:rPr>
              <a:t>OBJECTIVE:</a:t>
            </a:r>
          </a:p>
        </p:txBody>
      </p:sp>
      <p:sp>
        <p:nvSpPr>
          <p:cNvPr id="3" name="Content Placeholder 2"/>
          <p:cNvSpPr>
            <a:spLocks noGrp="1"/>
          </p:cNvSpPr>
          <p:nvPr>
            <p:ph idx="1"/>
          </p:nvPr>
        </p:nvSpPr>
        <p:spPr>
          <a:xfrm>
            <a:off x="1007415" y="2093494"/>
            <a:ext cx="10838576" cy="4487780"/>
          </a:xfrm>
        </p:spPr>
        <p:txBody>
          <a:bodyPr>
            <a:normAutofit/>
          </a:bodyPr>
          <a:lstStyle/>
          <a:p>
            <a:pPr marL="0" indent="0" algn="just" fontAlgn="base">
              <a:buNone/>
            </a:pPr>
            <a:r>
              <a:rPr lang="en-US" sz="1800" dirty="0">
                <a:latin typeface="Times New Roman" panose="02020603050405020304" pitchFamily="18" charset="0"/>
                <a:cs typeface="Times New Roman" panose="02020603050405020304" pitchFamily="18" charset="0"/>
              </a:rPr>
              <a:t>Our objectives are by the end of this presentation listeners will be able to: </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Understand what Environmental sustainability means</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Understand what Globalization means</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Discuss about J. Sainsbury’s</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Make a difference</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Know how to Protect environment</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Key achievements on sustainability</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Know steps towards sustainability</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Know about leadership and Entrepreneurship</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Community participation in Environmental sustainability and Globalization</a:t>
            </a:r>
          </a:p>
          <a:p>
            <a:pPr algn="just" fontAlgn="base">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What to do towards a better world</a:t>
            </a:r>
          </a:p>
          <a:p>
            <a:pPr algn="just" fontAlgn="base">
              <a:buFont typeface="Wingdings" panose="05000000000000000000" pitchFamily="2" charset="2"/>
              <a:buChar char="Ø"/>
            </a:pPr>
            <a:endParaRPr lang="en-US" sz="1800" dirty="0">
              <a:latin typeface="Times New Roman" panose="02020603050405020304" pitchFamily="18" charset="0"/>
              <a:cs typeface="Times New Roman" panose="02020603050405020304" pitchFamily="18" charset="0"/>
            </a:endParaRPr>
          </a:p>
          <a:p>
            <a:pPr marL="0" indent="0" algn="just" fontAlgn="base">
              <a:buNone/>
            </a:pPr>
            <a:endParaRPr lang="en-US" sz="1800" dirty="0">
              <a:latin typeface="Times New Roman" panose="02020603050405020304" pitchFamily="18" charset="0"/>
              <a:cs typeface="Times New Roman" panose="02020603050405020304" pitchFamily="18" charset="0"/>
            </a:endParaRPr>
          </a:p>
          <a:p>
            <a:pPr algn="just"/>
            <a:endParaRPr lang="en-GB" sz="3200" dirty="0"/>
          </a:p>
        </p:txBody>
      </p:sp>
    </p:spTree>
    <p:extLst>
      <p:ext uri="{BB962C8B-B14F-4D97-AF65-F5344CB8AC3E}">
        <p14:creationId xmlns:p14="http://schemas.microsoft.com/office/powerpoint/2010/main" val="592467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J Sainsbury Plc</a:t>
            </a:r>
            <a:endParaRPr lang="en-GB"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74258" y="2294121"/>
            <a:ext cx="5976247" cy="3456974"/>
          </a:xfrm>
        </p:spPr>
        <p:txBody>
          <a:bodyPr>
            <a:noAutofit/>
          </a:bodyPr>
          <a:lstStyle/>
          <a:p>
            <a:pPr algn="just"/>
            <a:r>
              <a:rPr lang="en-US" sz="1800" i="1" dirty="0">
                <a:latin typeface="Times New Roman" panose="02020603050405020304" pitchFamily="18" charset="0"/>
                <a:cs typeface="Times New Roman" panose="02020603050405020304" pitchFamily="18" charset="0"/>
              </a:rPr>
              <a:t>Sainsbury’s</a:t>
            </a:r>
            <a:r>
              <a:rPr lang="en-US" sz="1800" dirty="0">
                <a:latin typeface="Times New Roman" panose="02020603050405020304" pitchFamily="18" charset="0"/>
                <a:cs typeface="Times New Roman" panose="02020603050405020304" pitchFamily="18" charset="0"/>
              </a:rPr>
              <a:t> is on of the biggest retail and famous organization in the UK which is known as Sainsbury’s supermarket ltd. </a:t>
            </a:r>
          </a:p>
          <a:p>
            <a:pPr algn="just"/>
            <a:r>
              <a:rPr lang="en-GB" sz="1800" dirty="0">
                <a:latin typeface="Times New Roman" panose="02020603050405020304" pitchFamily="18" charset="0"/>
                <a:cs typeface="Times New Roman" panose="02020603050405020304" pitchFamily="18" charset="0"/>
              </a:rPr>
              <a:t>The organization was established in 1869 in England and now the head office is arranged in Holborn Circus, city of London. </a:t>
            </a:r>
          </a:p>
          <a:p>
            <a:pPr algn="just"/>
            <a:r>
              <a:rPr lang="en-GB" sz="1800" dirty="0">
                <a:latin typeface="Times New Roman" panose="02020603050405020304" pitchFamily="18" charset="0"/>
                <a:cs typeface="Times New Roman" panose="02020603050405020304" pitchFamily="18" charset="0"/>
              </a:rPr>
              <a:t>At present this is the third biggest market in UK and is recorded in the London Stock Exchange.</a:t>
            </a:r>
            <a:r>
              <a:rPr lang="en-US" sz="1800" dirty="0">
                <a:latin typeface="Times New Roman" panose="02020603050405020304" pitchFamily="18" charset="0"/>
                <a:cs typeface="Times New Roman" panose="02020603050405020304" pitchFamily="18" charset="0"/>
              </a:rPr>
              <a:t> (Sainsbury’s, 2018)</a:t>
            </a:r>
          </a:p>
          <a:p>
            <a:pPr marL="0" indent="0" algn="just">
              <a:buNone/>
            </a:pPr>
            <a:endParaRPr lang="en-GB" sz="1800" dirty="0">
              <a:latin typeface="Times New Roman" panose="02020603050405020304" pitchFamily="18" charset="0"/>
              <a:cs typeface="Times New Roman" panose="02020603050405020304" pitchFamily="18" charset="0"/>
            </a:endParaRPr>
          </a:p>
        </p:txBody>
      </p:sp>
      <p:pic>
        <p:nvPicPr>
          <p:cNvPr id="1028" name="Picture 4" descr="Image result for sainsbury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7049" y="2701828"/>
            <a:ext cx="4546036" cy="2545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7041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10178322" cy="2072057"/>
          </a:xfrm>
        </p:spPr>
        <p:txBody>
          <a:bodyPr>
            <a:normAutofit fontScale="90000"/>
          </a:bodyPr>
          <a:lstStyle/>
          <a:p>
            <a:pPr algn="ctr"/>
            <a:r>
              <a:rPr lang="en-GB" sz="4000" dirty="0">
                <a:latin typeface="Times New Roman" panose="02020603050405020304" pitchFamily="18" charset="0"/>
                <a:cs typeface="Times New Roman" panose="02020603050405020304" pitchFamily="18" charset="0"/>
              </a:rPr>
              <a:t>Making a difference: </a:t>
            </a:r>
            <a:r>
              <a:rPr lang="en-GB" sz="4000" b="1" dirty="0">
                <a:latin typeface="Times New Roman" panose="02020603050405020304" pitchFamily="18" charset="0"/>
                <a:cs typeface="Times New Roman" panose="02020603050405020304" pitchFamily="18" charset="0"/>
              </a:rPr>
              <a:t>Sustainability and Globalisation </a:t>
            </a:r>
            <a:br>
              <a:rPr lang="en-GB" sz="4000" b="1" dirty="0">
                <a:latin typeface="Times New Roman" panose="02020603050405020304" pitchFamily="18" charset="0"/>
                <a:cs typeface="Times New Roman" panose="02020603050405020304" pitchFamily="18" charset="0"/>
              </a:rPr>
            </a:br>
            <a:r>
              <a:rPr lang="en-GB" sz="4000" b="1" dirty="0">
                <a:latin typeface="Times New Roman" panose="02020603050405020304" pitchFamily="18" charset="0"/>
                <a:cs typeface="Times New Roman" panose="02020603050405020304" pitchFamily="18" charset="0"/>
              </a:rPr>
              <a:t>by </a:t>
            </a:r>
            <a:r>
              <a:rPr lang="en-GB" sz="4000" b="1" dirty="0">
                <a:solidFill>
                  <a:srgbClr val="7030A0"/>
                </a:solidFill>
                <a:latin typeface="Times New Roman" panose="02020603050405020304" pitchFamily="18" charset="0"/>
                <a:cs typeface="Times New Roman" panose="02020603050405020304" pitchFamily="18" charset="0"/>
              </a:rPr>
              <a:t>Solomon</a:t>
            </a:r>
            <a:br>
              <a:rPr lang="en-GB" b="1" dirty="0"/>
            </a:br>
            <a:br>
              <a:rPr lang="en-GB" b="1" dirty="0"/>
            </a:br>
            <a:br>
              <a:rPr lang="en-GB" b="1" dirty="0"/>
            </a:br>
            <a:endParaRPr lang="en-GB" dirty="0"/>
          </a:p>
        </p:txBody>
      </p:sp>
      <p:sp>
        <p:nvSpPr>
          <p:cNvPr id="3" name="Content Placeholder 2"/>
          <p:cNvSpPr>
            <a:spLocks noGrp="1"/>
          </p:cNvSpPr>
          <p:nvPr>
            <p:ph idx="1"/>
          </p:nvPr>
        </p:nvSpPr>
        <p:spPr>
          <a:xfrm>
            <a:off x="1251678" y="3429000"/>
            <a:ext cx="10178322" cy="1839435"/>
          </a:xfrm>
        </p:spPr>
        <p:txBody>
          <a:bodyPr>
            <a:normAutofit/>
          </a:bodyPr>
          <a:lstStyle/>
          <a:p>
            <a:pPr marL="0" indent="0" algn="just" fontAlgn="base">
              <a:buNone/>
            </a:pPr>
            <a:r>
              <a:rPr lang="en-US" sz="1800" b="1" dirty="0">
                <a:latin typeface="Times New Roman" panose="02020603050405020304" pitchFamily="18" charset="0"/>
                <a:cs typeface="Times New Roman" panose="02020603050405020304" pitchFamily="18" charset="0"/>
              </a:rPr>
              <a:t>Protecting Environment</a:t>
            </a:r>
          </a:p>
          <a:p>
            <a:pPr algn="just" fontAlgn="base"/>
            <a:r>
              <a:rPr lang="en-US" sz="1800" dirty="0">
                <a:latin typeface="Times New Roman" panose="02020603050405020304" pitchFamily="18" charset="0"/>
                <a:cs typeface="Times New Roman" panose="02020603050405020304" pitchFamily="18" charset="0"/>
              </a:rPr>
              <a:t>Sainsbury’s  take precaution about the globe and the outcome that both company and the suppliers  have on the environment of the planet. </a:t>
            </a:r>
          </a:p>
          <a:p>
            <a:pPr algn="just" fontAlgn="base"/>
            <a:r>
              <a:rPr lang="en-US" sz="1800" dirty="0">
                <a:latin typeface="Times New Roman" panose="02020603050405020304" pitchFamily="18" charset="0"/>
                <a:cs typeface="Times New Roman" panose="02020603050405020304" pitchFamily="18" charset="0"/>
              </a:rPr>
              <a:t>Sainsbury’s attempts to reduce their emissions, water use and the waste (Sainsbury's, 2018).</a:t>
            </a:r>
          </a:p>
          <a:p>
            <a:pPr marL="0" indent="0" algn="just">
              <a:buNone/>
            </a:pPr>
            <a:endParaRPr lang="en-GB" sz="3200" dirty="0"/>
          </a:p>
        </p:txBody>
      </p:sp>
    </p:spTree>
    <p:extLst>
      <p:ext uri="{BB962C8B-B14F-4D97-AF65-F5344CB8AC3E}">
        <p14:creationId xmlns:p14="http://schemas.microsoft.com/office/powerpoint/2010/main" val="2983719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65863"/>
          </a:xfrm>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Protecting Environment</a:t>
            </a:r>
            <a:br>
              <a:rPr lang="en-US" sz="5400" b="1"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0950" y="2438400"/>
            <a:ext cx="10179050" cy="3071352"/>
          </a:xfrm>
        </p:spPr>
      </p:pic>
      <p:sp>
        <p:nvSpPr>
          <p:cNvPr id="3" name="Rectangle 2">
            <a:extLst>
              <a:ext uri="{FF2B5EF4-FFF2-40B4-BE49-F238E27FC236}">
                <a16:creationId xmlns:a16="http://schemas.microsoft.com/office/drawing/2014/main" id="{D3AEF3F9-E328-4484-9126-612D3C5D2A31}"/>
              </a:ext>
            </a:extLst>
          </p:cNvPr>
          <p:cNvSpPr/>
          <p:nvPr/>
        </p:nvSpPr>
        <p:spPr>
          <a:xfrm>
            <a:off x="1250950" y="5750469"/>
            <a:ext cx="7515098" cy="3693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:(https://www.about.sainsburys.co.uk/making-a-difference/environment)</a:t>
            </a:r>
          </a:p>
        </p:txBody>
      </p:sp>
    </p:spTree>
    <p:extLst>
      <p:ext uri="{BB962C8B-B14F-4D97-AF65-F5344CB8AC3E}">
        <p14:creationId xmlns:p14="http://schemas.microsoft.com/office/powerpoint/2010/main" val="2936914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671143"/>
            <a:ext cx="10178322" cy="1037341"/>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Protecting Environment</a:t>
            </a:r>
            <a:br>
              <a:rPr lang="en-US" sz="4800" b="1" dirty="0"/>
            </a:br>
            <a:endParaRPr lang="en-GB" dirty="0"/>
          </a:p>
        </p:txBody>
      </p:sp>
      <p:sp>
        <p:nvSpPr>
          <p:cNvPr id="3" name="Content Placeholder 2"/>
          <p:cNvSpPr>
            <a:spLocks noGrp="1"/>
          </p:cNvSpPr>
          <p:nvPr>
            <p:ph idx="1"/>
          </p:nvPr>
        </p:nvSpPr>
        <p:spPr>
          <a:xfrm>
            <a:off x="1251678" y="2707106"/>
            <a:ext cx="10178322" cy="2622883"/>
          </a:xfrm>
        </p:spPr>
        <p:txBody>
          <a:bodyPr>
            <a:noAutofit/>
          </a:bodyPr>
          <a:lstStyle/>
          <a:p>
            <a:pPr algn="just" fontAlgn="base"/>
            <a:r>
              <a:rPr lang="en-US" sz="1800" dirty="0">
                <a:latin typeface="Times New Roman" panose="02020603050405020304" pitchFamily="18" charset="0"/>
                <a:cs typeface="Times New Roman" panose="02020603050405020304" pitchFamily="18" charset="0"/>
              </a:rPr>
              <a:t>“It’s very important that we take responsibility for how we manage the impact that we have on the environment. Not just on a national level, but also on a global basis. We have thousands of suppliers around the globe and we care about the effects that those suppliers have on their local environments as well as our own.”(</a:t>
            </a:r>
            <a:r>
              <a:rPr lang="en-US" sz="1800" b="1" dirty="0">
                <a:latin typeface="Times New Roman" panose="02020603050405020304" pitchFamily="18" charset="0"/>
                <a:cs typeface="Times New Roman" panose="02020603050405020304" pitchFamily="18" charset="0"/>
              </a:rPr>
              <a:t>John Rogers, </a:t>
            </a:r>
            <a:r>
              <a:rPr lang="en-US" sz="1800" dirty="0">
                <a:latin typeface="Times New Roman" panose="02020603050405020304" pitchFamily="18" charset="0"/>
                <a:cs typeface="Times New Roman" panose="02020603050405020304" pitchFamily="18" charset="0"/>
              </a:rPr>
              <a:t>CEO of Sainsbury’s Argos and Chair of the Respect for our environment value)</a:t>
            </a:r>
          </a:p>
          <a:p>
            <a:pPr algn="just" fontAlgn="base"/>
            <a:endParaRPr lang="en-US" sz="1800" dirty="0">
              <a:latin typeface="Times New Roman" panose="02020603050405020304" pitchFamily="18" charset="0"/>
              <a:cs typeface="Times New Roman" panose="02020603050405020304" pitchFamily="18" charset="0"/>
            </a:endParaRPr>
          </a:p>
          <a:p>
            <a:pPr algn="just"/>
            <a:endParaRPr lang="en-GB" sz="2800" dirty="0"/>
          </a:p>
        </p:txBody>
      </p:sp>
    </p:spTree>
    <p:extLst>
      <p:ext uri="{BB962C8B-B14F-4D97-AF65-F5344CB8AC3E}">
        <p14:creationId xmlns:p14="http://schemas.microsoft.com/office/powerpoint/2010/main" val="3369865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600" b="1" dirty="0">
                <a:latin typeface="Times New Roman" panose="02020603050405020304" pitchFamily="18" charset="0"/>
                <a:cs typeface="Times New Roman" panose="02020603050405020304" pitchFamily="18" charset="0"/>
              </a:rPr>
              <a:t>Key achievements on sustainability </a:t>
            </a: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by </a:t>
            </a:r>
            <a:r>
              <a:rPr lang="en-US" sz="3600" b="1" u="sng" dirty="0">
                <a:solidFill>
                  <a:srgbClr val="7030A0"/>
                </a:solidFill>
                <a:latin typeface="Times New Roman" panose="02020603050405020304" pitchFamily="18" charset="0"/>
                <a:cs typeface="Times New Roman" panose="02020603050405020304" pitchFamily="18" charset="0"/>
              </a:rPr>
              <a:t>Hugh</a:t>
            </a:r>
            <a:endParaRPr lang="en-GB" sz="3600" b="1" u="sng" dirty="0">
              <a:solidFill>
                <a:srgbClr val="7030A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96000" y="2370222"/>
            <a:ext cx="5588458" cy="3332746"/>
          </a:xfrm>
        </p:spPr>
        <p:txBody>
          <a:bodyPr>
            <a:normAutofit/>
          </a:bodyPr>
          <a:lstStyle/>
          <a:p>
            <a:pPr fontAlgn="base"/>
            <a:r>
              <a:rPr lang="en-US" sz="1800" dirty="0">
                <a:latin typeface="Times New Roman" panose="02020603050405020304" pitchFamily="18" charset="0"/>
                <a:cs typeface="Times New Roman" panose="02020603050405020304" pitchFamily="18" charset="0"/>
              </a:rPr>
              <a:t>Waste to landfill is</a:t>
            </a:r>
            <a:r>
              <a:rPr lang="en-US" sz="1800" b="1" dirty="0">
                <a:latin typeface="Times New Roman" panose="02020603050405020304" pitchFamily="18" charset="0"/>
                <a:cs typeface="Times New Roman" panose="02020603050405020304" pitchFamily="18" charset="0"/>
              </a:rPr>
              <a:t> </a:t>
            </a:r>
            <a:r>
              <a:rPr lang="en-US" sz="1800" b="1" u="sng" dirty="0">
                <a:latin typeface="Times New Roman" panose="02020603050405020304" pitchFamily="18" charset="0"/>
                <a:cs typeface="Times New Roman" panose="02020603050405020304" pitchFamily="18" charset="0"/>
              </a:rPr>
              <a:t>Zero</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since 2013 (Sainsbury's, 2018)  </a:t>
            </a:r>
          </a:p>
          <a:p>
            <a:pPr fontAlgn="base"/>
            <a:r>
              <a:rPr lang="en-US" sz="1800" dirty="0">
                <a:latin typeface="Times New Roman" panose="02020603050405020304" pitchFamily="18" charset="0"/>
                <a:cs typeface="Times New Roman" panose="02020603050405020304" pitchFamily="18" charset="0"/>
              </a:rPr>
              <a:t> Through our colleague </a:t>
            </a:r>
            <a:r>
              <a:rPr lang="en-GB" sz="1800" dirty="0">
                <a:latin typeface="Times New Roman" panose="02020603050405020304" pitchFamily="18" charset="0"/>
                <a:cs typeface="Times New Roman" panose="02020603050405020304" pitchFamily="18" charset="0"/>
              </a:rPr>
              <a:t>behavioural</a:t>
            </a:r>
            <a:r>
              <a:rPr lang="en-US" sz="1800" dirty="0">
                <a:latin typeface="Times New Roman" panose="02020603050405020304" pitchFamily="18" charset="0"/>
                <a:cs typeface="Times New Roman" panose="02020603050405020304" pitchFamily="18" charset="0"/>
              </a:rPr>
              <a:t> change project ‘Greenest Grocer’ we have managed to save </a:t>
            </a:r>
            <a:r>
              <a:rPr lang="en-US" sz="1800" b="1" u="sng" dirty="0">
                <a:latin typeface="Times New Roman" panose="02020603050405020304" pitchFamily="18" charset="0"/>
                <a:cs typeface="Times New Roman" panose="02020603050405020304" pitchFamily="18" charset="0"/>
              </a:rPr>
              <a:t>7,992 tones of CO</a:t>
            </a:r>
            <a:r>
              <a:rPr lang="en-US" sz="1800" b="1" u="sng" baseline="-25000" dirty="0">
                <a:latin typeface="Times New Roman" panose="02020603050405020304" pitchFamily="18" charset="0"/>
                <a:cs typeface="Times New Roman" panose="02020603050405020304" pitchFamily="18" charset="0"/>
              </a:rPr>
              <a:t>2</a:t>
            </a:r>
            <a:r>
              <a:rPr lang="en-US" sz="1800" b="1" u="sng" dirty="0">
                <a:latin typeface="Times New Roman" panose="02020603050405020304" pitchFamily="18" charset="0"/>
                <a:cs typeface="Times New Roman" panose="02020603050405020304" pitchFamily="18" charset="0"/>
              </a:rPr>
              <a:t>e</a:t>
            </a:r>
          </a:p>
          <a:p>
            <a:pPr fontAlgn="base"/>
            <a:r>
              <a:rPr lang="en-GB" sz="1800" dirty="0">
                <a:latin typeface="Times New Roman" panose="02020603050405020304" pitchFamily="18" charset="0"/>
                <a:cs typeface="Times New Roman" panose="02020603050405020304" pitchFamily="18" charset="0"/>
              </a:rPr>
              <a:t>In comparison to 2005/6 </a:t>
            </a:r>
            <a:r>
              <a:rPr lang="en-GB" sz="1800" b="1" u="sng" dirty="0">
                <a:latin typeface="Times New Roman" panose="02020603050405020304" pitchFamily="18" charset="0"/>
                <a:cs typeface="Times New Roman" panose="02020603050405020304" pitchFamily="18" charset="0"/>
              </a:rPr>
              <a:t>1bn litres</a:t>
            </a:r>
            <a:r>
              <a:rPr lang="en-US" sz="1800" b="1" u="sng" dirty="0">
                <a:latin typeface="Times New Roman" panose="02020603050405020304" pitchFamily="18" charset="0"/>
                <a:cs typeface="Times New Roman" panose="02020603050405020304" pitchFamily="18" charset="0"/>
              </a:rPr>
              <a:t> less water</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used today.</a:t>
            </a:r>
          </a:p>
          <a:p>
            <a:pPr marL="0" indent="0" fontAlgn="base">
              <a:buNone/>
            </a:pPr>
            <a:r>
              <a:rPr lang="en-US" sz="1800" dirty="0">
                <a:latin typeface="Times New Roman" panose="02020603050405020304" pitchFamily="18" charset="0"/>
                <a:cs typeface="Times New Roman" panose="02020603050405020304" pitchFamily="18" charset="0"/>
              </a:rPr>
              <a:t>(https://www.about.sainsburys.co.uk/making-a-difference/environment/waste)</a:t>
            </a:r>
          </a:p>
          <a:p>
            <a:pPr marL="0" indent="0">
              <a:buNone/>
            </a:pPr>
            <a:endParaRPr lang="en-GB" sz="2400" dirty="0"/>
          </a:p>
        </p:txBody>
      </p:sp>
      <p:pic>
        <p:nvPicPr>
          <p:cNvPr id="2050" name="Picture 2" descr="https://www.about.sainsburys.co.uk/~/media/Images/S/Sainsburys/content-images/about-us/respect-environment-key-achievemnet.jpg?h=630&amp;la=en&amp;w=7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779" y="2257400"/>
            <a:ext cx="4572000" cy="3725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388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683B1-E5BD-43FE-9078-C0447D192573}"/>
              </a:ext>
            </a:extLst>
          </p:cNvPr>
          <p:cNvSpPr>
            <a:spLocks noGrp="1"/>
          </p:cNvSpPr>
          <p:nvPr>
            <p:ph type="title"/>
          </p:nvPr>
        </p:nvSpPr>
        <p:spPr>
          <a:xfrm>
            <a:off x="1251678" y="382385"/>
            <a:ext cx="10178322" cy="1165907"/>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Key achievements on sustainability </a:t>
            </a:r>
            <a:br>
              <a:rPr lang="en-US" dirty="0"/>
            </a:br>
            <a:endParaRPr lang="en-GB" dirty="0"/>
          </a:p>
        </p:txBody>
      </p:sp>
      <p:sp>
        <p:nvSpPr>
          <p:cNvPr id="6" name="Content Placeholder 5">
            <a:extLst>
              <a:ext uri="{FF2B5EF4-FFF2-40B4-BE49-F238E27FC236}">
                <a16:creationId xmlns:a16="http://schemas.microsoft.com/office/drawing/2014/main" id="{34C3B29F-0016-4F8A-A9CC-DD9CB938B914}"/>
              </a:ext>
            </a:extLst>
          </p:cNvPr>
          <p:cNvSpPr>
            <a:spLocks noGrp="1"/>
          </p:cNvSpPr>
          <p:nvPr>
            <p:ph idx="1"/>
          </p:nvPr>
        </p:nvSpPr>
        <p:spPr>
          <a:xfrm>
            <a:off x="1251678" y="1753849"/>
            <a:ext cx="2930578" cy="869430"/>
          </a:xfrm>
        </p:spPr>
        <p:txBody>
          <a:bodyPr>
            <a:normAutofit/>
          </a:bodyPr>
          <a:lstStyle/>
          <a:p>
            <a:pPr marL="0" indent="0">
              <a:buNone/>
            </a:pPr>
            <a:r>
              <a:rPr lang="en-GB" sz="2400" b="1" u="sng" dirty="0">
                <a:latin typeface="Times New Roman" panose="02020603050405020304" pitchFamily="18" charset="0"/>
                <a:cs typeface="Times New Roman" panose="02020603050405020304" pitchFamily="18" charset="0"/>
              </a:rPr>
              <a:t>Achievements:</a:t>
            </a:r>
          </a:p>
        </p:txBody>
      </p:sp>
      <p:sp>
        <p:nvSpPr>
          <p:cNvPr id="3" name="Rectangle 2">
            <a:extLst>
              <a:ext uri="{FF2B5EF4-FFF2-40B4-BE49-F238E27FC236}">
                <a16:creationId xmlns:a16="http://schemas.microsoft.com/office/drawing/2014/main" id="{6638D528-0E5C-44C8-B204-B9A55D132A60}"/>
              </a:ext>
            </a:extLst>
          </p:cNvPr>
          <p:cNvSpPr/>
          <p:nvPr/>
        </p:nvSpPr>
        <p:spPr>
          <a:xfrm>
            <a:off x="1435764" y="3165721"/>
            <a:ext cx="9633289" cy="2677656"/>
          </a:xfrm>
          <a:prstGeom prst="rect">
            <a:avLst/>
          </a:prstGeom>
        </p:spPr>
        <p:txBody>
          <a:bodyPr wrap="square">
            <a:spAutoFit/>
          </a:bodyPr>
          <a:lstStyle/>
          <a:p>
            <a:pPr marL="285750" marR="0" lvl="0" indent="-2857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Between 2005/06 and 2015/16, Sainsbury’s </a:t>
            </a:r>
            <a:r>
              <a:rPr kumimoji="0" lang="en-US" b="1" i="0" u="sng"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absolute water reduction was 30%</a:t>
            </a:r>
            <a:r>
              <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even though our estate increased by 53%.</a:t>
            </a:r>
          </a:p>
          <a:p>
            <a:pPr marL="285750" marR="0" lvl="0" indent="-2857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 are </a:t>
            </a:r>
            <a:r>
              <a:rPr kumimoji="0" lang="en-US" b="1" i="0" u="sng"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1</a:t>
            </a:r>
            <a:r>
              <a:rPr kumimoji="0" lang="en-US" b="1" i="0" u="sng" strike="noStrike" kern="1200" cap="none" spc="0" normalizeH="0" baseline="30000" noProof="0" dirty="0">
                <a:ln>
                  <a:noFill/>
                </a:ln>
                <a:solidFill>
                  <a:prstClr val="black"/>
                </a:solidFill>
                <a:effectLst/>
                <a:uLnTx/>
                <a:uFillTx/>
                <a:latin typeface="Times New Roman" panose="02020603050405020304" pitchFamily="18" charset="0"/>
                <a:cs typeface="Times New Roman" panose="02020603050405020304" pitchFamily="18" charset="0"/>
              </a:rPr>
              <a:t>st</a:t>
            </a:r>
            <a:r>
              <a:rPr kumimoji="0" lang="en-US" b="1" i="0" u="sng"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retailer and one of the first companies </a:t>
            </a:r>
            <a:r>
              <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which is accredited by the certificate with the Carbon Trust Water Standard ever.</a:t>
            </a:r>
          </a:p>
          <a:p>
            <a:pPr marL="285750" marR="0" lvl="0" indent="-2857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We have installed </a:t>
            </a:r>
            <a:r>
              <a:rPr kumimoji="0" lang="en-US" b="1" i="0" u="sng"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650+ automatic meters </a:t>
            </a:r>
            <a:r>
              <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to help to find leakages, which saves an average of 6 million liters of water every year.</a:t>
            </a:r>
          </a:p>
          <a:p>
            <a:pPr lvl="0" defTabSz="914400" fontAlgn="base">
              <a:defRPr/>
            </a:pPr>
            <a:r>
              <a:rPr lang="en-GB" dirty="0">
                <a:latin typeface="Times New Roman" panose="02020603050405020304" pitchFamily="18" charset="0"/>
                <a:cs typeface="Times New Roman" panose="02020603050405020304" pitchFamily="18" charset="0"/>
              </a:rPr>
              <a:t>  (CEO, Mike Coupe)</a:t>
            </a:r>
            <a:endParaRPr kumimoji="0" lang="en-US"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220305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10178322" cy="1277603"/>
          </a:xfrm>
        </p:spPr>
        <p:txBody>
          <a:bodyPr>
            <a:normAutofit/>
          </a:bodyPr>
          <a:lstStyle/>
          <a:p>
            <a:pPr algn="ctr"/>
            <a:r>
              <a:rPr lang="en-GB" sz="3600" b="1" dirty="0">
                <a:latin typeface="Times New Roman" panose="02020603050405020304" pitchFamily="18" charset="0"/>
                <a:cs typeface="Times New Roman" panose="02020603050405020304" pitchFamily="18" charset="0"/>
              </a:rPr>
              <a:t>Steps towards sustainability</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by </a:t>
            </a:r>
            <a:r>
              <a:rPr lang="en-GB" sz="3600" b="1" dirty="0" err="1">
                <a:solidFill>
                  <a:srgbClr val="7030A0"/>
                </a:solidFill>
                <a:latin typeface="Times New Roman" panose="02020603050405020304" pitchFamily="18" charset="0"/>
                <a:cs typeface="Times New Roman" panose="02020603050405020304" pitchFamily="18" charset="0"/>
              </a:rPr>
              <a:t>nelida</a:t>
            </a:r>
            <a:r>
              <a:rPr lang="en-GB" sz="3600" b="1" dirty="0">
                <a:solidFill>
                  <a:srgbClr val="7030A0"/>
                </a:solidFill>
                <a:latin typeface="Times New Roman" panose="02020603050405020304" pitchFamily="18" charset="0"/>
                <a:cs typeface="Times New Roman" panose="02020603050405020304" pitchFamily="18" charset="0"/>
              </a:rPr>
              <a:t> </a:t>
            </a:r>
          </a:p>
        </p:txBody>
      </p:sp>
      <p:sp>
        <p:nvSpPr>
          <p:cNvPr id="8" name="Content Placeholder 7">
            <a:extLst>
              <a:ext uri="{FF2B5EF4-FFF2-40B4-BE49-F238E27FC236}">
                <a16:creationId xmlns:a16="http://schemas.microsoft.com/office/drawing/2014/main" id="{D5EFBE3B-D5D2-490D-B0F0-E97E26DF5CAE}"/>
              </a:ext>
            </a:extLst>
          </p:cNvPr>
          <p:cNvSpPr>
            <a:spLocks noGrp="1"/>
          </p:cNvSpPr>
          <p:nvPr>
            <p:ph idx="1"/>
          </p:nvPr>
        </p:nvSpPr>
        <p:spPr>
          <a:xfrm>
            <a:off x="1251678" y="1758462"/>
            <a:ext cx="10178322" cy="1448972"/>
          </a:xfrm>
        </p:spPr>
        <p:txBody>
          <a:bodyPr>
            <a:normAutofit fontScale="92500" lnSpcReduction="20000"/>
          </a:bodyPr>
          <a:lstStyle/>
          <a:p>
            <a:pPr marL="0" indent="0">
              <a:buNone/>
            </a:pPr>
            <a:r>
              <a:rPr lang="en-US" sz="40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Step 1: </a:t>
            </a:r>
            <a:r>
              <a:rPr lang="en-US" sz="4000" dirty="0">
                <a:solidFill>
                  <a:schemeClr val="tx1"/>
                </a:solidFill>
                <a:latin typeface="Times New Roman" panose="02020603050405020304" pitchFamily="18" charset="0"/>
                <a:cs typeface="Times New Roman" panose="02020603050405020304" pitchFamily="18" charset="0"/>
              </a:rPr>
              <a:t>Operational Waste Management</a:t>
            </a:r>
          </a:p>
          <a:p>
            <a:r>
              <a:rPr lang="en-US" sz="2800" b="1"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We will minimise our waste and will use positively in the business</a:t>
            </a:r>
          </a:p>
          <a:p>
            <a:pPr marL="0" indent="0">
              <a:buNone/>
            </a:pPr>
            <a:r>
              <a:rPr lang="en-GB" sz="1800" dirty="0">
                <a:latin typeface="Times New Roman" panose="02020603050405020304" pitchFamily="18" charset="0"/>
                <a:cs typeface="Times New Roman" panose="02020603050405020304" pitchFamily="18" charset="0"/>
              </a:rPr>
              <a:t>(https://www.about.sainsburys.co.uk/making-a-difference/environment/waste)</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24241715-BDCB-4C9F-9F85-88AC3618AA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1678" y="3906616"/>
            <a:ext cx="9829800" cy="2298032"/>
          </a:xfrm>
          <a:prstGeom prst="rect">
            <a:avLst/>
          </a:prstGeom>
        </p:spPr>
      </p:pic>
    </p:spTree>
    <p:extLst>
      <p:ext uri="{BB962C8B-B14F-4D97-AF65-F5344CB8AC3E}">
        <p14:creationId xmlns:p14="http://schemas.microsoft.com/office/powerpoint/2010/main" val="407125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11843"/>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Step 2:Waste less, Save more</a:t>
            </a:r>
            <a:br>
              <a:rPr lang="en-US" b="1" dirty="0"/>
            </a:br>
            <a:endParaRPr lang="en-GB" dirty="0"/>
          </a:p>
        </p:txBody>
      </p:sp>
      <p:sp>
        <p:nvSpPr>
          <p:cNvPr id="3" name="Content Placeholder 2"/>
          <p:cNvSpPr>
            <a:spLocks noGrp="1"/>
          </p:cNvSpPr>
          <p:nvPr>
            <p:ph idx="1"/>
          </p:nvPr>
        </p:nvSpPr>
        <p:spPr>
          <a:xfrm>
            <a:off x="1289035" y="1491177"/>
            <a:ext cx="10178322" cy="1793444"/>
          </a:xfrm>
        </p:spPr>
        <p:txBody>
          <a:bodyPr>
            <a:normAutofit lnSpcReduction="10000"/>
          </a:bodyPr>
          <a:lstStyle/>
          <a:p>
            <a:pPr marL="0" indent="0">
              <a:buNone/>
            </a:pPr>
            <a:endParaRPr lang="en-GB" dirty="0"/>
          </a:p>
          <a:p>
            <a:r>
              <a:rPr lang="en-GB" sz="1900" dirty="0">
                <a:latin typeface="Times New Roman" panose="02020603050405020304" pitchFamily="18" charset="0"/>
                <a:cs typeface="Times New Roman" panose="02020603050405020304" pitchFamily="18" charset="0"/>
              </a:rPr>
              <a:t>We will help our customer to reduce their waste and to use it in positive way.</a:t>
            </a:r>
            <a:r>
              <a:rPr lang="en-US" sz="1900" dirty="0">
                <a:latin typeface="Times New Roman" panose="02020603050405020304" pitchFamily="18" charset="0"/>
                <a:cs typeface="Times New Roman" panose="02020603050405020304" pitchFamily="18" charset="0"/>
              </a:rPr>
              <a:t> There can be competitive advantages in cost if the waste can be managed efficiently (Porter, M. 1985). </a:t>
            </a:r>
          </a:p>
          <a:p>
            <a:r>
              <a:rPr lang="en-US" sz="1900" dirty="0">
                <a:latin typeface="Times New Roman" panose="02020603050405020304" pitchFamily="18" charset="0"/>
                <a:cs typeface="Times New Roman" panose="02020603050405020304" pitchFamily="18" charset="0"/>
              </a:rPr>
              <a:t>“There’s a real opportunity for our customers to waste less food and save more money.”</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CEO, Mike Coupe</a:t>
            </a:r>
          </a:p>
          <a:p>
            <a:pPr marL="0" indent="0">
              <a:buNone/>
            </a:pPr>
            <a:endParaRPr lang="en-GB" dirty="0"/>
          </a:p>
          <a:p>
            <a:endParaRPr lang="en-GB" dirty="0"/>
          </a:p>
        </p:txBody>
      </p:sp>
      <p:pic>
        <p:nvPicPr>
          <p:cNvPr id="4" name="Picture 3"/>
          <p:cNvPicPr>
            <a:picLocks noChangeAspect="1"/>
          </p:cNvPicPr>
          <p:nvPr/>
        </p:nvPicPr>
        <p:blipFill>
          <a:blip r:embed="rId3"/>
          <a:stretch>
            <a:fillRect/>
          </a:stretch>
        </p:blipFill>
        <p:spPr>
          <a:xfrm>
            <a:off x="1415133" y="4114798"/>
            <a:ext cx="9361734" cy="2504049"/>
          </a:xfrm>
          <a:prstGeom prst="rect">
            <a:avLst/>
          </a:prstGeom>
        </p:spPr>
      </p:pic>
      <p:sp>
        <p:nvSpPr>
          <p:cNvPr id="5" name="Rectangle 4">
            <a:extLst>
              <a:ext uri="{FF2B5EF4-FFF2-40B4-BE49-F238E27FC236}">
                <a16:creationId xmlns:a16="http://schemas.microsoft.com/office/drawing/2014/main" id="{FFCAB435-E0E6-4F0F-91B1-149490D9250D}"/>
              </a:ext>
            </a:extLst>
          </p:cNvPr>
          <p:cNvSpPr/>
          <p:nvPr/>
        </p:nvSpPr>
        <p:spPr>
          <a:xfrm>
            <a:off x="1415133" y="3284621"/>
            <a:ext cx="8863263" cy="646331"/>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Source : (https://www.about.sainsburys.co.uk/making-a-difference/environment/waste-less-save-more)</a:t>
            </a:r>
            <a:endParaRPr lang="en-GB" dirty="0"/>
          </a:p>
        </p:txBody>
      </p:sp>
    </p:spTree>
    <p:extLst>
      <p:ext uri="{BB962C8B-B14F-4D97-AF65-F5344CB8AC3E}">
        <p14:creationId xmlns:p14="http://schemas.microsoft.com/office/powerpoint/2010/main" val="1865328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13316"/>
          </a:xfrm>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Step 3: Carbon emissions</a:t>
            </a:r>
            <a:br>
              <a:rPr lang="en-US" b="1" dirty="0"/>
            </a:br>
            <a:endParaRPr lang="en-GB" dirty="0"/>
          </a:p>
        </p:txBody>
      </p:sp>
      <p:sp>
        <p:nvSpPr>
          <p:cNvPr id="3" name="Content Placeholder 2"/>
          <p:cNvSpPr>
            <a:spLocks noGrp="1"/>
          </p:cNvSpPr>
          <p:nvPr>
            <p:ph idx="1"/>
          </p:nvPr>
        </p:nvSpPr>
        <p:spPr>
          <a:xfrm>
            <a:off x="1155425" y="2141621"/>
            <a:ext cx="10178322" cy="108284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We will reduce  our operative carbon emanations by 30% outright and 65% relative (to 2005/06).</a:t>
            </a:r>
          </a:p>
          <a:p>
            <a:pPr marL="0" indent="0">
              <a:buNone/>
            </a:pPr>
            <a:r>
              <a:rPr lang="en-GB" sz="1800" dirty="0">
                <a:latin typeface="Times New Roman" panose="02020603050405020304" pitchFamily="18" charset="0"/>
                <a:cs typeface="Times New Roman" panose="02020603050405020304" pitchFamily="18" charset="0"/>
              </a:rPr>
              <a:t>   Source :(https://www.about.sainsburys.co.uk/making-a-difference/environment/carbon-emissions)</a:t>
            </a: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84737" y="3347405"/>
            <a:ext cx="10803989" cy="3128210"/>
          </a:xfrm>
          <a:prstGeom prst="rect">
            <a:avLst/>
          </a:prstGeom>
        </p:spPr>
      </p:pic>
    </p:spTree>
    <p:extLst>
      <p:ext uri="{BB962C8B-B14F-4D97-AF65-F5344CB8AC3E}">
        <p14:creationId xmlns:p14="http://schemas.microsoft.com/office/powerpoint/2010/main" val="1808430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68113"/>
          </a:xfrm>
        </p:spPr>
        <p:txBody>
          <a:bodyPr>
            <a:normAutofit/>
          </a:bodyPr>
          <a:lstStyle/>
          <a:p>
            <a:pPr algn="ctr"/>
            <a:r>
              <a:rPr lang="en-GB" sz="3600" b="1" dirty="0">
                <a:latin typeface="Times New Roman" panose="02020603050405020304" pitchFamily="18" charset="0"/>
                <a:cs typeface="Times New Roman" panose="02020603050405020304" pitchFamily="18" charset="0"/>
              </a:rPr>
              <a:t>Step 4; Water management</a:t>
            </a:r>
          </a:p>
        </p:txBody>
      </p:sp>
      <p:sp>
        <p:nvSpPr>
          <p:cNvPr id="3" name="Content Placeholder 2"/>
          <p:cNvSpPr>
            <a:spLocks noGrp="1"/>
          </p:cNvSpPr>
          <p:nvPr>
            <p:ph idx="1"/>
          </p:nvPr>
        </p:nvSpPr>
        <p:spPr>
          <a:xfrm>
            <a:off x="1082842" y="1565216"/>
            <a:ext cx="10527632" cy="1550964"/>
          </a:xfrm>
        </p:spPr>
        <p:txBody>
          <a:bodyPr>
            <a:normAutofit fontScale="55000" lnSpcReduction="20000"/>
          </a:bodyPr>
          <a:lstStyle/>
          <a:p>
            <a:pPr algn="just"/>
            <a:r>
              <a:rPr lang="en-US" sz="3300" dirty="0">
                <a:latin typeface="Times New Roman" panose="02020603050405020304" pitchFamily="18" charset="0"/>
                <a:cs typeface="Times New Roman" panose="02020603050405020304" pitchFamily="18" charset="0"/>
              </a:rPr>
              <a:t>“Sainsbury’s is concerned about the water management through robust water stewardship by managing all areas of water vulnerability.”</a:t>
            </a:r>
          </a:p>
          <a:p>
            <a:pPr algn="just"/>
            <a:r>
              <a:rPr lang="en-US" sz="3300" dirty="0">
                <a:latin typeface="Times New Roman" panose="02020603050405020304" pitchFamily="18" charset="0"/>
                <a:cs typeface="Times New Roman" panose="02020603050405020304" pitchFamily="18" charset="0"/>
              </a:rPr>
              <a:t>Sainsbury is aware of water shortage in the world so we are using rainwater harvesting system to save water for future generations.</a:t>
            </a:r>
            <a:br>
              <a:rPr lang="en-US" sz="4400" dirty="0">
                <a:latin typeface="Times New Roman" panose="02020603050405020304" pitchFamily="18" charset="0"/>
                <a:cs typeface="Times New Roman" panose="02020603050405020304" pitchFamily="18" charset="0"/>
              </a:rPr>
            </a:br>
            <a:endParaRPr lang="en-US" sz="4400" dirty="0">
              <a:latin typeface="Times New Roman" panose="02020603050405020304" pitchFamily="18" charset="0"/>
              <a:cs typeface="Times New Roman" panose="02020603050405020304" pitchFamily="18" charset="0"/>
            </a:endParaRPr>
          </a:p>
          <a:p>
            <a:pPr algn="just"/>
            <a:endParaRPr lang="en-US" sz="4500" dirty="0"/>
          </a:p>
          <a:p>
            <a:pPr algn="just"/>
            <a:endParaRPr lang="en-US" dirty="0"/>
          </a:p>
          <a:p>
            <a:pPr algn="just"/>
            <a:endParaRPr lang="en-GB" dirty="0"/>
          </a:p>
        </p:txBody>
      </p:sp>
      <p:pic>
        <p:nvPicPr>
          <p:cNvPr id="5" name="Content Placeholder 3">
            <a:extLst>
              <a:ext uri="{FF2B5EF4-FFF2-40B4-BE49-F238E27FC236}">
                <a16:creationId xmlns:a16="http://schemas.microsoft.com/office/drawing/2014/main" id="{8AA28551-EEF4-4050-93B3-0309207BAB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2899" y="3116180"/>
            <a:ext cx="9186202" cy="3067630"/>
          </a:xfrm>
          <a:prstGeom prst="rect">
            <a:avLst/>
          </a:prstGeom>
        </p:spPr>
      </p:pic>
      <p:sp>
        <p:nvSpPr>
          <p:cNvPr id="4" name="Rectangle 3">
            <a:extLst>
              <a:ext uri="{FF2B5EF4-FFF2-40B4-BE49-F238E27FC236}">
                <a16:creationId xmlns:a16="http://schemas.microsoft.com/office/drawing/2014/main" id="{3F265191-9945-4E9D-B17B-104F13CDE6E4}"/>
              </a:ext>
            </a:extLst>
          </p:cNvPr>
          <p:cNvSpPr/>
          <p:nvPr/>
        </p:nvSpPr>
        <p:spPr>
          <a:xfrm>
            <a:off x="1502899" y="6267609"/>
            <a:ext cx="8146427" cy="369332"/>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(https://www.about.sainsburys.co.uk/making-a-difference/environment/water)</a:t>
            </a:r>
          </a:p>
        </p:txBody>
      </p:sp>
    </p:spTree>
    <p:extLst>
      <p:ext uri="{BB962C8B-B14F-4D97-AF65-F5344CB8AC3E}">
        <p14:creationId xmlns:p14="http://schemas.microsoft.com/office/powerpoint/2010/main" val="639880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Leadership and Entrepreneurship</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by </a:t>
            </a:r>
            <a:r>
              <a:rPr lang="en-GB" sz="3600" b="1" u="sng" dirty="0">
                <a:solidFill>
                  <a:srgbClr val="7030A0"/>
                </a:solidFill>
                <a:latin typeface="Times New Roman" panose="02020603050405020304" pitchFamily="18" charset="0"/>
                <a:cs typeface="Times New Roman" panose="02020603050405020304" pitchFamily="18" charset="0"/>
              </a:rPr>
              <a:t>Helen </a:t>
            </a:r>
          </a:p>
        </p:txBody>
      </p:sp>
      <p:sp>
        <p:nvSpPr>
          <p:cNvPr id="3" name="Content Placeholder 2"/>
          <p:cNvSpPr>
            <a:spLocks noGrp="1"/>
          </p:cNvSpPr>
          <p:nvPr>
            <p:ph idx="1"/>
          </p:nvPr>
        </p:nvSpPr>
        <p:spPr>
          <a:xfrm>
            <a:off x="1251678" y="2286001"/>
            <a:ext cx="10178322" cy="1347536"/>
          </a:xfrm>
        </p:spPr>
        <p:txBody>
          <a:bodyPr>
            <a:noAutofit/>
          </a:bodyPr>
          <a:lstStyle/>
          <a:p>
            <a:r>
              <a:rPr lang="en-GB" sz="1800" dirty="0">
                <a:latin typeface="Times New Roman" panose="02020603050405020304" pitchFamily="18" charset="0"/>
                <a:cs typeface="Times New Roman" panose="02020603050405020304" pitchFamily="18" charset="0"/>
              </a:rPr>
              <a:t>Organization like Tesco and Sainsbury are controlled by key pioneers who set up their own particular unmistakable plans to accomplish the hierarchical objectives.</a:t>
            </a:r>
            <a:r>
              <a:rPr lang="nl-NL" sz="1800" dirty="0">
                <a:latin typeface="Times New Roman" panose="02020603050405020304" pitchFamily="18" charset="0"/>
                <a:cs typeface="Times New Roman" panose="02020603050405020304" pitchFamily="18" charset="0"/>
              </a:rPr>
              <a:t>(Vroom, V., &amp; Jago, A. 1974)</a:t>
            </a:r>
            <a:r>
              <a:rPr lang="en-US" sz="1800" dirty="0">
                <a:latin typeface="Times New Roman" panose="02020603050405020304" pitchFamily="18" charset="0"/>
                <a:cs typeface="Times New Roman" panose="02020603050405020304" pitchFamily="18" charset="0"/>
              </a:rPr>
              <a:t> </a:t>
            </a:r>
          </a:p>
          <a:p>
            <a:r>
              <a:rPr lang="en-US" sz="1800" dirty="0">
                <a:latin typeface="Times New Roman" panose="02020603050405020304" pitchFamily="18" charset="0"/>
                <a:cs typeface="Times New Roman" panose="02020603050405020304" pitchFamily="18" charset="0"/>
              </a:rPr>
              <a:t>As a corporate organization we are committed to finance in the training and advancement of our colleagues.</a:t>
            </a:r>
            <a:endParaRPr lang="en-GB"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143000" y="4012361"/>
            <a:ext cx="9365776" cy="2039524"/>
          </a:xfrm>
          <a:prstGeom prst="rect">
            <a:avLst/>
          </a:prstGeom>
        </p:spPr>
      </p:pic>
      <p:sp>
        <p:nvSpPr>
          <p:cNvPr id="5" name="Rectangle 4">
            <a:extLst>
              <a:ext uri="{FF2B5EF4-FFF2-40B4-BE49-F238E27FC236}">
                <a16:creationId xmlns:a16="http://schemas.microsoft.com/office/drawing/2014/main" id="{79A9F5F9-C50C-4EA0-A9EF-F8E6846B2E64}"/>
              </a:ext>
            </a:extLst>
          </p:cNvPr>
          <p:cNvSpPr/>
          <p:nvPr/>
        </p:nvSpPr>
        <p:spPr>
          <a:xfrm>
            <a:off x="1143000" y="6051885"/>
            <a:ext cx="9365776" cy="646331"/>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Source :(https://www.about.sainsburys.co.uk/making-a-difference/our-colleagues/training-and-development)</a:t>
            </a:r>
          </a:p>
        </p:txBody>
      </p:sp>
    </p:spTree>
    <p:extLst>
      <p:ext uri="{BB962C8B-B14F-4D97-AF65-F5344CB8AC3E}">
        <p14:creationId xmlns:p14="http://schemas.microsoft.com/office/powerpoint/2010/main" val="4279395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Leadership and Entrepreneurship </a:t>
            </a:r>
          </a:p>
        </p:txBody>
      </p:sp>
      <p:sp>
        <p:nvSpPr>
          <p:cNvPr id="6" name="Content Placeholder 5">
            <a:extLst>
              <a:ext uri="{FF2B5EF4-FFF2-40B4-BE49-F238E27FC236}">
                <a16:creationId xmlns:a16="http://schemas.microsoft.com/office/drawing/2014/main" id="{D3EDEB2D-97BA-473E-BAC9-43F12F801129}"/>
              </a:ext>
            </a:extLst>
          </p:cNvPr>
          <p:cNvSpPr>
            <a:spLocks noGrp="1"/>
          </p:cNvSpPr>
          <p:nvPr>
            <p:ph idx="1"/>
          </p:nvPr>
        </p:nvSpPr>
        <p:spPr>
          <a:xfrm>
            <a:off x="1251678" y="1265138"/>
            <a:ext cx="4262857" cy="775200"/>
          </a:xfrm>
        </p:spPr>
        <p:txBody>
          <a:bodyPr>
            <a:normAutofit/>
          </a:bodyPr>
          <a:lstStyle/>
          <a:p>
            <a:r>
              <a:rPr lang="en-GB" sz="2400" b="1" dirty="0">
                <a:latin typeface="Times New Roman" panose="02020603050405020304" pitchFamily="18" charset="0"/>
                <a:cs typeface="Times New Roman" panose="02020603050405020304" pitchFamily="18" charset="0"/>
              </a:rPr>
              <a:t>Key Achievements</a:t>
            </a:r>
          </a:p>
        </p:txBody>
      </p:sp>
      <p:pic>
        <p:nvPicPr>
          <p:cNvPr id="1026" name="Picture 2" descr="A Sainsburyâs colleague serving the meat counter, slicing a piece of beef.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1709" y="2166948"/>
            <a:ext cx="4896980" cy="440728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71E1CE0-D02B-43CD-9F42-AE7C4817F03E}"/>
              </a:ext>
            </a:extLst>
          </p:cNvPr>
          <p:cNvSpPr/>
          <p:nvPr/>
        </p:nvSpPr>
        <p:spPr>
          <a:xfrm>
            <a:off x="1364566" y="2690336"/>
            <a:ext cx="5134708" cy="3693319"/>
          </a:xfrm>
          <a:prstGeom prst="rect">
            <a:avLst/>
          </a:prstGeom>
        </p:spPr>
        <p:txBody>
          <a:bodyPr wrap="square">
            <a:spAutoFit/>
          </a:bodyPr>
          <a:lstStyle/>
          <a:p>
            <a:pPr marL="285750" lvl="0" indent="-285750" defTabSz="914400">
              <a:buFont typeface="Arial" panose="020B0604020202020204" pitchFamily="34" charset="0"/>
              <a:buChar char="•"/>
              <a:defRPr/>
            </a:pPr>
            <a:r>
              <a:rPr lang="en-GB" dirty="0">
                <a:solidFill>
                  <a:prstClr val="black"/>
                </a:solidFill>
                <a:latin typeface="Times New Roman" panose="02020603050405020304" pitchFamily="18" charset="0"/>
                <a:cs typeface="Times New Roman" panose="02020603050405020304" pitchFamily="18" charset="0"/>
              </a:rPr>
              <a:t>200 teammate enlisted on Bakery, Fish and Café Hospitality programs. </a:t>
            </a:r>
          </a:p>
          <a:p>
            <a:pPr marL="285750" lvl="0" indent="-285750" defTabSz="914400">
              <a:buFont typeface="Arial" panose="020B0604020202020204" pitchFamily="34" charset="0"/>
              <a:buChar char="•"/>
              <a:defRPr/>
            </a:pPr>
            <a:endParaRPr lang="en-GB" dirty="0">
              <a:solidFill>
                <a:prstClr val="black"/>
              </a:solidFill>
              <a:latin typeface="Times New Roman" panose="02020603050405020304" pitchFamily="18" charset="0"/>
              <a:cs typeface="Times New Roman" panose="02020603050405020304" pitchFamily="18" charset="0"/>
            </a:endParaRPr>
          </a:p>
          <a:p>
            <a:pPr marL="285750" lvl="0" indent="-285750" defTabSz="914400">
              <a:buFont typeface="Arial" panose="020B0604020202020204" pitchFamily="34" charset="0"/>
              <a:buChar char="•"/>
              <a:defRPr/>
            </a:pPr>
            <a:r>
              <a:rPr lang="en-GB" dirty="0">
                <a:solidFill>
                  <a:prstClr val="black"/>
                </a:solidFill>
                <a:latin typeface="Times New Roman" panose="02020603050405020304" pitchFamily="18" charset="0"/>
                <a:cs typeface="Times New Roman" panose="02020603050405020304" pitchFamily="18" charset="0"/>
              </a:rPr>
              <a:t>Counting 4 ladies 14 Software Developer and Network Engineer students in Sainsbury's Digital and Technology Department. </a:t>
            </a:r>
          </a:p>
          <a:p>
            <a:pPr marL="285750" lvl="0" indent="-285750" defTabSz="914400">
              <a:buFont typeface="Arial" panose="020B0604020202020204" pitchFamily="34" charset="0"/>
              <a:buChar char="•"/>
              <a:defRPr/>
            </a:pPr>
            <a:endParaRPr lang="en-GB" dirty="0">
              <a:solidFill>
                <a:prstClr val="black"/>
              </a:solidFill>
              <a:latin typeface="Times New Roman" panose="02020603050405020304" pitchFamily="18" charset="0"/>
              <a:cs typeface="Times New Roman" panose="02020603050405020304" pitchFamily="18" charset="0"/>
            </a:endParaRPr>
          </a:p>
          <a:p>
            <a:pPr marL="285750" indent="-285750" defTabSz="914400">
              <a:buFont typeface="Arial" panose="020B0604020202020204" pitchFamily="34" charset="0"/>
              <a:buChar char="•"/>
              <a:defRPr/>
            </a:pPr>
            <a:r>
              <a:rPr lang="en-GB" dirty="0">
                <a:solidFill>
                  <a:prstClr val="black"/>
                </a:solidFill>
                <a:latin typeface="Times New Roman" panose="02020603050405020304" pitchFamily="18" charset="0"/>
                <a:cs typeface="Times New Roman" panose="02020603050405020304" pitchFamily="18" charset="0"/>
              </a:rPr>
              <a:t>119 colleagues are expected to achieve their group pioneer and Management preparing in retail and calculated.</a:t>
            </a:r>
            <a:r>
              <a:rPr lang="en-GB" dirty="0">
                <a:latin typeface="Times New Roman" panose="02020603050405020304" pitchFamily="18" charset="0"/>
                <a:cs typeface="Times New Roman" panose="02020603050405020304" pitchFamily="18" charset="0"/>
              </a:rPr>
              <a:t>(https://www.about.sainsburys.co.uk/making-a-difference/our-colleagues/training-and-development)</a:t>
            </a:r>
          </a:p>
          <a:p>
            <a:pPr marL="285750" lvl="0" indent="-285750" defTabSz="914400">
              <a:buFont typeface="Arial" panose="020B0604020202020204" pitchFamily="34" charset="0"/>
              <a:buChar char="•"/>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210631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01247"/>
          </a:xfrm>
        </p:spPr>
        <p:txBody>
          <a:bodyPr>
            <a:normAutofit/>
          </a:bodyPr>
          <a:lstStyle/>
          <a:p>
            <a:pPr algn="ctr"/>
            <a:r>
              <a:rPr lang="en-GB" sz="3600" b="1" dirty="0">
                <a:latin typeface="Times New Roman" panose="02020603050405020304" pitchFamily="18" charset="0"/>
                <a:cs typeface="Times New Roman" panose="02020603050405020304" pitchFamily="18" charset="0"/>
              </a:rPr>
              <a:t>Leadership and Entrepreneurship </a:t>
            </a:r>
          </a:p>
        </p:txBody>
      </p:sp>
      <p:sp>
        <p:nvSpPr>
          <p:cNvPr id="3" name="Content Placeholder 2"/>
          <p:cNvSpPr>
            <a:spLocks noGrp="1"/>
          </p:cNvSpPr>
          <p:nvPr>
            <p:ph idx="1"/>
          </p:nvPr>
        </p:nvSpPr>
        <p:spPr>
          <a:xfrm>
            <a:off x="1146887" y="2160813"/>
            <a:ext cx="6052337" cy="1375788"/>
          </a:xfrm>
        </p:spPr>
        <p:txBody>
          <a:bodyPr>
            <a:normAutofit/>
          </a:bodyPr>
          <a:lstStyle/>
          <a:p>
            <a:pPr algn="just" fontAlgn="base"/>
            <a:r>
              <a:rPr lang="en-US" sz="1800" dirty="0">
                <a:latin typeface="Times New Roman" panose="02020603050405020304" pitchFamily="18" charset="0"/>
                <a:cs typeface="Times New Roman" panose="02020603050405020304" pitchFamily="18" charset="0"/>
              </a:rPr>
              <a:t>“It is fantastic that Sainsbury’s is creating 900 jobs for Londoners.”</a:t>
            </a:r>
          </a:p>
          <a:p>
            <a:pPr marL="0" indent="0" algn="just" fontAlgn="base">
              <a:buNone/>
            </a:pPr>
            <a:r>
              <a:rPr lang="en-US" sz="1800" b="1" dirty="0">
                <a:latin typeface="Times New Roman" panose="02020603050405020304" pitchFamily="18" charset="0"/>
                <a:cs typeface="Times New Roman" panose="02020603050405020304" pitchFamily="18" charset="0"/>
              </a:rPr>
              <a:t>- Sadiq Khan(</a:t>
            </a:r>
            <a:r>
              <a:rPr lang="en-US" sz="1800" dirty="0">
                <a:latin typeface="Times New Roman" panose="02020603050405020304" pitchFamily="18" charset="0"/>
                <a:cs typeface="Times New Roman" panose="02020603050405020304" pitchFamily="18" charset="0"/>
              </a:rPr>
              <a:t>Mayor of London)</a:t>
            </a:r>
          </a:p>
          <a:p>
            <a:pPr marL="0" indent="0" algn="just" fontAlgn="base">
              <a:buNone/>
            </a:pPr>
            <a:endParaRPr lang="en-US" sz="2800" b="1" dirty="0"/>
          </a:p>
        </p:txBody>
      </p:sp>
      <p:pic>
        <p:nvPicPr>
          <p:cNvPr id="2052" name="Picture 4" descr="Image result for sadiq kh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084" y="4009293"/>
            <a:ext cx="6198667" cy="2684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9848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883708"/>
          </a:xfrm>
        </p:spPr>
        <p:txBody>
          <a:bodyPr>
            <a:normAutofit/>
          </a:bodyPr>
          <a:lstStyle/>
          <a:p>
            <a:pPr algn="ctr"/>
            <a:r>
              <a:rPr lang="en-GB" sz="3600" b="1" dirty="0">
                <a:latin typeface="Times New Roman" panose="02020603050405020304" pitchFamily="18" charset="0"/>
                <a:cs typeface="Times New Roman" panose="02020603050405020304" pitchFamily="18" charset="0"/>
              </a:rPr>
              <a:t>Leadership and Entrepreneurship </a:t>
            </a:r>
          </a:p>
        </p:txBody>
      </p:sp>
      <p:sp>
        <p:nvSpPr>
          <p:cNvPr id="6" name="Content Placeholder 5">
            <a:extLst>
              <a:ext uri="{FF2B5EF4-FFF2-40B4-BE49-F238E27FC236}">
                <a16:creationId xmlns:a16="http://schemas.microsoft.com/office/drawing/2014/main" id="{52490F74-13C5-4A54-B9FB-84EB984191B6}"/>
              </a:ext>
            </a:extLst>
          </p:cNvPr>
          <p:cNvSpPr>
            <a:spLocks noGrp="1"/>
          </p:cNvSpPr>
          <p:nvPr>
            <p:ph idx="1"/>
          </p:nvPr>
        </p:nvSpPr>
        <p:spPr>
          <a:xfrm>
            <a:off x="1251678" y="1552020"/>
            <a:ext cx="5064716" cy="773722"/>
          </a:xfrm>
        </p:spPr>
        <p:txBody>
          <a:bodyPr>
            <a:normAutofit/>
          </a:bodyPr>
          <a:lstStyle/>
          <a:p>
            <a:r>
              <a:rPr lang="en-GB" sz="2400" dirty="0">
                <a:latin typeface="Times New Roman" panose="02020603050405020304" pitchFamily="18" charset="0"/>
                <a:cs typeface="Times New Roman" panose="02020603050405020304" pitchFamily="18" charset="0"/>
              </a:rPr>
              <a:t>Key achievements : </a:t>
            </a:r>
          </a:p>
        </p:txBody>
      </p:sp>
      <p:sp>
        <p:nvSpPr>
          <p:cNvPr id="3" name="Rectangle 2">
            <a:extLst>
              <a:ext uri="{FF2B5EF4-FFF2-40B4-BE49-F238E27FC236}">
                <a16:creationId xmlns:a16="http://schemas.microsoft.com/office/drawing/2014/main" id="{9E216F28-62FD-4AFC-9E3B-0E2257907EF2}"/>
              </a:ext>
            </a:extLst>
          </p:cNvPr>
          <p:cNvSpPr/>
          <p:nvPr/>
        </p:nvSpPr>
        <p:spPr>
          <a:xfrm>
            <a:off x="1251678" y="2274838"/>
            <a:ext cx="8792654" cy="258532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Sainsbury is a great place to work which is conformed by </a:t>
            </a:r>
            <a:r>
              <a:rPr kumimoji="0" lang="en-GB" b="1" i="0" u="sng"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79% of its colleagues.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We are the only retailer to receive the </a:t>
            </a:r>
            <a:r>
              <a:rPr kumimoji="0" lang="en-GB" b="1" i="0" u="sng"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Gold accreditation three times </a:t>
            </a: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by investors in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Our </a:t>
            </a:r>
            <a:r>
              <a:rPr kumimoji="0" lang="en-GB" b="1" i="0" u="sng"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pay £9.20ph </a:t>
            </a: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remains considerably ahead of the national living wage. (Sainsbury’s ,2018)</a:t>
            </a:r>
          </a:p>
          <a:p>
            <a:pPr marR="0" lvl="0" algn="l" defTabSz="9144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305292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169689"/>
          </a:xfrm>
        </p:spPr>
        <p:txBody>
          <a:bodyPr>
            <a:normAutofit/>
          </a:bodyPr>
          <a:lstStyle/>
          <a:p>
            <a:pPr algn="ctr"/>
            <a:r>
              <a:rPr lang="en-GB" sz="3600" b="1" dirty="0">
                <a:latin typeface="Times New Roman" panose="02020603050405020304" pitchFamily="18" charset="0"/>
                <a:cs typeface="Times New Roman" panose="02020603050405020304" pitchFamily="18" charset="0"/>
              </a:rPr>
              <a:t>society participation</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by</a:t>
            </a:r>
            <a:r>
              <a:rPr lang="en-GB" sz="3600" b="1" dirty="0">
                <a:solidFill>
                  <a:srgbClr val="C00000"/>
                </a:solidFill>
                <a:latin typeface="Times New Roman" panose="02020603050405020304" pitchFamily="18" charset="0"/>
                <a:cs typeface="Times New Roman" panose="02020603050405020304" pitchFamily="18" charset="0"/>
              </a:rPr>
              <a:t> </a:t>
            </a:r>
            <a:r>
              <a:rPr lang="en-GB" sz="3600" b="1" dirty="0" err="1">
                <a:solidFill>
                  <a:srgbClr val="7030A0"/>
                </a:solidFill>
                <a:latin typeface="Times New Roman" panose="02020603050405020304" pitchFamily="18" charset="0"/>
                <a:cs typeface="Times New Roman" panose="02020603050405020304" pitchFamily="18" charset="0"/>
              </a:rPr>
              <a:t>rajnikant</a:t>
            </a:r>
            <a:r>
              <a:rPr lang="en-GB" sz="3600" b="1" dirty="0">
                <a:solidFill>
                  <a:srgbClr val="7030A0"/>
                </a:solidFill>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251678" y="2071466"/>
            <a:ext cx="10178322" cy="1682388"/>
          </a:xfrm>
        </p:spPr>
        <p:txBody>
          <a:bodyPr>
            <a:normAutofit/>
          </a:bodyPr>
          <a:lstStyle/>
          <a:p>
            <a:pPr marL="0" indent="0" algn="just" fontAlgn="base">
              <a:buNone/>
            </a:pPr>
            <a:r>
              <a:rPr lang="en-US" sz="1800" b="1" dirty="0">
                <a:latin typeface="Times New Roman" panose="02020603050405020304" pitchFamily="18" charset="0"/>
                <a:cs typeface="Times New Roman" panose="02020603050405020304" pitchFamily="18" charset="0"/>
              </a:rPr>
              <a:t>Community</a:t>
            </a:r>
          </a:p>
          <a:p>
            <a:pPr algn="just"/>
            <a:r>
              <a:rPr lang="en-GB" sz="1800" dirty="0">
                <a:latin typeface="Times New Roman" panose="02020603050405020304" pitchFamily="18" charset="0"/>
                <a:cs typeface="Times New Roman" panose="02020603050405020304" pitchFamily="18" charset="0"/>
              </a:rPr>
              <a:t>We have a extensive past of constructing resilient associations and conveying extraordinary effect in the societies, in the neighbourhood and universally (Sainsbury's, 2018).</a:t>
            </a:r>
          </a:p>
          <a:p>
            <a:pPr algn="just"/>
            <a:r>
              <a:rPr lang="en-GB" sz="1800" dirty="0">
                <a:latin typeface="Times New Roman" panose="02020603050405020304" pitchFamily="18" charset="0"/>
                <a:cs typeface="Times New Roman" panose="02020603050405020304" pitchFamily="18" charset="0"/>
              </a:rPr>
              <a:t>Sainsbury also subsidising to the UN Worldwide Goals.</a:t>
            </a:r>
          </a:p>
        </p:txBody>
      </p:sp>
      <p:pic>
        <p:nvPicPr>
          <p:cNvPr id="1034" name="Picture 10" descr="17, Partnerships For The Goals">
            <a:extLst>
              <a:ext uri="{FF2B5EF4-FFF2-40B4-BE49-F238E27FC236}">
                <a16:creationId xmlns:a16="http://schemas.microsoft.com/office/drawing/2014/main" id="{60C6A359-3051-4E9E-A423-577E5FD6B6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72153" y="4291103"/>
            <a:ext cx="1231217" cy="124293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11, Sustainable Cities And Communities">
            <a:extLst>
              <a:ext uri="{FF2B5EF4-FFF2-40B4-BE49-F238E27FC236}">
                <a16:creationId xmlns:a16="http://schemas.microsoft.com/office/drawing/2014/main" id="{5FE315F3-340E-4E54-AD9B-B48A185A34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6508" y="4273246"/>
            <a:ext cx="1231216" cy="124293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10, Reduced Inequalities">
            <a:extLst>
              <a:ext uri="{FF2B5EF4-FFF2-40B4-BE49-F238E27FC236}">
                <a16:creationId xmlns:a16="http://schemas.microsoft.com/office/drawing/2014/main" id="{71EB8CE3-32B4-4976-8F10-BE44A6B0B7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0864" y="4273246"/>
            <a:ext cx="1231216" cy="124293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5, Gender Equality">
            <a:extLst>
              <a:ext uri="{FF2B5EF4-FFF2-40B4-BE49-F238E27FC236}">
                <a16:creationId xmlns:a16="http://schemas.microsoft.com/office/drawing/2014/main" id="{F08EA202-352D-44F6-9366-2D3943DB50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71623" y="4273246"/>
            <a:ext cx="1231216" cy="12429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3, Good Health And Well-Being">
            <a:extLst>
              <a:ext uri="{FF2B5EF4-FFF2-40B4-BE49-F238E27FC236}">
                <a16:creationId xmlns:a16="http://schemas.microsoft.com/office/drawing/2014/main" id="{072486F1-1EC6-4F3E-B994-51D64C51F7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86935" y="4273246"/>
            <a:ext cx="1106663" cy="1242936"/>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2, Zero Hunger">
            <a:extLst>
              <a:ext uri="{FF2B5EF4-FFF2-40B4-BE49-F238E27FC236}">
                <a16:creationId xmlns:a16="http://schemas.microsoft.com/office/drawing/2014/main" id="{EE6ECC73-1894-403B-ACC4-C865E311FBA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02247" y="4273246"/>
            <a:ext cx="1106663" cy="1242936"/>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1, No Poverty">
            <a:extLst>
              <a:ext uri="{FF2B5EF4-FFF2-40B4-BE49-F238E27FC236}">
                <a16:creationId xmlns:a16="http://schemas.microsoft.com/office/drawing/2014/main" id="{9DC23B0D-3212-4B79-A350-E0538EEC47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17559" y="4273246"/>
            <a:ext cx="1106663" cy="12429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6EB6B67-4D25-48F4-B2E1-C897AFA4683F}"/>
              </a:ext>
            </a:extLst>
          </p:cNvPr>
          <p:cNvSpPr/>
          <p:nvPr/>
        </p:nvSpPr>
        <p:spPr>
          <a:xfrm>
            <a:off x="1017559" y="5828695"/>
            <a:ext cx="7356420" cy="646331"/>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Source : (https://www.about.sainsburys.co.uk/making-a-difference/community)</a:t>
            </a:r>
          </a:p>
        </p:txBody>
      </p:sp>
    </p:spTree>
    <p:extLst>
      <p:ext uri="{BB962C8B-B14F-4D97-AF65-F5344CB8AC3E}">
        <p14:creationId xmlns:p14="http://schemas.microsoft.com/office/powerpoint/2010/main" val="3860406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7602" y="255776"/>
            <a:ext cx="10178322" cy="1108790"/>
          </a:xfrm>
        </p:spPr>
        <p:txBody>
          <a:bodyPr>
            <a:normAutofit/>
          </a:bodyPr>
          <a:lstStyle/>
          <a:p>
            <a:pPr algn="ctr"/>
            <a:r>
              <a:rPr lang="en-GB" sz="3600" b="1" dirty="0">
                <a:latin typeface="Times New Roman" panose="02020603050405020304" pitchFamily="18" charset="0"/>
                <a:cs typeface="Times New Roman" panose="02020603050405020304" pitchFamily="18" charset="0"/>
              </a:rPr>
              <a:t>Community participation</a:t>
            </a:r>
            <a:br>
              <a:rPr lang="en-GB" sz="3600" b="1" dirty="0">
                <a:latin typeface="Times New Roman" panose="02020603050405020304" pitchFamily="18" charset="0"/>
                <a:cs typeface="Times New Roman" panose="02020603050405020304" pitchFamily="18" charset="0"/>
              </a:rPr>
            </a:br>
            <a:r>
              <a:rPr lang="en-GB" sz="3600" b="1" u="sng" dirty="0">
                <a:latin typeface="Times New Roman" panose="02020603050405020304" pitchFamily="18" charset="0"/>
                <a:cs typeface="Times New Roman" panose="02020603050405020304" pitchFamily="18" charset="0"/>
              </a:rPr>
              <a:t>Key Achievements</a:t>
            </a:r>
            <a:r>
              <a:rPr lang="en-GB" sz="3600" b="1" dirty="0">
                <a:latin typeface="Times New Roman" panose="02020603050405020304" pitchFamily="18" charset="0"/>
                <a:cs typeface="Times New Roman" panose="02020603050405020304" pitchFamily="18" charset="0"/>
              </a:rPr>
              <a:t> </a:t>
            </a:r>
          </a:p>
        </p:txBody>
      </p:sp>
      <p:sp>
        <p:nvSpPr>
          <p:cNvPr id="5" name="Content Placeholder 4">
            <a:extLst>
              <a:ext uri="{FF2B5EF4-FFF2-40B4-BE49-F238E27FC236}">
                <a16:creationId xmlns:a16="http://schemas.microsoft.com/office/drawing/2014/main" id="{B5D32BD0-DB64-4B6B-AB1B-89384C613837}"/>
              </a:ext>
            </a:extLst>
          </p:cNvPr>
          <p:cNvSpPr>
            <a:spLocks noGrp="1"/>
          </p:cNvSpPr>
          <p:nvPr>
            <p:ph idx="1"/>
          </p:nvPr>
        </p:nvSpPr>
        <p:spPr>
          <a:xfrm>
            <a:off x="1251678" y="1491174"/>
            <a:ext cx="10178322" cy="1799167"/>
          </a:xfrm>
        </p:spPr>
        <p:txBody>
          <a:bodyPr>
            <a:normAutofit fontScale="85000" lnSpcReduction="10000"/>
          </a:bodyPr>
          <a:lstStyle/>
          <a:p>
            <a:r>
              <a:rPr lang="en-GB" sz="1900" dirty="0">
                <a:latin typeface="Times New Roman" panose="02020603050405020304" pitchFamily="18" charset="0"/>
                <a:cs typeface="Times New Roman" panose="02020603050405020304" pitchFamily="18" charset="0"/>
              </a:rPr>
              <a:t>Sainsbury made a contribution of </a:t>
            </a:r>
            <a:r>
              <a:rPr lang="en-GB" sz="1900" b="1" u="sng" dirty="0">
                <a:latin typeface="Times New Roman" panose="02020603050405020304" pitchFamily="18" charset="0"/>
                <a:cs typeface="Times New Roman" panose="02020603050405020304" pitchFamily="18" charset="0"/>
              </a:rPr>
              <a:t>over £100m </a:t>
            </a:r>
            <a:r>
              <a:rPr lang="en-GB" sz="1900" dirty="0">
                <a:latin typeface="Times New Roman" panose="02020603050405020304" pitchFamily="18" charset="0"/>
                <a:cs typeface="Times New Roman" panose="02020603050405020304" pitchFamily="18" charset="0"/>
              </a:rPr>
              <a:t>towards comic relief.</a:t>
            </a:r>
          </a:p>
          <a:p>
            <a:r>
              <a:rPr lang="en-GB" sz="1900" dirty="0">
                <a:latin typeface="Times New Roman" panose="02020603050405020304" pitchFamily="18" charset="0"/>
                <a:cs typeface="Times New Roman" panose="02020603050405020304" pitchFamily="18" charset="0"/>
              </a:rPr>
              <a:t>In 2017, </a:t>
            </a:r>
            <a:r>
              <a:rPr lang="en-GB" sz="1900" b="1" u="sng" dirty="0">
                <a:latin typeface="Times New Roman" panose="02020603050405020304" pitchFamily="18" charset="0"/>
                <a:cs typeface="Times New Roman" panose="02020603050405020304" pitchFamily="18" charset="0"/>
              </a:rPr>
              <a:t>1.95m people </a:t>
            </a:r>
            <a:r>
              <a:rPr lang="en-GB" sz="1900" dirty="0">
                <a:latin typeface="Times New Roman" panose="02020603050405020304" pitchFamily="18" charset="0"/>
                <a:cs typeface="Times New Roman" panose="02020603050405020304" pitchFamily="18" charset="0"/>
              </a:rPr>
              <a:t>voted Sainsbury as a local charity of the year.</a:t>
            </a:r>
          </a:p>
          <a:p>
            <a:r>
              <a:rPr lang="en-GB" sz="1900" dirty="0">
                <a:latin typeface="Times New Roman" panose="02020603050405020304" pitchFamily="18" charset="0"/>
                <a:cs typeface="Times New Roman" panose="02020603050405020304" pitchFamily="18" charset="0"/>
              </a:rPr>
              <a:t>Sainsbury raised </a:t>
            </a:r>
            <a:r>
              <a:rPr lang="en-GB" sz="1900" b="1" u="sng" dirty="0">
                <a:latin typeface="Times New Roman" panose="02020603050405020304" pitchFamily="18" charset="0"/>
                <a:cs typeface="Times New Roman" panose="02020603050405020304" pitchFamily="18" charset="0"/>
              </a:rPr>
              <a:t>over £3m funds </a:t>
            </a:r>
            <a:r>
              <a:rPr lang="en-GB" sz="1900" dirty="0">
                <a:latin typeface="Times New Roman" panose="02020603050405020304" pitchFamily="18" charset="0"/>
                <a:cs typeface="Times New Roman" panose="02020603050405020304" pitchFamily="18" charset="0"/>
              </a:rPr>
              <a:t>for the British Legion and Poppy Scotland.</a:t>
            </a:r>
          </a:p>
          <a:p>
            <a:r>
              <a:rPr lang="en-GB" sz="1900" dirty="0">
                <a:latin typeface="Times New Roman" panose="02020603050405020304" pitchFamily="18" charset="0"/>
                <a:cs typeface="Times New Roman" panose="02020603050405020304" pitchFamily="18" charset="0"/>
              </a:rPr>
              <a:t>For our local charity partners we </a:t>
            </a:r>
            <a:r>
              <a:rPr lang="en-GB" sz="1900" b="1" u="sng" dirty="0">
                <a:latin typeface="Times New Roman" panose="02020603050405020304" pitchFamily="18" charset="0"/>
                <a:cs typeface="Times New Roman" panose="02020603050405020304" pitchFamily="18" charset="0"/>
              </a:rPr>
              <a:t>raised £2.3m </a:t>
            </a:r>
            <a:r>
              <a:rPr lang="en-GB" sz="1900" dirty="0">
                <a:latin typeface="Times New Roman" panose="02020603050405020304" pitchFamily="18" charset="0"/>
                <a:cs typeface="Times New Roman" panose="02020603050405020304" pitchFamily="18" charset="0"/>
              </a:rPr>
              <a:t>by In-store fundraising in 2016/17</a:t>
            </a:r>
            <a:r>
              <a:rPr lang="en-GB" sz="2100" b="1" dirty="0">
                <a:latin typeface="Times New Roman" panose="02020603050405020304" pitchFamily="18" charset="0"/>
                <a:cs typeface="Times New Roman" panose="02020603050405020304" pitchFamily="18" charset="0"/>
              </a:rPr>
              <a:t>(Jon Hartland ,</a:t>
            </a:r>
            <a:br>
              <a:rPr lang="en-GB" sz="2100" dirty="0">
                <a:latin typeface="Times New Roman" panose="02020603050405020304" pitchFamily="18" charset="0"/>
                <a:cs typeface="Times New Roman" panose="02020603050405020304" pitchFamily="18" charset="0"/>
              </a:rPr>
            </a:br>
            <a:r>
              <a:rPr lang="en-GB" sz="2100" dirty="0">
                <a:latin typeface="Times New Roman" panose="02020603050405020304" pitchFamily="18" charset="0"/>
                <a:cs typeface="Times New Roman" panose="02020603050405020304" pitchFamily="18" charset="0"/>
              </a:rPr>
              <a:t>Director of Non Food Operations and Chair of the Making a positive difference in our community value).</a:t>
            </a:r>
          </a:p>
          <a:p>
            <a:endParaRPr lang="en-GB" dirty="0"/>
          </a:p>
        </p:txBody>
      </p:sp>
      <p:pic>
        <p:nvPicPr>
          <p:cNvPr id="3074" name="Picture 2" descr="https://www.about.sainsburys.co.uk/~/media/Images/S/Sainsburys/content-images/about-us/positive-diff-key-achievements.jpg?h=630&amp;la=en&amp;w=78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1678" y="3290341"/>
            <a:ext cx="10178322" cy="267732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AA448925-CDFC-4C26-9EB6-8C396FE90AF4}"/>
              </a:ext>
            </a:extLst>
          </p:cNvPr>
          <p:cNvSpPr/>
          <p:nvPr/>
        </p:nvSpPr>
        <p:spPr>
          <a:xfrm>
            <a:off x="1307602" y="5967663"/>
            <a:ext cx="7619830" cy="369332"/>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 Source : (https://www.about.sainsburys.co.uk/making-a-difference/community)</a:t>
            </a:r>
          </a:p>
        </p:txBody>
      </p:sp>
    </p:spTree>
    <p:extLst>
      <p:ext uri="{BB962C8B-B14F-4D97-AF65-F5344CB8AC3E}">
        <p14:creationId xmlns:p14="http://schemas.microsoft.com/office/powerpoint/2010/main" val="22102735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48838"/>
          </a:xfrm>
        </p:spPr>
        <p:txBody>
          <a:bodyPr>
            <a:noAutofit/>
          </a:bodyPr>
          <a:lstStyle/>
          <a:p>
            <a:pPr algn="ctr"/>
            <a:r>
              <a:rPr lang="en-GB" sz="3600" b="1" dirty="0">
                <a:latin typeface="Times New Roman" panose="02020603050405020304" pitchFamily="18" charset="0"/>
                <a:cs typeface="Times New Roman" panose="02020603050405020304" pitchFamily="18" charset="0"/>
              </a:rPr>
              <a:t>Community participation</a:t>
            </a:r>
            <a:br>
              <a:rPr lang="en-GB" sz="3600" b="1" dirty="0">
                <a:latin typeface="Times New Roman" panose="02020603050405020304" pitchFamily="18" charset="0"/>
                <a:cs typeface="Times New Roman" panose="02020603050405020304" pitchFamily="18" charset="0"/>
              </a:rPr>
            </a:br>
            <a:r>
              <a:rPr lang="en-GB" sz="3600" b="1" u="sng" dirty="0">
                <a:latin typeface="Times New Roman" panose="02020603050405020304" pitchFamily="18" charset="0"/>
                <a:cs typeface="Times New Roman" panose="02020603050405020304" pitchFamily="18" charset="0"/>
              </a:rPr>
              <a:t>Community effect </a:t>
            </a:r>
          </a:p>
        </p:txBody>
      </p:sp>
      <p:pic>
        <p:nvPicPr>
          <p:cNvPr id="4" name="Content Placeholder 3"/>
          <p:cNvPicPr>
            <a:picLocks noGrp="1" noChangeAspect="1"/>
          </p:cNvPicPr>
          <p:nvPr>
            <p:ph idx="1"/>
          </p:nvPr>
        </p:nvPicPr>
        <p:blipFill>
          <a:blip r:embed="rId2"/>
          <a:stretch>
            <a:fillRect/>
          </a:stretch>
        </p:blipFill>
        <p:spPr>
          <a:xfrm>
            <a:off x="7251582" y="1530139"/>
            <a:ext cx="4445390" cy="2412727"/>
          </a:xfrm>
          <a:prstGeom prst="rect">
            <a:avLst/>
          </a:prstGeom>
        </p:spPr>
      </p:pic>
      <p:sp>
        <p:nvSpPr>
          <p:cNvPr id="3" name="Rectangle 2">
            <a:extLst>
              <a:ext uri="{FF2B5EF4-FFF2-40B4-BE49-F238E27FC236}">
                <a16:creationId xmlns:a16="http://schemas.microsoft.com/office/drawing/2014/main" id="{30BBA325-7D37-4FB5-B675-1DB635950FF1}"/>
              </a:ext>
            </a:extLst>
          </p:cNvPr>
          <p:cNvSpPr/>
          <p:nvPr/>
        </p:nvSpPr>
        <p:spPr>
          <a:xfrm>
            <a:off x="1502366" y="2274838"/>
            <a:ext cx="5503345" cy="2585323"/>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By 2020 we will help  local societies in appropriate and significant  ways and produce over £400 millions to charitable sources.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Sainsbury will contribute hand in hand with local charities.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Producing a great food out of leftover foodstuff.</a:t>
            </a:r>
          </a:p>
          <a:p>
            <a:pPr marR="0" lvl="0" algn="l" defTabSz="914400" rtl="0" eaLnBrk="1" fontAlgn="auto" latinLnBrk="0" hangingPunct="1">
              <a:lnSpc>
                <a:spcPct val="100000"/>
              </a:lnSpc>
              <a:spcBef>
                <a:spcPts val="0"/>
              </a:spcBef>
              <a:spcAft>
                <a:spcPts val="0"/>
              </a:spcAft>
              <a:buClrTx/>
              <a:buSzTx/>
              <a:tabLst/>
              <a:defRPr/>
            </a:pPr>
            <a:r>
              <a:rPr lang="en-GB" dirty="0">
                <a:solidFill>
                  <a:prstClr val="black"/>
                </a:solidFill>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(https://www.about.sainsburys.co.uk/making-a-difference/community/community-impact)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pic>
        <p:nvPicPr>
          <p:cNvPr id="6" name="Picture 5">
            <a:extLst>
              <a:ext uri="{FF2B5EF4-FFF2-40B4-BE49-F238E27FC236}">
                <a16:creationId xmlns:a16="http://schemas.microsoft.com/office/drawing/2014/main" id="{F2A32D51-5899-4DE1-B0B1-93D9DE2CA4FB}"/>
              </a:ext>
            </a:extLst>
          </p:cNvPr>
          <p:cNvPicPr>
            <a:picLocks noChangeAspect="1"/>
          </p:cNvPicPr>
          <p:nvPr/>
        </p:nvPicPr>
        <p:blipFill>
          <a:blip r:embed="rId3"/>
          <a:stretch>
            <a:fillRect/>
          </a:stretch>
        </p:blipFill>
        <p:spPr>
          <a:xfrm>
            <a:off x="7251582" y="4121497"/>
            <a:ext cx="4445390" cy="2496289"/>
          </a:xfrm>
          <a:prstGeom prst="rect">
            <a:avLst/>
          </a:prstGeom>
        </p:spPr>
      </p:pic>
    </p:spTree>
    <p:extLst>
      <p:ext uri="{BB962C8B-B14F-4D97-AF65-F5344CB8AC3E}">
        <p14:creationId xmlns:p14="http://schemas.microsoft.com/office/powerpoint/2010/main" val="2103780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41089"/>
          </a:xfrm>
        </p:spPr>
        <p:txBody>
          <a:bodyPr>
            <a:normAutofit/>
          </a:bodyPr>
          <a:lstStyle/>
          <a:p>
            <a:pPr algn="ctr"/>
            <a:r>
              <a:rPr lang="en-GB" sz="3600" b="1" dirty="0">
                <a:latin typeface="Times New Roman" panose="02020603050405020304" pitchFamily="18" charset="0"/>
                <a:cs typeface="Times New Roman" panose="02020603050405020304" pitchFamily="18" charset="0"/>
              </a:rPr>
              <a:t>Towards a better world </a:t>
            </a:r>
          </a:p>
        </p:txBody>
      </p:sp>
      <p:pic>
        <p:nvPicPr>
          <p:cNvPr id="4" name="Content Placeholder 3"/>
          <p:cNvPicPr>
            <a:picLocks noGrp="1" noChangeAspect="1"/>
          </p:cNvPicPr>
          <p:nvPr>
            <p:ph idx="1"/>
          </p:nvPr>
        </p:nvPicPr>
        <p:blipFill>
          <a:blip r:embed="rId2"/>
          <a:stretch>
            <a:fillRect/>
          </a:stretch>
        </p:blipFill>
        <p:spPr>
          <a:xfrm>
            <a:off x="1250222" y="1725446"/>
            <a:ext cx="10179050" cy="3407107"/>
          </a:xfrm>
          <a:prstGeom prst="rect">
            <a:avLst/>
          </a:prstGeom>
        </p:spPr>
      </p:pic>
      <p:sp>
        <p:nvSpPr>
          <p:cNvPr id="3" name="Rectangle 2">
            <a:extLst>
              <a:ext uri="{FF2B5EF4-FFF2-40B4-BE49-F238E27FC236}">
                <a16:creationId xmlns:a16="http://schemas.microsoft.com/office/drawing/2014/main" id="{9015D677-390A-4E60-8229-2C4057D20D00}"/>
              </a:ext>
            </a:extLst>
          </p:cNvPr>
          <p:cNvSpPr/>
          <p:nvPr/>
        </p:nvSpPr>
        <p:spPr>
          <a:xfrm>
            <a:off x="1250222" y="5132553"/>
            <a:ext cx="8062220" cy="369332"/>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 source : (https://www.about.sainsburys.co.uk/making-a-difference/our-values)</a:t>
            </a:r>
          </a:p>
        </p:txBody>
      </p:sp>
    </p:spTree>
    <p:extLst>
      <p:ext uri="{BB962C8B-B14F-4D97-AF65-F5344CB8AC3E}">
        <p14:creationId xmlns:p14="http://schemas.microsoft.com/office/powerpoint/2010/main" val="2802556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latin typeface="Times New Roman" panose="02020603050405020304" pitchFamily="18" charset="0"/>
                <a:cs typeface="Times New Roman" panose="02020603050405020304" pitchFamily="18" charset="0"/>
              </a:rPr>
              <a:t>References</a:t>
            </a:r>
            <a:r>
              <a:rPr lang="en-GB" dirty="0"/>
              <a:t> </a:t>
            </a:r>
          </a:p>
        </p:txBody>
      </p:sp>
      <p:sp>
        <p:nvSpPr>
          <p:cNvPr id="6" name="Rectangle 2"/>
          <p:cNvSpPr>
            <a:spLocks noGrp="1" noChangeArrowheads="1"/>
          </p:cNvSpPr>
          <p:nvPr>
            <p:ph idx="1"/>
          </p:nvPr>
        </p:nvSpPr>
        <p:spPr bwMode="auto">
          <a:xfrm>
            <a:off x="1251678" y="1278943"/>
            <a:ext cx="9980429" cy="5250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John Rogers, n.d. </a:t>
            </a:r>
            <a:r>
              <a:rPr lang="en-US" sz="1800" i="1" dirty="0">
                <a:latin typeface="Times New Roman" panose="02020603050405020304" pitchFamily="18" charset="0"/>
                <a:cs typeface="Times New Roman" panose="02020603050405020304" pitchFamily="18" charset="0"/>
              </a:rPr>
              <a:t>making-a-difference-environment.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www.about.sainsburys.co.uk/making-a-difference/environment/water</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20 March 2018].</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Porter, M., 1985. </a:t>
            </a:r>
            <a:r>
              <a:rPr lang="en-US" sz="1800" i="1" dirty="0">
                <a:latin typeface="Times New Roman" panose="02020603050405020304" pitchFamily="18" charset="0"/>
                <a:cs typeface="Times New Roman" panose="02020603050405020304" pitchFamily="18" charset="0"/>
              </a:rPr>
              <a:t>Competitive Advantage: Creating and Sustaining Superior Performance. </a:t>
            </a:r>
            <a:r>
              <a:rPr lang="en-US" sz="1800" dirty="0" err="1">
                <a:latin typeface="Times New Roman" panose="02020603050405020304" pitchFamily="18" charset="0"/>
                <a:cs typeface="Times New Roman" panose="02020603050405020304" pitchFamily="18" charset="0"/>
              </a:rPr>
              <a:t>s.l.:The</a:t>
            </a:r>
            <a:r>
              <a:rPr lang="en-US" sz="1800" dirty="0">
                <a:latin typeface="Times New Roman" panose="02020603050405020304" pitchFamily="18" charset="0"/>
                <a:cs typeface="Times New Roman" panose="02020603050405020304" pitchFamily="18" charset="0"/>
              </a:rPr>
              <a:t> Free Press.</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Vroom, V. &amp; </a:t>
            </a:r>
            <a:r>
              <a:rPr lang="en-US" sz="1800" dirty="0" err="1">
                <a:latin typeface="Times New Roman" panose="02020603050405020304" pitchFamily="18" charset="0"/>
                <a:cs typeface="Times New Roman" panose="02020603050405020304" pitchFamily="18" charset="0"/>
              </a:rPr>
              <a:t>Jago</a:t>
            </a:r>
            <a:r>
              <a:rPr lang="en-US" sz="1800" dirty="0">
                <a:latin typeface="Times New Roman" panose="02020603050405020304" pitchFamily="18" charset="0"/>
                <a:cs typeface="Times New Roman" panose="02020603050405020304" pitchFamily="18" charset="0"/>
              </a:rPr>
              <a:t>, A. G., 1974. In: D. S. Institute, ed. </a:t>
            </a:r>
            <a:r>
              <a:rPr lang="en-US" sz="1800" i="1" dirty="0">
                <a:latin typeface="Times New Roman" panose="02020603050405020304" pitchFamily="18" charset="0"/>
                <a:cs typeface="Times New Roman" panose="02020603050405020304" pitchFamily="18" charset="0"/>
              </a:rPr>
              <a:t>Leadership &amp; Decision Making . </a:t>
            </a:r>
            <a:r>
              <a:rPr lang="en-US" sz="1800" dirty="0">
                <a:latin typeface="Times New Roman" panose="02020603050405020304" pitchFamily="18" charset="0"/>
                <a:cs typeface="Times New Roman" panose="02020603050405020304" pitchFamily="18" charset="0"/>
              </a:rPr>
              <a:t>s.l.:</a:t>
            </a:r>
            <a:r>
              <a:rPr lang="en-US" sz="1800" dirty="0" err="1">
                <a:latin typeface="Times New Roman" panose="02020603050405020304" pitchFamily="18" charset="0"/>
                <a:cs typeface="Times New Roman" panose="02020603050405020304" pitchFamily="18" charset="0"/>
              </a:rPr>
              <a:t>s.n</a:t>
            </a:r>
            <a:r>
              <a:rPr lang="en-US" sz="1800" dirty="0">
                <a:latin typeface="Times New Roman" panose="02020603050405020304" pitchFamily="18" charset="0"/>
                <a:cs typeface="Times New Roman" panose="02020603050405020304" pitchFamily="18" charset="0"/>
              </a:rPr>
              <a:t>., pp. 743-755.</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www.rainsburys.co.uk, 2018. </a:t>
            </a:r>
            <a:r>
              <a:rPr lang="en-US" sz="1800" i="1" dirty="0">
                <a:latin typeface="Times New Roman" panose="02020603050405020304" pitchFamily="18" charset="0"/>
                <a:cs typeface="Times New Roman" panose="02020603050405020304" pitchFamily="18" charset="0"/>
              </a:rPr>
              <a:t>about-us.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http://about.sainsburys.co.uk/about-us/</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24 march 2018].</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www.sainsbury.co.uk, n.d. </a:t>
            </a:r>
            <a:r>
              <a:rPr lang="en-US" sz="1800" i="1" dirty="0">
                <a:latin typeface="Times New Roman" panose="02020603050405020304" pitchFamily="18" charset="0"/>
                <a:cs typeface="Times New Roman" panose="02020603050405020304" pitchFamily="18" charset="0"/>
              </a:rPr>
              <a:t>making-a-difference.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http://about.sainsburys.co.uk/making-a-difference/environment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20 March 2018].</a:t>
            </a:r>
          </a:p>
          <a:p>
            <a:endParaRPr lang="en-GB" sz="18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4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44859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7DF89-6BCB-4E07-A576-AC4BE88F559E}"/>
              </a:ext>
            </a:extLst>
          </p:cNvPr>
          <p:cNvSpPr>
            <a:spLocks noGrp="1"/>
          </p:cNvSpPr>
          <p:nvPr>
            <p:ph type="title"/>
          </p:nvPr>
        </p:nvSpPr>
        <p:spPr>
          <a:xfrm>
            <a:off x="1251678" y="382385"/>
            <a:ext cx="10178322" cy="944139"/>
          </a:xfrm>
        </p:spPr>
        <p:txBody>
          <a:bodyPr/>
          <a:lstStyle/>
          <a:p>
            <a:pPr algn="ctr"/>
            <a:r>
              <a:rPr lang="en-GB" sz="5400" b="1" dirty="0">
                <a:latin typeface="Times New Roman" panose="02020603050405020304" pitchFamily="18" charset="0"/>
                <a:cs typeface="Times New Roman" panose="02020603050405020304" pitchFamily="18" charset="0"/>
              </a:rPr>
              <a:t>References</a:t>
            </a:r>
            <a:endParaRPr lang="en-GB" dirty="0"/>
          </a:p>
        </p:txBody>
      </p:sp>
      <p:sp>
        <p:nvSpPr>
          <p:cNvPr id="4" name="Rectangle 1">
            <a:extLst>
              <a:ext uri="{FF2B5EF4-FFF2-40B4-BE49-F238E27FC236}">
                <a16:creationId xmlns:a16="http://schemas.microsoft.com/office/drawing/2014/main" id="{A6E7B38C-242F-4F2D-A394-C4DF8161F316}"/>
              </a:ext>
            </a:extLst>
          </p:cNvPr>
          <p:cNvSpPr>
            <a:spLocks noGrp="1" noChangeArrowheads="1"/>
          </p:cNvSpPr>
          <p:nvPr>
            <p:ph idx="1"/>
          </p:nvPr>
        </p:nvSpPr>
        <p:spPr bwMode="auto">
          <a:xfrm>
            <a:off x="1068946" y="1326524"/>
            <a:ext cx="10361054" cy="6301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www.sainsburys.co.uk, n.d. </a:t>
            </a:r>
            <a:r>
              <a:rPr lang="en-US" sz="1800" i="1" dirty="0">
                <a:latin typeface="Times New Roman" panose="02020603050405020304" pitchFamily="18" charset="0"/>
                <a:cs typeface="Times New Roman" panose="02020603050405020304" pitchFamily="18" charset="0"/>
              </a:rPr>
              <a:t>making-a-difference-community-community-impact.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http://about.sainsburys.co.uk/making-a-difference/community/community-impact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12 April 2018].</a:t>
            </a:r>
          </a:p>
          <a:p>
            <a:r>
              <a:rPr lang="en-US" sz="1800" dirty="0">
                <a:latin typeface="Times New Roman" panose="02020603050405020304" pitchFamily="18" charset="0"/>
                <a:cs typeface="Times New Roman" panose="02020603050405020304" pitchFamily="18" charset="0"/>
              </a:rPr>
              <a:t>www.sainsburys.co.uk, n.d. </a:t>
            </a:r>
            <a:r>
              <a:rPr lang="en-US" sz="1800" i="1" dirty="0">
                <a:latin typeface="Times New Roman" panose="02020603050405020304" pitchFamily="18" charset="0"/>
                <a:cs typeface="Times New Roman" panose="02020603050405020304" pitchFamily="18" charset="0"/>
              </a:rPr>
              <a:t>making-a-difference-environment-carbon-emissions.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http://about.sainsburys.co.uk/making-a-difference/environment/carbon-emissions</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24 March 2018].</a:t>
            </a:r>
          </a:p>
          <a:p>
            <a:r>
              <a:rPr lang="en-US" sz="1800" dirty="0">
                <a:latin typeface="Times New Roman" panose="02020603050405020304" pitchFamily="18" charset="0"/>
                <a:cs typeface="Times New Roman" panose="02020603050405020304" pitchFamily="18" charset="0"/>
              </a:rPr>
              <a:t>www.sainsburys.co.uk, n.d. </a:t>
            </a:r>
            <a:r>
              <a:rPr lang="en-US" sz="1800" i="1" dirty="0">
                <a:latin typeface="Times New Roman" panose="02020603050405020304" pitchFamily="18" charset="0"/>
                <a:cs typeface="Times New Roman" panose="02020603050405020304" pitchFamily="18" charset="0"/>
              </a:rPr>
              <a:t>making-a-difference-community.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http://about.sainsburys.co.uk/making-a-difference/community</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12 April 2018].</a:t>
            </a:r>
          </a:p>
          <a:p>
            <a:r>
              <a:rPr lang="en-US" sz="1800" dirty="0">
                <a:latin typeface="Times New Roman" panose="02020603050405020304" pitchFamily="18" charset="0"/>
                <a:cs typeface="Times New Roman" panose="02020603050405020304" pitchFamily="18" charset="0"/>
              </a:rPr>
              <a:t>www.sainsburys.co.uk, n.d. </a:t>
            </a:r>
            <a:r>
              <a:rPr lang="en-US" sz="1800" i="1" dirty="0">
                <a:latin typeface="Times New Roman" panose="02020603050405020304" pitchFamily="18" charset="0"/>
                <a:cs typeface="Times New Roman" panose="02020603050405020304" pitchFamily="18" charset="0"/>
              </a:rPr>
              <a:t>making-a-difference-environment-waste.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http://about.sainsburys.co.uk/making-a-difference/environment/waste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20 March 2018].</a:t>
            </a: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pPr marL="0" indent="0">
              <a:buNone/>
            </a:pPr>
            <a:endParaRPr lang="en-GB"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28568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B56C8-C060-4E36-BBC3-446A918ABF34}"/>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References</a:t>
            </a:r>
            <a:endParaRPr lang="en-GB" sz="3600" dirty="0"/>
          </a:p>
        </p:txBody>
      </p:sp>
      <p:sp>
        <p:nvSpPr>
          <p:cNvPr id="3" name="Content Placeholder 2">
            <a:extLst>
              <a:ext uri="{FF2B5EF4-FFF2-40B4-BE49-F238E27FC236}">
                <a16:creationId xmlns:a16="http://schemas.microsoft.com/office/drawing/2014/main" id="{B52F0F31-D79F-4F7A-946E-38896995F335}"/>
              </a:ext>
            </a:extLst>
          </p:cNvPr>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www.sainsburys.co.uk, n.d. </a:t>
            </a:r>
            <a:r>
              <a:rPr lang="en-US" sz="1800" i="1" dirty="0">
                <a:latin typeface="Times New Roman" panose="02020603050405020304" pitchFamily="18" charset="0"/>
                <a:cs typeface="Times New Roman" panose="02020603050405020304" pitchFamily="18" charset="0"/>
              </a:rPr>
              <a:t>making-a-difference-environment-waste-less-save-more.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http://about.sainsburys.co.uk/making-a-difference/environment/waste-less-save-more</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24 March 2018].</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www.sainsburys.co.uk, n.d. </a:t>
            </a:r>
            <a:r>
              <a:rPr lang="en-US" sz="1800" i="1" dirty="0">
                <a:latin typeface="Times New Roman" panose="02020603050405020304" pitchFamily="18" charset="0"/>
                <a:cs typeface="Times New Roman" panose="02020603050405020304" pitchFamily="18" charset="0"/>
              </a:rPr>
              <a:t>making-a-difference-our-colleagues-training-and-development. </a:t>
            </a:r>
            <a:r>
              <a:rPr lang="en-US" sz="1800" dirty="0">
                <a:latin typeface="Times New Roman" panose="02020603050405020304" pitchFamily="18" charset="0"/>
                <a:cs typeface="Times New Roman" panose="02020603050405020304" pitchFamily="18" charset="0"/>
              </a:rPr>
              <a:t>[Online] </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Available at: </a:t>
            </a:r>
            <a:r>
              <a:rPr lang="en-US" sz="1800" u="sng" dirty="0">
                <a:latin typeface="Times New Roman" panose="02020603050405020304" pitchFamily="18" charset="0"/>
                <a:cs typeface="Times New Roman" panose="02020603050405020304" pitchFamily="18" charset="0"/>
              </a:rPr>
              <a:t>http://about.sainsburys.co.uk/making-a-difference/our-colleagues/training-and-development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[Accessed 8 April 2018].</a:t>
            </a:r>
            <a:endParaRPr lang="en-GB" sz="18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284792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AAF9-D075-4A00-81BB-D83DAAF24788}"/>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Group Learning log</a:t>
            </a:r>
          </a:p>
        </p:txBody>
      </p:sp>
      <p:sp>
        <p:nvSpPr>
          <p:cNvPr id="3" name="Content Placeholder 2">
            <a:extLst>
              <a:ext uri="{FF2B5EF4-FFF2-40B4-BE49-F238E27FC236}">
                <a16:creationId xmlns:a16="http://schemas.microsoft.com/office/drawing/2014/main" id="{6DA2A879-6CCF-4678-99DA-8D995FCF82F3}"/>
              </a:ext>
            </a:extLst>
          </p:cNvPr>
          <p:cNvSpPr>
            <a:spLocks noGrp="1"/>
          </p:cNvSpPr>
          <p:nvPr>
            <p:ph idx="1"/>
          </p:nvPr>
        </p:nvSpPr>
        <p:spPr>
          <a:xfrm>
            <a:off x="1251678" y="1780675"/>
            <a:ext cx="10178322" cy="4535904"/>
          </a:xfrm>
        </p:spPr>
        <p:txBody>
          <a:bodyPr>
            <a:normAutofit fontScale="92500"/>
          </a:bodyPr>
          <a:lstStyle/>
          <a:p>
            <a:pPr marL="0" indent="0">
              <a:buNone/>
            </a:pPr>
            <a:r>
              <a:rPr lang="en-GB" sz="1800" dirty="0">
                <a:latin typeface="Times New Roman" panose="02020603050405020304" pitchFamily="18" charset="0"/>
                <a:cs typeface="Times New Roman" panose="02020603050405020304" pitchFamily="18" charset="0"/>
              </a:rPr>
              <a:t>Week 3: </a:t>
            </a:r>
          </a:p>
          <a:p>
            <a:r>
              <a:rPr lang="en-GB" sz="1800" dirty="0">
                <a:latin typeface="Times New Roman" panose="02020603050405020304" pitchFamily="18" charset="0"/>
                <a:cs typeface="Times New Roman" panose="02020603050405020304" pitchFamily="18" charset="0"/>
              </a:rPr>
              <a:t>we have been instructed by tutor about the assignment task and described us that this assignment is group work.</a:t>
            </a:r>
          </a:p>
          <a:p>
            <a:r>
              <a:rPr lang="en-GB" sz="1800" dirty="0">
                <a:latin typeface="Times New Roman" panose="02020603050405020304" pitchFamily="18" charset="0"/>
                <a:cs typeface="Times New Roman" panose="02020603050405020304" pitchFamily="18" charset="0"/>
              </a:rPr>
              <a:t>there was two task in this assignment, first we have to make presentation slides about sustainability and global citizenship on chosen sector of business  and individual learning logs.</a:t>
            </a:r>
          </a:p>
          <a:p>
            <a:r>
              <a:rPr lang="en-GB" sz="1800" dirty="0">
                <a:latin typeface="Times New Roman" panose="02020603050405020304" pitchFamily="18" charset="0"/>
                <a:cs typeface="Times New Roman" panose="02020603050405020304" pitchFamily="18" charset="0"/>
              </a:rPr>
              <a:t>Secondly we have to reflect individually on three topics and make a learning log .</a:t>
            </a:r>
          </a:p>
          <a:p>
            <a:pPr marL="0" indent="0">
              <a:buNone/>
            </a:pPr>
            <a:r>
              <a:rPr lang="en-GB" sz="1800" dirty="0">
                <a:latin typeface="Times New Roman" panose="02020603050405020304" pitchFamily="18" charset="0"/>
                <a:cs typeface="Times New Roman" panose="02020603050405020304" pitchFamily="18" charset="0"/>
              </a:rPr>
              <a:t>Week 4:</a:t>
            </a:r>
          </a:p>
          <a:p>
            <a:pPr marL="0" indent="0">
              <a:buNone/>
            </a:pPr>
            <a:r>
              <a:rPr lang="en-GB" sz="1800" dirty="0">
                <a:latin typeface="Times New Roman" panose="02020603050405020304" pitchFamily="18" charset="0"/>
                <a:cs typeface="Times New Roman" panose="02020603050405020304" pitchFamily="18" charset="0"/>
              </a:rPr>
              <a:t>We as a group decided to form same group as we had on another task of making business plan.</a:t>
            </a:r>
          </a:p>
          <a:p>
            <a:pPr marL="0" indent="0">
              <a:buNone/>
            </a:pPr>
            <a:r>
              <a:rPr lang="en-GB" sz="1800" dirty="0">
                <a:latin typeface="Times New Roman" panose="02020603050405020304" pitchFamily="18" charset="0"/>
                <a:cs typeface="Times New Roman" panose="02020603050405020304" pitchFamily="18" charset="0"/>
              </a:rPr>
              <a:t>We chose our research topic as retail sector as it is biggest market in the UK.</a:t>
            </a:r>
          </a:p>
          <a:p>
            <a:pPr marL="0" indent="0">
              <a:buNone/>
            </a:pPr>
            <a:r>
              <a:rPr lang="en-GB" sz="1800" dirty="0">
                <a:latin typeface="Times New Roman" panose="02020603050405020304" pitchFamily="18" charset="0"/>
                <a:cs typeface="Times New Roman" panose="02020603050405020304" pitchFamily="18" charset="0"/>
              </a:rPr>
              <a:t>Week 5: </a:t>
            </a:r>
          </a:p>
          <a:p>
            <a:r>
              <a:rPr lang="en-GB" sz="1800" dirty="0">
                <a:latin typeface="Times New Roman" panose="02020603050405020304" pitchFamily="18" charset="0"/>
                <a:cs typeface="Times New Roman" panose="02020603050405020304" pitchFamily="18" charset="0"/>
              </a:rPr>
              <a:t>We divided our task in group by everyone’s agreement</a:t>
            </a:r>
          </a:p>
          <a:p>
            <a:r>
              <a:rPr lang="en-GB" sz="1800" dirty="0">
                <a:latin typeface="Times New Roman" panose="02020603050405020304" pitchFamily="18" charset="0"/>
                <a:cs typeface="Times New Roman" panose="02020603050405020304" pitchFamily="18" charset="0"/>
              </a:rPr>
              <a:t>Solomon , Hugh and Helen will work on sustainability and globalization. Helen will research on leadership and entrepreneurship. And Raj will reflect on Sainsburys community impact.  And started our research.</a:t>
            </a:r>
          </a:p>
          <a:p>
            <a:pPr marL="0"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49281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AAF9-D075-4A00-81BB-D83DAAF24788}"/>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Group Learning log</a:t>
            </a:r>
          </a:p>
        </p:txBody>
      </p:sp>
      <p:sp>
        <p:nvSpPr>
          <p:cNvPr id="3" name="Content Placeholder 2">
            <a:extLst>
              <a:ext uri="{FF2B5EF4-FFF2-40B4-BE49-F238E27FC236}">
                <a16:creationId xmlns:a16="http://schemas.microsoft.com/office/drawing/2014/main" id="{6DA2A879-6CCF-4678-99DA-8D995FCF82F3}"/>
              </a:ext>
            </a:extLst>
          </p:cNvPr>
          <p:cNvSpPr>
            <a:spLocks noGrp="1"/>
          </p:cNvSpPr>
          <p:nvPr>
            <p:ph idx="1"/>
          </p:nvPr>
        </p:nvSpPr>
        <p:spPr>
          <a:xfrm>
            <a:off x="1251678" y="1780675"/>
            <a:ext cx="10178322" cy="4098918"/>
          </a:xfrm>
        </p:spPr>
        <p:txBody>
          <a:bodyPr>
            <a:normAutofit lnSpcReduction="10000"/>
          </a:bodyPr>
          <a:lstStyle/>
          <a:p>
            <a:pPr marL="0" indent="0">
              <a:buNone/>
            </a:pPr>
            <a:r>
              <a:rPr lang="en-GB" sz="1800" dirty="0">
                <a:latin typeface="Times New Roman" panose="02020603050405020304" pitchFamily="18" charset="0"/>
                <a:cs typeface="Times New Roman" panose="02020603050405020304" pitchFamily="18" charset="0"/>
              </a:rPr>
              <a:t>Week 8: </a:t>
            </a:r>
          </a:p>
          <a:p>
            <a:pPr marL="0" indent="0">
              <a:buNone/>
            </a:pPr>
            <a:r>
              <a:rPr lang="en-GB" sz="1800" dirty="0">
                <a:latin typeface="Times New Roman" panose="02020603050405020304" pitchFamily="18" charset="0"/>
                <a:cs typeface="Times New Roman" panose="02020603050405020304" pitchFamily="18" charset="0"/>
              </a:rPr>
              <a:t>we could not meet in the week 6 and 7 as one or two member had some personal issues but we tried to do our individual research.</a:t>
            </a:r>
          </a:p>
          <a:p>
            <a:pPr algn="just"/>
            <a:r>
              <a:rPr lang="en-US" sz="1800" dirty="0">
                <a:latin typeface="Times New Roman" panose="02020603050405020304" pitchFamily="18" charset="0"/>
                <a:cs typeface="Times New Roman" panose="02020603050405020304" pitchFamily="18" charset="0"/>
              </a:rPr>
              <a:t>We met several times in class for planning and work as we had confusion about the assignment and we also discussed with our tutor about the learning log.</a:t>
            </a:r>
          </a:p>
          <a:p>
            <a:pPr algn="just"/>
            <a:r>
              <a:rPr lang="en-US" sz="1800" dirty="0">
                <a:latin typeface="Times New Roman" panose="02020603050405020304" pitchFamily="18" charset="0"/>
                <a:cs typeface="Times New Roman" panose="02020603050405020304" pitchFamily="18" charset="0"/>
              </a:rPr>
              <a:t>We worked individually to develop our contents. </a:t>
            </a:r>
          </a:p>
          <a:p>
            <a:pPr algn="just"/>
            <a:r>
              <a:rPr lang="en-US" sz="1800" dirty="0">
                <a:latin typeface="Times New Roman" panose="02020603050405020304" pitchFamily="18" charset="0"/>
                <a:cs typeface="Times New Roman" panose="02020603050405020304" pitchFamily="18" charset="0"/>
              </a:rPr>
              <a:t>Research the topics and browsed online. </a:t>
            </a:r>
          </a:p>
          <a:p>
            <a:pPr marL="0" indent="0">
              <a:buNone/>
            </a:pPr>
            <a:r>
              <a:rPr lang="en-GB" sz="1800" dirty="0">
                <a:latin typeface="Times New Roman" panose="02020603050405020304" pitchFamily="18" charset="0"/>
                <a:cs typeface="Times New Roman" panose="02020603050405020304" pitchFamily="18" charset="0"/>
              </a:rPr>
              <a:t>Week 9:</a:t>
            </a:r>
          </a:p>
          <a:p>
            <a:r>
              <a:rPr lang="en-US" sz="1800" dirty="0">
                <a:latin typeface="Times New Roman" panose="02020603050405020304" pitchFamily="18" charset="0"/>
                <a:cs typeface="Times New Roman" panose="02020603050405020304" pitchFamily="18" charset="0"/>
              </a:rPr>
              <a:t>We combined the presentation by collecting slides from all.</a:t>
            </a:r>
          </a:p>
          <a:p>
            <a:r>
              <a:rPr lang="en-US" sz="1800" dirty="0">
                <a:latin typeface="Times New Roman" panose="02020603050405020304" pitchFamily="18" charset="0"/>
                <a:cs typeface="Times New Roman" panose="02020603050405020304" pitchFamily="18" charset="0"/>
              </a:rPr>
              <a:t>Adjustments were made in the slide to make it unique. </a:t>
            </a:r>
          </a:p>
          <a:p>
            <a:r>
              <a:rPr lang="en-US" sz="1800" dirty="0">
                <a:latin typeface="Times New Roman" panose="02020603050405020304" pitchFamily="18" charset="0"/>
                <a:cs typeface="Times New Roman" panose="02020603050405020304" pitchFamily="18" charset="0"/>
              </a:rPr>
              <a:t>Finally We prepared the presentation slide and started working for presentation. </a:t>
            </a: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0993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Solomon(1605412)</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fontScale="85000" lnSpcReduction="10000"/>
          </a:bodyPr>
          <a:lstStyle/>
          <a:p>
            <a:r>
              <a:rPr lang="en-GB" sz="1900" dirty="0">
                <a:latin typeface="Times New Roman" panose="02020603050405020304" pitchFamily="18" charset="0"/>
                <a:cs typeface="Times New Roman" panose="02020603050405020304" pitchFamily="18" charset="0"/>
              </a:rPr>
              <a:t>This was a great experience of working for a presentation on Retail Industry with 5 group members. It helped to learn a lot from the group work. </a:t>
            </a:r>
          </a:p>
          <a:p>
            <a:r>
              <a:rPr lang="en-GB" sz="1900" b="1" cap="all" dirty="0">
                <a:latin typeface="Times New Roman" panose="02020603050405020304" pitchFamily="18" charset="0"/>
                <a:cs typeface="Times New Roman" panose="02020603050405020304" pitchFamily="18" charset="0"/>
              </a:rPr>
              <a:t>Working together</a:t>
            </a:r>
          </a:p>
          <a:p>
            <a:r>
              <a:rPr lang="en-GB" sz="1900" dirty="0">
                <a:latin typeface="Times New Roman" panose="02020603050405020304" pitchFamily="18" charset="0"/>
                <a:cs typeface="Times New Roman" panose="02020603050405020304" pitchFamily="18" charset="0"/>
              </a:rPr>
              <a:t>We worked on this Presentation of Retail Industry by scheduling group studies. We studies at library class and home together. </a:t>
            </a:r>
          </a:p>
          <a:p>
            <a:r>
              <a:rPr lang="en-GB" sz="1900" b="1" cap="all" dirty="0">
                <a:latin typeface="Times New Roman" panose="02020603050405020304" pitchFamily="18" charset="0"/>
                <a:cs typeface="Times New Roman" panose="02020603050405020304" pitchFamily="18" charset="0"/>
              </a:rPr>
              <a:t>Part in groups</a:t>
            </a:r>
          </a:p>
          <a:p>
            <a:r>
              <a:rPr lang="en-GB" sz="1900" dirty="0">
                <a:latin typeface="Times New Roman" panose="02020603050405020304" pitchFamily="18" charset="0"/>
                <a:cs typeface="Times New Roman" panose="02020603050405020304" pitchFamily="18" charset="0"/>
              </a:rPr>
              <a:t>There are 5 partners. The parts of members are –</a:t>
            </a:r>
          </a:p>
          <a:p>
            <a:r>
              <a:rPr lang="en-GB" sz="1900" dirty="0">
                <a:latin typeface="Times New Roman" panose="02020603050405020304" pitchFamily="18" charset="0"/>
                <a:cs typeface="Times New Roman" panose="02020603050405020304" pitchFamily="18" charset="0"/>
              </a:rPr>
              <a:t>Myself will work on sustainability policies of Sainsbury’s and how they consider the environment protection</a:t>
            </a:r>
          </a:p>
          <a:p>
            <a:r>
              <a:rPr lang="en-GB" sz="1900" dirty="0">
                <a:latin typeface="Times New Roman" panose="02020603050405020304" pitchFamily="18" charset="0"/>
                <a:cs typeface="Times New Roman" panose="02020603050405020304" pitchFamily="18" charset="0"/>
              </a:rPr>
              <a:t>Hugh will describe the achievements of sustainable environment of Sainsbury’s.</a:t>
            </a:r>
          </a:p>
          <a:p>
            <a:r>
              <a:rPr lang="en-GB" sz="1900" dirty="0">
                <a:latin typeface="Times New Roman" panose="02020603050405020304" pitchFamily="18" charset="0"/>
                <a:cs typeface="Times New Roman" panose="02020603050405020304" pitchFamily="18" charset="0"/>
              </a:rPr>
              <a:t>Nelida will express the steps of protecting environment.</a:t>
            </a:r>
          </a:p>
          <a:p>
            <a:r>
              <a:rPr lang="en-GB" sz="1900" dirty="0">
                <a:latin typeface="Times New Roman" panose="02020603050405020304" pitchFamily="18" charset="0"/>
                <a:cs typeface="Times New Roman" panose="02020603050405020304" pitchFamily="18" charset="0"/>
              </a:rPr>
              <a:t>Helen will look into the leadership and entrepreneurship topic.</a:t>
            </a:r>
          </a:p>
          <a:p>
            <a:r>
              <a:rPr lang="en-GB" sz="1900" dirty="0">
                <a:latin typeface="Times New Roman" panose="02020603050405020304" pitchFamily="18" charset="0"/>
                <a:cs typeface="Times New Roman" panose="02020603050405020304" pitchFamily="18" charset="0"/>
              </a:rPr>
              <a:t> </a:t>
            </a:r>
            <a:r>
              <a:rPr lang="en-GB" sz="1900" dirty="0" err="1">
                <a:latin typeface="Times New Roman" panose="02020603050405020304" pitchFamily="18" charset="0"/>
                <a:cs typeface="Times New Roman" panose="02020603050405020304" pitchFamily="18" charset="0"/>
              </a:rPr>
              <a:t>Rajnikant</a:t>
            </a:r>
            <a:r>
              <a:rPr lang="en-GB" sz="1900" dirty="0">
                <a:latin typeface="Times New Roman" panose="02020603050405020304" pitchFamily="18" charset="0"/>
                <a:cs typeface="Times New Roman" panose="02020603050405020304" pitchFamily="18" charset="0"/>
              </a:rPr>
              <a:t> will contribute about how Sainsbury's help the community to live better place.</a:t>
            </a:r>
          </a:p>
          <a:p>
            <a:pPr marL="0" indent="0">
              <a:buNone/>
            </a:pPr>
            <a:endParaRPr lang="en-GB" dirty="0"/>
          </a:p>
        </p:txBody>
      </p:sp>
    </p:spTree>
    <p:extLst>
      <p:ext uri="{BB962C8B-B14F-4D97-AF65-F5344CB8AC3E}">
        <p14:creationId xmlns:p14="http://schemas.microsoft.com/office/powerpoint/2010/main" val="115271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Solomon(1605412)</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400"/>
            <a:ext cx="9358114" cy="3023938"/>
          </a:xfrm>
        </p:spPr>
        <p:txBody>
          <a:bodyPr>
            <a:normAutofit/>
          </a:bodyPr>
          <a:lstStyle/>
          <a:p>
            <a:pPr algn="just"/>
            <a:r>
              <a:rPr lang="en-GB" sz="1800" dirty="0">
                <a:latin typeface="Times New Roman" panose="02020603050405020304" pitchFamily="18" charset="0"/>
                <a:cs typeface="Times New Roman" panose="02020603050405020304" pitchFamily="18" charset="0"/>
              </a:rPr>
              <a:t>There were some difficulties regarding time management. We worked together and try to sort  to manage that in spite of some disputes and time mismatching.  There were some conflicts regarding contribution and performance of the task. We discussed in group and managed satisfactorily, though there were some disagreements often. I took the initiate to sort out the conflicts, as I was the leader of the group.  We divided the work based on discussion and opinion. Yes, the division was fairly shared out. We learnt team work, sharing and opinion sharing. We enjoyed the process. It helped to learn team work and learning in group study. No, we liked the process. It can be improved if all the group members share their opinion and try to compromise for the group. </a:t>
            </a:r>
          </a:p>
        </p:txBody>
      </p:sp>
    </p:spTree>
    <p:extLst>
      <p:ext uri="{BB962C8B-B14F-4D97-AF65-F5344CB8AC3E}">
        <p14:creationId xmlns:p14="http://schemas.microsoft.com/office/powerpoint/2010/main" val="14187166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933700" y="2438400"/>
            <a:ext cx="8770571" cy="3493770"/>
          </a:xfrm>
        </p:spPr>
        <p:txBody>
          <a:bodyPr>
            <a:normAutofit fontScale="92500" lnSpcReduction="10000"/>
          </a:bodyPr>
          <a:lstStyle/>
          <a:p>
            <a:pPr algn="just"/>
            <a:r>
              <a:rPr lang="en-GB" sz="1900" dirty="0">
                <a:latin typeface="Times New Roman" panose="02020603050405020304" pitchFamily="18" charset="0"/>
                <a:cs typeface="Times New Roman" panose="02020603050405020304" pitchFamily="18" charset="0"/>
              </a:rPr>
              <a:t>Collaborating with others will perceive your own particular characteristics and deficiencies (for example each individual has their own particular way of thinking to turn out with better response for a particular issue, this will appear to be exactly when they are allowed to participate in brainstorming) Working in a group is difficult since everyone has different characteristics towards dealing with an issue, yet meanwhile it is continually valuable to improve personal asset skills. </a:t>
            </a:r>
          </a:p>
          <a:p>
            <a:pPr algn="just"/>
            <a:r>
              <a:rPr lang="en-GB" sz="1900" dirty="0">
                <a:latin typeface="Times New Roman" panose="02020603050405020304" pitchFamily="18" charset="0"/>
                <a:cs typeface="Times New Roman" panose="02020603050405020304" pitchFamily="18" charset="0"/>
              </a:rPr>
              <a:t>In our group task, we were five members Solomon as a team leader, Nelida , Hugh, Helen and myself. We have to work on presentation  how the corporate world contribute towards the sustainable environment and make a positive difference on world economy and society. For our project we as a team  decided to make a presentation on retail sector as UK has the biggest retail market. Sainsbury is one of the top retail firm in the UK and it considerably  contribute towards the sustainability.</a:t>
            </a:r>
          </a:p>
          <a:p>
            <a:pPr marL="0" indent="0">
              <a:buNone/>
            </a:pPr>
            <a:endParaRPr lang="en-GB" dirty="0"/>
          </a:p>
        </p:txBody>
      </p:sp>
    </p:spTree>
    <p:extLst>
      <p:ext uri="{BB962C8B-B14F-4D97-AF65-F5344CB8AC3E}">
        <p14:creationId xmlns:p14="http://schemas.microsoft.com/office/powerpoint/2010/main" val="35617326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933700" y="2438400"/>
            <a:ext cx="8770571" cy="3493770"/>
          </a:xfrm>
        </p:spPr>
        <p:txBody>
          <a:bodyPr>
            <a:normAutofit fontScale="85000" lnSpcReduction="10000"/>
          </a:bodyPr>
          <a:lstStyle/>
          <a:p>
            <a:pPr algn="just"/>
            <a:r>
              <a:rPr lang="en-GB" sz="2100" dirty="0">
                <a:latin typeface="Times New Roman" panose="02020603050405020304" pitchFamily="18" charset="0"/>
                <a:cs typeface="Times New Roman" panose="02020603050405020304" pitchFamily="18" charset="0"/>
              </a:rPr>
              <a:t>We as a team try to distribute our task wisely and fairly, Solomon ,Nelida and Hugh were working on Sainsbury’s environment sustainability as it is broad aspect to ponder. Helen was looking into how it support to create employment and helps and deliver training for employees to become better leader and entrepreneurs. I was given a task to deal with how Sainsbury is contributing in the society to make the world to live better place.</a:t>
            </a:r>
          </a:p>
          <a:p>
            <a:pPr algn="just"/>
            <a:r>
              <a:rPr lang="en-GB" sz="2100" dirty="0">
                <a:latin typeface="Times New Roman" panose="02020603050405020304" pitchFamily="18" charset="0"/>
                <a:cs typeface="Times New Roman" panose="02020603050405020304" pitchFamily="18" charset="0"/>
              </a:rPr>
              <a:t>We had only six weeks to decide the task ,research and deliver our presentation. The major issue was the  time constrain. In our group meeting we also had issue with absenteeism as most of the time at least one group member had personal problem to attend the meeting.</a:t>
            </a:r>
          </a:p>
          <a:p>
            <a:pPr algn="just"/>
            <a:r>
              <a:rPr lang="en-GB" sz="2100" dirty="0">
                <a:latin typeface="Times New Roman" panose="02020603050405020304" pitchFamily="18" charset="0"/>
                <a:cs typeface="Times New Roman" panose="02020603050405020304" pitchFamily="18" charset="0"/>
              </a:rPr>
              <a:t>Despite the fact that we had issues with attending consistent meeting and spare enough time for the task, we all try to give our best efforts to communicate and review our work and progress. </a:t>
            </a:r>
          </a:p>
          <a:p>
            <a:pPr marL="0" indent="0">
              <a:buNone/>
            </a:pPr>
            <a:endParaRPr lang="en-GB" dirty="0"/>
          </a:p>
        </p:txBody>
      </p:sp>
    </p:spTree>
    <p:extLst>
      <p:ext uri="{BB962C8B-B14F-4D97-AF65-F5344CB8AC3E}">
        <p14:creationId xmlns:p14="http://schemas.microsoft.com/office/powerpoint/2010/main" val="3207007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406316" y="2322095"/>
            <a:ext cx="9297955" cy="4030579"/>
          </a:xfrm>
        </p:spPr>
        <p:txBody>
          <a:bodyPr>
            <a:normAutofit fontScale="70000" lnSpcReduction="20000"/>
          </a:bodyPr>
          <a:lstStyle/>
          <a:p>
            <a:pPr algn="just"/>
            <a:r>
              <a:rPr lang="en-GB" sz="2600" dirty="0">
                <a:latin typeface="Times New Roman" panose="02020603050405020304" pitchFamily="18" charset="0"/>
                <a:cs typeface="Times New Roman" panose="02020603050405020304" pitchFamily="18" charset="0"/>
              </a:rPr>
              <a:t>As we all have our own concerns and work at the same time, we try to meet once a week for even half an hour to discuss our evolution. As a team member of group we all try to use mobile and WhatsApp as our communication channel. We even created a WhatsApp group to share our useful findings with our team named ‘‘ Brand Bucket Event’’ as the same group was working on another project. indeed it worked well, as it gave us chance to share some important information for our work and also to create social relation with group.</a:t>
            </a:r>
          </a:p>
          <a:p>
            <a:pPr algn="just"/>
            <a:r>
              <a:rPr lang="en-GB" sz="2600" dirty="0">
                <a:latin typeface="Times New Roman" panose="02020603050405020304" pitchFamily="18" charset="0"/>
                <a:cs typeface="Times New Roman" panose="02020603050405020304" pitchFamily="18" charset="0"/>
              </a:rPr>
              <a:t>For some instances we encountered problem with poor connection in some areas like under- ground . We also find difficult to contact with group members because of busy schedule. I could not communicate with group for more than 7 days because my mobile was not working and we use email as other source for exchange of information. It was not matter of refusing meeting online but as everyone has their own responsibilities and work we could not communicate at the same time on this kind of social network. As all groups have some kind of  disagreement  while discussion we also find some disagreement on some topic. At some instance the team leader has to take initiative to resolve problems in our group.</a:t>
            </a:r>
          </a:p>
          <a:p>
            <a:pPr marL="0" indent="0">
              <a:buNone/>
            </a:pPr>
            <a:endParaRPr lang="en-GB" dirty="0"/>
          </a:p>
        </p:txBody>
      </p:sp>
    </p:spTree>
    <p:extLst>
      <p:ext uri="{BB962C8B-B14F-4D97-AF65-F5344CB8AC3E}">
        <p14:creationId xmlns:p14="http://schemas.microsoft.com/office/powerpoint/2010/main" val="15166226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RAJNIKANT (1605427)</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fontScale="85000" lnSpcReduction="10000"/>
          </a:bodyPr>
          <a:lstStyle/>
          <a:p>
            <a:pPr algn="just"/>
            <a:r>
              <a:rPr lang="en-GB" sz="2100" dirty="0">
                <a:latin typeface="Times New Roman" panose="02020603050405020304" pitchFamily="18" charset="0"/>
                <a:cs typeface="Times New Roman" panose="02020603050405020304" pitchFamily="18" charset="0"/>
              </a:rPr>
              <a:t>Working in such productive team I gain lot of new understanding on how to tackle with problems and making decision on some difficult situation while working in group. The task itself was new to me to study and research which gave us lot of new information considering sustainability aspect while establishing a business. Sustainability is vast topic to do research as there are three different aspect  to look into which are environment, economy and social impact of the business. This particular knowledge will  help me in the future  to start my own business or working in firm where we have to take regards of such kind of aspects. </a:t>
            </a:r>
          </a:p>
          <a:p>
            <a:pPr algn="just"/>
            <a:r>
              <a:rPr lang="en-GB" sz="2100" dirty="0">
                <a:latin typeface="Times New Roman" panose="02020603050405020304" pitchFamily="18" charset="0"/>
                <a:cs typeface="Times New Roman" panose="02020603050405020304" pitchFamily="18" charset="0"/>
              </a:rPr>
              <a:t>The learning process was partly classroom based and most of research through online and library is self-study. For me particularly ten weeks of classroom base study is not enough to get deep understanding of huge topic of sustainability. The good point of studying this topic that we have to work and research in group which empowered me with teamwork experience and taking some initiative steps while the difficult situation arise. The process and the product could have been more productive if I had more time to study and research the task in more deep. I could not spare enough time as I have to look after my family and work parallel to learning process.</a:t>
            </a:r>
          </a:p>
          <a:p>
            <a:pPr algn="just"/>
            <a:endParaRPr lang="en-GB" sz="21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023805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Nelida (1605433)</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1612232" y="1961147"/>
            <a:ext cx="10092040" cy="4668253"/>
          </a:xfrm>
        </p:spPr>
        <p:txBody>
          <a:bodyPr>
            <a:normAutofit fontScale="62500" lnSpcReduction="20000"/>
          </a:bodyPr>
          <a:lstStyle/>
          <a:p>
            <a:pPr algn="just"/>
            <a:endParaRPr lang="en-GB" sz="2100" dirty="0">
              <a:latin typeface="Times New Roman" panose="02020603050405020304" pitchFamily="18" charset="0"/>
              <a:cs typeface="Times New Roman" panose="02020603050405020304" pitchFamily="18" charset="0"/>
            </a:endParaRPr>
          </a:p>
          <a:p>
            <a:pPr marL="0" indent="0">
              <a:buNone/>
            </a:pPr>
            <a:endParaRPr lang="en-GB" dirty="0"/>
          </a:p>
          <a:p>
            <a:r>
              <a:rPr lang="en-US" sz="2600" dirty="0">
                <a:latin typeface="Times New Roman" panose="02020603050405020304" pitchFamily="18" charset="0"/>
                <a:cs typeface="Times New Roman" panose="02020603050405020304" pitchFamily="18" charset="0"/>
              </a:rPr>
              <a:t>As part of our course plan, we worked on a business plan and a presentation. The experience from the presentation was interesting for me. </a:t>
            </a:r>
            <a:endParaRPr lang="en-GB" sz="2600" dirty="0">
              <a:latin typeface="Times New Roman" panose="02020603050405020304" pitchFamily="18" charset="0"/>
              <a:cs typeface="Times New Roman" panose="02020603050405020304" pitchFamily="18" charset="0"/>
            </a:endParaRPr>
          </a:p>
          <a:p>
            <a:r>
              <a:rPr lang="en-US" sz="2600" b="1" dirty="0">
                <a:latin typeface="Times New Roman" panose="02020603050405020304" pitchFamily="18" charset="0"/>
                <a:cs typeface="Times New Roman" panose="02020603050405020304" pitchFamily="18" charset="0"/>
              </a:rPr>
              <a:t>Working together</a:t>
            </a:r>
            <a:endParaRPr lang="en-GB" sz="2600" b="1"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We worked on this Presentation of Retail Industry by scheduling group studies. We studies at library, class and home together. </a:t>
            </a:r>
            <a:endParaRPr lang="en-GB" sz="2600" dirty="0">
              <a:latin typeface="Times New Roman" panose="02020603050405020304" pitchFamily="18" charset="0"/>
              <a:cs typeface="Times New Roman" panose="02020603050405020304" pitchFamily="18" charset="0"/>
            </a:endParaRPr>
          </a:p>
          <a:p>
            <a:r>
              <a:rPr lang="en-US" sz="2600" b="1" dirty="0">
                <a:latin typeface="Times New Roman" panose="02020603050405020304" pitchFamily="18" charset="0"/>
                <a:cs typeface="Times New Roman" panose="02020603050405020304" pitchFamily="18" charset="0"/>
              </a:rPr>
              <a:t>Part in groups</a:t>
            </a:r>
            <a:endParaRPr lang="en-GB" sz="2600" b="1"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We are 5 group members and the work division among us are as follows -</a:t>
            </a:r>
            <a:endParaRPr lang="en-GB"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Solomon will discuss about the how Sainsbury impact on sustainability and making difference on environment.</a:t>
            </a:r>
            <a:endParaRPr lang="en-GB"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Hugh will  work on key achievement on sustainability by Sainsbury.</a:t>
            </a:r>
            <a:endParaRPr lang="en-GB"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Nelida will make research on steps taken by Sainsbury to sustain the environment.</a:t>
            </a:r>
            <a:endParaRPr lang="en-GB"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 Helen will </a:t>
            </a:r>
            <a:r>
              <a:rPr lang="en-GB" sz="2600" dirty="0">
                <a:latin typeface="Times New Roman" panose="02020603050405020304" pitchFamily="18" charset="0"/>
                <a:cs typeface="Times New Roman" panose="02020603050405020304" pitchFamily="18" charset="0"/>
              </a:rPr>
              <a:t>talk over on leadership and entrepreneurship.</a:t>
            </a:r>
          </a:p>
          <a:p>
            <a:r>
              <a:rPr lang="en-US" sz="2600" dirty="0" err="1">
                <a:latin typeface="Times New Roman" panose="02020603050405020304" pitchFamily="18" charset="0"/>
                <a:cs typeface="Times New Roman" panose="02020603050405020304" pitchFamily="18" charset="0"/>
              </a:rPr>
              <a:t>Rajnikant</a:t>
            </a:r>
            <a:r>
              <a:rPr lang="en-US" sz="2600" dirty="0">
                <a:latin typeface="Times New Roman" panose="02020603050405020304" pitchFamily="18" charset="0"/>
                <a:cs typeface="Times New Roman" panose="02020603050405020304" pitchFamily="18" charset="0"/>
              </a:rPr>
              <a:t>  will point out the community aspect of Sainsbury.</a:t>
            </a:r>
            <a:endParaRPr lang="en-GB" sz="26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532812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Nelida (1605433)</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323348"/>
          </a:xfrm>
        </p:spPr>
        <p:txBody>
          <a:bodyPr>
            <a:normAutofit fontScale="92500" lnSpcReduction="20000"/>
          </a:bodyPr>
          <a:lstStyle/>
          <a:p>
            <a:r>
              <a:rPr lang="en-US" sz="1800" dirty="0">
                <a:latin typeface="Times New Roman" panose="02020603050405020304" pitchFamily="18" charset="0"/>
                <a:cs typeface="Times New Roman" panose="02020603050405020304" pitchFamily="18" charset="0"/>
              </a:rPr>
              <a:t>My slides includes  about the Sainsbury’s </a:t>
            </a:r>
            <a:r>
              <a:rPr lang="en-GB" sz="1800" dirty="0">
                <a:latin typeface="Times New Roman" panose="02020603050405020304" pitchFamily="18" charset="0"/>
                <a:cs typeface="Times New Roman" panose="02020603050405020304" pitchFamily="18" charset="0"/>
              </a:rPr>
              <a:t>steps towards sustainability, initiative for carbon and water management, waste management, carbon emission, etc. Some images are also shown in these slides regarding the water management and carbon management. </a:t>
            </a:r>
          </a:p>
          <a:p>
            <a:r>
              <a:rPr lang="en-US" sz="1900" b="1" dirty="0">
                <a:latin typeface="Times New Roman" panose="02020603050405020304" pitchFamily="18" charset="0"/>
                <a:cs typeface="Times New Roman" panose="02020603050405020304" pitchFamily="18" charset="0"/>
              </a:rPr>
              <a:t>Wrong</a:t>
            </a:r>
            <a:endParaRPr lang="en-GB" sz="1900" b="1"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Nothing went wrong but the sustainability part was difficult for us in the presentation. </a:t>
            </a:r>
            <a:endParaRPr lang="en-GB" sz="1900" dirty="0">
              <a:latin typeface="Times New Roman" panose="02020603050405020304" pitchFamily="18" charset="0"/>
              <a:cs typeface="Times New Roman" panose="02020603050405020304" pitchFamily="18" charset="0"/>
            </a:endParaRPr>
          </a:p>
          <a:p>
            <a:r>
              <a:rPr lang="en-US" sz="1900" b="1" dirty="0">
                <a:latin typeface="Times New Roman" panose="02020603050405020304" pitchFamily="18" charset="0"/>
                <a:cs typeface="Times New Roman" panose="02020603050405020304" pitchFamily="18" charset="0"/>
              </a:rPr>
              <a:t>Meeting</a:t>
            </a:r>
            <a:endParaRPr lang="en-GB" sz="1900" b="1"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We meet frequently to study on the plan.</a:t>
            </a:r>
            <a:endParaRPr lang="en-GB" sz="1900" dirty="0">
              <a:latin typeface="Times New Roman" panose="02020603050405020304" pitchFamily="18" charset="0"/>
              <a:cs typeface="Times New Roman" panose="02020603050405020304" pitchFamily="18" charset="0"/>
            </a:endParaRPr>
          </a:p>
          <a:p>
            <a:r>
              <a:rPr lang="en-US" sz="1900" b="1" dirty="0">
                <a:latin typeface="Times New Roman" panose="02020603050405020304" pitchFamily="18" charset="0"/>
                <a:cs typeface="Times New Roman" panose="02020603050405020304" pitchFamily="18" charset="0"/>
              </a:rPr>
              <a:t>Skype or online</a:t>
            </a:r>
            <a:endParaRPr lang="en-GB" sz="1900" b="1"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We use WhatsApp for online calling and sharing</a:t>
            </a:r>
            <a:endParaRPr lang="en-GB" sz="1900" dirty="0">
              <a:latin typeface="Times New Roman" panose="02020603050405020304" pitchFamily="18" charset="0"/>
              <a:cs typeface="Times New Roman" panose="02020603050405020304" pitchFamily="18" charset="0"/>
            </a:endParaRPr>
          </a:p>
          <a:p>
            <a:r>
              <a:rPr lang="en-US" sz="1900" b="1" dirty="0">
                <a:latin typeface="Times New Roman" panose="02020603050405020304" pitchFamily="18" charset="0"/>
                <a:cs typeface="Times New Roman" panose="02020603050405020304" pitchFamily="18" charset="0"/>
              </a:rPr>
              <a:t>Work performance </a:t>
            </a:r>
            <a:endParaRPr lang="en-GB" sz="1900" b="1"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The Team Viewer worked well enough.</a:t>
            </a:r>
            <a:endParaRPr lang="en-GB" sz="1900" dirty="0">
              <a:latin typeface="Times New Roman" panose="02020603050405020304" pitchFamily="18" charset="0"/>
              <a:cs typeface="Times New Roman" panose="02020603050405020304" pitchFamily="18" charset="0"/>
            </a:endParaRPr>
          </a:p>
          <a:p>
            <a:r>
              <a:rPr lang="en-US" sz="1900" b="1" dirty="0">
                <a:latin typeface="Times New Roman" panose="02020603050405020304" pitchFamily="18" charset="0"/>
                <a:cs typeface="Times New Roman" panose="02020603050405020304" pitchFamily="18" charset="0"/>
              </a:rPr>
              <a:t>Technical problems </a:t>
            </a:r>
            <a:endParaRPr lang="en-GB" sz="1900" b="1" dirty="0">
              <a:latin typeface="Times New Roman" panose="02020603050405020304" pitchFamily="18" charset="0"/>
              <a:cs typeface="Times New Roman" panose="02020603050405020304" pitchFamily="18" charset="0"/>
            </a:endParaRPr>
          </a:p>
          <a:p>
            <a:r>
              <a:rPr lang="en-US" sz="1900" dirty="0">
                <a:latin typeface="Times New Roman" panose="02020603050405020304" pitchFamily="18" charset="0"/>
                <a:cs typeface="Times New Roman" panose="02020603050405020304" pitchFamily="18" charset="0"/>
              </a:rPr>
              <a:t>There were few technical problems in meeting online, though that was managed. </a:t>
            </a:r>
            <a:endParaRPr lang="en-GB" sz="1900" dirty="0">
              <a:latin typeface="Times New Roman" panose="02020603050405020304" pitchFamily="18" charset="0"/>
              <a:cs typeface="Times New Roman" panose="02020603050405020304" pitchFamily="18" charset="0"/>
            </a:endParaRPr>
          </a:p>
          <a:p>
            <a:pPr algn="just"/>
            <a:endParaRPr lang="en-GB" sz="1800" dirty="0">
              <a:latin typeface="Times New Roman" panose="02020603050405020304" pitchFamily="18" charset="0"/>
              <a:cs typeface="Times New Roman" panose="02020603050405020304" pitchFamily="18" charset="0"/>
            </a:endParaRPr>
          </a:p>
          <a:p>
            <a:pPr algn="just"/>
            <a:endParaRPr lang="en-GB" sz="21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898170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Neida (1605433)</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142875"/>
          </a:xfrm>
        </p:spPr>
        <p:txBody>
          <a:bodyPr>
            <a:normAutofit fontScale="77500" lnSpcReduction="20000"/>
          </a:bodyPr>
          <a:lstStyle/>
          <a:p>
            <a:pPr algn="just"/>
            <a:endParaRPr lang="en-GB" sz="2100"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Refuse to meet online</a:t>
            </a:r>
            <a:endParaRPr lang="en-GB" sz="2100" b="1"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There were some difficulties regarding time matching. We worked together and compromised to manage that in spite of some disputes and time mismatching. </a:t>
            </a:r>
            <a:endParaRPr lang="en-GB" sz="2100"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Participation and group discussion</a:t>
            </a:r>
            <a:endParaRPr lang="en-GB" sz="2100" b="1"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There were some conflicts regarding contribution and performance. We discussed in group and managed satisfactorily, though there were some disagreements often. </a:t>
            </a:r>
            <a:endParaRPr lang="en-GB" sz="2100"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Divide the work</a:t>
            </a:r>
            <a:endParaRPr lang="en-GB" sz="2100" b="1"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We divide the work based on discussion and opinion.</a:t>
            </a:r>
            <a:endParaRPr lang="en-GB" sz="2100"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Fairly shared out</a:t>
            </a:r>
            <a:endParaRPr lang="en-GB" sz="2100" b="1"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Yes, the division was fairly shared out.</a:t>
            </a:r>
            <a:endParaRPr lang="en-GB" sz="2100"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Learning by doing this</a:t>
            </a:r>
            <a:endParaRPr lang="en-GB" sz="2100" b="1"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We learnt team work, sharing and opinion sharing. </a:t>
            </a:r>
            <a:endParaRPr lang="en-GB" sz="21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638811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Nelida (1605433)</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a:bodyPr>
          <a:lstStyle/>
          <a:p>
            <a:pPr algn="just"/>
            <a:endParaRPr lang="en-GB" sz="2100" dirty="0">
              <a:latin typeface="Times New Roman" panose="02020603050405020304" pitchFamily="18" charset="0"/>
              <a:cs typeface="Times New Roman" panose="02020603050405020304" pitchFamily="18" charset="0"/>
            </a:endParaRPr>
          </a:p>
          <a:p>
            <a:pPr algn="just"/>
            <a:r>
              <a:rPr lang="en-US" sz="1800" b="1" dirty="0">
                <a:latin typeface="Times New Roman" panose="02020603050405020304" pitchFamily="18" charset="0"/>
                <a:cs typeface="Times New Roman" panose="02020603050405020304" pitchFamily="18" charset="0"/>
              </a:rPr>
              <a:t>Enjoy the process</a:t>
            </a:r>
            <a:endParaRPr lang="en-GB" sz="18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We enjoyed the process.</a:t>
            </a:r>
            <a:endParaRPr lang="en-GB" sz="1800" dirty="0">
              <a:latin typeface="Times New Roman" panose="02020603050405020304" pitchFamily="18" charset="0"/>
              <a:cs typeface="Times New Roman" panose="02020603050405020304" pitchFamily="18" charset="0"/>
            </a:endParaRPr>
          </a:p>
          <a:p>
            <a:pPr algn="just"/>
            <a:r>
              <a:rPr lang="en-US" sz="1800" b="1" dirty="0">
                <a:latin typeface="Times New Roman" panose="02020603050405020304" pitchFamily="18" charset="0"/>
                <a:cs typeface="Times New Roman" panose="02020603050405020304" pitchFamily="18" charset="0"/>
              </a:rPr>
              <a:t>Reason for enjoying it</a:t>
            </a:r>
            <a:endParaRPr lang="en-GB" sz="18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It helped to learn team work and learning in group study.</a:t>
            </a:r>
            <a:endParaRPr lang="en-GB" sz="1800" dirty="0">
              <a:latin typeface="Times New Roman" panose="02020603050405020304" pitchFamily="18" charset="0"/>
              <a:cs typeface="Times New Roman" panose="02020603050405020304" pitchFamily="18" charset="0"/>
            </a:endParaRPr>
          </a:p>
          <a:p>
            <a:pPr algn="just"/>
            <a:r>
              <a:rPr lang="en-US" sz="1800" b="1" dirty="0">
                <a:latin typeface="Times New Roman" panose="02020603050405020304" pitchFamily="18" charset="0"/>
                <a:cs typeface="Times New Roman" panose="02020603050405020304" pitchFamily="18" charset="0"/>
              </a:rPr>
              <a:t>Like the process</a:t>
            </a:r>
            <a:endParaRPr lang="en-GB" sz="18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No, we liked the process.</a:t>
            </a:r>
            <a:endParaRPr lang="en-GB" sz="1800" dirty="0">
              <a:latin typeface="Times New Roman" panose="02020603050405020304" pitchFamily="18" charset="0"/>
              <a:cs typeface="Times New Roman" panose="02020603050405020304" pitchFamily="18" charset="0"/>
            </a:endParaRPr>
          </a:p>
          <a:p>
            <a:pPr algn="just"/>
            <a:r>
              <a:rPr lang="en-US" sz="1800" b="1" dirty="0">
                <a:latin typeface="Times New Roman" panose="02020603050405020304" pitchFamily="18" charset="0"/>
                <a:cs typeface="Times New Roman" panose="02020603050405020304" pitchFamily="18" charset="0"/>
              </a:rPr>
              <a:t>Improvement</a:t>
            </a:r>
            <a:endParaRPr lang="en-GB" sz="1800" b="1"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It can be improved if all the group members share their opinion and try to compromise for the group. </a:t>
            </a:r>
            <a:endParaRPr lang="en-GB" sz="18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4546705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Helen(1605593)</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a:bodyPr>
          <a:lstStyle/>
          <a:p>
            <a:pPr algn="just"/>
            <a:r>
              <a:rPr lang="en-US" sz="1800" dirty="0">
                <a:latin typeface="Times New Roman" panose="02020603050405020304" pitchFamily="18" charset="0"/>
                <a:cs typeface="Times New Roman" panose="02020603050405020304" pitchFamily="18" charset="0"/>
              </a:rPr>
              <a:t>Working on a group project on the retail industry helped us to learn a lot of things. We worked on this Presentation of Retail Industry by scheduling group studies. My parts discuss about the leadership and entrepreneurship initiatives of Sainsbury’s. We studied at the library and class together. We were 5 members in total. We divided the tasks as: Solomon will discuss about the making difference and protecting environment sustainability. Hugh will find out the key environment sustainability achievements by Sainsbury’s. Nelida will look towards the steps to take about the environment. Myself  will discuss about the leadership and entrepreneurship and Raj will talk over the community effect by Sainsbury’s. My part includes information about the initiatives for leadership, key achievements, and a quote from Sadiq Khan, the Mayor of London. There was nothing wrong in working in this project. We meet frequently to study on the plan. We used WhatsApp and Team viewer for online calling and sharing. </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35055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Helen(1605593)</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a:bodyPr>
          <a:lstStyle/>
          <a:p>
            <a:pPr algn="just"/>
            <a:endParaRPr lang="en-GB" sz="2100" dirty="0">
              <a:latin typeface="Times New Roman" panose="02020603050405020304" pitchFamily="18" charset="0"/>
              <a:cs typeface="Times New Roman" panose="02020603050405020304" pitchFamily="18" charset="0"/>
            </a:endParaRPr>
          </a:p>
          <a:p>
            <a:pPr marL="0" indent="0" algn="just">
              <a:buNone/>
            </a:pPr>
            <a:r>
              <a:rPr lang="en-US" sz="1800" dirty="0">
                <a:latin typeface="Times New Roman" panose="02020603050405020304" pitchFamily="18" charset="0"/>
                <a:cs typeface="Times New Roman" panose="02020603050405020304" pitchFamily="18" charset="0"/>
              </a:rPr>
              <a:t>The Team Viewer worked well enough. There were few technical problems in meeting online, though that was managed. There were some difficulties regarding time matching. We worked together and compromised to manage that in spite of some disputes and time mismatching. There were some conflicts regarding contribution and performance. We discussed in group and managed satisfactorily, though there were some disagreements often. We divided the work based on discussion and opinion. Yes, the division was fairly shared out.  We learnt team work, sharing and opinion sharing. We enjoyed the process of learning through group work. It can be improved if all the group members share their opinion and try to compromise for the group. </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28299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Hugh(1605399)</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a:bodyPr>
          <a:lstStyle/>
          <a:p>
            <a:r>
              <a:rPr lang="en-US" sz="1800" dirty="0">
                <a:latin typeface="Times New Roman" panose="02020603050405020304" pitchFamily="18" charset="0"/>
                <a:cs typeface="Times New Roman" panose="02020603050405020304" pitchFamily="18" charset="0"/>
              </a:rPr>
              <a:t>We enjoyed this experience of working for a presentation on Retail Industry with 5 group members. It helped to learn a lot from the group work. We worked on this Presentation of Retail Industry by scheduling group studies. We studied at library, class and home together. We have divided the slides among us and thus prepared as below - </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Solomon will </a:t>
            </a:r>
            <a:r>
              <a:rPr lang="en-GB" sz="1800" dirty="0">
                <a:latin typeface="Times New Roman" panose="02020603050405020304" pitchFamily="18" charset="0"/>
                <a:cs typeface="Times New Roman" panose="02020603050405020304" pitchFamily="18" charset="0"/>
              </a:rPr>
              <a:t>deliver presentation on making difference and protecting environment. </a:t>
            </a:r>
          </a:p>
          <a:p>
            <a:r>
              <a:rPr lang="en-US" sz="1800" dirty="0">
                <a:latin typeface="Times New Roman" panose="02020603050405020304" pitchFamily="18" charset="0"/>
                <a:cs typeface="Times New Roman" panose="02020603050405020304" pitchFamily="18" charset="0"/>
              </a:rPr>
              <a:t>Hugh will look into key achievements of Sainsbury's in regards of sustainability.</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Nelida will explore about the steps to take for sustainable environment.</a:t>
            </a:r>
          </a:p>
          <a:p>
            <a:r>
              <a:rPr lang="en-US" sz="1800" dirty="0">
                <a:latin typeface="Times New Roman" panose="02020603050405020304" pitchFamily="18" charset="0"/>
                <a:cs typeface="Times New Roman" panose="02020603050405020304" pitchFamily="18" charset="0"/>
              </a:rPr>
              <a:t> Helen will make a draft on leadership and entrepreneurship.</a:t>
            </a:r>
          </a:p>
          <a:p>
            <a:r>
              <a:rPr lang="en-US" sz="1800" dirty="0">
                <a:latin typeface="Times New Roman" panose="02020603050405020304" pitchFamily="18" charset="0"/>
                <a:cs typeface="Times New Roman" panose="02020603050405020304" pitchFamily="18" charset="0"/>
              </a:rPr>
              <a:t>Raj will see the community aspect of Sainsbury's.</a:t>
            </a:r>
          </a:p>
          <a:p>
            <a:pPr marL="0" indent="0">
              <a:buNone/>
            </a:pPr>
            <a:endParaRPr lang="en-US" sz="1800" dirty="0">
              <a:latin typeface="Times New Roman" panose="02020603050405020304" pitchFamily="18" charset="0"/>
              <a:cs typeface="Times New Roman" panose="02020603050405020304" pitchFamily="18" charset="0"/>
            </a:endParaRPr>
          </a:p>
          <a:p>
            <a:pPr algn="r"/>
            <a:endParaRPr lang="en-GB" sz="1800" dirty="0">
              <a:latin typeface="Times New Roman" panose="02020603050405020304" pitchFamily="18" charset="0"/>
              <a:cs typeface="Times New Roman" panose="02020603050405020304" pitchFamily="18" charset="0"/>
            </a:endParaRPr>
          </a:p>
          <a:p>
            <a:pPr algn="just"/>
            <a:endParaRPr lang="en-GB" sz="21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0830218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DF6E7-9B03-4071-9803-4023BBA4C2FB}"/>
              </a:ext>
            </a:extLst>
          </p:cNvPr>
          <p:cNvSpPr>
            <a:spLocks noGrp="1"/>
          </p:cNvSpPr>
          <p:nvPr>
            <p:ph type="title"/>
          </p:nvPr>
        </p:nvSpPr>
        <p:spPr/>
        <p:txBody>
          <a:bodyPr>
            <a:normAutofit/>
          </a:bodyPr>
          <a:lstStyle/>
          <a:p>
            <a:pPr algn="ctr"/>
            <a:r>
              <a:rPr lang="en-GB" sz="3600" b="1" dirty="0">
                <a:latin typeface="Times New Roman" panose="02020603050405020304" pitchFamily="18" charset="0"/>
                <a:cs typeface="Times New Roman" panose="02020603050405020304" pitchFamily="18" charset="0"/>
              </a:rPr>
              <a:t>LEARNING LOG</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FOR Hugh (1605399)</a:t>
            </a:r>
          </a:p>
        </p:txBody>
      </p:sp>
      <p:sp>
        <p:nvSpPr>
          <p:cNvPr id="3" name="Content Placeholder 2">
            <a:extLst>
              <a:ext uri="{FF2B5EF4-FFF2-40B4-BE49-F238E27FC236}">
                <a16:creationId xmlns:a16="http://schemas.microsoft.com/office/drawing/2014/main" id="{F6167E69-063F-4E12-BF64-C140F05410A7}"/>
              </a:ext>
            </a:extLst>
          </p:cNvPr>
          <p:cNvSpPr>
            <a:spLocks noGrp="1"/>
          </p:cNvSpPr>
          <p:nvPr>
            <p:ph idx="1"/>
          </p:nvPr>
        </p:nvSpPr>
        <p:spPr>
          <a:xfrm>
            <a:off x="2346158" y="2438399"/>
            <a:ext cx="9358114" cy="4037215"/>
          </a:xfrm>
        </p:spPr>
        <p:txBody>
          <a:bodyPr>
            <a:normAutofit/>
          </a:bodyPr>
          <a:lstStyle/>
          <a:p>
            <a:r>
              <a:rPr lang="en-US" sz="1800" dirty="0">
                <a:latin typeface="Times New Roman" panose="02020603050405020304" pitchFamily="18" charset="0"/>
                <a:cs typeface="Times New Roman" panose="02020603050405020304" pitchFamily="18" charset="0"/>
              </a:rPr>
              <a:t>Among 5 members, I worked on the slides 5 and 6. Slide 5 discuss about the key achievement on sustainability of Sainsbury’s. Along with this, it shows an initiative of the company towards saving the rain water. </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There were some difficulties regarding time matching. We worked together and compromised to manage that in spite of some disputes and time mismatching. There were some conflicts regarding contribution and performance. We discussed in group and managed satisfactorily, though there were some disagreements often. We learnt team work, sharing and opinion sharing. It helped to learn team work and learning in group study. It can be improved if all the group members share their opinion and try to compromise for the group. </a:t>
            </a:r>
            <a:endParaRPr lang="en-GB" sz="1800" dirty="0">
              <a:latin typeface="Times New Roman" panose="02020603050405020304" pitchFamily="18" charset="0"/>
              <a:cs typeface="Times New Roman" panose="02020603050405020304" pitchFamily="18" charset="0"/>
            </a:endParaRPr>
          </a:p>
          <a:p>
            <a:pPr algn="just"/>
            <a:endParaRPr lang="en-GB" sz="21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587206158"/>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458</TotalTime>
  <Words>3617</Words>
  <Application>Microsoft Office PowerPoint</Application>
  <PresentationFormat>Widescreen</PresentationFormat>
  <Paragraphs>266</Paragraphs>
  <Slides>43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Gill Sans MT</vt:lpstr>
      <vt:lpstr>Impact</vt:lpstr>
      <vt:lpstr>Times New Roman</vt:lpstr>
      <vt:lpstr>Wingdings</vt:lpstr>
      <vt:lpstr>Badge</vt:lpstr>
      <vt:lpstr>Presentation on Retail industry</vt:lpstr>
      <vt:lpstr>                SKILLS FOR WORK PLACE</vt:lpstr>
      <vt:lpstr>STATEMENT OF CONFIRMATION OF AUTHENTICITY </vt:lpstr>
      <vt:lpstr>contents</vt:lpstr>
      <vt:lpstr>AIM:</vt:lpstr>
      <vt:lpstr>OBJECTIVE:</vt:lpstr>
      <vt:lpstr>J Sainsbury Plc</vt:lpstr>
      <vt:lpstr>Making a difference: Sustainability and Globalisation  by Solomon   </vt:lpstr>
      <vt:lpstr>Protecting Environment </vt:lpstr>
      <vt:lpstr>Protecting Environment </vt:lpstr>
      <vt:lpstr>Key achievements on sustainability  by Hugh</vt:lpstr>
      <vt:lpstr>Key achievements on sustainability  </vt:lpstr>
      <vt:lpstr>Steps towards sustainability by nelida </vt:lpstr>
      <vt:lpstr>Step 2:Waste less, Save more </vt:lpstr>
      <vt:lpstr>Step 3: Carbon emissions </vt:lpstr>
      <vt:lpstr>Step 4; Water management</vt:lpstr>
      <vt:lpstr>Leadership and Entrepreneurship by Helen </vt:lpstr>
      <vt:lpstr>Leadership and Entrepreneurship </vt:lpstr>
      <vt:lpstr>Leadership and Entrepreneurship </vt:lpstr>
      <vt:lpstr>Leadership and Entrepreneurship </vt:lpstr>
      <vt:lpstr>society participation by rajnikant </vt:lpstr>
      <vt:lpstr>Community participation Key Achievements </vt:lpstr>
      <vt:lpstr>Community participation Community effect </vt:lpstr>
      <vt:lpstr>Towards a better world </vt:lpstr>
      <vt:lpstr>References </vt:lpstr>
      <vt:lpstr>References</vt:lpstr>
      <vt:lpstr>References</vt:lpstr>
      <vt:lpstr>Group Learning log</vt:lpstr>
      <vt:lpstr>Group Learning log</vt:lpstr>
      <vt:lpstr>LEARNING LOG FOR Solomon(1605412)</vt:lpstr>
      <vt:lpstr>LEARNING LOG FOR Solomon(1605412)</vt:lpstr>
      <vt:lpstr>LEARNING LOG FOR RAJNIKANT (1605427)</vt:lpstr>
      <vt:lpstr>LEARNING LOG FOR RAJNIKANT (1605427)</vt:lpstr>
      <vt:lpstr>LEARNING LOG FOR RAJNIKANT (1605427)</vt:lpstr>
      <vt:lpstr>LEARNING LOG FOR RAJNIKANT (1605427)</vt:lpstr>
      <vt:lpstr>LEARNING LOG FOR Nelida (1605433)</vt:lpstr>
      <vt:lpstr>LEARNING LOG FOR Nelida (1605433)</vt:lpstr>
      <vt:lpstr>LEARNING LOG FOR Neida (1605433)</vt:lpstr>
      <vt:lpstr>LEARNING LOG FOR Nelida (1605433)</vt:lpstr>
      <vt:lpstr>LEARNING LOG FOR Helen(1605593)</vt:lpstr>
      <vt:lpstr>LEARNING LOG FOR Helen(1605593)</vt:lpstr>
      <vt:lpstr>LEARNING LOG FOR Hugh(1605399)</vt:lpstr>
      <vt:lpstr>LEARNING LOG FOR Hugh (1605399)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pathway 1</dc:title>
  <dc:creator>r parmar</dc:creator>
  <cp:lastModifiedBy>vilankita macwan</cp:lastModifiedBy>
  <cp:revision>52</cp:revision>
  <dcterms:created xsi:type="dcterms:W3CDTF">2018-03-09T16:07:45Z</dcterms:created>
  <dcterms:modified xsi:type="dcterms:W3CDTF">2018-04-30T14:58:55Z</dcterms:modified>
</cp:coreProperties>
</file>