
<file path=[Content_Types].xml><?xml version="1.0" encoding="utf-8"?>
<Types xmlns="http://schemas.openxmlformats.org/package/2006/content-types">
  <Default Extension="jpeg" ContentType="image/jpeg"/>
  <Default Extension="jp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63" r:id="rId3"/>
    <p:sldId id="257" r:id="rId4"/>
    <p:sldId id="259" r:id="rId5"/>
    <p:sldId id="260" r:id="rId6"/>
    <p:sldId id="262" r:id="rId7"/>
    <p:sldId id="264" r:id="rId8"/>
    <p:sldId id="265" r:id="rId9"/>
    <p:sldId id="266" r:id="rId10"/>
    <p:sldId id="267" r:id="rId11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987" autoAdjust="0"/>
    <p:restoredTop sz="94660"/>
  </p:normalViewPr>
  <p:slideViewPr>
    <p:cSldViewPr snapToGrid="0">
      <p:cViewPr varScale="1">
        <p:scale>
          <a:sx n="67" d="100"/>
          <a:sy n="67" d="100"/>
        </p:scale>
        <p:origin x="604" y="5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CF57FA55-8468-4EE0-BD4A-7F9652E60F69}" type="datetimeFigureOut">
              <a:rPr lang="en-GB" smtClean="0"/>
              <a:t>02/03/2020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B5C955-A466-4CC7-8681-2885A59D425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4451971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57FA55-8468-4EE0-BD4A-7F9652E60F69}" type="datetimeFigureOut">
              <a:rPr lang="en-GB" smtClean="0"/>
              <a:t>02/03/2020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B5C955-A466-4CC7-8681-2885A59D425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2471442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1424" y="3993084"/>
            <a:ext cx="103632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1424" y="2492897"/>
            <a:ext cx="103632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57FA55-8468-4EE0-BD4A-7F9652E60F69}" type="datetimeFigureOut">
              <a:rPr lang="en-GB" smtClean="0"/>
              <a:t>02/03/2020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B5C955-A466-4CC7-8681-2885A59D425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4299973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57FA55-8468-4EE0-BD4A-7F9652E60F69}" type="datetimeFigureOut">
              <a:rPr lang="en-GB" smtClean="0"/>
              <a:t>02/03/2020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B5C955-A466-4CC7-8681-2885A59D425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3658950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535113"/>
            <a:ext cx="5386917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600" y="2174876"/>
            <a:ext cx="5386917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93368" y="1535113"/>
            <a:ext cx="5389033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93368" y="2174876"/>
            <a:ext cx="5389033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57FA55-8468-4EE0-BD4A-7F9652E60F69}" type="datetimeFigureOut">
              <a:rPr lang="en-GB" smtClean="0"/>
              <a:t>02/03/2020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B5C955-A466-4CC7-8681-2885A59D425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8086911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57FA55-8468-4EE0-BD4A-7F9652E60F69}" type="datetimeFigureOut">
              <a:rPr lang="en-GB" smtClean="0"/>
              <a:t>02/03/2020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B5C955-A466-4CC7-8681-2885A59D425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0179527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57FA55-8468-4EE0-BD4A-7F9652E60F69}" type="datetimeFigureOut">
              <a:rPr lang="en-GB" smtClean="0"/>
              <a:t>02/03/2020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B5C955-A466-4CC7-8681-2885A59D425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9048757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1" y="273050"/>
            <a:ext cx="4011084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6733" y="273051"/>
            <a:ext cx="6815667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1" y="1435101"/>
            <a:ext cx="4011084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57FA55-8468-4EE0-BD4A-7F9652E60F69}" type="datetimeFigureOut">
              <a:rPr lang="en-GB" smtClean="0"/>
              <a:t>02/03/2020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B5C955-A466-4CC7-8681-2885A59D425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6322134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389717" y="4509120"/>
            <a:ext cx="73152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389717" y="612776"/>
            <a:ext cx="73152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389717" y="5157192"/>
            <a:ext cx="73152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57FA55-8468-4EE0-BD4A-7F9652E60F69}" type="datetimeFigureOut">
              <a:rPr lang="en-GB" smtClean="0"/>
              <a:t>02/03/2020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B5C955-A466-4CC7-8681-2885A59D425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8515027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57FA55-8468-4EE0-BD4A-7F9652E60F69}" type="datetimeFigureOut">
              <a:rPr lang="en-GB" smtClean="0"/>
              <a:t>02/03/2020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B5C955-A466-4CC7-8681-2885A59D425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9095288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9200" y="274639"/>
            <a:ext cx="27432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8026400" cy="5242594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57FA55-8468-4EE0-BD4A-7F9652E60F69}" type="datetimeFigureOut">
              <a:rPr lang="en-GB" smtClean="0"/>
              <a:t>02/03/2020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B5C955-A466-4CC7-8681-2885A59D425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5965867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600201"/>
            <a:ext cx="109728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335360" y="6525344"/>
            <a:ext cx="1294837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F57FA55-8468-4EE0-BD4A-7F9652E60F69}" type="datetimeFigureOut">
              <a:rPr lang="en-GB" smtClean="0"/>
              <a:t>02/03/2020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608501" y="6380973"/>
            <a:ext cx="973899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1B5C955-A466-4CC7-8681-2885A59D425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2354262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D6A11A8-F7F6-42C6-A620-4176BBB8C3B5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Assessment Guidance – Understanding Resourcing and Talent Planning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0BDDCD36-FECA-4E10-8672-622F25747AA2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/>
              <a:t>Rachael Jones</a:t>
            </a:r>
          </a:p>
          <a:p>
            <a:r>
              <a:rPr lang="en-GB" dirty="0"/>
              <a:t>March 2020</a:t>
            </a:r>
          </a:p>
        </p:txBody>
      </p:sp>
    </p:spTree>
    <p:extLst>
      <p:ext uri="{BB962C8B-B14F-4D97-AF65-F5344CB8AC3E}">
        <p14:creationId xmlns:p14="http://schemas.microsoft.com/office/powerpoint/2010/main" val="195537566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AB38B00-95E3-4B7B-A9F6-991941ADD44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197767"/>
            <a:ext cx="10972800" cy="691466"/>
          </a:xfrm>
        </p:spPr>
        <p:txBody>
          <a:bodyPr>
            <a:normAutofit fontScale="90000"/>
          </a:bodyPr>
          <a:lstStyle/>
          <a:p>
            <a:r>
              <a:rPr lang="en-GB" dirty="0"/>
              <a:t>Activities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AFAAF12-4836-4635-ACBB-F8336CB292C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600" y="1275127"/>
            <a:ext cx="10972800" cy="4242106"/>
          </a:xfrm>
        </p:spPr>
        <p:txBody>
          <a:bodyPr>
            <a:normAutofit fontScale="85000" lnSpcReduction="20000"/>
          </a:bodyPr>
          <a:lstStyle/>
          <a:p>
            <a:pPr marL="0" indent="0">
              <a:buNone/>
            </a:pPr>
            <a:r>
              <a:rPr lang="en-GB" b="1" dirty="0"/>
              <a:t>Evidence to be produced/required </a:t>
            </a:r>
            <a:endParaRPr lang="en-GB" dirty="0"/>
          </a:p>
          <a:p>
            <a:endParaRPr lang="en-GB" dirty="0"/>
          </a:p>
          <a:p>
            <a:r>
              <a:rPr lang="en-GB" dirty="0"/>
              <a:t>Witten responses equating to approximately 3000 words </a:t>
            </a:r>
            <a:r>
              <a:rPr lang="en-GB" b="1" dirty="0"/>
              <a:t>in total</a:t>
            </a:r>
            <a:r>
              <a:rPr lang="en-GB" dirty="0"/>
              <a:t>. </a:t>
            </a:r>
          </a:p>
          <a:p>
            <a:r>
              <a:rPr lang="en-GB" dirty="0"/>
              <a:t>Question and answer format</a:t>
            </a:r>
          </a:p>
          <a:p>
            <a:pPr marL="0" indent="0">
              <a:buNone/>
            </a:pPr>
            <a:r>
              <a:rPr lang="en-GB" dirty="0"/>
              <a:t> </a:t>
            </a:r>
          </a:p>
          <a:p>
            <a:pPr marL="0" indent="0">
              <a:buNone/>
            </a:pPr>
            <a:r>
              <a:rPr lang="en-GB" dirty="0"/>
              <a:t>All reference sources should be acknowledged correctly and a bibliography provided where appropriate (these should be excluded from the word count).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/>
              <a:t>Submission date: 20</a:t>
            </a:r>
            <a:r>
              <a:rPr lang="en-GB" baseline="30000"/>
              <a:t>th</a:t>
            </a:r>
            <a:r>
              <a:rPr lang="en-GB"/>
              <a:t> April 2020</a:t>
            </a: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9724263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A3F778B-88D1-4733-897E-6D4CE1F0BFF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151002"/>
            <a:ext cx="10972800" cy="872455"/>
          </a:xfrm>
        </p:spPr>
        <p:txBody>
          <a:bodyPr/>
          <a:lstStyle/>
          <a:p>
            <a:r>
              <a:rPr lang="en-GB" dirty="0"/>
              <a:t>Activity 1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92179F7-26C4-4260-8EB5-A3155DBD571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600" y="1082180"/>
            <a:ext cx="10972800" cy="4435053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b="1" dirty="0"/>
              <a:t>Question: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An employee is emigrating and asks you if the labour market trends of their destination country are the same as in the UK.  </a:t>
            </a:r>
            <a:r>
              <a:rPr lang="en-GB" b="1" dirty="0"/>
              <a:t>Describe the key contemporary trends </a:t>
            </a:r>
            <a:r>
              <a:rPr lang="en-GB" dirty="0"/>
              <a:t>in both the UK labour market and in the labour market of any other country (of your choice).  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8521642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5E84B93-EBEA-42E9-A167-DEF2E1687D4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117446"/>
            <a:ext cx="10972800" cy="679508"/>
          </a:xfrm>
        </p:spPr>
        <p:txBody>
          <a:bodyPr>
            <a:normAutofit fontScale="90000"/>
          </a:bodyPr>
          <a:lstStyle/>
          <a:p>
            <a:r>
              <a:rPr lang="en-GB" dirty="0"/>
              <a:t>Specific Guidance (AC 1.1)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1989C12-A783-4539-869D-B3948275D5A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600" y="1152750"/>
            <a:ext cx="10972800" cy="4552499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en-GB" dirty="0"/>
          </a:p>
          <a:p>
            <a:pPr lvl="0"/>
            <a:r>
              <a:rPr lang="en-GB" sz="2700" b="1" dirty="0">
                <a:solidFill>
                  <a:prstClr val="black"/>
                </a:solidFill>
              </a:rPr>
              <a:t>Describe</a:t>
            </a:r>
            <a:r>
              <a:rPr lang="en-GB" sz="2700" dirty="0">
                <a:solidFill>
                  <a:prstClr val="black"/>
                </a:solidFill>
              </a:rPr>
              <a:t> key contemporary labour market trends</a:t>
            </a:r>
          </a:p>
          <a:p>
            <a:pPr lvl="0"/>
            <a:r>
              <a:rPr lang="en-GB" sz="2700" dirty="0">
                <a:solidFill>
                  <a:prstClr val="black"/>
                </a:solidFill>
              </a:rPr>
              <a:t>UK and ONE other country</a:t>
            </a:r>
          </a:p>
          <a:p>
            <a:pPr lvl="0"/>
            <a:r>
              <a:rPr lang="en-GB" sz="2700" dirty="0">
                <a:solidFill>
                  <a:prstClr val="black"/>
                </a:solidFill>
              </a:rPr>
              <a:t>Consider: economic conditions, sources of labour, types and availability of labour, levels of unemployment, wage rates and inequalities, public and private sector differences, working patterns/ flexible working arrangements in the UK and in one other country pointing out any key differences.  </a:t>
            </a:r>
          </a:p>
          <a:p>
            <a:pPr marL="0" lvl="0" indent="0">
              <a:buNone/>
            </a:pPr>
            <a:endParaRPr lang="en-GB" sz="2700" dirty="0">
              <a:solidFill>
                <a:prstClr val="black"/>
              </a:solidFill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1125181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5AF473E-3891-4905-BDCA-60F1EE39648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197767"/>
            <a:ext cx="10972800" cy="649521"/>
          </a:xfrm>
        </p:spPr>
        <p:txBody>
          <a:bodyPr>
            <a:normAutofit fontScale="90000"/>
          </a:bodyPr>
          <a:lstStyle/>
          <a:p>
            <a:r>
              <a:rPr lang="en-GB" dirty="0"/>
              <a:t>Activity 2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923C939-F0C9-4096-BE4E-4A4C6612C09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600" y="981512"/>
            <a:ext cx="10972800" cy="467266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b="1" dirty="0"/>
              <a:t>Question</a:t>
            </a:r>
            <a:endParaRPr lang="en-GB" dirty="0"/>
          </a:p>
          <a:p>
            <a:pPr marL="0" indent="0">
              <a:buNone/>
            </a:pPr>
            <a:r>
              <a:rPr lang="en-GB" dirty="0"/>
              <a:t>A new HR assistant asks you to explain the following aspects of workforce planning:</a:t>
            </a:r>
          </a:p>
          <a:p>
            <a:pPr lvl="0"/>
            <a:r>
              <a:rPr lang="en-GB" dirty="0"/>
              <a:t>key principles of workforce planning</a:t>
            </a:r>
          </a:p>
          <a:p>
            <a:pPr lvl="0"/>
            <a:r>
              <a:rPr lang="en-GB" dirty="0"/>
              <a:t>tools used in workforce planning</a:t>
            </a:r>
          </a:p>
          <a:p>
            <a:pPr lvl="0"/>
            <a:r>
              <a:rPr lang="en-GB" dirty="0"/>
              <a:t>how to develop a basic people plan, including succession planning.</a:t>
            </a:r>
            <a:br>
              <a:rPr lang="en-GB" dirty="0"/>
            </a:b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126288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4BF02C5-0BCC-4C4E-9C7F-F2E1DC668E0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46140"/>
            <a:ext cx="10972800" cy="796954"/>
          </a:xfrm>
        </p:spPr>
        <p:txBody>
          <a:bodyPr/>
          <a:lstStyle/>
          <a:p>
            <a:r>
              <a:rPr lang="en-GB" dirty="0"/>
              <a:t>Specific Guidance (AC 1.2, 1.3)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BEA9151-44BA-451D-B16C-F8425253806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600" y="1025554"/>
            <a:ext cx="10972800" cy="4806892"/>
          </a:xfrm>
        </p:spPr>
        <p:txBody>
          <a:bodyPr>
            <a:normAutofit fontScale="70000" lnSpcReduction="20000"/>
          </a:bodyPr>
          <a:lstStyle/>
          <a:p>
            <a:r>
              <a:rPr lang="en-GB" b="1" dirty="0"/>
              <a:t>Describe </a:t>
            </a:r>
            <a:r>
              <a:rPr lang="en-GB" dirty="0"/>
              <a:t>the principles of effective workforce planning and the tools used to carry it out.</a:t>
            </a:r>
          </a:p>
          <a:p>
            <a:r>
              <a:rPr lang="en-GB" dirty="0"/>
              <a:t>Principles such as: need for organisation-wide focus, on-going monitoring/assessment of wider context, formulating strategy, profiling current workforce, identifying gaps - current and future, identifying ‘solutions’ – internal/external sources of people, implementation, monitoring and evaluation.  </a:t>
            </a:r>
          </a:p>
          <a:p>
            <a:r>
              <a:rPr lang="en-GB" dirty="0"/>
              <a:t>Explain some of the analysis tools/techniques used in workforce planning such as strategic analysis models, forecasting through analysis of trends and patterns, organisational talent inventories, skills matrices.  </a:t>
            </a:r>
          </a:p>
          <a:p>
            <a:r>
              <a:rPr lang="en-GB" b="1" dirty="0"/>
              <a:t>Explain </a:t>
            </a:r>
            <a:r>
              <a:rPr lang="en-GB" dirty="0"/>
              <a:t>how to develop basic people plans and succession plans. </a:t>
            </a:r>
          </a:p>
          <a:p>
            <a:r>
              <a:rPr lang="en-GB" dirty="0"/>
              <a:t>Explain the process for developing a basic people plan and the typical content such as linking of organisational objectives to workforce, recruitment needs/targets, re-organisation/re-deployment of workforce, succession planning for retirement/resignations, performance review arrangements; training and development, costs and monitoring of ROI.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5202674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A3F778B-88D1-4733-897E-6D4CE1F0BFF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151002"/>
            <a:ext cx="10972800" cy="872455"/>
          </a:xfrm>
        </p:spPr>
        <p:txBody>
          <a:bodyPr/>
          <a:lstStyle/>
          <a:p>
            <a:r>
              <a:rPr lang="en-GB" dirty="0"/>
              <a:t>Activity 3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92179F7-26C4-4260-8EB5-A3155DBD571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600" y="1082180"/>
            <a:ext cx="10972800" cy="4435053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b="1" dirty="0"/>
              <a:t>Question:</a:t>
            </a:r>
            <a:endParaRPr lang="en-GB" dirty="0"/>
          </a:p>
          <a:p>
            <a:pPr marL="0" lvl="0" indent="0">
              <a:buNone/>
            </a:pPr>
            <a:r>
              <a:rPr lang="en-GB" dirty="0"/>
              <a:t>Your Director asks for your thoughts on how the organisation can attract the talented people it requires and ensure that these people stay with the organisation.  </a:t>
            </a:r>
            <a:r>
              <a:rPr lang="en-GB" b="1" dirty="0"/>
              <a:t>Explain different approaches an organisation can take to both attracting and retaining talent, and the strengths and weaknesses of each approach.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5278063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4BF02C5-0BCC-4C4E-9C7F-F2E1DC668E0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46140"/>
            <a:ext cx="10972800" cy="796954"/>
          </a:xfrm>
        </p:spPr>
        <p:txBody>
          <a:bodyPr/>
          <a:lstStyle/>
          <a:p>
            <a:r>
              <a:rPr lang="en-GB" dirty="0"/>
              <a:t>Specific Guidance (AC 2.1, 2.2)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BEA9151-44BA-451D-B16C-F8425253806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600" y="1025554"/>
            <a:ext cx="10972800" cy="4806892"/>
          </a:xfrm>
        </p:spPr>
        <p:txBody>
          <a:bodyPr>
            <a:normAutofit/>
          </a:bodyPr>
          <a:lstStyle/>
          <a:p>
            <a:r>
              <a:rPr lang="en-GB" b="1" dirty="0"/>
              <a:t>Assess</a:t>
            </a:r>
            <a:r>
              <a:rPr lang="en-GB" dirty="0"/>
              <a:t> the strengths and weaknesses of different approaches to both attracting talent and retaining talent.</a:t>
            </a:r>
          </a:p>
          <a:p>
            <a:r>
              <a:rPr lang="en-GB" b="1" dirty="0"/>
              <a:t>Critique</a:t>
            </a:r>
            <a:r>
              <a:rPr lang="en-GB" dirty="0"/>
              <a:t> the different approaches to/examples of attracting talent (e.g. employer ‘positioning’ and branding, recruitment strategies, reward strategies) </a:t>
            </a:r>
          </a:p>
          <a:p>
            <a:r>
              <a:rPr lang="en-GB" dirty="0"/>
              <a:t>Same for retaining talent (e.g. engagement activities, reward strategies, talent management initiatives, flexible/individualised ways of working, effective line-management.) </a:t>
            </a:r>
          </a:p>
        </p:txBody>
      </p:sp>
    </p:spTree>
    <p:extLst>
      <p:ext uri="{BB962C8B-B14F-4D97-AF65-F5344CB8AC3E}">
        <p14:creationId xmlns:p14="http://schemas.microsoft.com/office/powerpoint/2010/main" val="8185260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A3F778B-88D1-4733-897E-6D4CE1F0BFF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151002"/>
            <a:ext cx="10972800" cy="872455"/>
          </a:xfrm>
        </p:spPr>
        <p:txBody>
          <a:bodyPr/>
          <a:lstStyle/>
          <a:p>
            <a:r>
              <a:rPr lang="en-GB" dirty="0"/>
              <a:t>Activity 4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92179F7-26C4-4260-8EB5-A3155DBD571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600" y="1082180"/>
            <a:ext cx="10972800" cy="4435053"/>
          </a:xfrm>
        </p:spPr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en-GB" b="1" dirty="0"/>
              <a:t>Question:</a:t>
            </a:r>
            <a:endParaRPr lang="en-GB" dirty="0"/>
          </a:p>
          <a:p>
            <a:pPr marL="0" lvl="0" indent="0">
              <a:buNone/>
            </a:pPr>
            <a:r>
              <a:rPr lang="en-GB" dirty="0"/>
              <a:t>In preparation for input at a managers meeting, summarise the following:</a:t>
            </a:r>
          </a:p>
          <a:p>
            <a:pPr lvl="0"/>
            <a:r>
              <a:rPr lang="en-GB" dirty="0"/>
              <a:t>key aspects of good practice in relation to developing job descriptions, person specifications and competency frameworks</a:t>
            </a:r>
          </a:p>
          <a:p>
            <a:pPr lvl="0"/>
            <a:r>
              <a:rPr lang="en-GB" dirty="0"/>
              <a:t>different methods of recruitment and selection, and the strengths and weaknesses of each</a:t>
            </a:r>
          </a:p>
          <a:p>
            <a:pPr lvl="0"/>
            <a:r>
              <a:rPr lang="en-GB" dirty="0"/>
              <a:t>good practice in relation to dismissal, redundancy and retirement.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4449148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4BF02C5-0BCC-4C4E-9C7F-F2E1DC668E0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46140"/>
            <a:ext cx="10972800" cy="796954"/>
          </a:xfrm>
        </p:spPr>
        <p:txBody>
          <a:bodyPr/>
          <a:lstStyle/>
          <a:p>
            <a:r>
              <a:rPr lang="en-GB" dirty="0"/>
              <a:t>Specific Guidance (AC 3.1, 3.2, 3.3)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BEA9151-44BA-451D-B16C-F8425253806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600" y="1025554"/>
            <a:ext cx="10972800" cy="4806892"/>
          </a:xfrm>
        </p:spPr>
        <p:txBody>
          <a:bodyPr>
            <a:normAutofit fontScale="70000" lnSpcReduction="20000"/>
          </a:bodyPr>
          <a:lstStyle/>
          <a:p>
            <a:r>
              <a:rPr lang="en-GB" dirty="0"/>
              <a:t>Differentiate between job descriptions, person specifications and competency frameworks</a:t>
            </a:r>
          </a:p>
          <a:p>
            <a:r>
              <a:rPr lang="en-GB" b="1" dirty="0"/>
              <a:t>Explain</a:t>
            </a:r>
            <a:r>
              <a:rPr lang="en-GB" dirty="0"/>
              <a:t> key aspects of good practice in relation to each (e.g. good practice in relation to development processes, content, structure, specification of each).</a:t>
            </a:r>
          </a:p>
          <a:p>
            <a:r>
              <a:rPr lang="en-GB" b="1" dirty="0"/>
              <a:t>Evaluate</a:t>
            </a:r>
            <a:r>
              <a:rPr lang="en-GB" dirty="0"/>
              <a:t> the effectiveness of different types of recruitment methods (e.g. adverts, agencies, search consultants, websites) and different types of selection methods (e.g. interviews, tests, assessment centres).</a:t>
            </a:r>
          </a:p>
          <a:p>
            <a:r>
              <a:rPr lang="en-GB" b="1" dirty="0"/>
              <a:t>Summarise</a:t>
            </a:r>
            <a:r>
              <a:rPr lang="en-GB" dirty="0"/>
              <a:t> essential good practice in relation to dismissal (e.g. early investigation of problems and opportunity to improve before dismissal, aspects of fair and unfair dismissal); redundancy (e.g. fair selection, sensitive handling, counselling and support in securing alternative employment); and retirement (e.g. considering different options: full to part-time, change of role, less responsibility, reduction of working hours, retiring but providing consultancy; and  the need for early preparation in terms of pre-retirement information and pensions/investments advice).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71751364"/>
      </p:ext>
    </p:extLst>
  </p:cSld>
  <p:clrMapOvr>
    <a:masterClrMapping/>
  </p:clrMapOvr>
</p:sld>
</file>

<file path=ppt/theme/theme1.xml><?xml version="1.0" encoding="utf-8"?>
<a:theme xmlns:a="http://schemas.openxmlformats.org/drawingml/2006/main" name="ThemeUWTSD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ThemeUWTSD" id="{F21EE35A-C65B-4304-A6CB-CDA628125EC2}" vid="{AD4FE309-27E3-4943-B06C-08E55F433F37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ThemeUWTSD</Template>
  <TotalTime>18734</TotalTime>
  <Words>781</Words>
  <Application>Microsoft Office PowerPoint</Application>
  <PresentationFormat>Widescreen</PresentationFormat>
  <Paragraphs>51</Paragraphs>
  <Slides>10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3" baseType="lpstr">
      <vt:lpstr>Arial</vt:lpstr>
      <vt:lpstr>Myriad Pro</vt:lpstr>
      <vt:lpstr>ThemeUWTSD</vt:lpstr>
      <vt:lpstr>Assessment Guidance – Understanding Resourcing and Talent Planning</vt:lpstr>
      <vt:lpstr>Activities</vt:lpstr>
      <vt:lpstr>Activity 1</vt:lpstr>
      <vt:lpstr>Specific Guidance (AC 1.1)</vt:lpstr>
      <vt:lpstr>Activity 2</vt:lpstr>
      <vt:lpstr>Specific Guidance (AC 1.2, 1.3)</vt:lpstr>
      <vt:lpstr>Activity 3</vt:lpstr>
      <vt:lpstr>Specific Guidance (AC 2.1, 2.2)</vt:lpstr>
      <vt:lpstr>Activity 4</vt:lpstr>
      <vt:lpstr>Specific Guidance (AC 3.1, 3.2, 3.3)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Julie Thomas</dc:creator>
  <cp:lastModifiedBy>Rachael Jones</cp:lastModifiedBy>
  <cp:revision>12</cp:revision>
  <dcterms:created xsi:type="dcterms:W3CDTF">2018-12-04T11:13:45Z</dcterms:created>
  <dcterms:modified xsi:type="dcterms:W3CDTF">2020-03-02T10:23:06Z</dcterms:modified>
</cp:coreProperties>
</file>