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2.xml" ContentType="application/vnd.openxmlformats-officedocument.theme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77" r:id="rId2"/>
    <p:sldMasterId id="2147483694" r:id="rId3"/>
  </p:sldMasterIdLst>
  <p:sldIdLst>
    <p:sldId id="256" r:id="rId4"/>
    <p:sldId id="289" r:id="rId5"/>
    <p:sldId id="288" r:id="rId6"/>
    <p:sldId id="290" r:id="rId7"/>
    <p:sldId id="258" r:id="rId8"/>
    <p:sldId id="275" r:id="rId9"/>
    <p:sldId id="281" r:id="rId10"/>
    <p:sldId id="266" r:id="rId11"/>
    <p:sldId id="267" r:id="rId12"/>
    <p:sldId id="287" r:id="rId13"/>
    <p:sldId id="268" r:id="rId14"/>
    <p:sldId id="284" r:id="rId15"/>
    <p:sldId id="282" r:id="rId16"/>
    <p:sldId id="285" r:id="rId17"/>
    <p:sldId id="286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D6AE188-554E-43E8-B343-16B4FCF9DF69}" v="1" dt="2023-10-19T08:21:30.35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444" autoAdjust="0"/>
    <p:restoredTop sz="94660"/>
  </p:normalViewPr>
  <p:slideViewPr>
    <p:cSldViewPr snapToGrid="0">
      <p:cViewPr varScale="1">
        <p:scale>
          <a:sx n="89" d="100"/>
          <a:sy n="89" d="100"/>
        </p:scale>
        <p:origin x="57" y="34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3" Type="http://schemas.openxmlformats.org/officeDocument/2006/relationships/slideMaster" Target="slideMasters/slideMaster3.xml"/><Relationship Id="rId21" Type="http://schemas.openxmlformats.org/officeDocument/2006/relationships/theme" Target="theme/theme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microsoft.com/office/2015/10/relationships/revisionInfo" Target="revisionInfo.xml"/><Relationship Id="rId10" Type="http://schemas.openxmlformats.org/officeDocument/2006/relationships/slide" Target="slides/slide7.xml"/><Relationship Id="rId19" Type="http://schemas.openxmlformats.org/officeDocument/2006/relationships/presProps" Target="presProp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13C18F9-1C0B-46EC-B53E-45A3B36F5A17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DA10B5BC-228B-49C7-B03D-DBF3BD151820}">
      <dgm:prSet/>
      <dgm:spPr/>
      <dgm:t>
        <a:bodyPr/>
        <a:lstStyle/>
        <a:p>
          <a:r>
            <a:rPr lang="en-GB" dirty="0"/>
            <a:t>FTIR and RAMAN are classed as confirmatory tests</a:t>
          </a:r>
          <a:endParaRPr lang="en-US" dirty="0"/>
        </a:p>
      </dgm:t>
    </dgm:pt>
    <dgm:pt modelId="{BD9AC53F-A23F-4145-BB32-261B1423207B}" type="parTrans" cxnId="{8C2A7A9B-F6A7-4B20-91E7-5E41137AFF89}">
      <dgm:prSet/>
      <dgm:spPr/>
      <dgm:t>
        <a:bodyPr/>
        <a:lstStyle/>
        <a:p>
          <a:endParaRPr lang="en-US"/>
        </a:p>
      </dgm:t>
    </dgm:pt>
    <dgm:pt modelId="{33585E88-981E-4688-B4CA-D25C5C445DDA}" type="sibTrans" cxnId="{8C2A7A9B-F6A7-4B20-91E7-5E41137AFF89}">
      <dgm:prSet/>
      <dgm:spPr/>
      <dgm:t>
        <a:bodyPr/>
        <a:lstStyle/>
        <a:p>
          <a:endParaRPr lang="en-US"/>
        </a:p>
      </dgm:t>
    </dgm:pt>
    <dgm:pt modelId="{8A720C2C-ED38-4825-9BA5-4D4E7291B266}">
      <dgm:prSet/>
      <dgm:spPr/>
      <dgm:t>
        <a:bodyPr/>
        <a:lstStyle/>
        <a:p>
          <a:r>
            <a:rPr lang="en-GB" dirty="0"/>
            <a:t>Confirmatory tests are used to confirm the substance that has been found. </a:t>
          </a:r>
          <a:endParaRPr lang="en-US" dirty="0"/>
        </a:p>
      </dgm:t>
    </dgm:pt>
    <dgm:pt modelId="{F37AA00F-B298-4F11-BFF0-223DB73F0510}" type="parTrans" cxnId="{639C31CC-B010-49E1-B15C-54E1A9784154}">
      <dgm:prSet/>
      <dgm:spPr/>
      <dgm:t>
        <a:bodyPr/>
        <a:lstStyle/>
        <a:p>
          <a:endParaRPr lang="en-US"/>
        </a:p>
      </dgm:t>
    </dgm:pt>
    <dgm:pt modelId="{BF5EACB0-2B5E-437E-AC15-0B4A9E8DBF52}" type="sibTrans" cxnId="{639C31CC-B010-49E1-B15C-54E1A9784154}">
      <dgm:prSet/>
      <dgm:spPr/>
      <dgm:t>
        <a:bodyPr/>
        <a:lstStyle/>
        <a:p>
          <a:endParaRPr lang="en-US"/>
        </a:p>
      </dgm:t>
    </dgm:pt>
    <dgm:pt modelId="{5AA06D93-CD84-4973-ACAC-AAB38DAC14EF}">
      <dgm:prSet/>
      <dgm:spPr/>
      <dgm:t>
        <a:bodyPr/>
        <a:lstStyle/>
        <a:p>
          <a:r>
            <a:rPr lang="en-GB" dirty="0"/>
            <a:t>They are more precise and have better analytical qualities over presumptive tests but are expensive to use.</a:t>
          </a:r>
          <a:endParaRPr lang="en-US" dirty="0"/>
        </a:p>
      </dgm:t>
    </dgm:pt>
    <dgm:pt modelId="{A2E99AF3-995B-4DAC-9F4F-C09E796ABA69}" type="parTrans" cxnId="{CA7E654A-4087-4806-A342-96962C34E3C3}">
      <dgm:prSet/>
      <dgm:spPr/>
      <dgm:t>
        <a:bodyPr/>
        <a:lstStyle/>
        <a:p>
          <a:endParaRPr lang="en-US"/>
        </a:p>
      </dgm:t>
    </dgm:pt>
    <dgm:pt modelId="{4899F445-BD45-4234-BAEC-CA879905BB51}" type="sibTrans" cxnId="{CA7E654A-4087-4806-A342-96962C34E3C3}">
      <dgm:prSet/>
      <dgm:spPr/>
      <dgm:t>
        <a:bodyPr/>
        <a:lstStyle/>
        <a:p>
          <a:endParaRPr lang="en-US"/>
        </a:p>
      </dgm:t>
    </dgm:pt>
    <dgm:pt modelId="{35596239-0116-499D-B0B8-F2F9D1CA6498}" type="pres">
      <dgm:prSet presAssocID="{013C18F9-1C0B-46EC-B53E-45A3B36F5A17}" presName="linear" presStyleCnt="0">
        <dgm:presLayoutVars>
          <dgm:animLvl val="lvl"/>
          <dgm:resizeHandles val="exact"/>
        </dgm:presLayoutVars>
      </dgm:prSet>
      <dgm:spPr/>
    </dgm:pt>
    <dgm:pt modelId="{5C881804-D9CA-404E-88B7-505A4889722C}" type="pres">
      <dgm:prSet presAssocID="{DA10B5BC-228B-49C7-B03D-DBF3BD151820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48667E79-1E0A-45DB-88B5-4B25F7CBB35C}" type="pres">
      <dgm:prSet presAssocID="{33585E88-981E-4688-B4CA-D25C5C445DDA}" presName="spacer" presStyleCnt="0"/>
      <dgm:spPr/>
    </dgm:pt>
    <dgm:pt modelId="{E7F0B0DC-01D7-4038-AF3B-18F61F02DDE9}" type="pres">
      <dgm:prSet presAssocID="{8A720C2C-ED38-4825-9BA5-4D4E7291B266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2C538555-24D1-46F1-9F9A-BF18755BAA46}" type="pres">
      <dgm:prSet presAssocID="{BF5EACB0-2B5E-437E-AC15-0B4A9E8DBF52}" presName="spacer" presStyleCnt="0"/>
      <dgm:spPr/>
    </dgm:pt>
    <dgm:pt modelId="{0FE26567-1ECA-41D9-89E3-567123077574}" type="pres">
      <dgm:prSet presAssocID="{5AA06D93-CD84-4973-ACAC-AAB38DAC14EF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A5273601-AB20-4BB7-8DBE-D57F00629091}" type="presOf" srcId="{5AA06D93-CD84-4973-ACAC-AAB38DAC14EF}" destId="{0FE26567-1ECA-41D9-89E3-567123077574}" srcOrd="0" destOrd="0" presId="urn:microsoft.com/office/officeart/2005/8/layout/vList2"/>
    <dgm:cxn modelId="{56DEAD19-5529-45EF-8EBC-91783EF8B80D}" type="presOf" srcId="{DA10B5BC-228B-49C7-B03D-DBF3BD151820}" destId="{5C881804-D9CA-404E-88B7-505A4889722C}" srcOrd="0" destOrd="0" presId="urn:microsoft.com/office/officeart/2005/8/layout/vList2"/>
    <dgm:cxn modelId="{27A4115B-EF0D-4C13-A15F-087E859E8A4F}" type="presOf" srcId="{8A720C2C-ED38-4825-9BA5-4D4E7291B266}" destId="{E7F0B0DC-01D7-4038-AF3B-18F61F02DDE9}" srcOrd="0" destOrd="0" presId="urn:microsoft.com/office/officeart/2005/8/layout/vList2"/>
    <dgm:cxn modelId="{CA7E654A-4087-4806-A342-96962C34E3C3}" srcId="{013C18F9-1C0B-46EC-B53E-45A3B36F5A17}" destId="{5AA06D93-CD84-4973-ACAC-AAB38DAC14EF}" srcOrd="2" destOrd="0" parTransId="{A2E99AF3-995B-4DAC-9F4F-C09E796ABA69}" sibTransId="{4899F445-BD45-4234-BAEC-CA879905BB51}"/>
    <dgm:cxn modelId="{90EAD46F-01A8-4AF3-A5E2-3E7F11633943}" type="presOf" srcId="{013C18F9-1C0B-46EC-B53E-45A3B36F5A17}" destId="{35596239-0116-499D-B0B8-F2F9D1CA6498}" srcOrd="0" destOrd="0" presId="urn:microsoft.com/office/officeart/2005/8/layout/vList2"/>
    <dgm:cxn modelId="{8C2A7A9B-F6A7-4B20-91E7-5E41137AFF89}" srcId="{013C18F9-1C0B-46EC-B53E-45A3B36F5A17}" destId="{DA10B5BC-228B-49C7-B03D-DBF3BD151820}" srcOrd="0" destOrd="0" parTransId="{BD9AC53F-A23F-4145-BB32-261B1423207B}" sibTransId="{33585E88-981E-4688-B4CA-D25C5C445DDA}"/>
    <dgm:cxn modelId="{639C31CC-B010-49E1-B15C-54E1A9784154}" srcId="{013C18F9-1C0B-46EC-B53E-45A3B36F5A17}" destId="{8A720C2C-ED38-4825-9BA5-4D4E7291B266}" srcOrd="1" destOrd="0" parTransId="{F37AA00F-B298-4F11-BFF0-223DB73F0510}" sibTransId="{BF5EACB0-2B5E-437E-AC15-0B4A9E8DBF52}"/>
    <dgm:cxn modelId="{04A4B7AA-8A57-4430-8041-3DEC0DCB2119}" type="presParOf" srcId="{35596239-0116-499D-B0B8-F2F9D1CA6498}" destId="{5C881804-D9CA-404E-88B7-505A4889722C}" srcOrd="0" destOrd="0" presId="urn:microsoft.com/office/officeart/2005/8/layout/vList2"/>
    <dgm:cxn modelId="{97E8F738-2B3A-4EF1-974F-295B93EDDF9F}" type="presParOf" srcId="{35596239-0116-499D-B0B8-F2F9D1CA6498}" destId="{48667E79-1E0A-45DB-88B5-4B25F7CBB35C}" srcOrd="1" destOrd="0" presId="urn:microsoft.com/office/officeart/2005/8/layout/vList2"/>
    <dgm:cxn modelId="{90B44F6D-3DC0-4728-8A93-3284D2D5E710}" type="presParOf" srcId="{35596239-0116-499D-B0B8-F2F9D1CA6498}" destId="{E7F0B0DC-01D7-4038-AF3B-18F61F02DDE9}" srcOrd="2" destOrd="0" presId="urn:microsoft.com/office/officeart/2005/8/layout/vList2"/>
    <dgm:cxn modelId="{62C5FA85-0AE2-4F49-AE43-7E7EE40685F7}" type="presParOf" srcId="{35596239-0116-499D-B0B8-F2F9D1CA6498}" destId="{2C538555-24D1-46F1-9F9A-BF18755BAA46}" srcOrd="3" destOrd="0" presId="urn:microsoft.com/office/officeart/2005/8/layout/vList2"/>
    <dgm:cxn modelId="{F8EF3BB2-7F1A-488D-99B4-37E983147096}" type="presParOf" srcId="{35596239-0116-499D-B0B8-F2F9D1CA6498}" destId="{0FE26567-1ECA-41D9-89E3-567123077574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C881804-D9CA-404E-88B7-505A4889722C}">
      <dsp:nvSpPr>
        <dsp:cNvPr id="0" name=""/>
        <dsp:cNvSpPr/>
      </dsp:nvSpPr>
      <dsp:spPr>
        <a:xfrm>
          <a:off x="0" y="235406"/>
          <a:ext cx="6263640" cy="1622278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FTIR and RAMAN are classed as confirmatory tests</a:t>
          </a:r>
          <a:endParaRPr lang="en-US" sz="2900" kern="1200" dirty="0"/>
        </a:p>
      </dsp:txBody>
      <dsp:txXfrm>
        <a:off x="79193" y="314599"/>
        <a:ext cx="6105254" cy="1463892"/>
      </dsp:txXfrm>
    </dsp:sp>
    <dsp:sp modelId="{E7F0B0DC-01D7-4038-AF3B-18F61F02DDE9}">
      <dsp:nvSpPr>
        <dsp:cNvPr id="0" name=""/>
        <dsp:cNvSpPr/>
      </dsp:nvSpPr>
      <dsp:spPr>
        <a:xfrm>
          <a:off x="0" y="1941204"/>
          <a:ext cx="6263640" cy="1622278"/>
        </a:xfrm>
        <a:prstGeom prst="roundRect">
          <a:avLst/>
        </a:prstGeom>
        <a:solidFill>
          <a:schemeClr val="accent5">
            <a:hueOff val="-3379271"/>
            <a:satOff val="-8710"/>
            <a:lumOff val="-588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Confirmatory tests are used to confirm the substance that has been found. </a:t>
          </a:r>
          <a:endParaRPr lang="en-US" sz="2900" kern="1200" dirty="0"/>
        </a:p>
      </dsp:txBody>
      <dsp:txXfrm>
        <a:off x="79193" y="2020397"/>
        <a:ext cx="6105254" cy="1463892"/>
      </dsp:txXfrm>
    </dsp:sp>
    <dsp:sp modelId="{0FE26567-1ECA-41D9-89E3-567123077574}">
      <dsp:nvSpPr>
        <dsp:cNvPr id="0" name=""/>
        <dsp:cNvSpPr/>
      </dsp:nvSpPr>
      <dsp:spPr>
        <a:xfrm>
          <a:off x="0" y="3647003"/>
          <a:ext cx="6263640" cy="1622278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They are more precise and have better analytical qualities over presumptive tests but are expensive to use.</a:t>
          </a:r>
          <a:endParaRPr lang="en-US" sz="2900" kern="1200" dirty="0"/>
        </a:p>
      </dsp:txBody>
      <dsp:txXfrm>
        <a:off x="79193" y="3726196"/>
        <a:ext cx="6105254" cy="146389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FFDBD7-77E7-3BA7-081C-738BD55732A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729B42B-FE20-08FD-B05D-03808464170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82D027-3D85-4C5F-E06E-B668A794F1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87A83-FD47-44A4-8758-B4414E4A5AAA}" type="datetimeFigureOut">
              <a:rPr lang="en-GB" smtClean="0"/>
              <a:t>18/10/2023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7BBC7E-AE23-A65C-4FA6-F2B3647CE0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8455CC-C432-C974-B41A-08B2A4C78B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44520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00132F-3D40-E59D-4B3F-A1B0998A33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0FCC8B-07A5-74DC-66AD-4E44E0B63BC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951B750-FB3D-1EA6-BD61-5F447028A9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87A83-FD47-44A4-8758-B4414E4A5AAA}" type="datetimeFigureOut">
              <a:rPr lang="en-GB" smtClean="0"/>
              <a:t>18/10/2023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FE5232-DC84-5CF5-90D3-A5B33F037F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67E82D-42D4-94B1-1BAA-C466916E2B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1750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7A72D2-117E-7361-982F-87DC924C66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7198619-A271-5048-2BB9-D79D596ED5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B1F1260-E4A4-BA56-0D65-6BF77A7C4E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87A83-FD47-44A4-8758-B4414E4A5AAA}" type="datetimeFigureOut">
              <a:rPr lang="en-GB" smtClean="0"/>
              <a:t>18/10/2023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84722AF-725A-D385-4086-1D4FEEFDF6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16350E-38BC-11F7-3DE5-1C777625E9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82885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4A5BC9-9C5E-70D9-ED6C-DF502628CE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94C841-A37E-3072-D774-A94EC5C40D2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7764E95-BA81-D157-1676-756D743E82E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0467B9B-5060-3173-DE8B-93488625B1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87A83-FD47-44A4-8758-B4414E4A5AAA}" type="datetimeFigureOut">
              <a:rPr lang="en-GB" smtClean="0"/>
              <a:t>18/10/2023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3A458D-32A7-4C79-F005-D3AC74BBE7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049B74E-E652-315C-CB9D-9E78A05526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12674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20514A-7A33-F0B6-4F84-EFFC261A90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C8EE5F5-4A7A-7D27-D218-DB95F0B3825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2AACE8-9E63-C628-AEBC-394FAFDD1DF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DA69C7F-41F6-FD0E-9F9F-B08D0161286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CCAB702-0AD9-2E37-A137-5F4C2CC6769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A382C40-AE47-9FBC-810F-ECBD3D503B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87A83-FD47-44A4-8758-B4414E4A5AAA}" type="datetimeFigureOut">
              <a:rPr lang="en-GB" smtClean="0"/>
              <a:t>18/10/2023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6A1982A-A674-915C-430D-511167F07D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BBC05E6-4CAE-BF10-844E-A223CAC538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94367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5045E8-924F-72A2-2B39-3CAD16EAB2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B059458-2C8B-213E-1891-0BA2A8629F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87A83-FD47-44A4-8758-B4414E4A5AAA}" type="datetimeFigureOut">
              <a:rPr lang="en-GB" smtClean="0"/>
              <a:t>18/10/2023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E5C1AA6-E797-56AA-D159-68413BA05B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FEF8C2-FDE3-A20B-2830-229EFC5564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78766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17856B0-0C0C-7D39-A292-85A3FF5D65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87A83-FD47-44A4-8758-B4414E4A5AAA}" type="datetimeFigureOut">
              <a:rPr lang="en-GB" smtClean="0"/>
              <a:t>18/10/2023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0617064-053A-7AEC-9101-E649132468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707B82D-0EBC-2B3B-4993-46008D5130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42663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D67FC7-F547-C56F-F2DF-E25826AB2B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159A2E-E09E-26B6-D8F7-2BEA2E59B6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DBAFDE-92B1-A685-6FE8-889EE6298F1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0677116-5191-6E93-D2A5-2BF81F8BCA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87A83-FD47-44A4-8758-B4414E4A5AAA}" type="datetimeFigureOut">
              <a:rPr lang="en-GB" smtClean="0"/>
              <a:t>18/10/2023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602EC85-B065-5EC1-19F4-072BE5D959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237311A-E01A-6ED0-1CA4-FBD1218E3F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71236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FB43CE-0530-0F1F-07C3-18A0E4BBCA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CB9ED34-09AF-426A-D09E-BED8F0B251B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FDA837D-687C-6F56-AB0F-67FED16B0E8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8019902-C8F6-610F-DADC-823B925C25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87A83-FD47-44A4-8758-B4414E4A5AAA}" type="datetimeFigureOut">
              <a:rPr lang="en-GB" smtClean="0"/>
              <a:t>18/10/2023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7F2AD6-0CE6-3E2E-5D09-B76472FFEA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A9D1C9F-05E7-707A-DF67-7FB8EDF1EF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09542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3A8801-57D0-BEA6-9ACE-F346C444CA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5ED418F-EC04-F56C-BAB0-5BA5EDF29E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CF2F6A-7E67-A04E-6028-AEC67E7AB9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87A83-FD47-44A4-8758-B4414E4A5AAA}" type="datetimeFigureOut">
              <a:rPr lang="en-GB" smtClean="0"/>
              <a:t>18/10/2023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80C387-B9F7-AB77-9DC4-FB266AF47A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699FEC-EB54-C18F-B166-9264A8D49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19825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6859405-06F5-E06A-9B7E-EAE034D261C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23EBE10-8440-3B6C-98A4-213731CE47C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CA3FDE-CF9C-BCFC-2BCD-4090295027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87A83-FD47-44A4-8758-B4414E4A5AAA}" type="datetimeFigureOut">
              <a:rPr lang="en-GB" smtClean="0"/>
              <a:t>18/10/2023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E1E14C-D803-A1FA-F849-CA644579B6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14A3AA5-2557-F972-5975-4ACE35CB2C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267779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87A83-FD47-44A4-8758-B4414E4A5AAA}" type="datetimeFigureOut">
              <a:rPr lang="en-GB" smtClean="0"/>
              <a:t>18/10/2023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670231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87A83-FD47-44A4-8758-B4414E4A5AAA}" type="datetimeFigureOut">
              <a:rPr lang="en-GB" smtClean="0"/>
              <a:t>18/10/2023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361081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87A83-FD47-44A4-8758-B4414E4A5AAA}" type="datetimeFigureOut">
              <a:rPr lang="en-GB" smtClean="0"/>
              <a:t>18/10/2023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693886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87A83-FD47-44A4-8758-B4414E4A5AAA}" type="datetimeFigureOut">
              <a:rPr lang="en-GB" smtClean="0"/>
              <a:t>18/10/2023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782793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87A83-FD47-44A4-8758-B4414E4A5AAA}" type="datetimeFigureOut">
              <a:rPr lang="en-GB" smtClean="0"/>
              <a:t>18/10/2023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707252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87A83-FD47-44A4-8758-B4414E4A5AAA}" type="datetimeFigureOut">
              <a:rPr lang="en-GB" smtClean="0"/>
              <a:t>18/10/2023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755100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87A83-FD47-44A4-8758-B4414E4A5AAA}" type="datetimeFigureOut">
              <a:rPr lang="en-GB" smtClean="0"/>
              <a:t>18/10/2023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984189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87A83-FD47-44A4-8758-B4414E4A5AAA}" type="datetimeFigureOut">
              <a:rPr lang="en-GB" smtClean="0"/>
              <a:t>18/10/2023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112021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87A83-FD47-44A4-8758-B4414E4A5AAA}" type="datetimeFigureOut">
              <a:rPr lang="en-GB" smtClean="0"/>
              <a:t>18/10/2023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968534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87A83-FD47-44A4-8758-B4414E4A5AAA}" type="datetimeFigureOut">
              <a:rPr lang="en-GB" smtClean="0"/>
              <a:t>18/10/2023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510196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87A83-FD47-44A4-8758-B4414E4A5AAA}" type="datetimeFigureOut">
              <a:rPr lang="en-GB" smtClean="0"/>
              <a:t>18/10/2023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6649436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87A83-FD47-44A4-8758-B4414E4A5AAA}" type="datetimeFigureOut">
              <a:rPr lang="en-GB" smtClean="0"/>
              <a:t>18/10/2023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294207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87A83-FD47-44A4-8758-B4414E4A5AAA}" type="datetimeFigureOut">
              <a:rPr lang="en-GB" smtClean="0"/>
              <a:t>18/10/2023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931516306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87A83-FD47-44A4-8758-B4414E4A5AAA}" type="datetimeFigureOut">
              <a:rPr lang="en-GB" smtClean="0"/>
              <a:t>18/10/2023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111017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87A83-FD47-44A4-8758-B4414E4A5AAA}" type="datetimeFigureOut">
              <a:rPr lang="en-GB" smtClean="0"/>
              <a:t>18/10/2023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986132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87A83-FD47-44A4-8758-B4414E4A5AAA}" type="datetimeFigureOut">
              <a:rPr lang="en-GB" smtClean="0"/>
              <a:t>18/10/2023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025543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87A83-FD47-44A4-8758-B4414E4A5AAA}" type="datetimeFigureOut">
              <a:rPr lang="en-GB" smtClean="0"/>
              <a:t>18/10/2023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9559388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87A83-FD47-44A4-8758-B4414E4A5AAA}" type="datetimeFigureOut">
              <a:rPr lang="en-GB" smtClean="0"/>
              <a:t>18/10/2023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2869258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87A83-FD47-44A4-8758-B4414E4A5AAA}" type="datetimeFigureOut">
              <a:rPr lang="en-GB" smtClean="0"/>
              <a:t>18/10/2023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1447118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87A83-FD47-44A4-8758-B4414E4A5AAA}" type="datetimeFigureOut">
              <a:rPr lang="en-GB" smtClean="0"/>
              <a:t>18/10/2023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2969207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87A83-FD47-44A4-8758-B4414E4A5AAA}" type="datetimeFigureOut">
              <a:rPr lang="en-GB" smtClean="0"/>
              <a:t>18/10/2023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7174288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87A83-FD47-44A4-8758-B4414E4A5AAA}" type="datetimeFigureOut">
              <a:rPr lang="en-GB" smtClean="0"/>
              <a:t>18/10/2023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5159016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87A83-FD47-44A4-8758-B4414E4A5AAA}" type="datetimeFigureOut">
              <a:rPr lang="en-GB" smtClean="0"/>
              <a:t>18/10/2023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2745739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87A83-FD47-44A4-8758-B4414E4A5AAA}" type="datetimeFigureOut">
              <a:rPr lang="en-GB" smtClean="0"/>
              <a:t>18/10/2023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5048639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87A83-FD47-44A4-8758-B4414E4A5AAA}" type="datetimeFigureOut">
              <a:rPr lang="en-GB" smtClean="0"/>
              <a:t>18/10/2023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943726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87A83-FD47-44A4-8758-B4414E4A5AAA}" type="datetimeFigureOut">
              <a:rPr lang="en-GB" smtClean="0"/>
              <a:t>18/10/2023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8086750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87A83-FD47-44A4-8758-B4414E4A5AAA}" type="datetimeFigureOut">
              <a:rPr lang="en-GB" smtClean="0"/>
              <a:t>18/10/2023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755653054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87A83-FD47-44A4-8758-B4414E4A5AAA}" type="datetimeFigureOut">
              <a:rPr lang="en-GB" smtClean="0"/>
              <a:t>18/10/2023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6790462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87A83-FD47-44A4-8758-B4414E4A5AAA}" type="datetimeFigureOut">
              <a:rPr lang="en-GB" smtClean="0"/>
              <a:t>18/10/2023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724891147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87A83-FD47-44A4-8758-B4414E4A5AAA}" type="datetimeFigureOut">
              <a:rPr lang="en-GB" smtClean="0"/>
              <a:t>18/10/2023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9754998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87A83-FD47-44A4-8758-B4414E4A5AAA}" type="datetimeFigureOut">
              <a:rPr lang="en-GB" smtClean="0"/>
              <a:t>18/10/2023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5843379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87A83-FD47-44A4-8758-B4414E4A5AAA}" type="datetimeFigureOut">
              <a:rPr lang="en-GB" smtClean="0"/>
              <a:t>18/10/2023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91925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17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6" Type="http://schemas.openxmlformats.org/officeDocument/2006/relationships/slideLayout" Target="../slideLayouts/slideLayout27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slideLayout" Target="../slideLayouts/slideLayout2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5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5.xml"/><Relationship Id="rId13" Type="http://schemas.openxmlformats.org/officeDocument/2006/relationships/slideLayout" Target="../slideLayouts/slideLayout40.xml"/><Relationship Id="rId3" Type="http://schemas.openxmlformats.org/officeDocument/2006/relationships/slideLayout" Target="../slideLayouts/slideLayout30.xml"/><Relationship Id="rId7" Type="http://schemas.openxmlformats.org/officeDocument/2006/relationships/slideLayout" Target="../slideLayouts/slideLayout34.xml"/><Relationship Id="rId12" Type="http://schemas.openxmlformats.org/officeDocument/2006/relationships/slideLayout" Target="../slideLayouts/slideLayout39.xml"/><Relationship Id="rId17" Type="http://schemas.openxmlformats.org/officeDocument/2006/relationships/theme" Target="../theme/theme3.xml"/><Relationship Id="rId2" Type="http://schemas.openxmlformats.org/officeDocument/2006/relationships/slideLayout" Target="../slideLayouts/slideLayout29.xml"/><Relationship Id="rId16" Type="http://schemas.openxmlformats.org/officeDocument/2006/relationships/slideLayout" Target="../slideLayouts/slideLayout43.xml"/><Relationship Id="rId1" Type="http://schemas.openxmlformats.org/officeDocument/2006/relationships/slideLayout" Target="../slideLayouts/slideLayout28.xml"/><Relationship Id="rId6" Type="http://schemas.openxmlformats.org/officeDocument/2006/relationships/slideLayout" Target="../slideLayouts/slideLayout33.xml"/><Relationship Id="rId11" Type="http://schemas.openxmlformats.org/officeDocument/2006/relationships/slideLayout" Target="../slideLayouts/slideLayout38.xml"/><Relationship Id="rId5" Type="http://schemas.openxmlformats.org/officeDocument/2006/relationships/slideLayout" Target="../slideLayouts/slideLayout32.xml"/><Relationship Id="rId15" Type="http://schemas.openxmlformats.org/officeDocument/2006/relationships/slideLayout" Target="../slideLayouts/slideLayout42.xml"/><Relationship Id="rId10" Type="http://schemas.openxmlformats.org/officeDocument/2006/relationships/slideLayout" Target="../slideLayouts/slideLayout37.xml"/><Relationship Id="rId4" Type="http://schemas.openxmlformats.org/officeDocument/2006/relationships/slideLayout" Target="../slideLayouts/slideLayout31.xml"/><Relationship Id="rId9" Type="http://schemas.openxmlformats.org/officeDocument/2006/relationships/slideLayout" Target="../slideLayouts/slideLayout36.xml"/><Relationship Id="rId14" Type="http://schemas.openxmlformats.org/officeDocument/2006/relationships/slideLayout" Target="../slideLayouts/slideLayout4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1ED1682-9D73-699D-00B9-1DB24A8F96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94BE6CF-1814-2888-6D77-E2E1A119753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26994A-0A2A-1AFD-FDA8-722941C1342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C287A83-FD47-44A4-8758-B4414E4A5AAA}" type="datetimeFigureOut">
              <a:rPr lang="en-GB" smtClean="0"/>
              <a:t>18/10/2023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85F827-64EC-DB36-08CF-9A186A66371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98AB60-A9CE-9F33-F824-41073878231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61757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C287A83-FD47-44A4-8758-B4414E4A5AAA}" type="datetimeFigureOut">
              <a:rPr lang="en-GB" smtClean="0"/>
              <a:t>18/10/2023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477202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  <p:sldLayoutId id="2147483690" r:id="rId13"/>
    <p:sldLayoutId id="2147483691" r:id="rId14"/>
    <p:sldLayoutId id="2147483692" r:id="rId15"/>
    <p:sldLayoutId id="2147483693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C287A83-FD47-44A4-8758-B4414E4A5AAA}" type="datetimeFigureOut">
              <a:rPr lang="en-GB" smtClean="0"/>
              <a:t>18/10/2023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9266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5" r:id="rId1"/>
    <p:sldLayoutId id="2147483696" r:id="rId2"/>
    <p:sldLayoutId id="2147483697" r:id="rId3"/>
    <p:sldLayoutId id="2147483698" r:id="rId4"/>
    <p:sldLayoutId id="2147483699" r:id="rId5"/>
    <p:sldLayoutId id="2147483700" r:id="rId6"/>
    <p:sldLayoutId id="2147483701" r:id="rId7"/>
    <p:sldLayoutId id="2147483702" r:id="rId8"/>
    <p:sldLayoutId id="2147483703" r:id="rId9"/>
    <p:sldLayoutId id="2147483704" r:id="rId10"/>
    <p:sldLayoutId id="2147483705" r:id="rId11"/>
    <p:sldLayoutId id="2147483706" r:id="rId12"/>
    <p:sldLayoutId id="2147483707" r:id="rId13"/>
    <p:sldLayoutId id="2147483708" r:id="rId14"/>
    <p:sldLayoutId id="2147483709" r:id="rId15"/>
    <p:sldLayoutId id="2147483710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0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9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9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0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3363022-C969-41E9-8EB2-E4C94908C1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1695" cy="685202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D1AD6B3-BE88-4CEB-BA17-790657CC47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C78E9B3-DE9C-275E-A442-C183515F9E9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590662" y="4267832"/>
            <a:ext cx="4805996" cy="1297115"/>
          </a:xfrm>
        </p:spPr>
        <p:txBody>
          <a:bodyPr anchor="t">
            <a:normAutofit/>
          </a:bodyPr>
          <a:lstStyle/>
          <a:p>
            <a:pPr algn="l"/>
            <a:r>
              <a:rPr lang="en-GB" sz="4000" dirty="0">
                <a:solidFill>
                  <a:schemeClr val="tx2"/>
                </a:solidFill>
              </a:rPr>
              <a:t>Automated Analysis Platforms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C6B6019-F4F6-6099-5868-AC7D5873723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590966" y="3428999"/>
            <a:ext cx="4805691" cy="838831"/>
          </a:xfrm>
        </p:spPr>
        <p:txBody>
          <a:bodyPr anchor="b">
            <a:normAutofit/>
          </a:bodyPr>
          <a:lstStyle/>
          <a:p>
            <a:pPr algn="l"/>
            <a:r>
              <a:rPr lang="en-GB" sz="2000">
                <a:solidFill>
                  <a:schemeClr val="tx2"/>
                </a:solidFill>
              </a:rPr>
              <a:t>Mark Broadhead </a:t>
            </a:r>
          </a:p>
          <a:p>
            <a:pPr algn="l"/>
            <a:r>
              <a:rPr lang="en-GB" sz="2000">
                <a:solidFill>
                  <a:schemeClr val="tx2"/>
                </a:solidFill>
              </a:rPr>
              <a:t>Dr Ewa Kazimierska</a:t>
            </a:r>
          </a:p>
        </p:txBody>
      </p:sp>
      <p:pic>
        <p:nvPicPr>
          <p:cNvPr id="7" name="Graphic 6" descr="Microscope">
            <a:extLst>
              <a:ext uri="{FF2B5EF4-FFF2-40B4-BE49-F238E27FC236}">
                <a16:creationId xmlns:a16="http://schemas.microsoft.com/office/drawing/2014/main" id="{ABC56A1F-209C-09FC-34AC-2C47DA95AB9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40470" y="1815320"/>
            <a:ext cx="4141760" cy="4141760"/>
          </a:xfrm>
          <a:custGeom>
            <a:avLst/>
            <a:gdLst/>
            <a:ahLst/>
            <a:cxnLst/>
            <a:rect l="l" t="t" r="r" b="b"/>
            <a:pathLst>
              <a:path w="4141760" h="4377846">
                <a:moveTo>
                  <a:pt x="0" y="0"/>
                </a:moveTo>
                <a:lnTo>
                  <a:pt x="4141760" y="0"/>
                </a:lnTo>
                <a:lnTo>
                  <a:pt x="4141760" y="4377846"/>
                </a:lnTo>
                <a:lnTo>
                  <a:pt x="0" y="4377846"/>
                </a:lnTo>
                <a:close/>
              </a:path>
            </a:pathLst>
          </a:custGeom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89D1390B-7E13-4B4F-9CB2-391063412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253" y="-5977"/>
            <a:ext cx="6238675" cy="6863979"/>
            <a:chOff x="305" y="-5977"/>
            <a:chExt cx="6238675" cy="6863979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E720206-AA49-4786-A932-A2650DE091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34854"/>
              <a:ext cx="6028697" cy="6817170"/>
            </a:xfrm>
            <a:custGeom>
              <a:avLst/>
              <a:gdLst>
                <a:gd name="connsiteX0" fmla="*/ 6028697 w 6028697"/>
                <a:gd name="connsiteY0" fmla="*/ 6155323 h 6817170"/>
                <a:gd name="connsiteX1" fmla="*/ 6028697 w 6028697"/>
                <a:gd name="connsiteY1" fmla="*/ 6817170 h 6817170"/>
                <a:gd name="connsiteX2" fmla="*/ 5157862 w 6028697"/>
                <a:gd name="connsiteY2" fmla="*/ 6817170 h 6817170"/>
                <a:gd name="connsiteX3" fmla="*/ 5347156 w 6028697"/>
                <a:gd name="connsiteY3" fmla="*/ 6687553 h 6817170"/>
                <a:gd name="connsiteX4" fmla="*/ 5487470 w 6028697"/>
                <a:gd name="connsiteY4" fmla="*/ 6581714 h 6817170"/>
                <a:gd name="connsiteX5" fmla="*/ 5627642 w 6028697"/>
                <a:gd name="connsiteY5" fmla="*/ 6472328 h 6817170"/>
                <a:gd name="connsiteX6" fmla="*/ 5911392 w 6028697"/>
                <a:gd name="connsiteY6" fmla="*/ 6245328 h 6817170"/>
                <a:gd name="connsiteX7" fmla="*/ 4481066 w 6028697"/>
                <a:gd name="connsiteY7" fmla="*/ 478 h 6817170"/>
                <a:gd name="connsiteX8" fmla="*/ 4672258 w 6028697"/>
                <a:gd name="connsiteY8" fmla="*/ 7519 h 6817170"/>
                <a:gd name="connsiteX9" fmla="*/ 5429869 w 6028697"/>
                <a:gd name="connsiteY9" fmla="*/ 125134 h 6817170"/>
                <a:gd name="connsiteX10" fmla="*/ 5976319 w 6028697"/>
                <a:gd name="connsiteY10" fmla="*/ 314893 h 6817170"/>
                <a:gd name="connsiteX11" fmla="*/ 6028697 w 6028697"/>
                <a:gd name="connsiteY11" fmla="*/ 339901 h 6817170"/>
                <a:gd name="connsiteX12" fmla="*/ 6028697 w 6028697"/>
                <a:gd name="connsiteY12" fmla="*/ 732458 h 6817170"/>
                <a:gd name="connsiteX13" fmla="*/ 5990985 w 6028697"/>
                <a:gd name="connsiteY13" fmla="*/ 712211 h 6817170"/>
                <a:gd name="connsiteX14" fmla="*/ 5341339 w 6028697"/>
                <a:gd name="connsiteY14" fmla="*/ 475281 h 6817170"/>
                <a:gd name="connsiteX15" fmla="*/ 4651969 w 6028697"/>
                <a:gd name="connsiteY15" fmla="*/ 377104 h 6817170"/>
                <a:gd name="connsiteX16" fmla="*/ 3953093 w 6028697"/>
                <a:gd name="connsiteY16" fmla="*/ 402498 h 6817170"/>
                <a:gd name="connsiteX17" fmla="*/ 3267413 w 6028697"/>
                <a:gd name="connsiteY17" fmla="*/ 546643 h 6817170"/>
                <a:gd name="connsiteX18" fmla="*/ 1439498 w 6028697"/>
                <a:gd name="connsiteY18" fmla="*/ 1568141 h 6817170"/>
                <a:gd name="connsiteX19" fmla="*/ 960671 w 6028697"/>
                <a:gd name="connsiteY19" fmla="*/ 2082013 h 6817170"/>
                <a:gd name="connsiteX20" fmla="*/ 581866 w 6028697"/>
                <a:gd name="connsiteY20" fmla="*/ 2672638 h 6817170"/>
                <a:gd name="connsiteX21" fmla="*/ 324789 w 6028697"/>
                <a:gd name="connsiteY21" fmla="*/ 3325262 h 6817170"/>
                <a:gd name="connsiteX22" fmla="*/ 231151 w 6028697"/>
                <a:gd name="connsiteY22" fmla="*/ 4022292 h 6817170"/>
                <a:gd name="connsiteX23" fmla="*/ 270592 w 6028697"/>
                <a:gd name="connsiteY23" fmla="*/ 4362792 h 6817170"/>
                <a:gd name="connsiteX24" fmla="*/ 387213 w 6028697"/>
                <a:gd name="connsiteY24" fmla="*/ 4681585 h 6817170"/>
                <a:gd name="connsiteX25" fmla="*/ 468507 w 6028697"/>
                <a:gd name="connsiteY25" fmla="*/ 4831546 h 6817170"/>
                <a:gd name="connsiteX26" fmla="*/ 561862 w 6028697"/>
                <a:gd name="connsiteY26" fmla="*/ 4976826 h 6817170"/>
                <a:gd name="connsiteX27" fmla="*/ 777511 w 6028697"/>
                <a:gd name="connsiteY27" fmla="*/ 5257597 h 6817170"/>
                <a:gd name="connsiteX28" fmla="*/ 1010895 w 6028697"/>
                <a:gd name="connsiteY28" fmla="*/ 5540494 h 6817170"/>
                <a:gd name="connsiteX29" fmla="*/ 1126948 w 6028697"/>
                <a:gd name="connsiteY29" fmla="*/ 5688186 h 6817170"/>
                <a:gd name="connsiteX30" fmla="*/ 1182706 w 6028697"/>
                <a:gd name="connsiteY30" fmla="*/ 5760543 h 6817170"/>
                <a:gd name="connsiteX31" fmla="*/ 1237327 w 6028697"/>
                <a:gd name="connsiteY31" fmla="*/ 5830060 h 6817170"/>
                <a:gd name="connsiteX32" fmla="*/ 1706649 w 6028697"/>
                <a:gd name="connsiteY32" fmla="*/ 6342797 h 6817170"/>
                <a:gd name="connsiteX33" fmla="*/ 1956207 w 6028697"/>
                <a:gd name="connsiteY33" fmla="*/ 6573484 h 6817170"/>
                <a:gd name="connsiteX34" fmla="*/ 2217681 w 6028697"/>
                <a:gd name="connsiteY34" fmla="*/ 6786297 h 6817170"/>
                <a:gd name="connsiteX35" fmla="*/ 2260820 w 6028697"/>
                <a:gd name="connsiteY35" fmla="*/ 6817170 h 6817170"/>
                <a:gd name="connsiteX36" fmla="*/ 1429497 w 6028697"/>
                <a:gd name="connsiteY36" fmla="*/ 6817170 h 6817170"/>
                <a:gd name="connsiteX37" fmla="*/ 1327275 w 6028697"/>
                <a:gd name="connsiteY37" fmla="*/ 6713800 h 6817170"/>
                <a:gd name="connsiteX38" fmla="*/ 1080556 w 6028697"/>
                <a:gd name="connsiteY38" fmla="*/ 6414443 h 6817170"/>
                <a:gd name="connsiteX39" fmla="*/ 865189 w 6028697"/>
                <a:gd name="connsiteY39" fmla="*/ 6097496 h 6817170"/>
                <a:gd name="connsiteX40" fmla="*/ 814823 w 6028697"/>
                <a:gd name="connsiteY40" fmla="*/ 6016911 h 6817170"/>
                <a:gd name="connsiteX41" fmla="*/ 766729 w 6028697"/>
                <a:gd name="connsiteY41" fmla="*/ 5938453 h 6817170"/>
                <a:gd name="connsiteX42" fmla="*/ 671672 w 6028697"/>
                <a:gd name="connsiteY42" fmla="*/ 5786648 h 6817170"/>
                <a:gd name="connsiteX43" fmla="*/ 474608 w 6028697"/>
                <a:gd name="connsiteY43" fmla="*/ 5474664 h 6817170"/>
                <a:gd name="connsiteX44" fmla="*/ 282652 w 6028697"/>
                <a:gd name="connsiteY44" fmla="*/ 5146508 h 6817170"/>
                <a:gd name="connsiteX45" fmla="*/ 196108 w 6028697"/>
                <a:gd name="connsiteY45" fmla="*/ 4972712 h 6817170"/>
                <a:gd name="connsiteX46" fmla="*/ 122474 w 6028697"/>
                <a:gd name="connsiteY46" fmla="*/ 4791821 h 6817170"/>
                <a:gd name="connsiteX47" fmla="*/ 65724 w 6028697"/>
                <a:gd name="connsiteY47" fmla="*/ 4603129 h 6817170"/>
                <a:gd name="connsiteX48" fmla="*/ 44727 w 6028697"/>
                <a:gd name="connsiteY48" fmla="*/ 4506937 h 6817170"/>
                <a:gd name="connsiteX49" fmla="*/ 35505 w 6028697"/>
                <a:gd name="connsiteY49" fmla="*/ 4458699 h 6817170"/>
                <a:gd name="connsiteX50" fmla="*/ 27845 w 6028697"/>
                <a:gd name="connsiteY50" fmla="*/ 4410320 h 6817170"/>
                <a:gd name="connsiteX51" fmla="*/ 37 w 6028697"/>
                <a:gd name="connsiteY51" fmla="*/ 4022292 h 6817170"/>
                <a:gd name="connsiteX52" fmla="*/ 78777 w 6028697"/>
                <a:gd name="connsiteY52" fmla="*/ 3267236 h 6817170"/>
                <a:gd name="connsiteX53" fmla="*/ 315424 w 6028697"/>
                <a:gd name="connsiteY53" fmla="*/ 2543673 h 6817170"/>
                <a:gd name="connsiteX54" fmla="*/ 1202710 w 6028697"/>
                <a:gd name="connsiteY54" fmla="*/ 1314895 h 6817170"/>
                <a:gd name="connsiteX55" fmla="*/ 1791065 w 6028697"/>
                <a:gd name="connsiteY55" fmla="*/ 833514 h 6817170"/>
                <a:gd name="connsiteX56" fmla="*/ 3908404 w 6028697"/>
                <a:gd name="connsiteY56" fmla="*/ 29794 h 6817170"/>
                <a:gd name="connsiteX57" fmla="*/ 4481066 w 6028697"/>
                <a:gd name="connsiteY57" fmla="*/ 478 h 6817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</a:cxnLst>
              <a:rect l="l" t="t" r="r" b="b"/>
              <a:pathLst>
                <a:path w="6028697" h="6817170">
                  <a:moveTo>
                    <a:pt x="6028697" y="6155323"/>
                  </a:moveTo>
                  <a:lnTo>
                    <a:pt x="6028697" y="6817170"/>
                  </a:lnTo>
                  <a:lnTo>
                    <a:pt x="5157862" y="6817170"/>
                  </a:lnTo>
                  <a:lnTo>
                    <a:pt x="5347156" y="6687553"/>
                  </a:lnTo>
                  <a:cubicBezTo>
                    <a:pt x="5394117" y="6653219"/>
                    <a:pt x="5440793" y="6617608"/>
                    <a:pt x="5487470" y="6581714"/>
                  </a:cubicBezTo>
                  <a:cubicBezTo>
                    <a:pt x="5534147" y="6545820"/>
                    <a:pt x="5580966" y="6509358"/>
                    <a:pt x="5627642" y="6472328"/>
                  </a:cubicBezTo>
                  <a:lnTo>
                    <a:pt x="5911392" y="6245328"/>
                  </a:lnTo>
                  <a:close/>
                  <a:moveTo>
                    <a:pt x="4481066" y="478"/>
                  </a:moveTo>
                  <a:cubicBezTo>
                    <a:pt x="4544817" y="1422"/>
                    <a:pt x="4608563" y="3769"/>
                    <a:pt x="4672258" y="7519"/>
                  </a:cubicBezTo>
                  <a:cubicBezTo>
                    <a:pt x="4927973" y="22364"/>
                    <a:pt x="5181687" y="61751"/>
                    <a:pt x="5429869" y="125134"/>
                  </a:cubicBezTo>
                  <a:cubicBezTo>
                    <a:pt x="5617090" y="173104"/>
                    <a:pt x="5799867" y="236595"/>
                    <a:pt x="5976319" y="314893"/>
                  </a:cubicBezTo>
                  <a:lnTo>
                    <a:pt x="6028697" y="339901"/>
                  </a:lnTo>
                  <a:lnTo>
                    <a:pt x="6028697" y="732458"/>
                  </a:lnTo>
                  <a:lnTo>
                    <a:pt x="5990985" y="712211"/>
                  </a:lnTo>
                  <a:cubicBezTo>
                    <a:pt x="5783917" y="609342"/>
                    <a:pt x="5566013" y="529876"/>
                    <a:pt x="5341339" y="475281"/>
                  </a:cubicBezTo>
                  <a:cubicBezTo>
                    <a:pt x="5115233" y="420503"/>
                    <a:pt x="4884375" y="387624"/>
                    <a:pt x="4651969" y="377104"/>
                  </a:cubicBezTo>
                  <a:cubicBezTo>
                    <a:pt x="4418713" y="365171"/>
                    <a:pt x="4184861" y="373670"/>
                    <a:pt x="3953093" y="402498"/>
                  </a:cubicBezTo>
                  <a:cubicBezTo>
                    <a:pt x="3721001" y="431832"/>
                    <a:pt x="3491675" y="480040"/>
                    <a:pt x="3267413" y="546643"/>
                  </a:cubicBezTo>
                  <a:cubicBezTo>
                    <a:pt x="2591323" y="750761"/>
                    <a:pt x="1967642" y="1099289"/>
                    <a:pt x="1439498" y="1568141"/>
                  </a:cubicBezTo>
                  <a:cubicBezTo>
                    <a:pt x="1265589" y="1725523"/>
                    <a:pt x="1105393" y="1897434"/>
                    <a:pt x="960671" y="2082013"/>
                  </a:cubicBezTo>
                  <a:cubicBezTo>
                    <a:pt x="815775" y="2266294"/>
                    <a:pt x="688923" y="2464081"/>
                    <a:pt x="581866" y="2672638"/>
                  </a:cubicBezTo>
                  <a:cubicBezTo>
                    <a:pt x="473765" y="2880669"/>
                    <a:pt x="387610" y="3099397"/>
                    <a:pt x="324789" y="3325262"/>
                  </a:cubicBezTo>
                  <a:cubicBezTo>
                    <a:pt x="262714" y="3552403"/>
                    <a:pt x="231223" y="3786822"/>
                    <a:pt x="231151" y="4022292"/>
                  </a:cubicBezTo>
                  <a:cubicBezTo>
                    <a:pt x="231413" y="4136912"/>
                    <a:pt x="244645" y="4251136"/>
                    <a:pt x="270592" y="4362792"/>
                  </a:cubicBezTo>
                  <a:cubicBezTo>
                    <a:pt x="297885" y="4472943"/>
                    <a:pt x="336983" y="4579833"/>
                    <a:pt x="387213" y="4681585"/>
                  </a:cubicBezTo>
                  <a:cubicBezTo>
                    <a:pt x="412042" y="4732517"/>
                    <a:pt x="439423" y="4782457"/>
                    <a:pt x="468507" y="4831546"/>
                  </a:cubicBezTo>
                  <a:cubicBezTo>
                    <a:pt x="497591" y="4880636"/>
                    <a:pt x="529230" y="4929015"/>
                    <a:pt x="561862" y="4976826"/>
                  </a:cubicBezTo>
                  <a:cubicBezTo>
                    <a:pt x="627975" y="5072166"/>
                    <a:pt x="701466" y="5164668"/>
                    <a:pt x="777511" y="5257597"/>
                  </a:cubicBezTo>
                  <a:cubicBezTo>
                    <a:pt x="853556" y="5350524"/>
                    <a:pt x="933574" y="5443594"/>
                    <a:pt x="1010895" y="5540494"/>
                  </a:cubicBezTo>
                  <a:cubicBezTo>
                    <a:pt x="1049957" y="5588732"/>
                    <a:pt x="1088642" y="5637963"/>
                    <a:pt x="1126948" y="5688186"/>
                  </a:cubicBezTo>
                  <a:lnTo>
                    <a:pt x="1182706" y="5760543"/>
                  </a:lnTo>
                  <a:cubicBezTo>
                    <a:pt x="1201007" y="5783669"/>
                    <a:pt x="1218458" y="5807503"/>
                    <a:pt x="1237327" y="5830060"/>
                  </a:cubicBezTo>
                  <a:cubicBezTo>
                    <a:pt x="1383714" y="6009916"/>
                    <a:pt x="1540413" y="6181116"/>
                    <a:pt x="1706649" y="6342797"/>
                  </a:cubicBezTo>
                  <a:cubicBezTo>
                    <a:pt x="1788084" y="6422531"/>
                    <a:pt x="1871265" y="6499427"/>
                    <a:pt x="1956207" y="6573484"/>
                  </a:cubicBezTo>
                  <a:cubicBezTo>
                    <a:pt x="2041332" y="6647402"/>
                    <a:pt x="2127733" y="6718907"/>
                    <a:pt x="2217681" y="6786297"/>
                  </a:cubicBezTo>
                  <a:lnTo>
                    <a:pt x="2260820" y="6817170"/>
                  </a:lnTo>
                  <a:lnTo>
                    <a:pt x="1429497" y="6817170"/>
                  </a:lnTo>
                  <a:lnTo>
                    <a:pt x="1327275" y="6713800"/>
                  </a:lnTo>
                  <a:cubicBezTo>
                    <a:pt x="1239186" y="6618984"/>
                    <a:pt x="1156797" y="6519019"/>
                    <a:pt x="1080556" y="6414443"/>
                  </a:cubicBezTo>
                  <a:cubicBezTo>
                    <a:pt x="1004653" y="6310734"/>
                    <a:pt x="932439" y="6205177"/>
                    <a:pt x="865189" y="6097496"/>
                  </a:cubicBezTo>
                  <a:cubicBezTo>
                    <a:pt x="847881" y="6070823"/>
                    <a:pt x="831565" y="6043725"/>
                    <a:pt x="814823" y="6016911"/>
                  </a:cubicBezTo>
                  <a:lnTo>
                    <a:pt x="766729" y="5938453"/>
                  </a:lnTo>
                  <a:cubicBezTo>
                    <a:pt x="735941" y="5887947"/>
                    <a:pt x="703878" y="5837581"/>
                    <a:pt x="671672" y="5786648"/>
                  </a:cubicBezTo>
                  <a:lnTo>
                    <a:pt x="474608" y="5474664"/>
                  </a:lnTo>
                  <a:cubicBezTo>
                    <a:pt x="408778" y="5368968"/>
                    <a:pt x="343516" y="5260008"/>
                    <a:pt x="282652" y="5146508"/>
                  </a:cubicBezTo>
                  <a:cubicBezTo>
                    <a:pt x="252290" y="5089759"/>
                    <a:pt x="223065" y="5032015"/>
                    <a:pt x="196108" y="4972712"/>
                  </a:cubicBezTo>
                  <a:cubicBezTo>
                    <a:pt x="169152" y="4913408"/>
                    <a:pt x="144607" y="4853111"/>
                    <a:pt x="122474" y="4791821"/>
                  </a:cubicBezTo>
                  <a:cubicBezTo>
                    <a:pt x="100342" y="4730532"/>
                    <a:pt x="81757" y="4666830"/>
                    <a:pt x="65724" y="4603129"/>
                  </a:cubicBezTo>
                  <a:cubicBezTo>
                    <a:pt x="58205" y="4571064"/>
                    <a:pt x="50828" y="4539143"/>
                    <a:pt x="44727" y="4506937"/>
                  </a:cubicBezTo>
                  <a:lnTo>
                    <a:pt x="35505" y="4458699"/>
                  </a:lnTo>
                  <a:lnTo>
                    <a:pt x="27845" y="4410320"/>
                  </a:lnTo>
                  <a:cubicBezTo>
                    <a:pt x="8635" y="4281881"/>
                    <a:pt x="-661" y="4152150"/>
                    <a:pt x="37" y="4022292"/>
                  </a:cubicBezTo>
                  <a:cubicBezTo>
                    <a:pt x="712" y="3768592"/>
                    <a:pt x="27094" y="3515615"/>
                    <a:pt x="78777" y="3267236"/>
                  </a:cubicBezTo>
                  <a:cubicBezTo>
                    <a:pt x="130048" y="3017876"/>
                    <a:pt x="209439" y="2775142"/>
                    <a:pt x="315424" y="2543673"/>
                  </a:cubicBezTo>
                  <a:cubicBezTo>
                    <a:pt x="528236" y="2081161"/>
                    <a:pt x="838234" y="1667312"/>
                    <a:pt x="1202710" y="1314895"/>
                  </a:cubicBezTo>
                  <a:cubicBezTo>
                    <a:pt x="1385514" y="1138814"/>
                    <a:pt x="1582282" y="977831"/>
                    <a:pt x="1791065" y="833514"/>
                  </a:cubicBezTo>
                  <a:cubicBezTo>
                    <a:pt x="2420037" y="395614"/>
                    <a:pt x="3147288" y="119557"/>
                    <a:pt x="3908404" y="29794"/>
                  </a:cubicBezTo>
                  <a:cubicBezTo>
                    <a:pt x="4098509" y="7429"/>
                    <a:pt x="4289811" y="-2355"/>
                    <a:pt x="4481066" y="478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C72F6EE6-EDE9-45A5-8F6D-02B9B7CB2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1"/>
              <a:ext cx="6165116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C093DC50-3BD7-46B1-A300-CD207E152F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-5977"/>
              <a:ext cx="6238675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45073079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41D74F-FBC1-6668-CFE2-DF099815E6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Organic Vs Inorganic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C0C20E-B363-59CE-E774-B35B66F707BE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Organic</a:t>
            </a:r>
          </a:p>
          <a:p>
            <a:r>
              <a:rPr lang="en-GB" dirty="0"/>
              <a:t>Carbon Based with hydrogen.</a:t>
            </a:r>
          </a:p>
          <a:p>
            <a:r>
              <a:rPr lang="en-GB" dirty="0"/>
              <a:t>Usually contains oxygen or nitrogen</a:t>
            </a:r>
          </a:p>
          <a:p>
            <a:r>
              <a:rPr lang="en-GB" dirty="0"/>
              <a:t>Covalent bonds</a:t>
            </a:r>
          </a:p>
          <a:p>
            <a:r>
              <a:rPr lang="en-GB" dirty="0"/>
              <a:t>Contain functional Groups</a:t>
            </a:r>
          </a:p>
          <a:p>
            <a:pPr lvl="1"/>
            <a:r>
              <a:rPr lang="en-GB" dirty="0"/>
              <a:t>-OH</a:t>
            </a:r>
          </a:p>
          <a:p>
            <a:pPr lvl="1"/>
            <a:r>
              <a:rPr lang="en-GB" dirty="0"/>
              <a:t>-COOH</a:t>
            </a:r>
          </a:p>
          <a:p>
            <a:pPr lvl="1"/>
            <a:r>
              <a:rPr lang="en-GB" dirty="0"/>
              <a:t>-NH</a:t>
            </a:r>
            <a:r>
              <a:rPr lang="en-GB" sz="1100" dirty="0"/>
              <a:t>2</a:t>
            </a:r>
            <a:endParaRPr lang="en-GB" dirty="0"/>
          </a:p>
          <a:p>
            <a:r>
              <a:rPr lang="en-GB" dirty="0"/>
              <a:t>Cannot form Salt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CD71737-0EAA-9495-AA34-94343989C13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Inorganic</a:t>
            </a:r>
          </a:p>
          <a:p>
            <a:r>
              <a:rPr lang="en-GB" dirty="0"/>
              <a:t>Lacking Hydrogen-Carbon bonds (</a:t>
            </a:r>
            <a:r>
              <a:rPr lang="en-GB" dirty="0" err="1"/>
              <a:t>eg</a:t>
            </a:r>
            <a:r>
              <a:rPr lang="en-GB" dirty="0"/>
              <a:t> CO</a:t>
            </a:r>
            <a:r>
              <a:rPr lang="en-GB" sz="1200" dirty="0"/>
              <a:t>2</a:t>
            </a:r>
            <a:r>
              <a:rPr lang="en-GB" dirty="0"/>
              <a:t>)</a:t>
            </a:r>
          </a:p>
          <a:p>
            <a:r>
              <a:rPr lang="en-GB" dirty="0"/>
              <a:t>Includes metals</a:t>
            </a:r>
          </a:p>
          <a:p>
            <a:r>
              <a:rPr lang="en-GB" dirty="0"/>
              <a:t>Covalent or ionic bonding</a:t>
            </a:r>
          </a:p>
          <a:p>
            <a:r>
              <a:rPr lang="en-GB" dirty="0"/>
              <a:t>Man-made or Geological in nature</a:t>
            </a:r>
          </a:p>
          <a:p>
            <a:r>
              <a:rPr lang="en-GB" dirty="0"/>
              <a:t>Can form salt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690374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Molecules">
            <a:extLst>
              <a:ext uri="{FF2B5EF4-FFF2-40B4-BE49-F238E27FC236}">
                <a16:creationId xmlns:a16="http://schemas.microsoft.com/office/drawing/2014/main" id="{FD71CDAE-1994-05B5-2994-9222279636A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9979" r="2912" b="-2"/>
          <a:stretch/>
        </p:blipFill>
        <p:spPr>
          <a:xfrm>
            <a:off x="4269854" y="-1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7CD8582-0B22-3A56-1A94-7CB09C77B4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609600"/>
            <a:ext cx="3851123" cy="1320800"/>
          </a:xfrm>
        </p:spPr>
        <p:txBody>
          <a:bodyPr>
            <a:normAutofit/>
          </a:bodyPr>
          <a:lstStyle/>
          <a:p>
            <a:r>
              <a:rPr lang="en-GB" dirty="0"/>
              <a:t>Organic Vs Inorganic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22EB10-8929-5111-BABC-394F0A0A36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3851122" cy="3880773"/>
          </a:xfrm>
        </p:spPr>
        <p:txBody>
          <a:bodyPr>
            <a:normAutofit/>
          </a:bodyPr>
          <a:lstStyle/>
          <a:p>
            <a:r>
              <a:rPr lang="en-GB" dirty="0"/>
              <a:t>All Elements</a:t>
            </a:r>
          </a:p>
          <a:p>
            <a:r>
              <a:rPr lang="en-GB" dirty="0"/>
              <a:t>Differ in structure and in bonding method</a:t>
            </a:r>
          </a:p>
          <a:p>
            <a:endParaRPr lang="en-GB" dirty="0"/>
          </a:p>
          <a:p>
            <a:r>
              <a:rPr lang="en-GB" dirty="0"/>
              <a:t>Think metal alloy vs petrol (Octane)</a:t>
            </a:r>
          </a:p>
          <a:p>
            <a:endParaRPr lang="en-GB" dirty="0"/>
          </a:p>
          <a:p>
            <a:r>
              <a:rPr lang="en-GB" dirty="0"/>
              <a:t>Different behaviours means different analysis techniques </a:t>
            </a:r>
          </a:p>
          <a:p>
            <a:endParaRPr lang="en-GB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rgbClr val="40404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rgbClr val="40404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3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7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5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9957151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50C8BD-B0D3-FB28-3DEE-AA2A20EC7E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Analysis Techniques for Organic/ Inorganic compounds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572BA6C-E3F9-2EF0-C90E-6A4D05C3B8E8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Organic</a:t>
            </a:r>
          </a:p>
          <a:p>
            <a:r>
              <a:rPr lang="en-GB" dirty="0"/>
              <a:t>FTIR</a:t>
            </a:r>
          </a:p>
          <a:p>
            <a:r>
              <a:rPr lang="en-GB" dirty="0"/>
              <a:t>RAMAN</a:t>
            </a:r>
          </a:p>
          <a:p>
            <a:r>
              <a:rPr lang="en-GB" dirty="0"/>
              <a:t>VOA</a:t>
            </a:r>
          </a:p>
          <a:p>
            <a:r>
              <a:rPr lang="en-GB" dirty="0"/>
              <a:t>GC/MS</a:t>
            </a:r>
          </a:p>
          <a:p>
            <a:r>
              <a:rPr lang="en-GB" dirty="0"/>
              <a:t>HPLC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2E36054-EC6C-96ED-8887-97BFE5905CF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Inorganic</a:t>
            </a:r>
          </a:p>
          <a:p>
            <a:r>
              <a:rPr lang="en-GB" dirty="0"/>
              <a:t>SEM/EDS</a:t>
            </a:r>
          </a:p>
          <a:p>
            <a:r>
              <a:rPr lang="en-GB" dirty="0"/>
              <a:t>ICP/OES</a:t>
            </a:r>
          </a:p>
          <a:p>
            <a:r>
              <a:rPr lang="en-GB" dirty="0"/>
              <a:t>MS</a:t>
            </a:r>
          </a:p>
          <a:p>
            <a:r>
              <a:rPr lang="en-GB" dirty="0"/>
              <a:t>Flame Photometry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6109845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819A166-7571-4003-A6B8-B62034C3ED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09320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82AE15-3A5D-8DE4-ADED-070633FAAD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741" y="620392"/>
            <a:ext cx="3808268" cy="5504688"/>
          </a:xfrm>
        </p:spPr>
        <p:txBody>
          <a:bodyPr>
            <a:normAutofit/>
          </a:bodyPr>
          <a:lstStyle/>
          <a:p>
            <a:r>
              <a:rPr lang="en-GB" sz="5100" dirty="0">
                <a:solidFill>
                  <a:schemeClr val="bg1"/>
                </a:solidFill>
              </a:rPr>
              <a:t>What is FTIR/ RAMAN? Why are they used?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B008C55-B4A5-9378-B8BB-A0437B8518C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26642152"/>
              </p:ext>
            </p:extLst>
          </p:nvPr>
        </p:nvGraphicFramePr>
        <p:xfrm>
          <a:off x="5468389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564858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A69975-1422-3B6B-2EA2-42F578A23B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Advantages and Disadvantages of Confirmatory Testing?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9C59D07-B171-50A6-DEA2-2A669E9240F4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en-GB" sz="2400" dirty="0"/>
              <a:t>Advantages</a:t>
            </a:r>
          </a:p>
          <a:p>
            <a:r>
              <a:rPr lang="en-GB" sz="2400" dirty="0"/>
              <a:t>Quantitative (some are not)</a:t>
            </a:r>
          </a:p>
          <a:p>
            <a:r>
              <a:rPr lang="en-GB" sz="2400" dirty="0"/>
              <a:t>More general (gives a spectra of what is there)</a:t>
            </a:r>
          </a:p>
          <a:p>
            <a:r>
              <a:rPr lang="en-GB" sz="2400" dirty="0"/>
              <a:t>Hard work done automatically</a:t>
            </a:r>
          </a:p>
          <a:p>
            <a:r>
              <a:rPr lang="en-GB" sz="2400" dirty="0"/>
              <a:t>Targeted analysis (</a:t>
            </a:r>
            <a:r>
              <a:rPr lang="en-GB" sz="2400" dirty="0" err="1"/>
              <a:t>e.g</a:t>
            </a:r>
            <a:r>
              <a:rPr lang="en-GB" sz="2400" dirty="0"/>
              <a:t> particles of interest)</a:t>
            </a:r>
          </a:p>
          <a:p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1C1B413-82E1-07DD-72F4-28567F65533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en-GB" sz="2400" dirty="0"/>
              <a:t>Disadvantages</a:t>
            </a:r>
          </a:p>
          <a:p>
            <a:r>
              <a:rPr lang="en-GB" sz="2400" dirty="0"/>
              <a:t>Expensive </a:t>
            </a:r>
          </a:p>
          <a:p>
            <a:r>
              <a:rPr lang="en-GB" sz="2400" dirty="0"/>
              <a:t>Time consuming (due to sample prep)</a:t>
            </a:r>
          </a:p>
          <a:p>
            <a:r>
              <a:rPr lang="en-GB" sz="2400" dirty="0"/>
              <a:t>Can provide more complex answers</a:t>
            </a:r>
          </a:p>
          <a:p>
            <a:r>
              <a:rPr lang="en-GB" sz="2400" dirty="0"/>
              <a:t>Requires specialist training</a:t>
            </a:r>
          </a:p>
          <a:p>
            <a:r>
              <a:rPr lang="en-GB" sz="2400" dirty="0"/>
              <a:t>Fixed location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354687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708188B-FCBD-EBE4-C4FF-50F1DAFC22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FTIR Analysis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B15EEF8-B7CD-9C6F-E701-141F83C3BDD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Mark Broadhead</a:t>
            </a:r>
          </a:p>
        </p:txBody>
      </p:sp>
    </p:spTree>
    <p:extLst>
      <p:ext uri="{BB962C8B-B14F-4D97-AF65-F5344CB8AC3E}">
        <p14:creationId xmlns:p14="http://schemas.microsoft.com/office/powerpoint/2010/main" val="315843573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5045B0-8BB6-4C6E-86A3-43F24EAAC8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Confirmatory testing with FTIR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952ABA-67E2-FD42-F1A5-D5CAB8DD133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FTIR (Fourier Transfer Infra-Red) Spectroscopy is an organic analysis technique that works on the bonds present between organic elements.</a:t>
            </a:r>
          </a:p>
          <a:p>
            <a:r>
              <a:rPr lang="en-GB" dirty="0"/>
              <a:t>FTIR can be operated in two modes and with two differing techniques:</a:t>
            </a:r>
          </a:p>
          <a:p>
            <a:pPr lvl="1"/>
            <a:r>
              <a:rPr lang="en-GB" dirty="0"/>
              <a:t>Transmittance</a:t>
            </a:r>
          </a:p>
          <a:p>
            <a:pPr lvl="1"/>
            <a:r>
              <a:rPr lang="en-GB" dirty="0"/>
              <a:t>Absorption</a:t>
            </a:r>
          </a:p>
          <a:p>
            <a:pPr lvl="1"/>
            <a:r>
              <a:rPr lang="en-GB" dirty="0"/>
              <a:t>KBr plates</a:t>
            </a:r>
          </a:p>
          <a:p>
            <a:pPr lvl="1"/>
            <a:r>
              <a:rPr lang="en-GB" dirty="0"/>
              <a:t>UATR (attenuated reflectance) unit </a:t>
            </a:r>
          </a:p>
        </p:txBody>
      </p:sp>
    </p:spTree>
    <p:extLst>
      <p:ext uri="{BB962C8B-B14F-4D97-AF65-F5344CB8AC3E}">
        <p14:creationId xmlns:p14="http://schemas.microsoft.com/office/powerpoint/2010/main" val="396797678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38EE1E-0E0A-02CE-2A23-1EE524D0E5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FTIR cont’d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10D8F5-A9FD-DD09-67EC-41ACB75878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3307538" cy="4351338"/>
          </a:xfrm>
        </p:spPr>
        <p:txBody>
          <a:bodyPr/>
          <a:lstStyle/>
          <a:p>
            <a:r>
              <a:rPr lang="en-GB" dirty="0"/>
              <a:t>FTIR polarises IR beam</a:t>
            </a:r>
          </a:p>
          <a:p>
            <a:r>
              <a:rPr lang="en-GB" dirty="0"/>
              <a:t>Shone through the diamond onto sample</a:t>
            </a:r>
          </a:p>
          <a:p>
            <a:r>
              <a:rPr lang="en-GB" dirty="0"/>
              <a:t>Reflected and bounced back along diamond/ sample</a:t>
            </a:r>
          </a:p>
          <a:p>
            <a:r>
              <a:rPr lang="en-GB" dirty="0"/>
              <a:t>Hits detector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FB9C57B-01ED-0F1A-B172-FA9E27A6671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9342" y="2277533"/>
            <a:ext cx="7084458" cy="19563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4791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D28992-ABB5-4FE9-8B44-07CF0EC5B5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FTIR cont’d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64D53E-7456-A5AF-0344-1872DE0F77A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When the IR beam hits the bonds:</a:t>
            </a:r>
          </a:p>
          <a:p>
            <a:pPr lvl="1"/>
            <a:r>
              <a:rPr lang="en-GB" dirty="0"/>
              <a:t>Bonds vibrate and become excited</a:t>
            </a:r>
          </a:p>
          <a:p>
            <a:pPr lvl="1"/>
            <a:r>
              <a:rPr lang="en-GB" dirty="0"/>
              <a:t>Cannot hold on to that increased level of energy</a:t>
            </a:r>
          </a:p>
          <a:p>
            <a:pPr lvl="1"/>
            <a:r>
              <a:rPr lang="en-GB" dirty="0"/>
              <a:t>Releases what is left</a:t>
            </a:r>
          </a:p>
          <a:p>
            <a:pPr lvl="1"/>
            <a:r>
              <a:rPr lang="en-GB" dirty="0"/>
              <a:t>Picked up by the detector </a:t>
            </a:r>
          </a:p>
          <a:p>
            <a:pPr lvl="1"/>
            <a:r>
              <a:rPr lang="en-GB" dirty="0"/>
              <a:t>Gives us a spectra</a:t>
            </a:r>
          </a:p>
          <a:p>
            <a:r>
              <a:rPr lang="en-GB" dirty="0"/>
              <a:t>(if in doubt – think the </a:t>
            </a:r>
            <a:r>
              <a:rPr lang="en-GB" i="1" dirty="0"/>
              <a:t>RED BULL PRINCIPLE</a:t>
            </a:r>
            <a:r>
              <a:rPr lang="en-GB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361801027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8B7ECE-C689-EE65-1ACA-98E678077D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Spectra Reading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2388D0-43F4-7398-05C0-4677C44340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Reading a Spectra can look to be daunting, however with libraries becoming very commonplace it is simpler to do a comparative glance on the system then work everything out!</a:t>
            </a:r>
          </a:p>
          <a:p>
            <a:r>
              <a:rPr lang="en-GB" dirty="0"/>
              <a:t>However – if you don’t have anything to compare against or have adulterants in your sample (such as from a crude explosive over a military grade one), you may need to interpret manually.</a:t>
            </a:r>
          </a:p>
          <a:p>
            <a:r>
              <a:rPr lang="en-GB" dirty="0"/>
              <a:t>Organic Chemical bonds have been extensively mapped and as such tables are freely available online.</a:t>
            </a:r>
          </a:p>
        </p:txBody>
      </p:sp>
    </p:spTree>
    <p:extLst>
      <p:ext uri="{BB962C8B-B14F-4D97-AF65-F5344CB8AC3E}">
        <p14:creationId xmlns:p14="http://schemas.microsoft.com/office/powerpoint/2010/main" val="41247818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C09ACF-CC74-0F3B-E26E-31A7A0A3A6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Spectra Reading</a:t>
            </a:r>
            <a:endParaRPr lang="en-GB" dirty="0"/>
          </a:p>
        </p:txBody>
      </p:sp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EDEDBA2C-B258-FFCA-877E-5E2C271A253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200" y="1293314"/>
            <a:ext cx="7588429" cy="53653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A87B91E-BDBF-7C39-5FA5-2CFB260C5C93}"/>
              </a:ext>
            </a:extLst>
          </p:cNvPr>
          <p:cNvSpPr txBox="1"/>
          <p:nvPr/>
        </p:nvSpPr>
        <p:spPr>
          <a:xfrm>
            <a:off x="8426629" y="1491916"/>
            <a:ext cx="3041185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Two Areas:</a:t>
            </a:r>
          </a:p>
          <a:p>
            <a:endParaRPr lang="en-GB" dirty="0"/>
          </a:p>
          <a:p>
            <a:r>
              <a:rPr lang="en-GB" dirty="0"/>
              <a:t>4000-~1500: Group Zone</a:t>
            </a:r>
          </a:p>
          <a:p>
            <a:endParaRPr lang="en-GB" dirty="0"/>
          </a:p>
          <a:p>
            <a:r>
              <a:rPr lang="en-GB" dirty="0"/>
              <a:t>~1500 and below: Fingerprint Zone</a:t>
            </a:r>
          </a:p>
          <a:p>
            <a:endParaRPr lang="en-GB" dirty="0"/>
          </a:p>
          <a:p>
            <a:r>
              <a:rPr lang="en-GB" dirty="0"/>
              <a:t>Group Zone deals with Grouped chemicals such as Methylene (CH</a:t>
            </a:r>
            <a:r>
              <a:rPr lang="en-GB" sz="1100" dirty="0"/>
              <a:t>2</a:t>
            </a:r>
            <a:r>
              <a:rPr lang="en-GB" dirty="0"/>
              <a:t>), Carboxylic acids (C=0) and Hydroxides (OH)</a:t>
            </a:r>
          </a:p>
          <a:p>
            <a:endParaRPr lang="en-GB" dirty="0"/>
          </a:p>
          <a:p>
            <a:r>
              <a:rPr lang="en-GB" dirty="0"/>
              <a:t>Fingerprint Zone looks at the molecule as a whole and is the distinguishing factor between two like samples.</a:t>
            </a:r>
          </a:p>
        </p:txBody>
      </p:sp>
    </p:spTree>
    <p:extLst>
      <p:ext uri="{BB962C8B-B14F-4D97-AF65-F5344CB8AC3E}">
        <p14:creationId xmlns:p14="http://schemas.microsoft.com/office/powerpoint/2010/main" val="381924670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8B7ECE-C689-EE65-1ACA-98E678077D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Spectra Reading</a:t>
            </a:r>
          </a:p>
        </p:txBody>
      </p:sp>
      <p:pic>
        <p:nvPicPr>
          <p:cNvPr id="3074" name="Picture 2" descr="See the source image">
            <a:extLst>
              <a:ext uri="{FF2B5EF4-FFF2-40B4-BE49-F238E27FC236}">
                <a16:creationId xmlns:a16="http://schemas.microsoft.com/office/drawing/2014/main" id="{0294CA8F-6BA8-B58A-14BB-E8A23D0AB3E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4640" y="1368604"/>
            <a:ext cx="8222720" cy="52353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9146458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8021B9A-A70C-7C75-DAAF-E4ABDBF8F5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RAMAN Spectroscopy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8B06A54-B5A0-7AB1-F3F3-A1DCB6B2626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FTIRs big brother.</a:t>
            </a:r>
          </a:p>
        </p:txBody>
      </p:sp>
    </p:spTree>
    <p:extLst>
      <p:ext uri="{BB962C8B-B14F-4D97-AF65-F5344CB8AC3E}">
        <p14:creationId xmlns:p14="http://schemas.microsoft.com/office/powerpoint/2010/main" val="187896221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3381EE7-96BD-047A-D766-9C8ECA9EE8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RAMAN?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40F3644-444F-D63C-FE87-8F7F3384AB6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Unlike FTIR – RAMAN looks at something called a Raman Scatter</a:t>
            </a:r>
          </a:p>
          <a:p>
            <a:r>
              <a:rPr lang="en-GB" dirty="0"/>
              <a:t>When light hits the molecule a small amount is reflected at a different wavelength to the rest (typically 0.0000001%) this wavelength is different enough in behaviour and wavelength to identify these molecules from the scatter.</a:t>
            </a:r>
          </a:p>
          <a:p>
            <a:endParaRPr lang="en-GB" dirty="0"/>
          </a:p>
          <a:p>
            <a:r>
              <a:rPr lang="en-GB" dirty="0"/>
              <a:t>RAMAN has an advantage over FTIR as it is </a:t>
            </a:r>
            <a:r>
              <a:rPr lang="en-GB" i="1" dirty="0"/>
              <a:t>Targeted </a:t>
            </a:r>
            <a:r>
              <a:rPr lang="en-GB" dirty="0"/>
              <a:t>which means you can look at individual particles as opposed to an </a:t>
            </a:r>
            <a:r>
              <a:rPr lang="en-GB"/>
              <a:t>entire sample.</a:t>
            </a:r>
          </a:p>
          <a:p>
            <a:endParaRPr lang="en-GB" i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61311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8C59B386-999D-4CB6-B907-9F3997C027CC}"/>
    </a:ext>
  </a:extLst>
</a:theme>
</file>

<file path=ppt/theme/theme3.xml><?xml version="1.0" encoding="utf-8"?>
<a:theme xmlns:a="http://schemas.openxmlformats.org/drawingml/2006/main" name="2_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0</TotalTime>
  <Words>571</Words>
  <Application>Microsoft Office PowerPoint</Application>
  <PresentationFormat>Widescreen</PresentationFormat>
  <Paragraphs>99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15</vt:i4>
      </vt:variant>
    </vt:vector>
  </HeadingPairs>
  <TitlesOfParts>
    <vt:vector size="23" baseType="lpstr">
      <vt:lpstr>Arial</vt:lpstr>
      <vt:lpstr>Calibri</vt:lpstr>
      <vt:lpstr>Calibri Light</vt:lpstr>
      <vt:lpstr>Trebuchet MS</vt:lpstr>
      <vt:lpstr>Wingdings 3</vt:lpstr>
      <vt:lpstr>Office Theme</vt:lpstr>
      <vt:lpstr>1_Facet</vt:lpstr>
      <vt:lpstr>2_Facet</vt:lpstr>
      <vt:lpstr>Automated Analysis Platforms</vt:lpstr>
      <vt:lpstr>Organic Vs Inorganic</vt:lpstr>
      <vt:lpstr>Organic Vs Inorganic</vt:lpstr>
      <vt:lpstr>Analysis Techniques for Organic/ Inorganic compounds</vt:lpstr>
      <vt:lpstr>What is FTIR/ RAMAN? Why are they used?</vt:lpstr>
      <vt:lpstr>Advantages and Disadvantages of Confirmatory Testing?</vt:lpstr>
      <vt:lpstr>FTIR Analysis</vt:lpstr>
      <vt:lpstr>Confirmatory testing with FTIR</vt:lpstr>
      <vt:lpstr>FTIR cont’d</vt:lpstr>
      <vt:lpstr>FTIR cont’d</vt:lpstr>
      <vt:lpstr>Spectra Reading</vt:lpstr>
      <vt:lpstr>Spectra Reading</vt:lpstr>
      <vt:lpstr>Spectra Reading</vt:lpstr>
      <vt:lpstr>RAMAN Spectroscopy</vt:lpstr>
      <vt:lpstr>RAMAN?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Presumptive and Confirmatory Testing</dc:title>
  <dc:creator>Mark Broadhead</dc:creator>
  <cp:lastModifiedBy>Ewa Kazimierska</cp:lastModifiedBy>
  <cp:revision>4</cp:revision>
  <dcterms:created xsi:type="dcterms:W3CDTF">2022-10-25T13:07:36Z</dcterms:created>
  <dcterms:modified xsi:type="dcterms:W3CDTF">2023-10-19T08:21:31Z</dcterms:modified>
</cp:coreProperties>
</file>