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62" r:id="rId5"/>
    <p:sldId id="258" r:id="rId6"/>
    <p:sldId id="263" r:id="rId7"/>
    <p:sldId id="260"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25" autoAdjust="0"/>
    <p:restoredTop sz="94660"/>
  </p:normalViewPr>
  <p:slideViewPr>
    <p:cSldViewPr snapToGrid="0">
      <p:cViewPr varScale="1">
        <p:scale>
          <a:sx n="81" d="100"/>
          <a:sy n="81" d="100"/>
        </p:scale>
        <p:origin x="8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10/11/2026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ioaglobal.org/blog/excels-limitations-in-modern-business-and-real-world-implications/" TargetMode="External"/><Relationship Id="rId2" Type="http://schemas.openxmlformats.org/officeDocument/2006/relationships/hyperlink" Target="https://c14750.wpmucdn.com/3466/files/2023/06/6.1.3Fuller.pdf" TargetMode="External"/><Relationship Id="rId1" Type="http://schemas.openxmlformats.org/officeDocument/2006/relationships/slideLayout" Target="../slideLayouts/slideLayout2.xml"/><Relationship Id="rId5" Type="http://schemas.openxmlformats.org/officeDocument/2006/relationships/hyperlink" Target="https://doi.org/10.1145/1842993.1843017" TargetMode="External"/><Relationship Id="rId4" Type="http://schemas.openxmlformats.org/officeDocument/2006/relationships/hyperlink" Target="https://support.microsoft.com/en-us/excel/using-access-or-excel-to-manage-your-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alpha val="92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9D71F-53A6-48FA-A755-A3E682EB90DB}"/>
              </a:ext>
            </a:extLst>
          </p:cNvPr>
          <p:cNvSpPr>
            <a:spLocks noGrp="1"/>
          </p:cNvSpPr>
          <p:nvPr>
            <p:ph type="ctrTitle"/>
          </p:nvPr>
        </p:nvSpPr>
        <p:spPr>
          <a:xfrm>
            <a:off x="1981102" y="764455"/>
            <a:ext cx="9317593" cy="1694816"/>
          </a:xfrm>
        </p:spPr>
        <p:txBody>
          <a:bodyPr>
            <a:normAutofit fontScale="90000"/>
          </a:bodyPr>
          <a:lstStyle/>
          <a:p>
            <a:r>
              <a:rPr lang="en-US" b="1" u="sng" dirty="0"/>
              <a:t>DIGITAL SKILLS AND RESEARCH METHODS – LCHS4007</a:t>
            </a:r>
            <a:endParaRPr lang="en-GB" b="1" u="sng" dirty="0"/>
          </a:p>
        </p:txBody>
      </p:sp>
      <p:sp>
        <p:nvSpPr>
          <p:cNvPr id="3" name="Subtitle 2">
            <a:extLst>
              <a:ext uri="{FF2B5EF4-FFF2-40B4-BE49-F238E27FC236}">
                <a16:creationId xmlns:a16="http://schemas.microsoft.com/office/drawing/2014/main" id="{68C7FF45-C18D-4A95-8701-5386420B96A5}"/>
              </a:ext>
            </a:extLst>
          </p:cNvPr>
          <p:cNvSpPr>
            <a:spLocks noGrp="1"/>
          </p:cNvSpPr>
          <p:nvPr>
            <p:ph type="subTitle" idx="1"/>
          </p:nvPr>
        </p:nvSpPr>
        <p:spPr>
          <a:xfrm>
            <a:off x="1981102" y="5388078"/>
            <a:ext cx="5073446" cy="1226581"/>
          </a:xfrm>
        </p:spPr>
        <p:txBody>
          <a:bodyPr>
            <a:normAutofit/>
          </a:bodyPr>
          <a:lstStyle/>
          <a:p>
            <a:r>
              <a:rPr lang="en-US" sz="2400" b="1" dirty="0"/>
              <a:t>ANUM RANI HUSSAIN (2604197) ALEEMA RANI HUSSAIN (2605688) </a:t>
            </a:r>
            <a:r>
              <a:rPr lang="en-US" sz="2400" b="1" dirty="0">
                <a:sym typeface="Wingdings" panose="05000000000000000000" pitchFamily="2" charset="2"/>
              </a:rPr>
              <a:t></a:t>
            </a:r>
            <a:endParaRPr lang="en-GB" sz="2400" b="1" dirty="0"/>
          </a:p>
        </p:txBody>
      </p:sp>
      <p:pic>
        <p:nvPicPr>
          <p:cNvPr id="5" name="Picture 4">
            <a:extLst>
              <a:ext uri="{FF2B5EF4-FFF2-40B4-BE49-F238E27FC236}">
                <a16:creationId xmlns:a16="http://schemas.microsoft.com/office/drawing/2014/main" id="{03A7630D-1F89-4E15-AB02-39E2945AAD82}"/>
              </a:ext>
            </a:extLst>
          </p:cNvPr>
          <p:cNvPicPr>
            <a:picLocks noChangeAspect="1"/>
          </p:cNvPicPr>
          <p:nvPr/>
        </p:nvPicPr>
        <p:blipFill>
          <a:blip r:embed="rId2"/>
          <a:stretch>
            <a:fillRect/>
          </a:stretch>
        </p:blipFill>
        <p:spPr>
          <a:xfrm>
            <a:off x="7788320" y="2791026"/>
            <a:ext cx="3510375" cy="3510375"/>
          </a:xfrm>
          <a:prstGeom prst="rect">
            <a:avLst/>
          </a:prstGeom>
        </p:spPr>
      </p:pic>
    </p:spTree>
    <p:extLst>
      <p:ext uri="{BB962C8B-B14F-4D97-AF65-F5344CB8AC3E}">
        <p14:creationId xmlns:p14="http://schemas.microsoft.com/office/powerpoint/2010/main" val="5164191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85AAC-8FFC-4FC0-9F23-B4098F5013DE}"/>
              </a:ext>
            </a:extLst>
          </p:cNvPr>
          <p:cNvSpPr>
            <a:spLocks noGrp="1"/>
          </p:cNvSpPr>
          <p:nvPr>
            <p:ph type="title"/>
          </p:nvPr>
        </p:nvSpPr>
        <p:spPr>
          <a:xfrm>
            <a:off x="2291267" y="494491"/>
            <a:ext cx="8911687" cy="1280890"/>
          </a:xfrm>
        </p:spPr>
        <p:txBody>
          <a:bodyPr>
            <a:normAutofit/>
          </a:bodyPr>
          <a:lstStyle/>
          <a:p>
            <a:r>
              <a:rPr lang="en-US" sz="4800" b="1" u="sng" dirty="0">
                <a:cs typeface="Arial" panose="020B0604020202020204" pitchFamily="34" charset="0"/>
              </a:rPr>
              <a:t>OUTLINE</a:t>
            </a:r>
            <a:endParaRPr lang="en-GB" sz="4800" b="1" u="sng" dirty="0">
              <a:cs typeface="Arial" panose="020B0604020202020204" pitchFamily="34" charset="0"/>
            </a:endParaRPr>
          </a:p>
        </p:txBody>
      </p:sp>
      <p:sp>
        <p:nvSpPr>
          <p:cNvPr id="3" name="Content Placeholder 2">
            <a:extLst>
              <a:ext uri="{FF2B5EF4-FFF2-40B4-BE49-F238E27FC236}">
                <a16:creationId xmlns:a16="http://schemas.microsoft.com/office/drawing/2014/main" id="{951C9AAA-72A3-489A-B08F-532C3163AE03}"/>
              </a:ext>
            </a:extLst>
          </p:cNvPr>
          <p:cNvSpPr>
            <a:spLocks noGrp="1"/>
          </p:cNvSpPr>
          <p:nvPr>
            <p:ph idx="1"/>
          </p:nvPr>
        </p:nvSpPr>
        <p:spPr>
          <a:xfrm>
            <a:off x="1150070" y="1749114"/>
            <a:ext cx="10671142" cy="4859075"/>
          </a:xfrm>
        </p:spPr>
        <p:txBody>
          <a:bodyPr>
            <a:noAutofit/>
          </a:bodyPr>
          <a:lstStyle/>
          <a:p>
            <a:pPr marL="0" indent="0">
              <a:buNone/>
            </a:pPr>
            <a:r>
              <a:rPr lang="en-US" sz="2000" dirty="0">
                <a:latin typeface="+mj-lt"/>
                <a:cs typeface="Arial" panose="020B0604020202020204" pitchFamily="34" charset="0"/>
              </a:rPr>
              <a:t>In todays presentation we will be discussing…. </a:t>
            </a:r>
          </a:p>
          <a:p>
            <a:pPr>
              <a:buFont typeface="Wingdings" panose="05000000000000000000" pitchFamily="2" charset="2"/>
              <a:buChar char="Ø"/>
            </a:pPr>
            <a:endParaRPr lang="en-US" sz="2000" dirty="0">
              <a:latin typeface="+mj-lt"/>
              <a:cs typeface="Arial" panose="020B0604020202020204" pitchFamily="34" charset="0"/>
            </a:endParaRPr>
          </a:p>
          <a:p>
            <a:pPr>
              <a:buFont typeface="Wingdings" panose="05000000000000000000" pitchFamily="2" charset="2"/>
              <a:buChar char="Ø"/>
            </a:pPr>
            <a:r>
              <a:rPr lang="en-US" sz="2000" dirty="0">
                <a:latin typeface="+mj-lt"/>
                <a:cs typeface="Arial" panose="020B0604020202020204" pitchFamily="34" charset="0"/>
              </a:rPr>
              <a:t>Staff scheduling / </a:t>
            </a:r>
            <a:r>
              <a:rPr lang="en-US" sz="2000" dirty="0" err="1">
                <a:latin typeface="+mj-lt"/>
                <a:cs typeface="Arial" panose="020B0604020202020204" pitchFamily="34" charset="0"/>
              </a:rPr>
              <a:t>rotas</a:t>
            </a:r>
            <a:r>
              <a:rPr lang="en-US" sz="2000" dirty="0">
                <a:latin typeface="+mj-lt"/>
                <a:cs typeface="Arial" panose="020B0604020202020204" pitchFamily="34" charset="0"/>
              </a:rPr>
              <a:t> &amp; visits</a:t>
            </a:r>
          </a:p>
          <a:p>
            <a:pPr>
              <a:buFont typeface="Wingdings" panose="05000000000000000000" pitchFamily="2" charset="2"/>
              <a:buChar char="Ø"/>
            </a:pPr>
            <a:endParaRPr lang="en-US" sz="2000" dirty="0">
              <a:latin typeface="+mj-lt"/>
              <a:cs typeface="Arial" panose="020B0604020202020204" pitchFamily="34" charset="0"/>
            </a:endParaRPr>
          </a:p>
          <a:p>
            <a:pPr>
              <a:buFont typeface="Wingdings" panose="05000000000000000000" pitchFamily="2" charset="2"/>
              <a:buChar char="Ø"/>
            </a:pPr>
            <a:r>
              <a:rPr lang="en-US" sz="2000" dirty="0">
                <a:latin typeface="+mj-lt"/>
                <a:cs typeface="Arial" panose="020B0604020202020204" pitchFamily="34" charset="0"/>
              </a:rPr>
              <a:t>What it involves</a:t>
            </a:r>
          </a:p>
          <a:p>
            <a:pPr>
              <a:buFont typeface="Wingdings" panose="05000000000000000000" pitchFamily="2" charset="2"/>
              <a:buChar char="Ø"/>
            </a:pPr>
            <a:endParaRPr lang="en-US" sz="2000" dirty="0">
              <a:latin typeface="+mj-lt"/>
              <a:cs typeface="Arial" panose="020B0604020202020204" pitchFamily="34" charset="0"/>
            </a:endParaRPr>
          </a:p>
          <a:p>
            <a:pPr>
              <a:buFont typeface="Wingdings" panose="05000000000000000000" pitchFamily="2" charset="2"/>
              <a:buChar char="Ø"/>
            </a:pPr>
            <a:r>
              <a:rPr lang="en-US" sz="2000" dirty="0">
                <a:latin typeface="+mj-lt"/>
                <a:cs typeface="Arial" panose="020B0604020202020204" pitchFamily="34" charset="0"/>
              </a:rPr>
              <a:t>Why excel is recommended</a:t>
            </a:r>
          </a:p>
          <a:p>
            <a:pPr marL="0" indent="0">
              <a:buNone/>
            </a:pPr>
            <a:r>
              <a:rPr lang="en-US" sz="2000" dirty="0">
                <a:latin typeface="+mj-lt"/>
                <a:cs typeface="Arial" panose="020B0604020202020204" pitchFamily="34" charset="0"/>
              </a:rPr>
              <a:t> </a:t>
            </a:r>
          </a:p>
          <a:p>
            <a:pPr marL="0" indent="0">
              <a:buNone/>
            </a:pPr>
            <a:r>
              <a:rPr lang="en-US" sz="2000" dirty="0">
                <a:latin typeface="+mj-lt"/>
                <a:cs typeface="Arial" panose="020B0604020202020204" pitchFamily="34" charset="0"/>
              </a:rPr>
              <a:t>By the end of this presentation the management team at Ashford Community Care Service will be able to implement these effectively within their care setting. </a:t>
            </a:r>
            <a:endParaRPr lang="en-GB" sz="2000" dirty="0">
              <a:latin typeface="+mj-lt"/>
              <a:cs typeface="Arial" panose="020B0604020202020204" pitchFamily="34" charset="0"/>
            </a:endParaRPr>
          </a:p>
        </p:txBody>
      </p:sp>
    </p:spTree>
    <p:extLst>
      <p:ext uri="{BB962C8B-B14F-4D97-AF65-F5344CB8AC3E}">
        <p14:creationId xmlns:p14="http://schemas.microsoft.com/office/powerpoint/2010/main" val="3093174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0A7F-A8EE-4881-A3AA-704973F531D2}"/>
              </a:ext>
            </a:extLst>
          </p:cNvPr>
          <p:cNvSpPr>
            <a:spLocks noGrp="1"/>
          </p:cNvSpPr>
          <p:nvPr>
            <p:ph type="title"/>
          </p:nvPr>
        </p:nvSpPr>
        <p:spPr>
          <a:xfrm>
            <a:off x="1962150" y="605060"/>
            <a:ext cx="9656693" cy="785590"/>
          </a:xfrm>
        </p:spPr>
        <p:txBody>
          <a:bodyPr>
            <a:noAutofit/>
          </a:bodyPr>
          <a:lstStyle/>
          <a:p>
            <a:r>
              <a:rPr lang="en-US" sz="4800" b="1" u="sng" dirty="0">
                <a:cs typeface="Arial" panose="020B0604020202020204" pitchFamily="34" charset="0"/>
              </a:rPr>
              <a:t>STAFF SCHEDULING ROTAS</a:t>
            </a:r>
            <a:endParaRPr lang="en-GB" sz="4800" b="1" u="sng" dirty="0">
              <a:cs typeface="Arial" panose="020B0604020202020204" pitchFamily="34" charset="0"/>
            </a:endParaRPr>
          </a:p>
        </p:txBody>
      </p:sp>
      <p:sp>
        <p:nvSpPr>
          <p:cNvPr id="3" name="Content Placeholder 2">
            <a:extLst>
              <a:ext uri="{FF2B5EF4-FFF2-40B4-BE49-F238E27FC236}">
                <a16:creationId xmlns:a16="http://schemas.microsoft.com/office/drawing/2014/main" id="{E1C40E89-EF83-45E9-B7EA-4CF2C2E86FC9}"/>
              </a:ext>
            </a:extLst>
          </p:cNvPr>
          <p:cNvSpPr>
            <a:spLocks noGrp="1"/>
          </p:cNvSpPr>
          <p:nvPr>
            <p:ph idx="1"/>
          </p:nvPr>
        </p:nvSpPr>
        <p:spPr>
          <a:xfrm>
            <a:off x="1159498" y="1639128"/>
            <a:ext cx="10652680" cy="4903074"/>
          </a:xfrm>
        </p:spPr>
        <p:txBody>
          <a:bodyPr>
            <a:normAutofit fontScale="92500" lnSpcReduction="10000"/>
          </a:bodyPr>
          <a:lstStyle/>
          <a:p>
            <a:pPr marL="0" indent="0">
              <a:buNone/>
            </a:pPr>
            <a:r>
              <a:rPr lang="en-US" sz="2200" dirty="0">
                <a:latin typeface="+mj-lt"/>
                <a:cs typeface="Arial" panose="020B0604020202020204" pitchFamily="34" charset="0"/>
              </a:rPr>
              <a:t>Staff scheduling </a:t>
            </a:r>
            <a:r>
              <a:rPr lang="en-US" sz="2200" dirty="0" err="1">
                <a:latin typeface="+mj-lt"/>
                <a:cs typeface="Arial" panose="020B0604020202020204" pitchFamily="34" charset="0"/>
              </a:rPr>
              <a:t>rotas</a:t>
            </a:r>
            <a:r>
              <a:rPr lang="en-US" sz="2200" dirty="0">
                <a:latin typeface="+mj-lt"/>
                <a:cs typeface="Arial" panose="020B0604020202020204" pitchFamily="34" charset="0"/>
              </a:rPr>
              <a:t> is about making sure the right staff are in the right place at the right time.</a:t>
            </a:r>
          </a:p>
          <a:p>
            <a:pPr marL="0" indent="0">
              <a:buNone/>
            </a:pPr>
            <a:endParaRPr lang="en-US" sz="2200" dirty="0">
              <a:latin typeface="+mj-lt"/>
              <a:cs typeface="Arial" panose="020B0604020202020204" pitchFamily="34" charset="0"/>
            </a:endParaRPr>
          </a:p>
          <a:p>
            <a:pPr marL="0" indent="0">
              <a:buNone/>
            </a:pPr>
            <a:r>
              <a:rPr lang="en-US" sz="2200" dirty="0">
                <a:latin typeface="+mj-lt"/>
                <a:cs typeface="Arial" panose="020B0604020202020204" pitchFamily="34" charset="0"/>
              </a:rPr>
              <a:t>This involves;</a:t>
            </a:r>
          </a:p>
          <a:p>
            <a:pPr marL="0" indent="0">
              <a:buNone/>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Creating weekly/monthly staff </a:t>
            </a:r>
            <a:r>
              <a:rPr lang="en-US" sz="2200" dirty="0" err="1">
                <a:latin typeface="+mj-lt"/>
                <a:cs typeface="Arial" panose="020B0604020202020204" pitchFamily="34" charset="0"/>
              </a:rPr>
              <a:t>rotas</a:t>
            </a:r>
            <a:endParaRPr lang="en-US" sz="2200" dirty="0">
              <a:latin typeface="+mj-lt"/>
              <a:cs typeface="Arial" panose="020B0604020202020204" pitchFamily="34" charset="0"/>
            </a:endParaRP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Recording all hours worked </a:t>
            </a: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err="1">
                <a:latin typeface="+mj-lt"/>
                <a:cs typeface="Arial" panose="020B0604020202020204" pitchFamily="34" charset="0"/>
              </a:rPr>
              <a:t>Organising</a:t>
            </a:r>
            <a:r>
              <a:rPr lang="en-US" sz="2200" dirty="0">
                <a:latin typeface="+mj-lt"/>
                <a:cs typeface="Arial" panose="020B0604020202020204" pitchFamily="34" charset="0"/>
              </a:rPr>
              <a:t> annual leave</a:t>
            </a: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Covering shifts</a:t>
            </a:r>
          </a:p>
          <a:p>
            <a:pPr marL="0" indent="0">
              <a:buNone/>
            </a:pPr>
            <a:endParaRPr lang="en-US" sz="2400" dirty="0"/>
          </a:p>
          <a:p>
            <a:pPr marL="0" indent="0">
              <a:buNone/>
            </a:pPr>
            <a:endParaRPr lang="en-US" sz="2400" dirty="0"/>
          </a:p>
          <a:p>
            <a:endParaRPr lang="en-GB" dirty="0"/>
          </a:p>
        </p:txBody>
      </p:sp>
      <p:pic>
        <p:nvPicPr>
          <p:cNvPr id="4" name="Picture 3">
            <a:extLst>
              <a:ext uri="{FF2B5EF4-FFF2-40B4-BE49-F238E27FC236}">
                <a16:creationId xmlns:a16="http://schemas.microsoft.com/office/drawing/2014/main" id="{06F877F2-1D38-4C71-87D7-60E22C697565}"/>
              </a:ext>
            </a:extLst>
          </p:cNvPr>
          <p:cNvPicPr>
            <a:picLocks noChangeAspect="1"/>
          </p:cNvPicPr>
          <p:nvPr/>
        </p:nvPicPr>
        <p:blipFill>
          <a:blip r:embed="rId2"/>
          <a:stretch>
            <a:fillRect/>
          </a:stretch>
        </p:blipFill>
        <p:spPr>
          <a:xfrm>
            <a:off x="7422727" y="4082452"/>
            <a:ext cx="4040604" cy="2272840"/>
          </a:xfrm>
          <a:prstGeom prst="rect">
            <a:avLst/>
          </a:prstGeom>
        </p:spPr>
      </p:pic>
    </p:spTree>
    <p:extLst>
      <p:ext uri="{BB962C8B-B14F-4D97-AF65-F5344CB8AC3E}">
        <p14:creationId xmlns:p14="http://schemas.microsoft.com/office/powerpoint/2010/main" val="3263641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barn(inVertic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barn(inVertical)">
                                      <p:cBhvr>
                                        <p:cTn id="3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EBDAA-29A9-49F3-B48A-D15529C845C8}"/>
              </a:ext>
            </a:extLst>
          </p:cNvPr>
          <p:cNvSpPr>
            <a:spLocks noGrp="1"/>
          </p:cNvSpPr>
          <p:nvPr>
            <p:ph type="title"/>
          </p:nvPr>
        </p:nvSpPr>
        <p:spPr>
          <a:xfrm>
            <a:off x="2065024" y="548696"/>
            <a:ext cx="8911687" cy="1280890"/>
          </a:xfrm>
        </p:spPr>
        <p:txBody>
          <a:bodyPr>
            <a:normAutofit/>
          </a:bodyPr>
          <a:lstStyle/>
          <a:p>
            <a:r>
              <a:rPr lang="en-US" sz="4800" b="1" u="sng" dirty="0">
                <a:cs typeface="Arial" panose="020B0604020202020204" pitchFamily="34" charset="0"/>
              </a:rPr>
              <a:t>STAFF SCHEDULING VISITS</a:t>
            </a:r>
            <a:endParaRPr lang="en-GB" sz="4800" b="1" u="sng" dirty="0">
              <a:cs typeface="Arial" panose="020B0604020202020204" pitchFamily="34" charset="0"/>
            </a:endParaRPr>
          </a:p>
        </p:txBody>
      </p:sp>
      <p:sp>
        <p:nvSpPr>
          <p:cNvPr id="3" name="Content Placeholder 2">
            <a:extLst>
              <a:ext uri="{FF2B5EF4-FFF2-40B4-BE49-F238E27FC236}">
                <a16:creationId xmlns:a16="http://schemas.microsoft.com/office/drawing/2014/main" id="{BF3D204C-0595-4F40-B6A7-D61363EC61AC}"/>
              </a:ext>
            </a:extLst>
          </p:cNvPr>
          <p:cNvSpPr>
            <a:spLocks noGrp="1"/>
          </p:cNvSpPr>
          <p:nvPr>
            <p:ph idx="1"/>
          </p:nvPr>
        </p:nvSpPr>
        <p:spPr>
          <a:xfrm>
            <a:off x="1263193" y="1677971"/>
            <a:ext cx="10164830" cy="4949072"/>
          </a:xfrm>
        </p:spPr>
        <p:txBody>
          <a:bodyPr>
            <a:normAutofit/>
          </a:bodyPr>
          <a:lstStyle/>
          <a:p>
            <a:pPr marL="0" lvl="0" indent="0">
              <a:buClr>
                <a:srgbClr val="353535"/>
              </a:buClr>
              <a:buNone/>
            </a:pPr>
            <a:r>
              <a:rPr lang="en-US" sz="4200" dirty="0">
                <a:solidFill>
                  <a:prstClr val="black">
                    <a:lumMod val="75000"/>
                    <a:lumOff val="25000"/>
                  </a:prstClr>
                </a:solidFill>
                <a:latin typeface="Arial" panose="020B0604020202020204" pitchFamily="34" charset="0"/>
                <a:cs typeface="Arial" panose="020B0604020202020204" pitchFamily="34" charset="0"/>
              </a:rPr>
              <a:t> </a:t>
            </a:r>
            <a:r>
              <a:rPr lang="en-US" sz="2000" dirty="0">
                <a:solidFill>
                  <a:prstClr val="black">
                    <a:lumMod val="75000"/>
                    <a:lumOff val="25000"/>
                  </a:prstClr>
                </a:solidFill>
                <a:latin typeface="+mj-lt"/>
                <a:cs typeface="Arial" panose="020B0604020202020204" pitchFamily="34" charset="0"/>
              </a:rPr>
              <a:t>Depending on the care setting visits could involve;</a:t>
            </a:r>
          </a:p>
          <a:p>
            <a:pPr marL="0" lvl="0" indent="0">
              <a:buClr>
                <a:srgbClr val="353535"/>
              </a:buClr>
              <a:buNone/>
            </a:pPr>
            <a:endParaRPr lang="en-US" sz="2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Scheduling family visits</a:t>
            </a:r>
          </a:p>
          <a:p>
            <a:pPr lvl="0">
              <a:buClr>
                <a:srgbClr val="353535"/>
              </a:buClr>
              <a:buFont typeface="Wingdings" panose="05000000000000000000" pitchFamily="2" charset="2"/>
              <a:buChar char="Ø"/>
            </a:pPr>
            <a:endParaRPr lang="en-US" sz="2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2000" dirty="0" err="1">
                <a:solidFill>
                  <a:prstClr val="black">
                    <a:lumMod val="75000"/>
                    <a:lumOff val="25000"/>
                  </a:prstClr>
                </a:solidFill>
                <a:latin typeface="+mj-lt"/>
                <a:cs typeface="Arial" panose="020B0604020202020204" pitchFamily="34" charset="0"/>
              </a:rPr>
              <a:t>Organising</a:t>
            </a:r>
            <a:r>
              <a:rPr lang="en-US" sz="2000" dirty="0">
                <a:solidFill>
                  <a:prstClr val="black">
                    <a:lumMod val="75000"/>
                    <a:lumOff val="25000"/>
                  </a:prstClr>
                </a:solidFill>
                <a:latin typeface="+mj-lt"/>
                <a:cs typeface="Arial" panose="020B0604020202020204" pitchFamily="34" charset="0"/>
              </a:rPr>
              <a:t> healthcare professionals visits</a:t>
            </a:r>
          </a:p>
          <a:p>
            <a:pPr lvl="0">
              <a:buClr>
                <a:srgbClr val="353535"/>
              </a:buClr>
              <a:buFont typeface="Wingdings" panose="05000000000000000000" pitchFamily="2" charset="2"/>
              <a:buChar char="Ø"/>
            </a:pPr>
            <a:endParaRPr lang="en-US" sz="2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Recording visit date, time and purpose</a:t>
            </a:r>
          </a:p>
          <a:p>
            <a:pPr marL="0" lvl="0" indent="0">
              <a:buClr>
                <a:srgbClr val="353535"/>
              </a:buClr>
              <a:buNone/>
            </a:pPr>
            <a:r>
              <a:rPr lang="en-US" sz="2000" dirty="0">
                <a:solidFill>
                  <a:prstClr val="black">
                    <a:lumMod val="75000"/>
                    <a:lumOff val="25000"/>
                  </a:prstClr>
                </a:solidFill>
                <a:latin typeface="+mj-lt"/>
                <a:cs typeface="Arial" panose="020B0604020202020204" pitchFamily="34" charset="0"/>
              </a:rPr>
              <a:t> </a:t>
            </a:r>
          </a:p>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Informing staff of upcoming visits</a:t>
            </a:r>
          </a:p>
          <a:p>
            <a:endParaRPr lang="en-GB" dirty="0"/>
          </a:p>
        </p:txBody>
      </p:sp>
      <p:pic>
        <p:nvPicPr>
          <p:cNvPr id="1026" name="Picture 2" descr="How to prepare yourself for home visits as a locum | GPonline">
            <a:extLst>
              <a:ext uri="{FF2B5EF4-FFF2-40B4-BE49-F238E27FC236}">
                <a16:creationId xmlns:a16="http://schemas.microsoft.com/office/drawing/2014/main" id="{2D81D166-8E29-4440-86FB-2D52DCDB78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0408" y="3056439"/>
            <a:ext cx="4002268" cy="2678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6558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9FE97-72E1-41A4-83DD-08FB903208F0}"/>
              </a:ext>
            </a:extLst>
          </p:cNvPr>
          <p:cNvSpPr>
            <a:spLocks noGrp="1"/>
          </p:cNvSpPr>
          <p:nvPr>
            <p:ph type="title"/>
          </p:nvPr>
        </p:nvSpPr>
        <p:spPr>
          <a:xfrm>
            <a:off x="1971676" y="595535"/>
            <a:ext cx="9790112" cy="1242790"/>
          </a:xfrm>
        </p:spPr>
        <p:txBody>
          <a:bodyPr>
            <a:normAutofit/>
          </a:bodyPr>
          <a:lstStyle/>
          <a:p>
            <a:r>
              <a:rPr lang="en-US" sz="4800" b="1" u="sng" dirty="0">
                <a:cs typeface="Arial" panose="020B0604020202020204" pitchFamily="34" charset="0"/>
              </a:rPr>
              <a:t>WHY CHOOSE EXCEL? </a:t>
            </a:r>
            <a:endParaRPr lang="en-GB" sz="4800" b="1" u="sng" dirty="0">
              <a:cs typeface="Arial" panose="020B0604020202020204" pitchFamily="34" charset="0"/>
            </a:endParaRPr>
          </a:p>
        </p:txBody>
      </p:sp>
      <p:sp>
        <p:nvSpPr>
          <p:cNvPr id="3" name="Content Placeholder 2">
            <a:extLst>
              <a:ext uri="{FF2B5EF4-FFF2-40B4-BE49-F238E27FC236}">
                <a16:creationId xmlns:a16="http://schemas.microsoft.com/office/drawing/2014/main" id="{6AA444D4-ABBA-432C-86B5-99D6549CC725}"/>
              </a:ext>
            </a:extLst>
          </p:cNvPr>
          <p:cNvSpPr>
            <a:spLocks noGrp="1"/>
          </p:cNvSpPr>
          <p:nvPr>
            <p:ph idx="1"/>
          </p:nvPr>
        </p:nvSpPr>
        <p:spPr>
          <a:xfrm>
            <a:off x="1216059" y="1610140"/>
            <a:ext cx="10750654" cy="5039138"/>
          </a:xfrm>
        </p:spPr>
        <p:txBody>
          <a:bodyPr>
            <a:normAutofit fontScale="92500" lnSpcReduction="10000"/>
          </a:bodyPr>
          <a:lstStyle/>
          <a:p>
            <a:pPr marL="0" indent="0">
              <a:buNone/>
            </a:pPr>
            <a:r>
              <a:rPr lang="en-US" sz="2200" dirty="0">
                <a:latin typeface="+mj-lt"/>
                <a:cs typeface="Arial" panose="020B0604020202020204" pitchFamily="34" charset="0"/>
              </a:rPr>
              <a:t>We believe that excel is the perfect Microsoft tool to schedule </a:t>
            </a:r>
            <a:r>
              <a:rPr lang="en-US" sz="2200" dirty="0" err="1">
                <a:latin typeface="+mj-lt"/>
                <a:cs typeface="Arial" panose="020B0604020202020204" pitchFamily="34" charset="0"/>
              </a:rPr>
              <a:t>rotas</a:t>
            </a:r>
            <a:r>
              <a:rPr lang="en-US" sz="2200" dirty="0">
                <a:latin typeface="+mj-lt"/>
                <a:cs typeface="Arial" panose="020B0604020202020204" pitchFamily="34" charset="0"/>
              </a:rPr>
              <a:t> and visits in a care home because it allows all important information to be organized clearly in one place. (Microsoft n.d.) </a:t>
            </a:r>
          </a:p>
          <a:p>
            <a:pPr marL="0" indent="0">
              <a:buNone/>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Easy to </a:t>
            </a:r>
            <a:r>
              <a:rPr lang="en-US" sz="2200" dirty="0" err="1">
                <a:latin typeface="+mj-lt"/>
                <a:cs typeface="Arial" panose="020B0604020202020204" pitchFamily="34" charset="0"/>
              </a:rPr>
              <a:t>organise</a:t>
            </a:r>
            <a:r>
              <a:rPr lang="en-US" sz="2200" dirty="0">
                <a:latin typeface="+mj-lt"/>
                <a:cs typeface="Arial" panose="020B0604020202020204" pitchFamily="34" charset="0"/>
              </a:rPr>
              <a:t> information </a:t>
            </a: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Easy to update </a:t>
            </a: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Track working hours</a:t>
            </a: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Professional and easy to read</a:t>
            </a:r>
          </a:p>
          <a:p>
            <a:pPr>
              <a:buFont typeface="Wingdings" panose="05000000000000000000" pitchFamily="2" charset="2"/>
              <a:buChar char="Ø"/>
            </a:pPr>
            <a:endParaRPr lang="en-US" sz="2200" dirty="0">
              <a:latin typeface="+mj-lt"/>
              <a:cs typeface="Arial" panose="020B0604020202020204" pitchFamily="34" charset="0"/>
            </a:endParaRPr>
          </a:p>
          <a:p>
            <a:pPr>
              <a:buFont typeface="Wingdings" panose="05000000000000000000" pitchFamily="2" charset="2"/>
              <a:buChar char="Ø"/>
            </a:pPr>
            <a:r>
              <a:rPr lang="en-US" sz="2200" dirty="0">
                <a:latin typeface="+mj-lt"/>
                <a:cs typeface="Arial" panose="020B0604020202020204" pitchFamily="34" charset="0"/>
              </a:rPr>
              <a:t>Can be shared</a:t>
            </a:r>
          </a:p>
          <a:p>
            <a:pPr marL="0" indent="0">
              <a:buNone/>
            </a:pPr>
            <a:endParaRPr lang="en-GB" dirty="0"/>
          </a:p>
        </p:txBody>
      </p:sp>
      <p:pic>
        <p:nvPicPr>
          <p:cNvPr id="4" name="Picture 3">
            <a:extLst>
              <a:ext uri="{FF2B5EF4-FFF2-40B4-BE49-F238E27FC236}">
                <a16:creationId xmlns:a16="http://schemas.microsoft.com/office/drawing/2014/main" id="{A4BA6D85-2D75-431D-AFEC-5E95F01894F3}"/>
              </a:ext>
            </a:extLst>
          </p:cNvPr>
          <p:cNvPicPr>
            <a:picLocks noChangeAspect="1"/>
          </p:cNvPicPr>
          <p:nvPr/>
        </p:nvPicPr>
        <p:blipFill>
          <a:blip r:embed="rId2"/>
          <a:stretch>
            <a:fillRect/>
          </a:stretch>
        </p:blipFill>
        <p:spPr>
          <a:xfrm>
            <a:off x="7429088" y="4027973"/>
            <a:ext cx="4332700" cy="2439773"/>
          </a:xfrm>
          <a:prstGeom prst="rect">
            <a:avLst/>
          </a:prstGeom>
        </p:spPr>
      </p:pic>
    </p:spTree>
    <p:extLst>
      <p:ext uri="{BB962C8B-B14F-4D97-AF65-F5344CB8AC3E}">
        <p14:creationId xmlns:p14="http://schemas.microsoft.com/office/powerpoint/2010/main" val="335059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barn(inVertic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barn(inVertical)">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randombar(horizontal)">
                                      <p:cBhvr>
                                        <p:cTn id="3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391A2-65A3-4289-98B7-F6CC0EE05575}"/>
              </a:ext>
            </a:extLst>
          </p:cNvPr>
          <p:cNvSpPr>
            <a:spLocks noGrp="1"/>
          </p:cNvSpPr>
          <p:nvPr>
            <p:ph type="title"/>
          </p:nvPr>
        </p:nvSpPr>
        <p:spPr>
          <a:xfrm>
            <a:off x="1801072" y="473279"/>
            <a:ext cx="10088145" cy="1414373"/>
          </a:xfrm>
        </p:spPr>
        <p:txBody>
          <a:bodyPr>
            <a:noAutofit/>
          </a:bodyPr>
          <a:lstStyle/>
          <a:p>
            <a:r>
              <a:rPr lang="en-US" sz="4400" b="1" u="sng" dirty="0">
                <a:cs typeface="Arial" panose="020B0604020202020204" pitchFamily="34" charset="0"/>
              </a:rPr>
              <a:t>HOW EXCEL IMPROVES EFFICENCY AND COMMUNICATION</a:t>
            </a:r>
            <a:r>
              <a:rPr lang="en-US" sz="4000" b="1" u="sng" dirty="0">
                <a:cs typeface="Arial" panose="020B0604020202020204" pitchFamily="34" charset="0"/>
              </a:rPr>
              <a:t>?</a:t>
            </a:r>
            <a:endParaRPr lang="en-GB" sz="4000" b="1" u="sng" dirty="0">
              <a:cs typeface="Arial" panose="020B0604020202020204" pitchFamily="34" charset="0"/>
            </a:endParaRPr>
          </a:p>
        </p:txBody>
      </p:sp>
      <p:sp>
        <p:nvSpPr>
          <p:cNvPr id="3" name="Content Placeholder 2">
            <a:extLst>
              <a:ext uri="{FF2B5EF4-FFF2-40B4-BE49-F238E27FC236}">
                <a16:creationId xmlns:a16="http://schemas.microsoft.com/office/drawing/2014/main" id="{6010AAFD-BAAD-4A13-8A6A-C689D0759A96}"/>
              </a:ext>
            </a:extLst>
          </p:cNvPr>
          <p:cNvSpPr>
            <a:spLocks noGrp="1"/>
          </p:cNvSpPr>
          <p:nvPr>
            <p:ph sz="half" idx="1"/>
          </p:nvPr>
        </p:nvSpPr>
        <p:spPr>
          <a:xfrm>
            <a:off x="1354113" y="2885414"/>
            <a:ext cx="4908529" cy="3742440"/>
          </a:xfrm>
        </p:spPr>
        <p:txBody>
          <a:bodyPr>
            <a:normAutofit fontScale="25000" lnSpcReduction="20000"/>
          </a:bodyPr>
          <a:lstStyle/>
          <a:p>
            <a:pPr lvl="0">
              <a:buClr>
                <a:srgbClr val="353535"/>
              </a:buClr>
              <a:buFont typeface="Wingdings" panose="05000000000000000000" pitchFamily="2" charset="2"/>
              <a:buChar char="Ø"/>
            </a:pPr>
            <a:r>
              <a:rPr lang="en-US" sz="8000" dirty="0">
                <a:solidFill>
                  <a:prstClr val="black">
                    <a:lumMod val="75000"/>
                    <a:lumOff val="25000"/>
                  </a:prstClr>
                </a:solidFill>
                <a:latin typeface="+mj-lt"/>
                <a:cs typeface="Arial" panose="020B0604020202020204" pitchFamily="34" charset="0"/>
              </a:rPr>
              <a:t>Saves time by updating </a:t>
            </a:r>
            <a:r>
              <a:rPr lang="en-US" sz="8000" dirty="0" err="1">
                <a:solidFill>
                  <a:prstClr val="black">
                    <a:lumMod val="75000"/>
                    <a:lumOff val="25000"/>
                  </a:prstClr>
                </a:solidFill>
                <a:latin typeface="+mj-lt"/>
                <a:cs typeface="Arial" panose="020B0604020202020204" pitchFamily="34" charset="0"/>
              </a:rPr>
              <a:t>rotas</a:t>
            </a:r>
            <a:r>
              <a:rPr lang="en-US" sz="8000" dirty="0">
                <a:solidFill>
                  <a:prstClr val="black">
                    <a:lumMod val="75000"/>
                    <a:lumOff val="25000"/>
                  </a:prstClr>
                </a:solidFill>
                <a:latin typeface="+mj-lt"/>
                <a:cs typeface="Arial" panose="020B0604020202020204" pitchFamily="34" charset="0"/>
              </a:rPr>
              <a:t> </a:t>
            </a:r>
          </a:p>
          <a:p>
            <a:pPr lvl="0">
              <a:buClr>
                <a:srgbClr val="353535"/>
              </a:buClr>
              <a:buFont typeface="Wingdings" panose="05000000000000000000" pitchFamily="2" charset="2"/>
              <a:buChar char="Ø"/>
            </a:pPr>
            <a:endParaRPr lang="en-US" sz="8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8000" dirty="0">
                <a:solidFill>
                  <a:prstClr val="black">
                    <a:lumMod val="75000"/>
                    <a:lumOff val="25000"/>
                  </a:prstClr>
                </a:solidFill>
                <a:latin typeface="+mj-lt"/>
                <a:cs typeface="Arial" panose="020B0604020202020204" pitchFamily="34" charset="0"/>
              </a:rPr>
              <a:t>Automatically calculates hours &amp; totals.</a:t>
            </a:r>
          </a:p>
          <a:p>
            <a:pPr lvl="0">
              <a:buClr>
                <a:srgbClr val="353535"/>
              </a:buClr>
              <a:buFont typeface="Wingdings" panose="05000000000000000000" pitchFamily="2" charset="2"/>
              <a:buChar char="Ø"/>
            </a:pPr>
            <a:endParaRPr lang="en-US" sz="8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8000" dirty="0">
                <a:solidFill>
                  <a:prstClr val="black">
                    <a:lumMod val="75000"/>
                    <a:lumOff val="25000"/>
                  </a:prstClr>
                </a:solidFill>
                <a:latin typeface="+mj-lt"/>
                <a:cs typeface="Arial" panose="020B0604020202020204" pitchFamily="34" charset="0"/>
              </a:rPr>
              <a:t>Helps identify staff gaps and overlapping shifts</a:t>
            </a:r>
          </a:p>
          <a:p>
            <a:pPr lvl="0">
              <a:buClr>
                <a:srgbClr val="353535"/>
              </a:buClr>
              <a:buFont typeface="Wingdings" panose="05000000000000000000" pitchFamily="2" charset="2"/>
              <a:buChar char="Ø"/>
            </a:pPr>
            <a:endParaRPr lang="en-US" sz="8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8000" dirty="0">
                <a:solidFill>
                  <a:prstClr val="black">
                    <a:lumMod val="75000"/>
                    <a:lumOff val="25000"/>
                  </a:prstClr>
                </a:solidFill>
                <a:latin typeface="+mj-lt"/>
                <a:cs typeface="Arial" panose="020B0604020202020204" pitchFamily="34" charset="0"/>
              </a:rPr>
              <a:t>Organizes weekly and monthly information in one spreadsheet</a:t>
            </a:r>
          </a:p>
          <a:p>
            <a:endParaRPr lang="en-GB" dirty="0"/>
          </a:p>
        </p:txBody>
      </p:sp>
      <p:sp>
        <p:nvSpPr>
          <p:cNvPr id="4" name="Content Placeholder 3">
            <a:extLst>
              <a:ext uri="{FF2B5EF4-FFF2-40B4-BE49-F238E27FC236}">
                <a16:creationId xmlns:a16="http://schemas.microsoft.com/office/drawing/2014/main" id="{B5E08E5D-20D0-425B-B4D4-585C7E12F08D}"/>
              </a:ext>
            </a:extLst>
          </p:cNvPr>
          <p:cNvSpPr>
            <a:spLocks noGrp="1"/>
          </p:cNvSpPr>
          <p:nvPr>
            <p:ph sz="half" idx="2"/>
          </p:nvPr>
        </p:nvSpPr>
        <p:spPr>
          <a:xfrm>
            <a:off x="6356079" y="2815004"/>
            <a:ext cx="5492991" cy="3742440"/>
          </a:xfrm>
        </p:spPr>
        <p:txBody>
          <a:bodyPr>
            <a:noAutofit/>
          </a:bodyPr>
          <a:lstStyle/>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Staff can view the latest </a:t>
            </a:r>
            <a:r>
              <a:rPr lang="en-US" sz="2000" dirty="0" err="1">
                <a:solidFill>
                  <a:prstClr val="black">
                    <a:lumMod val="75000"/>
                    <a:lumOff val="25000"/>
                  </a:prstClr>
                </a:solidFill>
                <a:latin typeface="+mj-lt"/>
                <a:cs typeface="Arial" panose="020B0604020202020204" pitchFamily="34" charset="0"/>
              </a:rPr>
              <a:t>rota</a:t>
            </a:r>
            <a:r>
              <a:rPr lang="en-US" sz="2000" dirty="0">
                <a:solidFill>
                  <a:prstClr val="black">
                    <a:lumMod val="75000"/>
                    <a:lumOff val="25000"/>
                  </a:prstClr>
                </a:solidFill>
                <a:latin typeface="+mj-lt"/>
                <a:cs typeface="Arial" panose="020B0604020202020204" pitchFamily="34" charset="0"/>
              </a:rPr>
              <a:t> on  </a:t>
            </a:r>
            <a:r>
              <a:rPr lang="en-US" sz="2000" dirty="0" err="1">
                <a:solidFill>
                  <a:prstClr val="black">
                    <a:lumMod val="75000"/>
                    <a:lumOff val="25000"/>
                  </a:prstClr>
                </a:solidFill>
                <a:latin typeface="+mj-lt"/>
                <a:cs typeface="Arial" panose="020B0604020202020204" pitchFamily="34" charset="0"/>
              </a:rPr>
              <a:t>onedrive</a:t>
            </a:r>
            <a:endParaRPr lang="en-US" sz="2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endParaRPr lang="en-US" sz="2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Reduces confusion about shifts and locations</a:t>
            </a:r>
          </a:p>
          <a:p>
            <a:pPr lvl="0">
              <a:buClr>
                <a:srgbClr val="353535"/>
              </a:buClr>
              <a:buFont typeface="Wingdings" panose="05000000000000000000" pitchFamily="2" charset="2"/>
              <a:buChar char="Ø"/>
            </a:pPr>
            <a:endParaRPr lang="en-US" sz="20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Records important visits and appointments</a:t>
            </a:r>
          </a:p>
          <a:p>
            <a:pPr lvl="0">
              <a:buClr>
                <a:srgbClr val="353535"/>
              </a:buClr>
              <a:buFont typeface="Wingdings" panose="05000000000000000000" pitchFamily="2" charset="2"/>
              <a:buChar char="Ø"/>
            </a:pPr>
            <a:endParaRPr lang="en-US" sz="2400" dirty="0">
              <a:solidFill>
                <a:prstClr val="black">
                  <a:lumMod val="75000"/>
                  <a:lumOff val="25000"/>
                </a:prstClr>
              </a:solidFill>
              <a:latin typeface="+mj-lt"/>
              <a:cs typeface="Arial" panose="020B0604020202020204" pitchFamily="34" charset="0"/>
            </a:endParaRPr>
          </a:p>
          <a:p>
            <a:pPr lvl="0">
              <a:buClr>
                <a:srgbClr val="353535"/>
              </a:buClr>
              <a:buFont typeface="Wingdings" panose="05000000000000000000" pitchFamily="2" charset="2"/>
              <a:buChar char="Ø"/>
            </a:pPr>
            <a:r>
              <a:rPr lang="en-US" sz="2000" dirty="0">
                <a:solidFill>
                  <a:prstClr val="black">
                    <a:lumMod val="75000"/>
                    <a:lumOff val="25000"/>
                  </a:prstClr>
                </a:solidFill>
                <a:latin typeface="+mj-lt"/>
                <a:cs typeface="Arial" panose="020B0604020202020204" pitchFamily="34" charset="0"/>
              </a:rPr>
              <a:t>Shares updates quickly</a:t>
            </a:r>
            <a:endParaRPr lang="en-GB" sz="2000" dirty="0">
              <a:latin typeface="+mj-lt"/>
            </a:endParaRPr>
          </a:p>
        </p:txBody>
      </p:sp>
      <p:sp>
        <p:nvSpPr>
          <p:cNvPr id="5" name="TextBox 4">
            <a:extLst>
              <a:ext uri="{FF2B5EF4-FFF2-40B4-BE49-F238E27FC236}">
                <a16:creationId xmlns:a16="http://schemas.microsoft.com/office/drawing/2014/main" id="{EDE1BBDB-0C3C-44A7-AF9E-5899C5764366}"/>
              </a:ext>
            </a:extLst>
          </p:cNvPr>
          <p:cNvSpPr txBox="1"/>
          <p:nvPr/>
        </p:nvSpPr>
        <p:spPr>
          <a:xfrm>
            <a:off x="2526936" y="2199932"/>
            <a:ext cx="2261881" cy="523220"/>
          </a:xfrm>
          <a:prstGeom prst="rect">
            <a:avLst/>
          </a:prstGeom>
          <a:noFill/>
        </p:spPr>
        <p:txBody>
          <a:bodyPr wrap="square" rtlCol="0">
            <a:spAutoFit/>
          </a:bodyPr>
          <a:lstStyle/>
          <a:p>
            <a:r>
              <a:rPr lang="en-US" sz="2800" b="1" u="sng" dirty="0"/>
              <a:t>EFFICENCY</a:t>
            </a:r>
            <a:endParaRPr lang="en-GB" sz="2800" b="1" u="sng" dirty="0"/>
          </a:p>
        </p:txBody>
      </p:sp>
      <p:sp>
        <p:nvSpPr>
          <p:cNvPr id="6" name="TextBox 5">
            <a:extLst>
              <a:ext uri="{FF2B5EF4-FFF2-40B4-BE49-F238E27FC236}">
                <a16:creationId xmlns:a16="http://schemas.microsoft.com/office/drawing/2014/main" id="{1B66D4D7-FD12-4CBF-9C13-3FDF6F4EBCE8}"/>
              </a:ext>
            </a:extLst>
          </p:cNvPr>
          <p:cNvSpPr txBox="1"/>
          <p:nvPr/>
        </p:nvSpPr>
        <p:spPr>
          <a:xfrm>
            <a:off x="7403185" y="2128003"/>
            <a:ext cx="3843879" cy="523220"/>
          </a:xfrm>
          <a:prstGeom prst="rect">
            <a:avLst/>
          </a:prstGeom>
          <a:noFill/>
        </p:spPr>
        <p:txBody>
          <a:bodyPr wrap="square" rtlCol="0">
            <a:spAutoFit/>
          </a:bodyPr>
          <a:lstStyle/>
          <a:p>
            <a:r>
              <a:rPr lang="en-US" sz="2800" b="1" u="sng" dirty="0"/>
              <a:t>COMMUNICATION</a:t>
            </a:r>
            <a:endParaRPr lang="en-GB" sz="2800" b="1" u="sng" dirty="0"/>
          </a:p>
        </p:txBody>
      </p:sp>
      <p:sp>
        <p:nvSpPr>
          <p:cNvPr id="7" name="TextBox 6">
            <a:extLst>
              <a:ext uri="{FF2B5EF4-FFF2-40B4-BE49-F238E27FC236}">
                <a16:creationId xmlns:a16="http://schemas.microsoft.com/office/drawing/2014/main" id="{44E050F3-6C1A-4D56-8F58-FA62334B25B7}"/>
              </a:ext>
            </a:extLst>
          </p:cNvPr>
          <p:cNvSpPr txBox="1"/>
          <p:nvPr/>
        </p:nvSpPr>
        <p:spPr>
          <a:xfrm>
            <a:off x="9006348" y="1453830"/>
            <a:ext cx="2692309" cy="400110"/>
          </a:xfrm>
          <a:prstGeom prst="rect">
            <a:avLst/>
          </a:prstGeom>
          <a:noFill/>
        </p:spPr>
        <p:txBody>
          <a:bodyPr wrap="square" rtlCol="0">
            <a:spAutoFit/>
          </a:bodyPr>
          <a:lstStyle/>
          <a:p>
            <a:r>
              <a:rPr lang="en-US" sz="2000" dirty="0" err="1"/>
              <a:t>Ginige</a:t>
            </a:r>
            <a:r>
              <a:rPr lang="en-US" sz="2000" dirty="0"/>
              <a:t> et al.,2010)</a:t>
            </a:r>
            <a:endParaRPr lang="en-GB" sz="2000" dirty="0"/>
          </a:p>
        </p:txBody>
      </p:sp>
    </p:spTree>
    <p:extLst>
      <p:ext uri="{BB962C8B-B14F-4D97-AF65-F5344CB8AC3E}">
        <p14:creationId xmlns:p14="http://schemas.microsoft.com/office/powerpoint/2010/main" val="624642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3E312-8FC0-4EAD-960A-BC142062AC26}"/>
              </a:ext>
            </a:extLst>
          </p:cNvPr>
          <p:cNvSpPr>
            <a:spLocks noGrp="1"/>
          </p:cNvSpPr>
          <p:nvPr>
            <p:ph type="title"/>
          </p:nvPr>
        </p:nvSpPr>
        <p:spPr>
          <a:xfrm>
            <a:off x="2083323" y="633537"/>
            <a:ext cx="9737889" cy="1280104"/>
          </a:xfrm>
        </p:spPr>
        <p:txBody>
          <a:bodyPr>
            <a:noAutofit/>
          </a:bodyPr>
          <a:lstStyle/>
          <a:p>
            <a:r>
              <a:rPr lang="en-US" b="1" u="sng" dirty="0">
                <a:cs typeface="Arial" panose="020B0604020202020204" pitchFamily="34" charset="0"/>
              </a:rPr>
              <a:t>ADVANTAGES &amp; LIMITATONS OF EXCEL?</a:t>
            </a:r>
            <a:endParaRPr lang="en-GB" b="1" u="sng" dirty="0">
              <a:cs typeface="Arial" panose="020B0604020202020204" pitchFamily="34" charset="0"/>
            </a:endParaRPr>
          </a:p>
        </p:txBody>
      </p:sp>
      <p:sp>
        <p:nvSpPr>
          <p:cNvPr id="3" name="Content Placeholder 2">
            <a:extLst>
              <a:ext uri="{FF2B5EF4-FFF2-40B4-BE49-F238E27FC236}">
                <a16:creationId xmlns:a16="http://schemas.microsoft.com/office/drawing/2014/main" id="{DE51FBFD-59C7-4EDF-9B38-031A8084D6D8}"/>
              </a:ext>
            </a:extLst>
          </p:cNvPr>
          <p:cNvSpPr>
            <a:spLocks noGrp="1"/>
          </p:cNvSpPr>
          <p:nvPr>
            <p:ph idx="1"/>
          </p:nvPr>
        </p:nvSpPr>
        <p:spPr>
          <a:xfrm>
            <a:off x="1385739" y="1630837"/>
            <a:ext cx="10529741" cy="5071621"/>
          </a:xfrm>
        </p:spPr>
        <p:txBody>
          <a:bodyPr>
            <a:normAutofit/>
          </a:bodyPr>
          <a:lstStyle/>
          <a:p>
            <a:pPr>
              <a:buFont typeface="Wingdings" panose="05000000000000000000" pitchFamily="2" charset="2"/>
              <a:buChar char="Ø"/>
            </a:pPr>
            <a:r>
              <a:rPr lang="en-US" sz="2400" dirty="0">
                <a:latin typeface="+mj-lt"/>
                <a:cs typeface="Arial" panose="020B0604020202020204" pitchFamily="34" charset="0"/>
              </a:rPr>
              <a:t>Advantages of excel is that it identifies shift clashes, highlights staff shortages if any, and simplifies comparing working hours. </a:t>
            </a:r>
          </a:p>
          <a:p>
            <a:pPr marL="0" indent="0">
              <a:buNone/>
            </a:pPr>
            <a:r>
              <a:rPr lang="en-US" sz="2400" dirty="0">
                <a:latin typeface="+mj-lt"/>
                <a:cs typeface="Arial" panose="020B0604020202020204" pitchFamily="34" charset="0"/>
              </a:rPr>
              <a:t>“</a:t>
            </a:r>
            <a:r>
              <a:rPr lang="en-US" sz="2400" dirty="0">
                <a:latin typeface="+mj-lt"/>
              </a:rPr>
              <a:t>This software provides tremendous flexibility and automation in organization, visualization, and analysis of the data.”</a:t>
            </a:r>
            <a:r>
              <a:rPr lang="en-US" sz="2400" dirty="0">
                <a:latin typeface="+mj-lt"/>
                <a:cs typeface="Arial" panose="020B0604020202020204" pitchFamily="34" charset="0"/>
              </a:rPr>
              <a:t> (Fuller, 2011)</a:t>
            </a:r>
          </a:p>
          <a:p>
            <a:pPr marL="0" indent="0">
              <a:buNone/>
            </a:pPr>
            <a:endParaRPr lang="en-US" sz="2400" dirty="0">
              <a:latin typeface="+mj-lt"/>
              <a:cs typeface="Arial" panose="020B0604020202020204" pitchFamily="34" charset="0"/>
            </a:endParaRPr>
          </a:p>
          <a:p>
            <a:pPr>
              <a:buFont typeface="Wingdings" panose="05000000000000000000" pitchFamily="2" charset="2"/>
              <a:buChar char="Ø"/>
            </a:pPr>
            <a:r>
              <a:rPr lang="en-US" sz="2400" dirty="0">
                <a:latin typeface="+mj-lt"/>
                <a:cs typeface="Arial" panose="020B0604020202020204" pitchFamily="34" charset="0"/>
              </a:rPr>
              <a:t>Limitations of excel is that it can cause errors, </a:t>
            </a:r>
            <a:r>
              <a:rPr lang="en-US" sz="2400" dirty="0" err="1">
                <a:latin typeface="+mj-lt"/>
                <a:cs typeface="Arial" panose="020B0604020202020204" pitchFamily="34" charset="0"/>
              </a:rPr>
              <a:t>rota</a:t>
            </a:r>
            <a:r>
              <a:rPr lang="en-US" sz="2400" dirty="0">
                <a:latin typeface="+mj-lt"/>
                <a:cs typeface="Arial" panose="020B0604020202020204" pitchFamily="34" charset="0"/>
              </a:rPr>
              <a:t> clashes, outdated information and security risks. </a:t>
            </a:r>
          </a:p>
          <a:p>
            <a:pPr marL="0" indent="0">
              <a:buNone/>
            </a:pPr>
            <a:r>
              <a:rPr lang="en-US" sz="2400" dirty="0">
                <a:latin typeface="+mj-lt"/>
                <a:cs typeface="Arial" panose="020B0604020202020204" pitchFamily="34" charset="0"/>
              </a:rPr>
              <a:t>“A </a:t>
            </a:r>
            <a:r>
              <a:rPr lang="en-US" sz="2400" dirty="0">
                <a:latin typeface="+mj-lt"/>
              </a:rPr>
              <a:t>sheet can handle over 17 billion cells, comprising 1,048,576 rows and 16,384 columns. In reality, using such vast sheets is virtually unmanageable. Your workbook’s capacity to hold sheets is only limited by your computer’s memory, but pushing these limits can make your task process dauntingly slow.” (Whitehead 2024)</a:t>
            </a:r>
            <a:endParaRPr lang="en-US" sz="2400" dirty="0">
              <a:latin typeface="+mj-lt"/>
              <a:cs typeface="Arial" panose="020B0604020202020204" pitchFamily="34" charset="0"/>
            </a:endParaRPr>
          </a:p>
        </p:txBody>
      </p:sp>
    </p:spTree>
    <p:extLst>
      <p:ext uri="{BB962C8B-B14F-4D97-AF65-F5344CB8AC3E}">
        <p14:creationId xmlns:p14="http://schemas.microsoft.com/office/powerpoint/2010/main" val="569608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FAD859-1DB7-4823-886C-63B78961C77A}"/>
              </a:ext>
            </a:extLst>
          </p:cNvPr>
          <p:cNvSpPr txBox="1"/>
          <p:nvPr/>
        </p:nvSpPr>
        <p:spPr>
          <a:xfrm>
            <a:off x="3904268" y="2543067"/>
            <a:ext cx="5693789" cy="2123658"/>
          </a:xfrm>
          <a:prstGeom prst="rect">
            <a:avLst/>
          </a:prstGeom>
          <a:noFill/>
        </p:spPr>
        <p:txBody>
          <a:bodyPr wrap="square" rtlCol="0">
            <a:spAutoFit/>
          </a:bodyPr>
          <a:lstStyle/>
          <a:p>
            <a:r>
              <a:rPr lang="en-US" sz="4400" b="1" u="sng" dirty="0">
                <a:solidFill>
                  <a:schemeClr val="accent6">
                    <a:lumMod val="50000"/>
                  </a:schemeClr>
                </a:solidFill>
              </a:rPr>
              <a:t>HOW CAN ASHFORD IMPLEMENT THESE CHANGES ?</a:t>
            </a:r>
            <a:endParaRPr lang="en-GB" sz="4400" b="1" u="sng" dirty="0">
              <a:solidFill>
                <a:schemeClr val="accent6">
                  <a:lumMod val="50000"/>
                </a:schemeClr>
              </a:solidFill>
            </a:endParaRPr>
          </a:p>
        </p:txBody>
      </p:sp>
      <p:sp>
        <p:nvSpPr>
          <p:cNvPr id="3" name="TextBox 2">
            <a:extLst>
              <a:ext uri="{FF2B5EF4-FFF2-40B4-BE49-F238E27FC236}">
                <a16:creationId xmlns:a16="http://schemas.microsoft.com/office/drawing/2014/main" id="{7D355E70-60E0-40BA-B4AB-0FB96901CC4F}"/>
              </a:ext>
            </a:extLst>
          </p:cNvPr>
          <p:cNvSpPr txBox="1"/>
          <p:nvPr/>
        </p:nvSpPr>
        <p:spPr>
          <a:xfrm>
            <a:off x="2064470" y="775312"/>
            <a:ext cx="2300140" cy="954107"/>
          </a:xfrm>
          <a:prstGeom prst="rect">
            <a:avLst/>
          </a:prstGeom>
          <a:noFill/>
        </p:spPr>
        <p:txBody>
          <a:bodyPr wrap="square" rtlCol="0">
            <a:spAutoFit/>
          </a:bodyPr>
          <a:lstStyle/>
          <a:p>
            <a:r>
              <a:rPr lang="en-US" sz="2800" dirty="0"/>
              <a:t>Create a central </a:t>
            </a:r>
            <a:r>
              <a:rPr lang="en-US" sz="2800" dirty="0" err="1"/>
              <a:t>rota</a:t>
            </a:r>
            <a:endParaRPr lang="en-GB" sz="2800" dirty="0"/>
          </a:p>
        </p:txBody>
      </p:sp>
      <p:sp>
        <p:nvSpPr>
          <p:cNvPr id="4" name="TextBox 3">
            <a:extLst>
              <a:ext uri="{FF2B5EF4-FFF2-40B4-BE49-F238E27FC236}">
                <a16:creationId xmlns:a16="http://schemas.microsoft.com/office/drawing/2014/main" id="{F580142E-1DB5-4C2C-A439-64AD4F991478}"/>
              </a:ext>
            </a:extLst>
          </p:cNvPr>
          <p:cNvSpPr txBox="1"/>
          <p:nvPr/>
        </p:nvSpPr>
        <p:spPr>
          <a:xfrm>
            <a:off x="5486400" y="1206199"/>
            <a:ext cx="1904214" cy="523220"/>
          </a:xfrm>
          <a:prstGeom prst="rect">
            <a:avLst/>
          </a:prstGeom>
          <a:noFill/>
        </p:spPr>
        <p:txBody>
          <a:bodyPr wrap="square" rtlCol="0">
            <a:spAutoFit/>
          </a:bodyPr>
          <a:lstStyle/>
          <a:p>
            <a:r>
              <a:rPr lang="en-US" sz="2800" dirty="0"/>
              <a:t>Train staff </a:t>
            </a:r>
            <a:endParaRPr lang="en-GB" sz="2800" dirty="0"/>
          </a:p>
        </p:txBody>
      </p:sp>
      <p:sp>
        <p:nvSpPr>
          <p:cNvPr id="5" name="TextBox 4">
            <a:extLst>
              <a:ext uri="{FF2B5EF4-FFF2-40B4-BE49-F238E27FC236}">
                <a16:creationId xmlns:a16="http://schemas.microsoft.com/office/drawing/2014/main" id="{0759EECB-14E2-4D7B-BBA2-7E57F3EF3829}"/>
              </a:ext>
            </a:extLst>
          </p:cNvPr>
          <p:cNvSpPr txBox="1"/>
          <p:nvPr/>
        </p:nvSpPr>
        <p:spPr>
          <a:xfrm>
            <a:off x="9257122" y="775312"/>
            <a:ext cx="2158738" cy="954107"/>
          </a:xfrm>
          <a:prstGeom prst="rect">
            <a:avLst/>
          </a:prstGeom>
          <a:noFill/>
        </p:spPr>
        <p:txBody>
          <a:bodyPr wrap="square" rtlCol="0">
            <a:spAutoFit/>
          </a:bodyPr>
          <a:lstStyle/>
          <a:p>
            <a:r>
              <a:rPr lang="en-US" sz="2800" dirty="0"/>
              <a:t>Share information </a:t>
            </a:r>
            <a:endParaRPr lang="en-GB" sz="2800" dirty="0"/>
          </a:p>
        </p:txBody>
      </p:sp>
      <p:sp>
        <p:nvSpPr>
          <p:cNvPr id="6" name="TextBox 5">
            <a:extLst>
              <a:ext uri="{FF2B5EF4-FFF2-40B4-BE49-F238E27FC236}">
                <a16:creationId xmlns:a16="http://schemas.microsoft.com/office/drawing/2014/main" id="{BA8B8E0D-A566-4525-B24C-9FAA72F4DE8E}"/>
              </a:ext>
            </a:extLst>
          </p:cNvPr>
          <p:cNvSpPr txBox="1"/>
          <p:nvPr/>
        </p:nvSpPr>
        <p:spPr>
          <a:xfrm>
            <a:off x="9012024" y="4647130"/>
            <a:ext cx="3026004" cy="954107"/>
          </a:xfrm>
          <a:prstGeom prst="rect">
            <a:avLst/>
          </a:prstGeom>
          <a:noFill/>
        </p:spPr>
        <p:txBody>
          <a:bodyPr wrap="square" rtlCol="0">
            <a:spAutoFit/>
          </a:bodyPr>
          <a:lstStyle/>
          <a:p>
            <a:r>
              <a:rPr lang="en-US" sz="2800" dirty="0"/>
              <a:t>Improve communication</a:t>
            </a:r>
            <a:endParaRPr lang="en-GB" sz="2800" dirty="0"/>
          </a:p>
        </p:txBody>
      </p:sp>
      <p:sp>
        <p:nvSpPr>
          <p:cNvPr id="7" name="TextBox 6">
            <a:extLst>
              <a:ext uri="{FF2B5EF4-FFF2-40B4-BE49-F238E27FC236}">
                <a16:creationId xmlns:a16="http://schemas.microsoft.com/office/drawing/2014/main" id="{B640348D-CAF7-47C2-B504-F8BDB999D258}"/>
              </a:ext>
            </a:extLst>
          </p:cNvPr>
          <p:cNvSpPr txBox="1"/>
          <p:nvPr/>
        </p:nvSpPr>
        <p:spPr>
          <a:xfrm>
            <a:off x="914400" y="2951946"/>
            <a:ext cx="2300140" cy="954107"/>
          </a:xfrm>
          <a:prstGeom prst="rect">
            <a:avLst/>
          </a:prstGeom>
          <a:noFill/>
        </p:spPr>
        <p:txBody>
          <a:bodyPr wrap="square" rtlCol="0">
            <a:spAutoFit/>
          </a:bodyPr>
          <a:lstStyle/>
          <a:p>
            <a:r>
              <a:rPr lang="en-US" sz="2800" dirty="0"/>
              <a:t>Protect information</a:t>
            </a:r>
            <a:endParaRPr lang="en-GB" sz="2800" dirty="0"/>
          </a:p>
        </p:txBody>
      </p:sp>
      <p:sp>
        <p:nvSpPr>
          <p:cNvPr id="8" name="TextBox 7">
            <a:extLst>
              <a:ext uri="{FF2B5EF4-FFF2-40B4-BE49-F238E27FC236}">
                <a16:creationId xmlns:a16="http://schemas.microsoft.com/office/drawing/2014/main" id="{680FBB6D-1383-49F3-9BD1-63FA2DC678C7}"/>
              </a:ext>
            </a:extLst>
          </p:cNvPr>
          <p:cNvSpPr txBox="1"/>
          <p:nvPr/>
        </p:nvSpPr>
        <p:spPr>
          <a:xfrm>
            <a:off x="1831942" y="5480373"/>
            <a:ext cx="2375555" cy="954107"/>
          </a:xfrm>
          <a:prstGeom prst="rect">
            <a:avLst/>
          </a:prstGeom>
          <a:noFill/>
        </p:spPr>
        <p:txBody>
          <a:bodyPr wrap="square" rtlCol="0">
            <a:spAutoFit/>
          </a:bodyPr>
          <a:lstStyle/>
          <a:p>
            <a:r>
              <a:rPr lang="en-US" sz="2800" dirty="0"/>
              <a:t>Review progress</a:t>
            </a:r>
            <a:endParaRPr lang="en-GB" sz="2800" dirty="0"/>
          </a:p>
        </p:txBody>
      </p:sp>
      <p:sp>
        <p:nvSpPr>
          <p:cNvPr id="9" name="TextBox 8">
            <a:extLst>
              <a:ext uri="{FF2B5EF4-FFF2-40B4-BE49-F238E27FC236}">
                <a16:creationId xmlns:a16="http://schemas.microsoft.com/office/drawing/2014/main" id="{1BC911CF-FC2A-4E06-9C1E-F40FB9E56882}"/>
              </a:ext>
            </a:extLst>
          </p:cNvPr>
          <p:cNvSpPr txBox="1"/>
          <p:nvPr/>
        </p:nvSpPr>
        <p:spPr>
          <a:xfrm>
            <a:off x="5486400" y="5651801"/>
            <a:ext cx="2705493" cy="954107"/>
          </a:xfrm>
          <a:prstGeom prst="rect">
            <a:avLst/>
          </a:prstGeom>
          <a:noFill/>
        </p:spPr>
        <p:txBody>
          <a:bodyPr wrap="square" rtlCol="0">
            <a:spAutoFit/>
          </a:bodyPr>
          <a:lstStyle/>
          <a:p>
            <a:r>
              <a:rPr lang="en-US" sz="2800" dirty="0"/>
              <a:t>Assign responsibility</a:t>
            </a:r>
            <a:endParaRPr lang="en-GB" sz="2800" dirty="0"/>
          </a:p>
        </p:txBody>
      </p:sp>
      <p:cxnSp>
        <p:nvCxnSpPr>
          <p:cNvPr id="13" name="Straight Arrow Connector 12">
            <a:extLst>
              <a:ext uri="{FF2B5EF4-FFF2-40B4-BE49-F238E27FC236}">
                <a16:creationId xmlns:a16="http://schemas.microsoft.com/office/drawing/2014/main" id="{20C860C0-708E-4163-B142-0AEEC0CC533B}"/>
              </a:ext>
            </a:extLst>
          </p:cNvPr>
          <p:cNvCxnSpPr>
            <a:stCxn id="2" idx="0"/>
            <a:endCxn id="4" idx="2"/>
          </p:cNvCxnSpPr>
          <p:nvPr/>
        </p:nvCxnSpPr>
        <p:spPr>
          <a:xfrm flipH="1" flipV="1">
            <a:off x="6438507" y="1729419"/>
            <a:ext cx="312656" cy="813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2DAD577-43CC-496B-8307-66589A605EBD}"/>
              </a:ext>
            </a:extLst>
          </p:cNvPr>
          <p:cNvCxnSpPr>
            <a:cxnSpLocks/>
            <a:endCxn id="5" idx="2"/>
          </p:cNvCxnSpPr>
          <p:nvPr/>
        </p:nvCxnSpPr>
        <p:spPr>
          <a:xfrm flipV="1">
            <a:off x="9473938" y="1729419"/>
            <a:ext cx="862553" cy="9279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7728772-8107-483F-A3F4-56901E097A47}"/>
              </a:ext>
            </a:extLst>
          </p:cNvPr>
          <p:cNvCxnSpPr>
            <a:stCxn id="2" idx="2"/>
            <a:endCxn id="9" idx="0"/>
          </p:cNvCxnSpPr>
          <p:nvPr/>
        </p:nvCxnSpPr>
        <p:spPr>
          <a:xfrm>
            <a:off x="6751163" y="4666725"/>
            <a:ext cx="87984" cy="9850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731C2CA-859D-410F-91FA-2FC6DB14053C}"/>
              </a:ext>
            </a:extLst>
          </p:cNvPr>
          <p:cNvCxnSpPr>
            <a:stCxn id="2" idx="1"/>
            <a:endCxn id="7" idx="3"/>
          </p:cNvCxnSpPr>
          <p:nvPr/>
        </p:nvCxnSpPr>
        <p:spPr>
          <a:xfrm flipH="1" flipV="1">
            <a:off x="3214540" y="3429000"/>
            <a:ext cx="689728" cy="1758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9700D04E-C2E4-42F9-B8A5-818D2EF8C958}"/>
              </a:ext>
            </a:extLst>
          </p:cNvPr>
          <p:cNvCxnSpPr>
            <a:endCxn id="8" idx="0"/>
          </p:cNvCxnSpPr>
          <p:nvPr/>
        </p:nvCxnSpPr>
        <p:spPr>
          <a:xfrm flipH="1">
            <a:off x="3019720" y="4835951"/>
            <a:ext cx="1076226" cy="6444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E1341A8-C8B0-406A-822A-FF6CA644C3C6}"/>
              </a:ext>
            </a:extLst>
          </p:cNvPr>
          <p:cNvCxnSpPr>
            <a:endCxn id="6" idx="1"/>
          </p:cNvCxnSpPr>
          <p:nvPr/>
        </p:nvCxnSpPr>
        <p:spPr>
          <a:xfrm>
            <a:off x="7635711" y="4114756"/>
            <a:ext cx="1376313" cy="10094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211E8E39-0E7A-477F-A2AD-BED81A42105C}"/>
              </a:ext>
            </a:extLst>
          </p:cNvPr>
          <p:cNvCxnSpPr>
            <a:endCxn id="3" idx="2"/>
          </p:cNvCxnSpPr>
          <p:nvPr/>
        </p:nvCxnSpPr>
        <p:spPr>
          <a:xfrm flipH="1" flipV="1">
            <a:off x="3214540" y="1729419"/>
            <a:ext cx="1216058" cy="813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0188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86AE1-DDC1-4E18-A1D0-7D64E8FA4A4C}"/>
              </a:ext>
            </a:extLst>
          </p:cNvPr>
          <p:cNvSpPr>
            <a:spLocks noGrp="1"/>
          </p:cNvSpPr>
          <p:nvPr>
            <p:ph type="title"/>
          </p:nvPr>
        </p:nvSpPr>
        <p:spPr>
          <a:xfrm>
            <a:off x="2240487" y="517577"/>
            <a:ext cx="4946894" cy="771057"/>
          </a:xfrm>
        </p:spPr>
        <p:txBody>
          <a:bodyPr>
            <a:noAutofit/>
          </a:bodyPr>
          <a:lstStyle/>
          <a:p>
            <a:r>
              <a:rPr lang="en-US" sz="4800" b="1" u="sng" dirty="0"/>
              <a:t>REFERENCE LIST</a:t>
            </a:r>
            <a:endParaRPr lang="en-GB" sz="4800" b="1" u="sng" dirty="0"/>
          </a:p>
        </p:txBody>
      </p:sp>
      <p:sp>
        <p:nvSpPr>
          <p:cNvPr id="3" name="Content Placeholder 2">
            <a:extLst>
              <a:ext uri="{FF2B5EF4-FFF2-40B4-BE49-F238E27FC236}">
                <a16:creationId xmlns:a16="http://schemas.microsoft.com/office/drawing/2014/main" id="{EA02A61C-7BDA-462D-9D22-4D7EACFBAC15}"/>
              </a:ext>
            </a:extLst>
          </p:cNvPr>
          <p:cNvSpPr>
            <a:spLocks noGrp="1"/>
          </p:cNvSpPr>
          <p:nvPr>
            <p:ph idx="1"/>
          </p:nvPr>
        </p:nvSpPr>
        <p:spPr>
          <a:xfrm>
            <a:off x="1229032" y="1582994"/>
            <a:ext cx="10599173" cy="5128891"/>
          </a:xfrm>
        </p:spPr>
        <p:txBody>
          <a:bodyPr>
            <a:normAutofit/>
          </a:bodyPr>
          <a:lstStyle/>
          <a:p>
            <a:pPr>
              <a:buFont typeface="Wingdings" panose="05000000000000000000" pitchFamily="2" charset="2"/>
              <a:buChar char="Ø"/>
            </a:pPr>
            <a:r>
              <a:rPr lang="en-US" sz="2000" dirty="0"/>
              <a:t>Fuller, R.C. (2011) Advantages and hazards of using Microsoft excel to </a:t>
            </a:r>
            <a:r>
              <a:rPr lang="en-US" sz="2000" dirty="0" err="1"/>
              <a:t>organise</a:t>
            </a:r>
            <a:r>
              <a:rPr lang="en-US" sz="2000" dirty="0"/>
              <a:t> and display water quality data. Available at </a:t>
            </a:r>
            <a:r>
              <a:rPr lang="en-US" sz="2000" dirty="0">
                <a:hlinkClick r:id="rId2"/>
              </a:rPr>
              <a:t>https://c14750.wpmucdn.com/3466/files/2023/06/6.1.3Fuller.pdf</a:t>
            </a:r>
            <a:r>
              <a:rPr lang="en-US" sz="2000" dirty="0"/>
              <a:t> (Accessed: 9 October 2026)</a:t>
            </a:r>
          </a:p>
          <a:p>
            <a:pPr>
              <a:buFont typeface="Wingdings" panose="05000000000000000000" pitchFamily="2" charset="2"/>
              <a:buChar char="Ø"/>
            </a:pPr>
            <a:r>
              <a:rPr lang="en-US" sz="2000" dirty="0"/>
              <a:t>Whitehead, R. (2023) Excels limitations in modern business and real-world implications. Available at </a:t>
            </a:r>
            <a:r>
              <a:rPr lang="en-US" sz="2000" dirty="0">
                <a:hlinkClick r:id="rId3"/>
              </a:rPr>
              <a:t>https://ioaglobal.org/blog/excels-limitations-in-modern-business-and-real-world-implications/</a:t>
            </a:r>
            <a:r>
              <a:rPr lang="en-US" sz="2000" dirty="0"/>
              <a:t> (Accessed: 9 October 2026)</a:t>
            </a:r>
          </a:p>
          <a:p>
            <a:pPr>
              <a:buFont typeface="Wingdings" panose="05000000000000000000" pitchFamily="2" charset="2"/>
              <a:buChar char="Ø"/>
            </a:pPr>
            <a:r>
              <a:rPr lang="en-US" sz="2000" dirty="0"/>
              <a:t>Microsoft (n.d.) Using access or excel to manage your data. Available at </a:t>
            </a:r>
            <a:r>
              <a:rPr lang="en-US" sz="2000" dirty="0">
                <a:hlinkClick r:id="rId4"/>
              </a:rPr>
              <a:t>https://support.microsoft.com/en-us/excel/using-access-or-excel-to-manage-your-data</a:t>
            </a:r>
            <a:r>
              <a:rPr lang="en-US" sz="2000" dirty="0"/>
              <a:t> (Accessed: 2 October 2026)</a:t>
            </a:r>
          </a:p>
          <a:p>
            <a:pPr>
              <a:buFont typeface="Wingdings" panose="05000000000000000000" pitchFamily="2" charset="2"/>
              <a:buChar char="Ø"/>
            </a:pPr>
            <a:r>
              <a:rPr lang="en-US" sz="2000" dirty="0" err="1"/>
              <a:t>Ginige</a:t>
            </a:r>
            <a:r>
              <a:rPr lang="en-US" sz="2000" dirty="0"/>
              <a:t>, A., </a:t>
            </a:r>
            <a:r>
              <a:rPr lang="en-US" sz="2000" dirty="0" err="1"/>
              <a:t>Paolino</a:t>
            </a:r>
            <a:r>
              <a:rPr lang="en-US" sz="2000" dirty="0"/>
              <a:t>, L., </a:t>
            </a:r>
            <a:r>
              <a:rPr lang="en-US" sz="2000" dirty="0" err="1"/>
              <a:t>Sebillo</a:t>
            </a:r>
            <a:r>
              <a:rPr lang="en-US" sz="2000" dirty="0"/>
              <a:t>, M., </a:t>
            </a:r>
            <a:r>
              <a:rPr lang="en-US" sz="2000" dirty="0" err="1"/>
              <a:t>Shrodkar</a:t>
            </a:r>
            <a:r>
              <a:rPr lang="en-US" sz="2000" dirty="0"/>
              <a:t>, R. and </a:t>
            </a:r>
            <a:r>
              <a:rPr lang="en-US" sz="2000" dirty="0" err="1"/>
              <a:t>Vitiello</a:t>
            </a:r>
            <a:r>
              <a:rPr lang="en-US" sz="2000" dirty="0"/>
              <a:t>, G. (2010) User requirements for a web based spreadsheet – mediated collaboration, proceedings of the international conference on advanced visual interfaces, pp.133-136. Available at: </a:t>
            </a:r>
            <a:r>
              <a:rPr lang="en-US" sz="2000" dirty="0">
                <a:hlinkClick r:id="rId5"/>
              </a:rPr>
              <a:t>https://doi.org/10.1145/1842993.1843017</a:t>
            </a:r>
            <a:r>
              <a:rPr lang="en-US" sz="2000" dirty="0"/>
              <a:t> (Accessed: 2 October 2026) </a:t>
            </a:r>
          </a:p>
          <a:p>
            <a:pPr>
              <a:buFont typeface="Wingdings" panose="05000000000000000000" pitchFamily="2" charset="2"/>
              <a:buChar char="Ø"/>
            </a:pPr>
            <a:endParaRPr lang="en-GB" sz="2000" dirty="0"/>
          </a:p>
        </p:txBody>
      </p:sp>
    </p:spTree>
    <p:extLst>
      <p:ext uri="{BB962C8B-B14F-4D97-AF65-F5344CB8AC3E}">
        <p14:creationId xmlns:p14="http://schemas.microsoft.com/office/powerpoint/2010/main" val="330277435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1688</TotalTime>
  <Words>606</Words>
  <Application>Microsoft Office PowerPoint</Application>
  <PresentationFormat>Widescreen</PresentationFormat>
  <Paragraphs>84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Wingdings</vt:lpstr>
      <vt:lpstr>Wingdings 3</vt:lpstr>
      <vt:lpstr>Wisp</vt:lpstr>
      <vt:lpstr>DIGITAL SKILLS AND RESEARCH METHODS – LCHS4007</vt:lpstr>
      <vt:lpstr>OUTLINE</vt:lpstr>
      <vt:lpstr>STAFF SCHEDULING ROTAS</vt:lpstr>
      <vt:lpstr>STAFF SCHEDULING VISITS</vt:lpstr>
      <vt:lpstr>WHY CHOOSE EXCEL? </vt:lpstr>
      <vt:lpstr>HOW EXCEL IMPROVES EFFICENCY AND COMMUNICATION?</vt:lpstr>
      <vt:lpstr>ADVANTAGES &amp; LIMITATONS OF EXCEL?</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 LCHS4007</dc:title>
  <dc:creator>hp</dc:creator>
  <cp:lastModifiedBy>hp</cp:lastModifiedBy>
  <cp:revision>51</cp:revision>
  <dcterms:created xsi:type="dcterms:W3CDTF">2026-09-22T15:00:46Z</dcterms:created>
  <dcterms:modified xsi:type="dcterms:W3CDTF">2026-10-11T22:26:13Z</dcterms:modified>
</cp:coreProperties>
</file>