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25" autoAdjust="0"/>
    <p:restoredTop sz="95041" autoAdjust="0"/>
  </p:normalViewPr>
  <p:slideViewPr>
    <p:cSldViewPr snapToGrid="0">
      <p:cViewPr varScale="1">
        <p:scale>
          <a:sx n="78" d="100"/>
          <a:sy n="78" d="100"/>
        </p:scale>
        <p:origin x="739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7A0EE-373E-4C07-AACB-F6BCA26AFF81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4192B0-A286-4291-B4D5-8B3BD48511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06809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4192B0-A286-4291-B4D5-8B3BD4851163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99395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4192B0-A286-4291-B4D5-8B3BD485116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8078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4192B0-A286-4291-B4D5-8B3BD4851163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76630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4192B0-A286-4291-B4D5-8B3BD485116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26338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4192B0-A286-4291-B4D5-8B3BD4851163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1271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4192B0-A286-4291-B4D5-8B3BD4851163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05069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4192B0-A286-4291-B4D5-8B3BD4851163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41463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4192B0-A286-4291-B4D5-8B3BD485116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3670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B26F4-E033-48FA-8DEA-5F9407FBA923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E611A-A2D6-4E6B-AE70-E8488F29CF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170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B26F4-E033-48FA-8DEA-5F9407FBA923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E611A-A2D6-4E6B-AE70-E8488F29CF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65847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B26F4-E033-48FA-8DEA-5F9407FBA923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E611A-A2D6-4E6B-AE70-E8488F29CF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86093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B26F4-E033-48FA-8DEA-5F9407FBA923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E611A-A2D6-4E6B-AE70-E8488F29CF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44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B26F4-E033-48FA-8DEA-5F9407FBA923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E611A-A2D6-4E6B-AE70-E8488F29CF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99628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B26F4-E033-48FA-8DEA-5F9407FBA923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E611A-A2D6-4E6B-AE70-E8488F29CF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73838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B26F4-E033-48FA-8DEA-5F9407FBA923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E611A-A2D6-4E6B-AE70-E8488F29CF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97771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B26F4-E033-48FA-8DEA-5F9407FBA923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E611A-A2D6-4E6B-AE70-E8488F29CF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0213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B26F4-E033-48FA-8DEA-5F9407FBA923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E611A-A2D6-4E6B-AE70-E8488F29CF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13189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B26F4-E033-48FA-8DEA-5F9407FBA923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E611A-A2D6-4E6B-AE70-E8488F29CF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60969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B26F4-E033-48FA-8DEA-5F9407FBA923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E611A-A2D6-4E6B-AE70-E8488F29CF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33627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4B26F4-E033-48FA-8DEA-5F9407FBA923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6E611A-A2D6-4E6B-AE70-E8488F29CF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4351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12646994/" TargetMode="External"/><Relationship Id="rId7" Type="http://schemas.openxmlformats.org/officeDocument/2006/relationships/hyperlink" Target="https://link.springer.com/article/10.1007/s00127-024-02737-8?utm_source=chatgpt.com" TargetMode="External"/><Relationship Id="rId2" Type="http://schemas.openxmlformats.org/officeDocument/2006/relationships/hyperlink" Target="https://www.frontiersin.org/journals/psychology/articles/10.3389/fpsyg.2021.761864/ful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reprints.org/manuscript/202409.1181?utm_source=chatgpt.com" TargetMode="External"/><Relationship Id="rId5" Type="http://schemas.openxmlformats.org/officeDocument/2006/relationships/hyperlink" Target="https://pmc.ncbi.nlm.nih.gov/articles/PMC8444880/?utm_source=chatgpt.com" TargetMode="External"/><Relationship Id="rId4" Type="http://schemas.openxmlformats.org/officeDocument/2006/relationships/hyperlink" Target="https://pubmed.ncbi.nlm.nih.gov/35162088/?utm_source=chatgpt.com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dpi.com/2227-9067/11/8/989?utm_source=chatgpt.com" TargetMode="External"/><Relationship Id="rId2" Type="http://schemas.openxmlformats.org/officeDocument/2006/relationships/hyperlink" Target="https://link.springer.com/article/10.1007/s00787-025-02804-8?utm_source=chatgpt.co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n.wikipedia.org/wiki/Behavioral_epigenetics?utm_source=chatgpt.com" TargetMode="External"/><Relationship Id="rId4" Type="http://schemas.openxmlformats.org/officeDocument/2006/relationships/hyperlink" Target="https://link.springer.com/article/10.1007/s00787-025-02887-3?utm_source=chatgpt.com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7791" y="0"/>
            <a:ext cx="6655443" cy="3509963"/>
          </a:xfrm>
          <a:solidFill>
            <a:srgbClr val="FFCCCC"/>
          </a:solidFill>
        </p:spPr>
        <p:txBody>
          <a:bodyPr>
            <a:normAutofit/>
          </a:bodyPr>
          <a:lstStyle/>
          <a:p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Applying Bowlby’s Attachment Theory to Support the Well-being of a Young Carer: A Lifespan Development Perspective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791" y="3509963"/>
            <a:ext cx="6655443" cy="2786665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</a:p>
          <a:p>
            <a:r>
              <a:rPr lang="en-US" sz="1800" b="1">
                <a:latin typeface="Arial" panose="020B0604020202020204" pitchFamily="34" charset="0"/>
                <a:cs typeface="Arial" panose="020B0604020202020204" pitchFamily="34" charset="0"/>
              </a:rPr>
              <a:t>Lecturer: Alice 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Clayton</a:t>
            </a:r>
          </a:p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Happy Chowdhury</a:t>
            </a:r>
          </a:p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2432687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3234" y="0"/>
            <a:ext cx="512758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73439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28283" y="1690688"/>
            <a:ext cx="4774301" cy="258532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Scenario:</a:t>
            </a:r>
          </a:p>
          <a:p>
            <a:pPr algn="just"/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Jenny is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16 years old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and has been the primary caregiver for her mother for the past 5 years after her father’s death.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Her mother needs support with practical daily activities (cooking, cleaning, shopping) and administrative tasks due to memory and mood difficulties.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132321" y="1582725"/>
            <a:ext cx="4841966" cy="424731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Impact of Adolescent Caregiving:</a:t>
            </a:r>
          </a:p>
          <a:p>
            <a:pPr algn="just"/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Young carers consistently show poorer mental health, including elevated psychological distress and reduced well‑being, compared with peers without caregiving roles (Nakanishi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2022). 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Evidence suggests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young carers under 25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face worse health outcomes than non‑carers, with psychosocial factors influencing mental and physical health (Grangel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etal.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,2025). 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Adolescent caregiving has been linked to increased stress, anxiety, and lower life satisfaction in comparison to peers (systematic review evidence).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28283" y="4627813"/>
            <a:ext cx="4507264" cy="175432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Developmental Context:</a:t>
            </a:r>
          </a:p>
          <a:p>
            <a:pPr algn="just"/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•Prolonged caregiving during adolescence can disrupt peer relationships, academic engagement, and identity formation, posing risks to normative development.</a:t>
            </a:r>
          </a:p>
        </p:txBody>
      </p:sp>
      <p:sp>
        <p:nvSpPr>
          <p:cNvPr id="10" name="Quad Arrow 9"/>
          <p:cNvSpPr/>
          <p:nvPr/>
        </p:nvSpPr>
        <p:spPr>
          <a:xfrm>
            <a:off x="5869578" y="3631474"/>
            <a:ext cx="809896" cy="905692"/>
          </a:xfrm>
          <a:prstGeom prst="quad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9892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Rationale: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825625"/>
            <a:ext cx="5310051" cy="2310946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dirty="0"/>
              <a:t>•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Apply Bowlby’s Attachment Theory to explain how Jenny’s long‑term caregiving may have shaped her emotional and relational development.</a:t>
            </a:r>
          </a:p>
          <a:p>
            <a:pPr marL="0" indent="0" algn="just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•Propose evidence‑based support strategies to enhance her overall well‑being.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509" y="1153670"/>
            <a:ext cx="5810491" cy="3835019"/>
          </a:xfrm>
          <a:prstGeom prst="rect">
            <a:avLst/>
          </a:prstGeom>
        </p:spPr>
      </p:pic>
      <p:sp>
        <p:nvSpPr>
          <p:cNvPr id="6" name="Curved Up Arrow 5"/>
          <p:cNvSpPr/>
          <p:nvPr/>
        </p:nvSpPr>
        <p:spPr>
          <a:xfrm>
            <a:off x="4444678" y="4699322"/>
            <a:ext cx="3541854" cy="1817225"/>
          </a:xfrm>
          <a:prstGeom prst="curvedUp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20272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715" y="0"/>
            <a:ext cx="11101250" cy="1325563"/>
          </a:xfrm>
        </p:spPr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Bowlby’s Attachment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7715" y="1551239"/>
            <a:ext cx="6923313" cy="2276112"/>
          </a:xfrm>
          <a:solidFill>
            <a:schemeClr val="bg1"/>
          </a:solidFill>
        </p:spPr>
        <p:txBody>
          <a:bodyPr>
            <a:noAutofit/>
          </a:bodyPr>
          <a:lstStyle/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Developed by John Bowlby to explain how early caregiver–child bonds shape emotional, social, and relational development (Bowlby, 2020; İ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Çiçek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• Attachment patterns influence mental health, coping, and peer relationships across adolescence.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52550" y="3687901"/>
            <a:ext cx="6914604" cy="286232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Relevance to Jenny:</a:t>
            </a:r>
          </a:p>
          <a:p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• Extended caregiving and loss of father may have limited consistent emotional support, affecting her attachment security (Darling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2024).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• Explains potential emotional stress, anxiety, fatigue, and social challenges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.• Understanding attachment provides a framework for theory-based support strategies to improve her well-being.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6193" y="671332"/>
            <a:ext cx="4721506" cy="545167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102278" y="6244549"/>
            <a:ext cx="31135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    (McLeod, 2025)</a:t>
            </a:r>
          </a:p>
        </p:txBody>
      </p:sp>
    </p:spTree>
    <p:extLst>
      <p:ext uri="{BB962C8B-B14F-4D97-AF65-F5344CB8AC3E}">
        <p14:creationId xmlns:p14="http://schemas.microsoft.com/office/powerpoint/2010/main" val="38449456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19682" y="179903"/>
            <a:ext cx="5024845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Key Concepts:</a:t>
            </a:r>
          </a:p>
          <a:p>
            <a:pPr algn="just"/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Secure attachment: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consistent caregiver support → emotional safety, resilience, and adaptive social behavior.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Insecure attachment: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inconsistent or absent caregiver support → risk of anxiety, depression, and relational difficulties (Yıldız &amp; Eldeleklioğlu, 2025).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Internal working models: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mental representations of self and others based on early experiences, guiding expectations in relationships.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Safe base: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caregiver support enables exploration, learning, and coping with stress.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820964" y="179903"/>
            <a:ext cx="5381897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How It Works:</a:t>
            </a:r>
          </a:p>
          <a:p>
            <a:pPr algn="just"/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/>
              <a:t>•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Early attachment experiences shape emotional regulation and stress responses.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Adolescents with secure attachment are more likely to form healthy peer relationships, manage stress, and adapt to challenges (Secure attachment and adolescent social outcomes, 2025).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Insecure attachment can lead to emotional fatigue, social withdrawal, or increased vulnerability to mental health difficulties (Does attachment anxiety mediate adolescent mental health persistence, 2024).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8007" y="4519553"/>
            <a:ext cx="6852212" cy="188124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317357" y="6551271"/>
            <a:ext cx="27894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    (Davis, 2023) </a:t>
            </a:r>
          </a:p>
        </p:txBody>
      </p:sp>
    </p:spTree>
    <p:extLst>
      <p:ext uri="{BB962C8B-B14F-4D97-AF65-F5344CB8AC3E}">
        <p14:creationId xmlns:p14="http://schemas.microsoft.com/office/powerpoint/2010/main" val="20501815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Relevance of Attachment Theory to Jenny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94218" y="1825625"/>
            <a:ext cx="7114902" cy="4871266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Emotional Well‑Being:</a:t>
            </a:r>
          </a:p>
          <a:p>
            <a:pPr marL="0" indent="0" algn="just">
              <a:buNone/>
            </a:pP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• Secure attachment → better coping, lower anxiety/depression (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Çiçek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2025; Tanner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</a:p>
          <a:p>
            <a:pPr marL="0" indent="0" algn="just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• Insecure attachment → higher stress and emotional difficulties (Does attachment anxiety mediate…, 2024).</a:t>
            </a:r>
          </a:p>
          <a:p>
            <a:pPr marL="0" indent="0" algn="just">
              <a:buNone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• Social Relationships:</a:t>
            </a:r>
          </a:p>
          <a:p>
            <a:pPr marL="0" indent="0" algn="just">
              <a:buNone/>
            </a:pP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• Secure attachment → stronger family cohesion and supportive peer relations (Parental attachment &amp; peer relationships, 2025).</a:t>
            </a:r>
          </a:p>
          <a:p>
            <a:pPr marL="0" indent="0" algn="just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• Insecure attachment → risk of social withdrawal and relational challenges (Attachment security and adolescent outcomes, 2025).</a:t>
            </a:r>
          </a:p>
          <a:p>
            <a:pPr marL="0" indent="0" algn="just">
              <a:buNone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• Implications for Jenny:</a:t>
            </a:r>
          </a:p>
          <a:p>
            <a:pPr marL="0" indent="0" algn="just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• Caregiving role may limit secure support → emotional fatigue, anxiety.</a:t>
            </a:r>
          </a:p>
          <a:p>
            <a:pPr marL="0" indent="0" algn="just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• Enhancing attachment security → improves emotional regulation, resilience, and well‑being.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729" y="1294093"/>
            <a:ext cx="4000018" cy="463214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493133" y="5926237"/>
            <a:ext cx="25580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(Izzard, 2023)</a:t>
            </a:r>
          </a:p>
        </p:txBody>
      </p:sp>
    </p:spTree>
    <p:extLst>
      <p:ext uri="{BB962C8B-B14F-4D97-AF65-F5344CB8AC3E}">
        <p14:creationId xmlns:p14="http://schemas.microsoft.com/office/powerpoint/2010/main" val="34502455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4432" y="0"/>
            <a:ext cx="10575255" cy="992776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Application of Attachment Theory to Jenny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6777749"/>
              </p:ext>
            </p:extLst>
          </p:nvPr>
        </p:nvGraphicFramePr>
        <p:xfrm>
          <a:off x="243069" y="992776"/>
          <a:ext cx="11134845" cy="5374517"/>
        </p:xfrm>
        <a:graphic>
          <a:graphicData uri="http://schemas.openxmlformats.org/drawingml/2006/table">
            <a:tbl>
              <a:tblPr/>
              <a:tblGrid>
                <a:gridCol w="371161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1161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1161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31801">
                <a:tc>
                  <a:txBody>
                    <a:bodyPr/>
                    <a:lstStyle/>
                    <a:p>
                      <a:r>
                        <a:rPr lang="en-US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Jenny’s Experiences / Situation</a:t>
                      </a:r>
                    </a:p>
                  </a:txBody>
                  <a:tcPr marL="35091" marR="35091" marT="17546" marB="1754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Potential Developmental &amp; Well-being Impact</a:t>
                      </a:r>
                      <a:endParaRPr lang="en-US" sz="12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091" marR="35091" marT="17546" marB="1754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Theoretical Explanation &amp; Supporting Evidence</a:t>
                      </a:r>
                      <a:endParaRPr lang="en-US" sz="12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091" marR="35091" marT="17546" marB="1754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85933">
                <a:tc>
                  <a:txBody>
                    <a:bodyPr/>
                    <a:lstStyle/>
                    <a:p>
                      <a:r>
                        <a:rPr lang="en-US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Long-term caregiving for mother (5 years)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091" marR="35091" marT="17546" marB="1754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Emotional stress, fatigue, potential anxiety and depressive symptoms</a:t>
                      </a:r>
                    </a:p>
                  </a:txBody>
                  <a:tcPr marL="35091" marR="35091" marT="17546" marB="1754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Limited opportunity for secure emotional support → risk of insecure attachment; affects coping and stress regulation (</a:t>
                      </a:r>
                      <a:r>
                        <a:rPr lang="en-US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Flykt</a:t>
                      </a: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2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 al.</a:t>
                      </a: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2021; Attachment security predicts…, 2025)</a:t>
                      </a:r>
                    </a:p>
                  </a:txBody>
                  <a:tcPr marL="35091" marR="35091" marT="17546" marB="1754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85933">
                <a:tc>
                  <a:txBody>
                    <a:bodyPr/>
                    <a:lstStyle/>
                    <a:p>
                      <a:r>
                        <a:rPr lang="en-US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Loss of father during childhood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091" marR="35091" marT="17546" marB="1754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Disrupted attachment patterns, increased vulnerability to stress</a:t>
                      </a:r>
                    </a:p>
                  </a:txBody>
                  <a:tcPr marL="35091" marR="35091" marT="17546" marB="1754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Early parental loss can create insecure internal working models → impacts relational expectations and emotional regulation (Bowlby, 2020; Tanner </a:t>
                      </a:r>
                      <a:r>
                        <a:rPr lang="en-US" sz="12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 al.</a:t>
                      </a: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2025)</a:t>
                      </a:r>
                    </a:p>
                  </a:txBody>
                  <a:tcPr marL="35091" marR="35091" marT="17546" marB="1754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37310">
                <a:tc>
                  <a:txBody>
                    <a:bodyPr/>
                    <a:lstStyle/>
                    <a:p>
                      <a:r>
                        <a:rPr lang="en-US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Limited peer interaction / social life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091" marR="35091" marT="17546" marB="1754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withdrawal, weaker peer relationships, reduced social competence</a:t>
                      </a:r>
                    </a:p>
                  </a:txBody>
                  <a:tcPr marL="35091" marR="35091" marT="17546" marB="1754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Secure attachment predicts stronger peer relationships and communication skills; caregiving limits access to social experiences (İ </a:t>
                      </a:r>
                      <a:r>
                        <a:rPr lang="en-US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Çiçek</a:t>
                      </a: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2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 al.</a:t>
                      </a: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2025; Parental Attachment &amp; Peer Relationships, 2025)</a:t>
                      </a:r>
                    </a:p>
                  </a:txBody>
                  <a:tcPr marL="35091" marR="35091" marT="17546" marB="1754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37310">
                <a:tc>
                  <a:txBody>
                    <a:bodyPr/>
                    <a:lstStyle/>
                    <a:p>
                      <a:r>
                        <a:rPr lang="en-US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 caregiving responsibilities (practical &amp; administrative tasks)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091" marR="35091" marT="17546" marB="1754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Strain on identity formation, self-concept, and school engagement; potential burnout</a:t>
                      </a:r>
                    </a:p>
                  </a:txBody>
                  <a:tcPr marL="35091" marR="35091" marT="17546" marB="1754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Heavy caregiving disrupts normative adolescent development; attachment insecurity exacerbates stress response and affects resilience (Attachment in Adolescence…, 2024; Does attachment anxiety mediate…, 2024)</a:t>
                      </a:r>
                    </a:p>
                  </a:txBody>
                  <a:tcPr marL="35091" marR="35091" marT="17546" marB="1754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85933">
                <a:tc>
                  <a:txBody>
                    <a:bodyPr/>
                    <a:lstStyle/>
                    <a:p>
                      <a:r>
                        <a:rPr lang="en-US" sz="12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Managing caregiving alongside education</a:t>
                      </a:r>
                      <a:endParaRPr lang="en-US" sz="12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091" marR="35091" marT="17546" marB="1754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Increased </a:t>
                      </a:r>
                      <a:r>
                        <a:rPr lang="en-US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internalising</a:t>
                      </a: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problems (anxiety/depression), reduced resilience, academic challenges</a:t>
                      </a:r>
                    </a:p>
                  </a:txBody>
                  <a:tcPr marL="35091" marR="35091" marT="17546" marB="1754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Attachment theory: insecure attachment → higher emotional difficulties under stress; limits adaptive coping strategies (</a:t>
                      </a:r>
                      <a:r>
                        <a:rPr lang="en-US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Flykt</a:t>
                      </a: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2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 al.</a:t>
                      </a: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2021; Attachment security predicts…, 2025)</a:t>
                      </a:r>
                    </a:p>
                  </a:txBody>
                  <a:tcPr marL="35091" marR="35091" marT="17546" marB="1754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85933">
                <a:tc>
                  <a:txBody>
                    <a:bodyPr/>
                    <a:lstStyle/>
                    <a:p>
                      <a:r>
                        <a:rPr lang="en-US" sz="12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Limited adult support / guidance</a:t>
                      </a:r>
                      <a:endParaRPr lang="en-US" sz="12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091" marR="35091" marT="17546" marB="1754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Emotional regulation difficulties, lower self-esteem, higher vulnerability to stress</a:t>
                      </a:r>
                    </a:p>
                  </a:txBody>
                  <a:tcPr marL="35091" marR="35091" marT="17546" marB="1754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Secure “safe base” absent → fewer opportunities to explore and develop independent coping; may affect long-term mental health (Bowlby, 2020; Tanner </a:t>
                      </a:r>
                      <a:r>
                        <a:rPr lang="en-US" sz="12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 al.</a:t>
                      </a:r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2025)</a:t>
                      </a:r>
                    </a:p>
                  </a:txBody>
                  <a:tcPr marL="35091" marR="35091" marT="17546" marB="1754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242827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3849" y="365125"/>
            <a:ext cx="10509812" cy="1326515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Support Strategies for Jenny</a:t>
            </a:r>
          </a:p>
        </p:txBody>
      </p:sp>
      <p:sp>
        <p:nvSpPr>
          <p:cNvPr id="6" name="4-Point Star 5"/>
          <p:cNvSpPr/>
          <p:nvPr/>
        </p:nvSpPr>
        <p:spPr>
          <a:xfrm>
            <a:off x="289367" y="763928"/>
            <a:ext cx="694481" cy="474563"/>
          </a:xfrm>
          <a:prstGeom prst="star4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9029093"/>
              </p:ext>
            </p:extLst>
          </p:nvPr>
        </p:nvGraphicFramePr>
        <p:xfrm>
          <a:off x="729204" y="1851949"/>
          <a:ext cx="10845480" cy="4417594"/>
        </p:xfrm>
        <a:graphic>
          <a:graphicData uri="http://schemas.openxmlformats.org/drawingml/2006/table">
            <a:tbl>
              <a:tblPr/>
              <a:tblGrid>
                <a:gridCol w="36151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151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151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38907"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Area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Strategy</a:t>
                      </a:r>
                      <a:endParaRPr lang="en-US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Evidence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47267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Emotional Support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Counselling or mentoring sessions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Helps Jenny express feelings and manage stress (</a:t>
                      </a:r>
                      <a:r>
                        <a:rPr lang="en-US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Flykt</a:t>
                      </a:r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 al.</a:t>
                      </a:r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2021)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47267">
                <a:tc>
                  <a:txBody>
                    <a:bodyPr/>
                    <a:lstStyle/>
                    <a:p>
                      <a:r>
                        <a:rPr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Support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Peer support groups or extracurricular activities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Improves social skills and reduces isolation (İ Çiçek </a:t>
                      </a:r>
                      <a:r>
                        <a:rPr lang="en-US" i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 al.</a:t>
                      </a:r>
                      <a:r>
                        <a:rPr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2025)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01447">
                <a:tc>
                  <a:txBody>
                    <a:bodyPr/>
                    <a:lstStyle/>
                    <a:p>
                      <a:r>
                        <a:rPr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Practical Support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Respite care or help with household tasks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Reduces caregiving burden, allows rest and personal time (Attachment in Adolescence…, 2024)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101447">
                <a:tc>
                  <a:txBody>
                    <a:bodyPr/>
                    <a:lstStyle/>
                    <a:p>
                      <a:r>
                        <a:rPr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Education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Flexible schooling or tutoring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Supports academic progress and reduces stress (Does attachment anxiety mediate…, 2024)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76087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377" y="-57019"/>
            <a:ext cx="11162211" cy="1325563"/>
          </a:xfrm>
        </p:spPr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Nature &amp; Nurture in Psychological Development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8377" y="1690688"/>
            <a:ext cx="3927565" cy="258532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Biological (Nature):</a:t>
            </a:r>
          </a:p>
          <a:p>
            <a:pPr algn="just"/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Genes influence temperament, emotional reactivity, and vulnerability to stress (Rainy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Brain development during adolescence shapes cognition, emotion, and resilience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Mastorci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2024).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201610" y="1558834"/>
            <a:ext cx="4166886" cy="286232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Environmental (Nurture):</a:t>
            </a:r>
          </a:p>
          <a:p>
            <a:pPr algn="just"/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Family, caregiving, peers, and school experiences impact emotional regulation, social skills, and mental health (Wu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Adversity and caregiving stress can increase risk of anxiety, depression, or social difficulties (Parental attachment &amp; peer relationships, 2025).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656319" y="1558834"/>
            <a:ext cx="3135087" cy="258532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Interaction:</a:t>
            </a:r>
          </a:p>
          <a:p>
            <a:pPr algn="just"/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Genes and environment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interact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supportive environments can buffer genetic risk, while stress can amplify vulnerability (Rainy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2025; Behavioral epigenetics, 2025).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43955" y="5380672"/>
            <a:ext cx="11122384" cy="147732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Relevance to Jenny:</a:t>
            </a:r>
          </a:p>
          <a:p>
            <a:pPr algn="just"/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Jenny’s temperament (nature) + prolonged caregiving environment (nurture) → influences stress, emotional regulation, social and academic outcomes.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Supportive interventions can enhance resilience and well-being.</a:t>
            </a:r>
          </a:p>
        </p:txBody>
      </p:sp>
      <p:sp>
        <p:nvSpPr>
          <p:cNvPr id="8" name="U-Turn Arrow 7"/>
          <p:cNvSpPr/>
          <p:nvPr/>
        </p:nvSpPr>
        <p:spPr>
          <a:xfrm>
            <a:off x="5167558" y="4484897"/>
            <a:ext cx="983848" cy="832034"/>
          </a:xfrm>
          <a:prstGeom prst="uturn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54885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365125"/>
            <a:ext cx="11353800" cy="331561"/>
          </a:xfrm>
        </p:spPr>
        <p:txBody>
          <a:bodyPr>
            <a:no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 of Attachment Theory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87383" y="1219200"/>
            <a:ext cx="4093028" cy="313932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Usefulness:</a:t>
            </a:r>
          </a:p>
          <a:p>
            <a:pPr algn="just"/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Explains impact of early relationships on emotion, coping, and social development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Flykt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2021).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Guides interventions for adolescent carers, e.g., mentoring and peer support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Çiçek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Highlights importance of secure “safe base” for resilience (Tanner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982789" y="1193074"/>
            <a:ext cx="4389120" cy="286232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</a:p>
          <a:p>
            <a:pPr algn="just"/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Focuses on early childhood; may not fully capture adolescent experiences (Attachment in Adolescence…, 2024).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Underestimates biological and socio-cultural influences (Rainy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2025; Wu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Needs combination with modern strategies for practical support.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701478" y="4577910"/>
            <a:ext cx="7546694" cy="203132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Conclusion: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Bowlby’s Attachment Theory shows how early relationships shape emotion, coping, and social development. Jenny’s caregiving role may affect her attachment security and well-being. Supportive interventions and consideration of both biological and environmental factors can promote resilience and healthy development.</a:t>
            </a:r>
          </a:p>
        </p:txBody>
      </p:sp>
      <p:sp>
        <p:nvSpPr>
          <p:cNvPr id="7" name="Quad Arrow 6"/>
          <p:cNvSpPr/>
          <p:nvPr/>
        </p:nvSpPr>
        <p:spPr>
          <a:xfrm>
            <a:off x="4815068" y="2685327"/>
            <a:ext cx="729205" cy="671331"/>
          </a:xfrm>
          <a:prstGeom prst="quadArrow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18218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897" y="122058"/>
            <a:ext cx="11446397" cy="560850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821803"/>
            <a:ext cx="11353800" cy="5355160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Bowlby, J. (2020) 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Attachment and Loss: Vol. 1. Attachment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, 2nd </a:t>
            </a:r>
            <a:r>
              <a:rPr lang="en-US" sz="23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. London: Routledge.</a:t>
            </a:r>
          </a:p>
          <a:p>
            <a:pPr algn="just"/>
            <a:r>
              <a:rPr lang="en-US" sz="2300" dirty="0" err="1">
                <a:latin typeface="Arial" panose="020B0604020202020204" pitchFamily="34" charset="0"/>
                <a:cs typeface="Arial" panose="020B0604020202020204" pitchFamily="34" charset="0"/>
              </a:rPr>
              <a:t>Dahoun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, T., Peel, A., Baldwin, J. 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 (2025) ‘Genetic and environmental influences on childhood victimization: a systematic review and meta‑analysis’, 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Molecular Psychiatry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, 30, pp. 2228–2238.</a:t>
            </a:r>
          </a:p>
          <a:p>
            <a:pPr algn="just"/>
            <a:r>
              <a:rPr lang="en-US" sz="2300" dirty="0" err="1">
                <a:latin typeface="Arial" panose="020B0604020202020204" pitchFamily="34" charset="0"/>
                <a:cs typeface="Arial" panose="020B0604020202020204" pitchFamily="34" charset="0"/>
              </a:rPr>
              <a:t>lykt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, M. 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 (2021) ‘Adolescent attachment profiles are associated with mental health outcomes’, 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Frontiers in Psychology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https://www.frontiersin.org/journals/psychology/articles/10.3389/fpsyg.2021.761864/full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İ </a:t>
            </a:r>
            <a:r>
              <a:rPr lang="en-US" sz="2300" dirty="0" err="1">
                <a:latin typeface="Arial" panose="020B0604020202020204" pitchFamily="34" charset="0"/>
                <a:cs typeface="Arial" panose="020B0604020202020204" pitchFamily="34" charset="0"/>
              </a:rPr>
              <a:t>Çiçek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 (2025) ‘The effect of secure attachment on family relationships and peer outcomes in adolescence’, 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Frontiers in Psychology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https://pmc.ncbi.nlm.nih.gov/articles/PMC12646994/</a:t>
            </a:r>
            <a:endParaRPr lang="en-US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Parental Attachment and Peer Relationships in Adolescence: A Systematic Review (2025) 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Peer Review Journal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https://pubmed.ncbi.nlm.nih.gov/35162088/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Attachment security predicts adolescents’ prosocial and health protective responses to the COVID‑19 pandemic (2025) 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Child Development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https://pmc.ncbi.nlm.nih.gov/articles/PMC8444880/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Attachment in Adolescence: Old Patterns and New Challenges (2024) 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Preprints.org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https://www.preprints.org/manuscript/202409.1181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Does attachment anxiety mediate adolescent mental health persistence (2024) 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Social Psychiatry and Psychiatric Epidemiology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https://link.springer.com/article/10.1007/s00127-024-02737-8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26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97875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3068" y="416689"/>
            <a:ext cx="11110732" cy="5760274"/>
          </a:xfrm>
        </p:spPr>
        <p:txBody>
          <a:bodyPr>
            <a:normAutofit/>
          </a:bodyPr>
          <a:lstStyle/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Tanner, M.A.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(2025) ‘The Role of Emotion Regulation and Attachment in Adolescent Anxiety’,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Journal of Child and Family Studies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Rainy, N.R.,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Meaburn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E. &amp; Oliver, B.R. (2025) ‘Gene–environment interplay for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internalising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externalising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in adolescence’,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European Child &amp; Adolescent Psychiatry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https://link.springer.com/article/10.1007/s00787-025-02804-8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Mastorci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F.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(2024) ‘Biological, social, and emotional determinants of adolescent quality of life’,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Children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11(8):989. Available at: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https://www.mdpi.com/2227-9067/11/8/989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Wu, K.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(2025) ‘Early environmental risks and adolescent mental health’,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European Child &amp; Adolescent Psychiatry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https://link.springer.com/article/10.1007/s00787-025-02887-3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Behavioral epigenetics (2025)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Encyclopedia of Behavioral Science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https://en.wikipedia.org/wiki/Behavioral_epigenetics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23507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8005" y="1047750"/>
            <a:ext cx="6852213" cy="5144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93586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</TotalTime>
  <Words>1924</Words>
  <Application>Microsoft Office PowerPoint</Application>
  <PresentationFormat>Widescreen</PresentationFormat>
  <Paragraphs>131</Paragraphs>
  <Slides>13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Applying Bowlby’s Attachment Theory to Support the Well-being of a Young Carer: A Lifespan Development Perspective</vt:lpstr>
      <vt:lpstr>Introduction </vt:lpstr>
      <vt:lpstr>Rationale:</vt:lpstr>
      <vt:lpstr>Bowlby’s Attachment Theory</vt:lpstr>
      <vt:lpstr>PowerPoint Presentation</vt:lpstr>
      <vt:lpstr>Relevance of Attachment Theory to Jenny</vt:lpstr>
      <vt:lpstr>Application of Attachment Theory to Jenny </vt:lpstr>
      <vt:lpstr>Support Strategies for Jenny</vt:lpstr>
      <vt:lpstr>Nature &amp; Nurture in Psychological Development</vt:lpstr>
      <vt:lpstr>Critical Evaluation of Attachment Theory</vt:lpstr>
      <vt:lpstr>References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Zuhra Asghar</dc:creator>
  <cp:lastModifiedBy>Happy Chowdhury</cp:lastModifiedBy>
  <cp:revision>16</cp:revision>
  <dcterms:created xsi:type="dcterms:W3CDTF">2026-01-31T13:28:52Z</dcterms:created>
  <dcterms:modified xsi:type="dcterms:W3CDTF">2026-02-15T19:12:31Z</dcterms:modified>
</cp:coreProperties>
</file>