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63" r:id="rId3"/>
    <p:sldId id="264" r:id="rId4"/>
    <p:sldId id="265" r:id="rId5"/>
    <p:sldId id="266" r:id="rId6"/>
    <p:sldId id="267" r:id="rId7"/>
    <p:sldId id="268" r:id="rId8"/>
    <p:sldId id="269" r:id="rId9"/>
    <p:sldId id="270" r:id="rId10"/>
    <p:sldId id="271"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8" d="100"/>
          <a:sy n="78" d="100"/>
        </p:scale>
        <p:origin x="1594" y="4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6624E71-92FC-4A67-B443-ABD5B8A4D55E}" type="datetimeFigureOut">
              <a:rPr lang="en-US" smtClean="0"/>
              <a:t>2/16/2023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991F085-678E-41A2-A009-6F86A4A51EE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Introduction </a:t>
            </a:r>
          </a:p>
          <a:p>
            <a:r>
              <a:rPr lang="en-US" sz="1200" kern="1200" dirty="0">
                <a:solidFill>
                  <a:schemeClr val="tx1"/>
                </a:solidFill>
                <a:latin typeface="+mn-lt"/>
                <a:ea typeface="+mn-ea"/>
                <a:cs typeface="+mn-cs"/>
              </a:rPr>
              <a:t>The </a:t>
            </a:r>
            <a:r>
              <a:rPr lang="en-US" sz="1200" kern="1200" dirty="0" err="1">
                <a:solidFill>
                  <a:schemeClr val="tx1"/>
                </a:solidFill>
                <a:latin typeface="+mn-lt"/>
                <a:ea typeface="+mn-ea"/>
                <a:cs typeface="+mn-cs"/>
              </a:rPr>
              <a:t>creche</a:t>
            </a:r>
            <a:r>
              <a:rPr lang="en-US" sz="1200" kern="1200" dirty="0">
                <a:solidFill>
                  <a:schemeClr val="tx1"/>
                </a:solidFill>
                <a:latin typeface="+mn-lt"/>
                <a:ea typeface="+mn-ea"/>
                <a:cs typeface="+mn-cs"/>
              </a:rPr>
              <a:t> activities play a role in the proper development of the children and teach them about socialization. According to various psychological theories, play and learning activities play a major role in the proper development of children and curriculum activities develop their intelligence (Lightfoot et al., 2018). This report will mention two </a:t>
            </a:r>
            <a:r>
              <a:rPr lang="en-US" sz="1200" kern="1200" dirty="0" err="1">
                <a:solidFill>
                  <a:schemeClr val="tx1"/>
                </a:solidFill>
                <a:latin typeface="+mn-lt"/>
                <a:ea typeface="+mn-ea"/>
                <a:cs typeface="+mn-cs"/>
              </a:rPr>
              <a:t>creche</a:t>
            </a:r>
            <a:r>
              <a:rPr lang="en-US" sz="1200" kern="1200" dirty="0">
                <a:solidFill>
                  <a:schemeClr val="tx1"/>
                </a:solidFill>
                <a:latin typeface="+mn-lt"/>
                <a:ea typeface="+mn-ea"/>
                <a:cs typeface="+mn-cs"/>
              </a:rPr>
              <a:t> activities for children aged 7-11 as a lead volunteer at a women's refugee center.  Also, according to psychological theory, the relevance of these activities in the development of children's intelligence will be highlighted. </a:t>
            </a:r>
          </a:p>
          <a:p>
            <a:endParaRPr lang="en-US" dirty="0"/>
          </a:p>
        </p:txBody>
      </p:sp>
      <p:sp>
        <p:nvSpPr>
          <p:cNvPr id="4" name="Slide Number Placeholder 3"/>
          <p:cNvSpPr>
            <a:spLocks noGrp="1"/>
          </p:cNvSpPr>
          <p:nvPr>
            <p:ph type="sldNum" sz="quarter" idx="10"/>
          </p:nvPr>
        </p:nvSpPr>
        <p:spPr/>
        <p:txBody>
          <a:bodyPr/>
          <a:lstStyle/>
          <a:p>
            <a:fld id="{7991F085-678E-41A2-A009-6F86A4A51EEE}"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err="1">
                <a:solidFill>
                  <a:schemeClr val="tx1"/>
                </a:solidFill>
                <a:latin typeface="+mn-lt"/>
                <a:ea typeface="+mn-ea"/>
                <a:cs typeface="+mn-cs"/>
              </a:rPr>
              <a:t>Creche</a:t>
            </a:r>
            <a:r>
              <a:rPr lang="en-US" sz="1200" b="1" kern="1200" dirty="0">
                <a:solidFill>
                  <a:schemeClr val="tx1"/>
                </a:solidFill>
                <a:latin typeface="+mn-lt"/>
                <a:ea typeface="+mn-ea"/>
                <a:cs typeface="+mn-cs"/>
              </a:rPr>
              <a:t> activities for children</a:t>
            </a:r>
          </a:p>
          <a:p>
            <a:r>
              <a:rPr lang="en-US" sz="1200" kern="1200" dirty="0" err="1">
                <a:solidFill>
                  <a:schemeClr val="tx1"/>
                </a:solidFill>
                <a:latin typeface="+mn-lt"/>
                <a:ea typeface="+mn-ea"/>
                <a:cs typeface="+mn-cs"/>
              </a:rPr>
              <a:t>Creche</a:t>
            </a:r>
            <a:r>
              <a:rPr lang="en-US" sz="1200" kern="1200" dirty="0">
                <a:solidFill>
                  <a:schemeClr val="tx1"/>
                </a:solidFill>
                <a:latin typeface="+mn-lt"/>
                <a:ea typeface="+mn-ea"/>
                <a:cs typeface="+mn-cs"/>
              </a:rPr>
              <a:t> activities for children usually refer to the activities of a statutory or voluntary organization. It is community-based or privately run and cares for children for more than two hours a day in the absence of parents or </a:t>
            </a:r>
            <a:r>
              <a:rPr lang="en-US" sz="1200" kern="1200" dirty="0" err="1">
                <a:solidFill>
                  <a:schemeClr val="tx1"/>
                </a:solidFill>
                <a:latin typeface="+mn-lt"/>
                <a:ea typeface="+mn-ea"/>
                <a:cs typeface="+mn-cs"/>
              </a:rPr>
              <a:t>carers</a:t>
            </a:r>
            <a:r>
              <a:rPr lang="en-US" sz="1200" kern="1200" dirty="0">
                <a:solidFill>
                  <a:schemeClr val="tx1"/>
                </a:solidFill>
                <a:latin typeface="+mn-lt"/>
                <a:ea typeface="+mn-ea"/>
                <a:cs typeface="+mn-cs"/>
              </a:rPr>
              <a:t> and conducts a variety of activities. A creche has no age limit, and all types of children are housed and cared for while their parents are at work or busy (</a:t>
            </a:r>
            <a:r>
              <a:rPr lang="en-US" sz="1200" kern="1200" dirty="0" err="1">
                <a:solidFill>
                  <a:schemeClr val="tx1"/>
                </a:solidFill>
                <a:latin typeface="+mn-lt"/>
                <a:ea typeface="+mn-ea"/>
                <a:cs typeface="+mn-cs"/>
              </a:rPr>
              <a:t>Bootzin</a:t>
            </a:r>
            <a:r>
              <a:rPr lang="en-US" sz="1200" kern="1200" dirty="0">
                <a:solidFill>
                  <a:schemeClr val="tx1"/>
                </a:solidFill>
                <a:latin typeface="+mn-lt"/>
                <a:ea typeface="+mn-ea"/>
                <a:cs typeface="+mn-cs"/>
              </a:rPr>
              <a:t> and Dennis, 2014)</a:t>
            </a:r>
            <a:r>
              <a:rPr lang="en-US" sz="1200" b="1" kern="1200" dirty="0">
                <a:solidFill>
                  <a:schemeClr val="tx1"/>
                </a:solidFill>
                <a:latin typeface="+mn-lt"/>
                <a:ea typeface="+mn-ea"/>
                <a:cs typeface="+mn-cs"/>
              </a:rPr>
              <a:t>. </a:t>
            </a:r>
            <a:r>
              <a:rPr lang="en-US" sz="1200" kern="1200" dirty="0">
                <a:solidFill>
                  <a:schemeClr val="tx1"/>
                </a:solidFill>
                <a:latin typeface="+mn-lt"/>
                <a:ea typeface="+mn-ea"/>
                <a:cs typeface="+mn-cs"/>
              </a:rPr>
              <a:t>Two </a:t>
            </a:r>
            <a:r>
              <a:rPr lang="en-US" sz="1200" kern="1200" dirty="0" err="1">
                <a:solidFill>
                  <a:schemeClr val="tx1"/>
                </a:solidFill>
                <a:latin typeface="+mn-lt"/>
                <a:ea typeface="+mn-ea"/>
                <a:cs typeface="+mn-cs"/>
              </a:rPr>
              <a:t>creche</a:t>
            </a:r>
            <a:r>
              <a:rPr lang="en-US" sz="1200" kern="1200" dirty="0">
                <a:solidFill>
                  <a:schemeClr val="tx1"/>
                </a:solidFill>
                <a:latin typeface="+mn-lt"/>
                <a:ea typeface="+mn-ea"/>
                <a:cs typeface="+mn-cs"/>
              </a:rPr>
              <a:t> activities will be provided to place children as the main volunteer at a women's refugee center and these activities will be done while the mothers of these children attend a weekly one-hour support session. </a:t>
            </a:r>
          </a:p>
          <a:p>
            <a:endParaRPr lang="en-US" dirty="0"/>
          </a:p>
        </p:txBody>
      </p:sp>
      <p:sp>
        <p:nvSpPr>
          <p:cNvPr id="4" name="Slide Number Placeholder 3"/>
          <p:cNvSpPr>
            <a:spLocks noGrp="1"/>
          </p:cNvSpPr>
          <p:nvPr>
            <p:ph type="sldNum" sz="quarter" idx="10"/>
          </p:nvPr>
        </p:nvSpPr>
        <p:spPr/>
        <p:txBody>
          <a:bodyPr/>
          <a:lstStyle/>
          <a:p>
            <a:fld id="{7991F085-678E-41A2-A009-6F86A4A51EEE}"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Two </a:t>
            </a:r>
            <a:r>
              <a:rPr lang="en-US" sz="1200" b="1" kern="1200" dirty="0" err="1">
                <a:solidFill>
                  <a:schemeClr val="tx1"/>
                </a:solidFill>
                <a:latin typeface="+mn-lt"/>
                <a:ea typeface="+mn-ea"/>
                <a:cs typeface="+mn-cs"/>
              </a:rPr>
              <a:t>creche</a:t>
            </a:r>
            <a:r>
              <a:rPr lang="en-US" sz="1200" b="1" kern="1200" dirty="0">
                <a:solidFill>
                  <a:schemeClr val="tx1"/>
                </a:solidFill>
                <a:latin typeface="+mn-lt"/>
                <a:ea typeface="+mn-ea"/>
                <a:cs typeface="+mn-cs"/>
              </a:rPr>
              <a:t> activities for 7-11 years of children</a:t>
            </a:r>
          </a:p>
          <a:p>
            <a:r>
              <a:rPr lang="en-US" sz="1200" kern="1200" dirty="0">
                <a:solidFill>
                  <a:schemeClr val="tx1"/>
                </a:solidFill>
                <a:latin typeface="+mn-lt"/>
                <a:ea typeface="+mn-ea"/>
                <a:cs typeface="+mn-cs"/>
              </a:rPr>
              <a:t>Provided two </a:t>
            </a:r>
            <a:r>
              <a:rPr lang="en-US" sz="1200" kern="1200" dirty="0" err="1">
                <a:solidFill>
                  <a:schemeClr val="tx1"/>
                </a:solidFill>
                <a:latin typeface="+mn-lt"/>
                <a:ea typeface="+mn-ea"/>
                <a:cs typeface="+mn-cs"/>
              </a:rPr>
              <a:t>creche</a:t>
            </a:r>
            <a:r>
              <a:rPr lang="en-US" sz="1200" kern="1200" dirty="0">
                <a:solidFill>
                  <a:schemeClr val="tx1"/>
                </a:solidFill>
                <a:latin typeface="+mn-lt"/>
                <a:ea typeface="+mn-ea"/>
                <a:cs typeface="+mn-cs"/>
              </a:rPr>
              <a:t> activities to care for children aged 7 to 11 as a main volunteer at the Women's Refugee Center. </a:t>
            </a:r>
          </a:p>
          <a:p>
            <a:r>
              <a:rPr lang="en-US"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991F085-678E-41A2-A009-6F86A4A51EEE}"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Play activities  </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Children between 7 and 11 years of age need to pay more attention to all kinds of activities for their brain development. As activities in a </a:t>
            </a:r>
            <a:r>
              <a:rPr lang="en-US" sz="1200" kern="1200" dirty="0" err="1">
                <a:solidFill>
                  <a:schemeClr val="tx1"/>
                </a:solidFill>
                <a:latin typeface="+mn-lt"/>
                <a:ea typeface="+mn-ea"/>
                <a:cs typeface="+mn-cs"/>
              </a:rPr>
              <a:t>creche</a:t>
            </a:r>
            <a:r>
              <a:rPr lang="en-US" sz="1200" kern="1200" dirty="0">
                <a:solidFill>
                  <a:schemeClr val="tx1"/>
                </a:solidFill>
                <a:latin typeface="+mn-lt"/>
                <a:ea typeface="+mn-ea"/>
                <a:cs typeface="+mn-cs"/>
              </a:rPr>
              <a:t>, their sports should include educational content that they can enjoy as well as learn and develop their talents. Various sports activities will be organized for the children of this age group at the Women's Refugee Center and they will be encouraged to participate in activities such as sand play, water play, music, dance, and singing. Through all these activities, they will have a good mind and they will have a cheerful mentality which will keep them away from depression and they will forget that they are away from their mother through sports (Martin, 2017).  </a:t>
            </a:r>
          </a:p>
          <a:p>
            <a:r>
              <a:rPr lang="en-US"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Learning activities</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As </a:t>
            </a:r>
            <a:r>
              <a:rPr lang="en-US" sz="1200" kern="1200" dirty="0" err="1">
                <a:solidFill>
                  <a:schemeClr val="tx1"/>
                </a:solidFill>
                <a:latin typeface="+mn-lt"/>
                <a:ea typeface="+mn-ea"/>
                <a:cs typeface="+mn-cs"/>
              </a:rPr>
              <a:t>creche</a:t>
            </a:r>
            <a:r>
              <a:rPr lang="en-US" sz="1200" kern="1200" dirty="0">
                <a:solidFill>
                  <a:schemeClr val="tx1"/>
                </a:solidFill>
                <a:latin typeface="+mn-lt"/>
                <a:ea typeface="+mn-ea"/>
                <a:cs typeface="+mn-cs"/>
              </a:rPr>
              <a:t> activities, these children will be encouraged to engage in educational activities and impart knowledge on language learning, mathematics, computer skills, physical development activities, and health and safety. In all these educational activities they will be encouraged by giving pleasure and education will be taught through pleasure. It is essential to include education in children's early childhood activities and thereby develop their knowledge. Children's skills increase through these educational activities and their proper brain development is achieved through sports (</a:t>
            </a:r>
            <a:r>
              <a:rPr lang="en-US" sz="1200" kern="1200" dirty="0" err="1">
                <a:solidFill>
                  <a:schemeClr val="tx1"/>
                </a:solidFill>
                <a:latin typeface="+mn-lt"/>
                <a:ea typeface="+mn-ea"/>
                <a:cs typeface="+mn-cs"/>
              </a:rPr>
              <a:t>Giawa</a:t>
            </a:r>
            <a:r>
              <a:rPr lang="en-US" sz="1200" kern="1200" dirty="0">
                <a:solidFill>
                  <a:schemeClr val="tx1"/>
                </a:solidFill>
                <a:latin typeface="+mn-lt"/>
                <a:ea typeface="+mn-ea"/>
                <a:cs typeface="+mn-cs"/>
              </a:rPr>
              <a:t> and Panjaitan, 2021). </a:t>
            </a:r>
          </a:p>
          <a:p>
            <a:endParaRPr lang="en-US" dirty="0"/>
          </a:p>
        </p:txBody>
      </p:sp>
      <p:sp>
        <p:nvSpPr>
          <p:cNvPr id="4" name="Slide Number Placeholder 3"/>
          <p:cNvSpPr>
            <a:spLocks noGrp="1"/>
          </p:cNvSpPr>
          <p:nvPr>
            <p:ph type="sldNum" sz="quarter" idx="10"/>
          </p:nvPr>
        </p:nvSpPr>
        <p:spPr/>
        <p:txBody>
          <a:bodyPr/>
          <a:lstStyle/>
          <a:p>
            <a:fld id="{7991F085-678E-41A2-A009-6F86A4A51EEE}"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Psychological theories of play in child development</a:t>
            </a:r>
          </a:p>
          <a:p>
            <a:r>
              <a:rPr lang="en-US" sz="1200" kern="1200" dirty="0">
                <a:solidFill>
                  <a:schemeClr val="tx1"/>
                </a:solidFill>
                <a:latin typeface="+mn-lt"/>
                <a:ea typeface="+mn-ea"/>
                <a:cs typeface="+mn-cs"/>
              </a:rPr>
              <a:t>Children play a very important role in developing proper intelligence and can improve their learning styles. It includes children's social and psychological development and helps teach socialization and helps them develop emotionally. Many psychologists have presented important facts and cited them as a means of explaining the importance of play for psychological development. Among these theories, Piaget's theory about the importance of play in the development of children's intelligence is one example. </a:t>
            </a:r>
          </a:p>
          <a:p>
            <a:r>
              <a:rPr lang="en-US" sz="1200" kern="1200" dirty="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7991F085-678E-41A2-A009-6F86A4A51EEE}"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Piaget theory</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Jean Piaget (1962) was the first psychologist to study this issue seriously for the systematic study of children's cognitive development and highlighted play as an integral part of children's cognitive development. According to his theory, it is argued that as children grow, cognitive and language development needs to be encouraged for the development of their mature talents, and in this their environment and play environment play a very important role (Levine and </a:t>
            </a:r>
            <a:r>
              <a:rPr lang="en-US" sz="1200" kern="1200" dirty="0" err="1">
                <a:solidFill>
                  <a:schemeClr val="tx1"/>
                </a:solidFill>
                <a:latin typeface="+mn-lt"/>
                <a:ea typeface="+mn-ea"/>
                <a:cs typeface="+mn-cs"/>
              </a:rPr>
              <a:t>Munsch</a:t>
            </a:r>
            <a:r>
              <a:rPr lang="en-US" sz="1200" kern="1200" dirty="0">
                <a:solidFill>
                  <a:schemeClr val="tx1"/>
                </a:solidFill>
                <a:latin typeface="+mn-lt"/>
                <a:ea typeface="+mn-ea"/>
                <a:cs typeface="+mn-cs"/>
              </a:rPr>
              <a:t>, 2017). For this reason, play should be encouraged as a daily behavior among all activities for the full development of children. They need to be encouraged by providing all the necessary settings to play. </a:t>
            </a:r>
          </a:p>
          <a:p>
            <a:endParaRPr lang="en-US" dirty="0"/>
          </a:p>
        </p:txBody>
      </p:sp>
      <p:sp>
        <p:nvSpPr>
          <p:cNvPr id="4" name="Slide Number Placeholder 3"/>
          <p:cNvSpPr>
            <a:spLocks noGrp="1"/>
          </p:cNvSpPr>
          <p:nvPr>
            <p:ph type="sldNum" sz="quarter" idx="10"/>
          </p:nvPr>
        </p:nvSpPr>
        <p:spPr/>
        <p:txBody>
          <a:bodyPr/>
          <a:lstStyle/>
          <a:p>
            <a:fld id="{7991F085-678E-41A2-A009-6F86A4A51EEE}"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Psychological theories of learning in child development </a:t>
            </a:r>
          </a:p>
          <a:p>
            <a:r>
              <a:rPr lang="en-US" sz="1200" kern="1200" dirty="0">
                <a:solidFill>
                  <a:schemeClr val="tx1"/>
                </a:solidFill>
                <a:latin typeface="+mn-lt"/>
                <a:ea typeface="+mn-ea"/>
                <a:cs typeface="+mn-cs"/>
              </a:rPr>
              <a:t>Children's learning areas change at different stages and their knowledge capacity changes at different stages. For this reason, it is necessary to teach them at a very early stage the tricks of the game and a kind of education inspired by different types of ethical activities. Children should be encouraged to develop through various co-curriculum activities and impart all basic education including language learning.</a:t>
            </a:r>
          </a:p>
          <a:p>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Locke (1632-1704) in his argument about the education of children presents that children by their natural existence have their child's minds in a blank state (Miller, 2016)</a:t>
            </a:r>
            <a:r>
              <a:rPr lang="en-US" sz="1200" b="1" kern="1200" dirty="0">
                <a:solidFill>
                  <a:schemeClr val="tx1"/>
                </a:solidFill>
                <a:latin typeface="+mn-lt"/>
                <a:ea typeface="+mn-ea"/>
                <a:cs typeface="+mn-cs"/>
              </a:rPr>
              <a:t>. </a:t>
            </a:r>
            <a:r>
              <a:rPr lang="en-US" sz="1200" kern="1200" dirty="0">
                <a:solidFill>
                  <a:schemeClr val="tx1"/>
                </a:solidFill>
                <a:latin typeface="+mn-lt"/>
                <a:ea typeface="+mn-ea"/>
                <a:cs typeface="+mn-cs"/>
              </a:rPr>
              <a:t>Children can master what they are taught very easily and these learning subjects play a role in their intellectual development. Children should be interested in positive learning and they should be able to progress through play. Because of this, the way young children are taught, they will set their minds in that way and will be interested in learning. </a:t>
            </a:r>
            <a:endParaRPr lang="en-US" dirty="0"/>
          </a:p>
        </p:txBody>
      </p:sp>
      <p:sp>
        <p:nvSpPr>
          <p:cNvPr id="4" name="Slide Number Placeholder 3"/>
          <p:cNvSpPr>
            <a:spLocks noGrp="1"/>
          </p:cNvSpPr>
          <p:nvPr>
            <p:ph type="sldNum" sz="quarter" idx="10"/>
          </p:nvPr>
        </p:nvSpPr>
        <p:spPr/>
        <p:txBody>
          <a:bodyPr/>
          <a:lstStyle/>
          <a:p>
            <a:fld id="{7991F085-678E-41A2-A009-6F86A4A51EEE}"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Conclusion </a:t>
            </a:r>
          </a:p>
          <a:p>
            <a:r>
              <a:rPr lang="en-US" sz="1200" kern="1200" dirty="0">
                <a:solidFill>
                  <a:schemeClr val="tx1"/>
                </a:solidFill>
                <a:latin typeface="+mn-lt"/>
                <a:ea typeface="+mn-ea"/>
                <a:cs typeface="+mn-cs"/>
              </a:rPr>
              <a:t>Play and learning activities play a very important role in </a:t>
            </a:r>
            <a:r>
              <a:rPr lang="en-US" sz="1200" kern="1200" dirty="0" err="1">
                <a:solidFill>
                  <a:schemeClr val="tx1"/>
                </a:solidFill>
                <a:latin typeface="+mn-lt"/>
                <a:ea typeface="+mn-ea"/>
                <a:cs typeface="+mn-cs"/>
              </a:rPr>
              <a:t>creche</a:t>
            </a:r>
            <a:r>
              <a:rPr lang="en-US" sz="1200" kern="1200" dirty="0">
                <a:solidFill>
                  <a:schemeClr val="tx1"/>
                </a:solidFill>
                <a:latin typeface="+mn-lt"/>
                <a:ea typeface="+mn-ea"/>
                <a:cs typeface="+mn-cs"/>
              </a:rPr>
              <a:t> activities for the development of children's intelligence. In particular, learning through play helps children develop intelligence as well as gives them joy. This presentation mentions two </a:t>
            </a:r>
            <a:r>
              <a:rPr lang="en-US" sz="1200" kern="1200" dirty="0" err="1">
                <a:solidFill>
                  <a:schemeClr val="tx1"/>
                </a:solidFill>
                <a:latin typeface="+mn-lt"/>
                <a:ea typeface="+mn-ea"/>
                <a:cs typeface="+mn-cs"/>
              </a:rPr>
              <a:t>creche</a:t>
            </a:r>
            <a:r>
              <a:rPr lang="en-US" sz="1200" kern="1200" dirty="0">
                <a:solidFill>
                  <a:schemeClr val="tx1"/>
                </a:solidFill>
                <a:latin typeface="+mn-lt"/>
                <a:ea typeface="+mn-ea"/>
                <a:cs typeface="+mn-cs"/>
              </a:rPr>
              <a:t> activities for children's intellectual development and presents psychological theories about their relevance. </a:t>
            </a:r>
          </a:p>
          <a:p>
            <a:r>
              <a:rPr lang="en-US" sz="1200" kern="1200" dirty="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7991F085-678E-41A2-A009-6F86A4A51EEE}"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References </a:t>
            </a:r>
          </a:p>
          <a:p>
            <a:r>
              <a:rPr lang="en-US" sz="1200" kern="1200" dirty="0" err="1">
                <a:solidFill>
                  <a:schemeClr val="tx1"/>
                </a:solidFill>
                <a:latin typeface="+mn-lt"/>
                <a:ea typeface="+mn-ea"/>
                <a:cs typeface="+mn-cs"/>
              </a:rPr>
              <a:t>Bootzin</a:t>
            </a:r>
            <a:r>
              <a:rPr lang="en-US" sz="1200" kern="1200" dirty="0">
                <a:solidFill>
                  <a:schemeClr val="tx1"/>
                </a:solidFill>
                <a:latin typeface="+mn-lt"/>
                <a:ea typeface="+mn-ea"/>
                <a:cs typeface="+mn-cs"/>
              </a:rPr>
              <a:t>, R.R. and Dennis, W. (2014) “Children of the </a:t>
            </a:r>
            <a:r>
              <a:rPr lang="en-US" sz="1200" kern="1200" dirty="0" err="1">
                <a:solidFill>
                  <a:schemeClr val="tx1"/>
                </a:solidFill>
                <a:latin typeface="+mn-lt"/>
                <a:ea typeface="+mn-ea"/>
                <a:cs typeface="+mn-cs"/>
              </a:rPr>
              <a:t>Creche</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The American Journal of Psychology</a:t>
            </a:r>
            <a:r>
              <a:rPr lang="en-US" sz="1200" kern="1200" dirty="0">
                <a:solidFill>
                  <a:schemeClr val="tx1"/>
                </a:solidFill>
                <a:latin typeface="+mn-lt"/>
                <a:ea typeface="+mn-ea"/>
                <a:cs typeface="+mn-cs"/>
              </a:rPr>
              <a:t>, 87(1/2), p. 327. Available at: https://doi.org/10.2307/1422038. </a:t>
            </a:r>
          </a:p>
          <a:p>
            <a:r>
              <a:rPr lang="en-US" sz="1200" kern="1200" dirty="0">
                <a:solidFill>
                  <a:schemeClr val="tx1"/>
                </a:solidFill>
                <a:latin typeface="+mn-lt"/>
                <a:ea typeface="+mn-ea"/>
                <a:cs typeface="+mn-cs"/>
              </a:rPr>
              <a:t>Levine, L.E. and </a:t>
            </a:r>
            <a:r>
              <a:rPr lang="en-US" sz="1200" kern="1200" dirty="0" err="1">
                <a:solidFill>
                  <a:schemeClr val="tx1"/>
                </a:solidFill>
                <a:latin typeface="+mn-lt"/>
                <a:ea typeface="+mn-ea"/>
                <a:cs typeface="+mn-cs"/>
              </a:rPr>
              <a:t>Munsch</a:t>
            </a:r>
            <a:r>
              <a:rPr lang="en-US" sz="1200" kern="1200" dirty="0">
                <a:solidFill>
                  <a:schemeClr val="tx1"/>
                </a:solidFill>
                <a:latin typeface="+mn-lt"/>
                <a:ea typeface="+mn-ea"/>
                <a:cs typeface="+mn-cs"/>
              </a:rPr>
              <a:t>, J. (2017) </a:t>
            </a:r>
            <a:r>
              <a:rPr lang="en-US" sz="1200" i="1" kern="1200" dirty="0">
                <a:solidFill>
                  <a:schemeClr val="tx1"/>
                </a:solidFill>
                <a:latin typeface="+mn-lt"/>
                <a:ea typeface="+mn-ea"/>
                <a:cs typeface="+mn-cs"/>
              </a:rPr>
              <a:t>Child development: An active learning approach</a:t>
            </a:r>
            <a:r>
              <a:rPr lang="en-US" sz="1200" kern="1200" dirty="0">
                <a:solidFill>
                  <a:schemeClr val="tx1"/>
                </a:solidFill>
                <a:latin typeface="+mn-lt"/>
                <a:ea typeface="+mn-ea"/>
                <a:cs typeface="+mn-cs"/>
              </a:rPr>
              <a:t>. Thousand Oaks, CA: SAGE. </a:t>
            </a:r>
          </a:p>
          <a:p>
            <a:r>
              <a:rPr lang="en-US" sz="1200" kern="1200" dirty="0">
                <a:solidFill>
                  <a:schemeClr val="tx1"/>
                </a:solidFill>
                <a:latin typeface="+mn-lt"/>
                <a:ea typeface="+mn-ea"/>
                <a:cs typeface="+mn-cs"/>
              </a:rPr>
              <a:t>Martin, C. (2017) “Children, mobile phones and outdoor play,” </a:t>
            </a:r>
            <a:r>
              <a:rPr lang="en-US" sz="1200" i="1" kern="1200" dirty="0">
                <a:solidFill>
                  <a:schemeClr val="tx1"/>
                </a:solidFill>
                <a:latin typeface="+mn-lt"/>
                <a:ea typeface="+mn-ea"/>
                <a:cs typeface="+mn-cs"/>
              </a:rPr>
              <a:t>Practice-based Research in Children's Play</a:t>
            </a:r>
            <a:r>
              <a:rPr lang="en-US" sz="1200" kern="1200" dirty="0">
                <a:solidFill>
                  <a:schemeClr val="tx1"/>
                </a:solidFill>
                <a:latin typeface="+mn-lt"/>
                <a:ea typeface="+mn-ea"/>
                <a:cs typeface="+mn-cs"/>
              </a:rPr>
              <a:t> [Preprint]. Available at: https://doi.org/10.1332/policypress/9781447330035.003.0010. </a:t>
            </a:r>
          </a:p>
          <a:p>
            <a:r>
              <a:rPr lang="en-US" sz="1200" kern="1200" dirty="0">
                <a:solidFill>
                  <a:schemeClr val="tx1"/>
                </a:solidFill>
                <a:latin typeface="+mn-lt"/>
                <a:ea typeface="+mn-ea"/>
                <a:cs typeface="+mn-cs"/>
              </a:rPr>
              <a:t>Miller, P.H. (2016) </a:t>
            </a:r>
            <a:r>
              <a:rPr lang="en-US" sz="1200" i="1" kern="1200" dirty="0">
                <a:solidFill>
                  <a:schemeClr val="tx1"/>
                </a:solidFill>
                <a:latin typeface="+mn-lt"/>
                <a:ea typeface="+mn-ea"/>
                <a:cs typeface="+mn-cs"/>
              </a:rPr>
              <a:t>Theories of developmental psychology</a:t>
            </a:r>
            <a:r>
              <a:rPr lang="en-US" sz="1200" kern="1200" dirty="0">
                <a:solidFill>
                  <a:schemeClr val="tx1"/>
                </a:solidFill>
                <a:latin typeface="+mn-lt"/>
                <a:ea typeface="+mn-ea"/>
                <a:cs typeface="+mn-cs"/>
              </a:rPr>
              <a:t>. New York: Worth Publishers Macmillan Learning. </a:t>
            </a:r>
          </a:p>
          <a:p>
            <a:r>
              <a:rPr lang="en-US" sz="1200" kern="1200" dirty="0" err="1">
                <a:solidFill>
                  <a:schemeClr val="tx1"/>
                </a:solidFill>
                <a:latin typeface="+mn-lt"/>
                <a:ea typeface="+mn-ea"/>
                <a:cs typeface="+mn-cs"/>
              </a:rPr>
              <a:t>Giawa</a:t>
            </a:r>
            <a:r>
              <a:rPr lang="en-US" sz="1200" kern="1200" dirty="0">
                <a:solidFill>
                  <a:schemeClr val="tx1"/>
                </a:solidFill>
                <a:latin typeface="+mn-lt"/>
                <a:ea typeface="+mn-ea"/>
                <a:cs typeface="+mn-cs"/>
              </a:rPr>
              <a:t>, Y. and </a:t>
            </a:r>
            <a:r>
              <a:rPr lang="en-US" sz="1200" kern="1200" dirty="0" err="1">
                <a:solidFill>
                  <a:schemeClr val="tx1"/>
                </a:solidFill>
                <a:latin typeface="+mn-lt"/>
                <a:ea typeface="+mn-ea"/>
                <a:cs typeface="+mn-cs"/>
              </a:rPr>
              <a:t>Panjaitan</a:t>
            </a:r>
            <a:r>
              <a:rPr lang="en-US" sz="1200" kern="1200" dirty="0">
                <a:solidFill>
                  <a:schemeClr val="tx1"/>
                </a:solidFill>
                <a:latin typeface="+mn-lt"/>
                <a:ea typeface="+mn-ea"/>
                <a:cs typeface="+mn-cs"/>
              </a:rPr>
              <a:t>, N.B. (2021) “The correlation between students' vocabulary mastery and reading comprehension: A meta analysis,” </a:t>
            </a:r>
            <a:r>
              <a:rPr lang="en-US" sz="1200" i="1" kern="1200" dirty="0" err="1">
                <a:solidFill>
                  <a:schemeClr val="tx1"/>
                </a:solidFill>
                <a:latin typeface="+mn-lt"/>
                <a:ea typeface="+mn-ea"/>
                <a:cs typeface="+mn-cs"/>
              </a:rPr>
              <a:t>Jurnal</a:t>
            </a:r>
            <a:r>
              <a:rPr lang="en-US" sz="1200" i="1" kern="1200" dirty="0">
                <a:solidFill>
                  <a:schemeClr val="tx1"/>
                </a:solidFill>
                <a:latin typeface="+mn-lt"/>
                <a:ea typeface="+mn-ea"/>
                <a:cs typeface="+mn-cs"/>
              </a:rPr>
              <a:t> </a:t>
            </a:r>
            <a:r>
              <a:rPr lang="en-US" sz="1200" i="1" kern="1200" dirty="0" err="1">
                <a:solidFill>
                  <a:schemeClr val="tx1"/>
                </a:solidFill>
                <a:latin typeface="+mn-lt"/>
                <a:ea typeface="+mn-ea"/>
                <a:cs typeface="+mn-cs"/>
              </a:rPr>
              <a:t>Bahasa</a:t>
            </a:r>
            <a:r>
              <a:rPr lang="en-US" sz="1200" i="1" kern="1200" dirty="0">
                <a:solidFill>
                  <a:schemeClr val="tx1"/>
                </a:solidFill>
                <a:latin typeface="+mn-lt"/>
                <a:ea typeface="+mn-ea"/>
                <a:cs typeface="+mn-cs"/>
              </a:rPr>
              <a:t> </a:t>
            </a:r>
            <a:r>
              <a:rPr lang="en-US" sz="1200" i="1" kern="1200" dirty="0" err="1">
                <a:solidFill>
                  <a:schemeClr val="tx1"/>
                </a:solidFill>
                <a:latin typeface="+mn-lt"/>
                <a:ea typeface="+mn-ea"/>
                <a:cs typeface="+mn-cs"/>
              </a:rPr>
              <a:t>Inggris</a:t>
            </a:r>
            <a:r>
              <a:rPr lang="en-US" sz="1200" i="1" kern="1200" dirty="0">
                <a:solidFill>
                  <a:schemeClr val="tx1"/>
                </a:solidFill>
                <a:latin typeface="+mn-lt"/>
                <a:ea typeface="+mn-ea"/>
                <a:cs typeface="+mn-cs"/>
              </a:rPr>
              <a:t> </a:t>
            </a:r>
            <a:r>
              <a:rPr lang="en-US" sz="1200" i="1" kern="1200" dirty="0" err="1">
                <a:solidFill>
                  <a:schemeClr val="tx1"/>
                </a:solidFill>
                <a:latin typeface="+mn-lt"/>
                <a:ea typeface="+mn-ea"/>
                <a:cs typeface="+mn-cs"/>
              </a:rPr>
              <a:t>Terapan</a:t>
            </a:r>
            <a:r>
              <a:rPr lang="en-US" sz="1200" kern="1200" dirty="0">
                <a:solidFill>
                  <a:schemeClr val="tx1"/>
                </a:solidFill>
                <a:latin typeface="+mn-lt"/>
                <a:ea typeface="+mn-ea"/>
                <a:cs typeface="+mn-cs"/>
              </a:rPr>
              <a:t>, 7(1), pp. 45–60. Available at: https://doi.org/10.35313/jbit.v7i2.3519. </a:t>
            </a:r>
          </a:p>
          <a:p>
            <a:r>
              <a:rPr lang="en-US" sz="1200" kern="1200" dirty="0">
                <a:solidFill>
                  <a:schemeClr val="tx1"/>
                </a:solidFill>
                <a:latin typeface="+mn-lt"/>
                <a:ea typeface="+mn-ea"/>
                <a:cs typeface="+mn-cs"/>
              </a:rPr>
              <a:t>Lightfoot, C., Cole, M. and Cole, S. (2018) </a:t>
            </a:r>
            <a:r>
              <a:rPr lang="en-US" sz="1200" i="1" kern="1200" dirty="0">
                <a:solidFill>
                  <a:schemeClr val="tx1"/>
                </a:solidFill>
                <a:latin typeface="+mn-lt"/>
                <a:ea typeface="+mn-ea"/>
                <a:cs typeface="+mn-cs"/>
              </a:rPr>
              <a:t>The development of children</a:t>
            </a:r>
            <a:r>
              <a:rPr lang="en-US" sz="1200" kern="1200" dirty="0">
                <a:solidFill>
                  <a:schemeClr val="tx1"/>
                </a:solidFill>
                <a:latin typeface="+mn-lt"/>
                <a:ea typeface="+mn-ea"/>
                <a:cs typeface="+mn-cs"/>
              </a:rPr>
              <a:t>. New York, NY: Worth Publishers/ </a:t>
            </a:r>
            <a:r>
              <a:rPr lang="en-US" sz="1200" kern="1200" dirty="0" err="1">
                <a:solidFill>
                  <a:schemeClr val="tx1"/>
                </a:solidFill>
                <a:latin typeface="+mn-lt"/>
                <a:ea typeface="+mn-ea"/>
                <a:cs typeface="+mn-cs"/>
              </a:rPr>
              <a:t>macmillan</a:t>
            </a:r>
            <a:r>
              <a:rPr lang="en-US" sz="1200" kern="1200" dirty="0">
                <a:solidFill>
                  <a:schemeClr val="tx1"/>
                </a:solidFill>
                <a:latin typeface="+mn-lt"/>
                <a:ea typeface="+mn-ea"/>
                <a:cs typeface="+mn-cs"/>
              </a:rPr>
              <a:t> education. </a:t>
            </a:r>
          </a:p>
          <a:p>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7991F085-678E-41A2-A009-6F86A4A51EEE}" type="slidenum">
              <a:rPr lang="en-US" smtClean="0"/>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B38E478-6CFC-4DCA-BE01-9EA91C53E3F5}" type="datetimeFigureOut">
              <a:rPr lang="en-US" smtClean="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35F617-D26E-40B8-8633-BC286B4E346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B38E478-6CFC-4DCA-BE01-9EA91C53E3F5}" type="datetimeFigureOut">
              <a:rPr lang="en-US" smtClean="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35F617-D26E-40B8-8633-BC286B4E346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38E478-6CFC-4DCA-BE01-9EA91C53E3F5}" type="datetimeFigureOut">
              <a:rPr lang="en-US" smtClean="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35F617-D26E-40B8-8633-BC286B4E346D}"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B38E478-6CFC-4DCA-BE01-9EA91C53E3F5}" type="datetimeFigureOut">
              <a:rPr lang="en-US" smtClean="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35F617-D26E-40B8-8633-BC286B4E346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B38E478-6CFC-4DCA-BE01-9EA91C53E3F5}" type="datetimeFigureOut">
              <a:rPr lang="en-US" smtClean="0"/>
              <a:t>2/16/2023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35F617-D26E-40B8-8633-BC286B4E346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B38E478-6CFC-4DCA-BE01-9EA91C53E3F5}" type="datetimeFigureOut">
              <a:rPr lang="en-US" smtClean="0"/>
              <a:t>2/16/2023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35F617-D26E-40B8-8633-BC286B4E346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38E478-6CFC-4DCA-BE01-9EA91C53E3F5}" type="datetimeFigureOut">
              <a:rPr lang="en-US" smtClean="0"/>
              <a:t>2/16/2023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35F617-D26E-40B8-8633-BC286B4E346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38E478-6CFC-4DCA-BE01-9EA91C53E3F5}" type="datetimeFigureOut">
              <a:rPr lang="en-US" smtClean="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35F617-D26E-40B8-8633-BC286B4E346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38E478-6CFC-4DCA-BE01-9EA91C53E3F5}" type="datetimeFigureOut">
              <a:rPr lang="en-US" smtClean="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35F617-D26E-40B8-8633-BC286B4E346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B38E478-6CFC-4DCA-BE01-9EA91C53E3F5}" type="datetimeFigureOut">
              <a:rPr lang="en-US" smtClean="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35F617-D26E-40B8-8633-BC286B4E346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B38E478-6CFC-4DCA-BE01-9EA91C53E3F5}" type="datetimeFigureOut">
              <a:rPr lang="en-US" smtClean="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35F617-D26E-40B8-8633-BC286B4E346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38E478-6CFC-4DCA-BE01-9EA91C53E3F5}" type="datetimeFigureOut">
              <a:rPr lang="en-US" smtClean="0"/>
              <a:t>2/16/2023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35F617-D26E-40B8-8633-BC286B4E346D}"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pic>
        <p:nvPicPr>
          <p:cNvPr id="1026" name="Picture 2" descr="C:\Users\ARMAN\Desktop\160012-color-template-4x3-1.jpg"/>
          <p:cNvPicPr>
            <a:picLocks noChangeAspect="1" noChangeArrowheads="1"/>
          </p:cNvPicPr>
          <p:nvPr/>
        </p:nvPicPr>
        <p:blipFill>
          <a:blip r:embed="rId2" cstate="print"/>
          <a:srcRect/>
          <a:stretch>
            <a:fillRect/>
          </a:stretch>
        </p:blipFill>
        <p:spPr bwMode="auto">
          <a:xfrm>
            <a:off x="0" y="0"/>
            <a:ext cx="9143999" cy="6934200"/>
          </a:xfrm>
          <a:prstGeom prst="rect">
            <a:avLst/>
          </a:prstGeom>
          <a:noFill/>
        </p:spPr>
      </p:pic>
      <p:sp>
        <p:nvSpPr>
          <p:cNvPr id="5" name="TextBox 4"/>
          <p:cNvSpPr txBox="1"/>
          <p:nvPr/>
        </p:nvSpPr>
        <p:spPr>
          <a:xfrm>
            <a:off x="733457" y="186422"/>
            <a:ext cx="7130798" cy="5093702"/>
          </a:xfrm>
          <a:prstGeom prst="rect">
            <a:avLst/>
          </a:prstGeom>
          <a:noFill/>
        </p:spPr>
        <p:txBody>
          <a:bodyPr wrap="none" rtlCol="0">
            <a:spAutoFit/>
          </a:bodyPr>
          <a:lstStyle/>
          <a:p>
            <a:pPr algn="ctr">
              <a:lnSpc>
                <a:spcPct val="150000"/>
              </a:lnSpc>
            </a:pPr>
            <a:r>
              <a:rPr lang="en-US" sz="2500" b="1" dirty="0" err="1">
                <a:solidFill>
                  <a:schemeClr val="bg1"/>
                </a:solidFill>
                <a:latin typeface="Arial" pitchFamily="34" charset="0"/>
                <a:cs typeface="Arial" pitchFamily="34" charset="0"/>
              </a:rPr>
              <a:t>Joyrul</a:t>
            </a:r>
            <a:r>
              <a:rPr lang="en-US" sz="2500" b="1" dirty="0">
                <a:solidFill>
                  <a:schemeClr val="bg1"/>
                </a:solidFill>
                <a:latin typeface="Arial" pitchFamily="34" charset="0"/>
                <a:cs typeface="Arial" pitchFamily="34" charset="0"/>
              </a:rPr>
              <a:t> Haque</a:t>
            </a:r>
          </a:p>
          <a:p>
            <a:pPr algn="ctr">
              <a:lnSpc>
                <a:spcPct val="150000"/>
              </a:lnSpc>
            </a:pPr>
            <a:r>
              <a:rPr lang="en-US" sz="2500" b="1" dirty="0">
                <a:solidFill>
                  <a:schemeClr val="bg1"/>
                </a:solidFill>
                <a:latin typeface="Arial" pitchFamily="34" charset="0"/>
                <a:cs typeface="Arial" pitchFamily="34" charset="0"/>
              </a:rPr>
              <a:t>Student Number: 2131666</a:t>
            </a:r>
          </a:p>
          <a:p>
            <a:pPr algn="ctr">
              <a:lnSpc>
                <a:spcPct val="150000"/>
              </a:lnSpc>
            </a:pPr>
            <a:r>
              <a:rPr lang="en-US" sz="2500" b="1" dirty="0">
                <a:solidFill>
                  <a:schemeClr val="bg1"/>
                </a:solidFill>
                <a:latin typeface="Arial" pitchFamily="34" charset="0"/>
                <a:cs typeface="Arial" pitchFamily="34" charset="0"/>
              </a:rPr>
              <a:t>Lecturer: Kennedy </a:t>
            </a:r>
            <a:r>
              <a:rPr lang="en-US" sz="2500" b="1" dirty="0" err="1">
                <a:solidFill>
                  <a:schemeClr val="bg1"/>
                </a:solidFill>
                <a:latin typeface="Arial" pitchFamily="34" charset="0"/>
                <a:cs typeface="Arial" pitchFamily="34" charset="0"/>
              </a:rPr>
              <a:t>Obohwemu</a:t>
            </a:r>
            <a:endParaRPr lang="en-US" sz="2500" b="1" dirty="0">
              <a:solidFill>
                <a:schemeClr val="bg1"/>
              </a:solidFill>
              <a:latin typeface="Arial" pitchFamily="34" charset="0"/>
              <a:cs typeface="Arial" pitchFamily="34" charset="0"/>
            </a:endParaRPr>
          </a:p>
          <a:p>
            <a:pPr algn="ctr">
              <a:lnSpc>
                <a:spcPct val="150000"/>
              </a:lnSpc>
            </a:pPr>
            <a:r>
              <a:rPr lang="en-US" sz="2500" b="1" dirty="0">
                <a:solidFill>
                  <a:schemeClr val="bg1"/>
                </a:solidFill>
                <a:latin typeface="Arial" pitchFamily="34" charset="0"/>
                <a:cs typeface="Arial" pitchFamily="34" charset="0"/>
              </a:rPr>
              <a:t>LCHS4006_BIRM </a:t>
            </a:r>
          </a:p>
          <a:p>
            <a:pPr algn="ctr">
              <a:lnSpc>
                <a:spcPct val="150000"/>
              </a:lnSpc>
            </a:pPr>
            <a:r>
              <a:rPr lang="en-US" sz="2500" b="1" dirty="0">
                <a:solidFill>
                  <a:schemeClr val="bg1"/>
                </a:solidFill>
                <a:latin typeface="Arial" pitchFamily="34" charset="0"/>
                <a:cs typeface="Arial" pitchFamily="34" charset="0"/>
              </a:rPr>
              <a:t>Psychology in Health and Social Care </a:t>
            </a:r>
          </a:p>
          <a:p>
            <a:pPr algn="ctr">
              <a:lnSpc>
                <a:spcPct val="150000"/>
              </a:lnSpc>
            </a:pPr>
            <a:r>
              <a:rPr lang="en-US" sz="2500" b="1" i="1" dirty="0">
                <a:solidFill>
                  <a:schemeClr val="bg1"/>
                </a:solidFill>
                <a:latin typeface="Arial" pitchFamily="34" charset="0"/>
                <a:cs typeface="Arial" pitchFamily="34" charset="0"/>
              </a:rPr>
              <a:t>(Individual Presentation) </a:t>
            </a:r>
          </a:p>
          <a:p>
            <a:pPr algn="ctr">
              <a:lnSpc>
                <a:spcPct val="150000"/>
              </a:lnSpc>
            </a:pPr>
            <a:r>
              <a:rPr lang="en-US" sz="2500" b="1" i="1" dirty="0">
                <a:solidFill>
                  <a:schemeClr val="bg1"/>
                </a:solidFill>
                <a:latin typeface="Arial" pitchFamily="34" charset="0"/>
                <a:cs typeface="Arial" pitchFamily="34" charset="0"/>
              </a:rPr>
              <a:t>Working with children in a social care setting</a:t>
            </a:r>
          </a:p>
          <a:p>
            <a:pPr algn="ctr">
              <a:lnSpc>
                <a:spcPct val="150000"/>
              </a:lnSpc>
            </a:pPr>
            <a:endParaRPr lang="en-US" sz="2500" b="1" dirty="0">
              <a:solidFill>
                <a:schemeClr val="bg1"/>
              </a:solidFill>
              <a:latin typeface="Arial" pitchFamily="34" charset="0"/>
              <a:cs typeface="Arial" pitchFamily="34" charset="0"/>
            </a:endParaRPr>
          </a:p>
          <a:p>
            <a:endParaRPr lang="en-US" sz="2500" b="1" dirty="0">
              <a:solidFill>
                <a:schemeClr val="bg1"/>
              </a:solidFill>
              <a:latin typeface="Arial" pitchFamily="34" charset="0"/>
              <a:cs typeface="Arial" pitchFamily="34" charset="0"/>
            </a:endParaRPr>
          </a:p>
        </p:txBody>
      </p:sp>
      <p:pic>
        <p:nvPicPr>
          <p:cNvPr id="1028" name="Picture 4" descr="Working Safely As A Child Social Care Worker | Peoplesafe"/>
          <p:cNvPicPr>
            <a:picLocks noChangeAspect="1" noChangeArrowheads="1"/>
          </p:cNvPicPr>
          <p:nvPr/>
        </p:nvPicPr>
        <p:blipFill>
          <a:blip r:embed="rId3" cstate="print"/>
          <a:srcRect/>
          <a:stretch>
            <a:fillRect/>
          </a:stretch>
        </p:blipFill>
        <p:spPr bwMode="auto">
          <a:xfrm>
            <a:off x="6248400" y="5003800"/>
            <a:ext cx="2895599" cy="19304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2050" name="Picture 2" descr="https://tse1.mm.bing.net/th?id=OIP.ZpuXL-MHl3xow6GEnEPbsAHaFj&amp;pid=Api&amp;P=0"/>
          <p:cNvPicPr>
            <a:picLocks noChangeAspect="1" noChangeArrowheads="1"/>
          </p:cNvPicPr>
          <p:nvPr/>
        </p:nvPicPr>
        <p:blipFill>
          <a:blip r:embed="rId3" cstate="print"/>
          <a:srcRect/>
          <a:stretch>
            <a:fillRect/>
          </a:stretch>
        </p:blipFill>
        <p:spPr bwMode="auto">
          <a:xfrm>
            <a:off x="-12879" y="0"/>
            <a:ext cx="9156879" cy="7010400"/>
          </a:xfrm>
          <a:prstGeom prst="rect">
            <a:avLst/>
          </a:prstGeom>
          <a:noFill/>
        </p:spPr>
      </p:pic>
      <p:sp>
        <p:nvSpPr>
          <p:cNvPr id="6" name="TextBox 5"/>
          <p:cNvSpPr txBox="1"/>
          <p:nvPr/>
        </p:nvSpPr>
        <p:spPr>
          <a:xfrm>
            <a:off x="304800" y="2070110"/>
            <a:ext cx="4953000" cy="8663910"/>
          </a:xfrm>
          <a:prstGeom prst="rect">
            <a:avLst/>
          </a:prstGeom>
          <a:noFill/>
        </p:spPr>
        <p:txBody>
          <a:bodyPr wrap="square" rtlCol="0">
            <a:spAutoFit/>
          </a:bodyPr>
          <a:lstStyle/>
          <a:p>
            <a:pPr algn="just"/>
            <a:r>
              <a:rPr lang="en-US" sz="2800" b="1" dirty="0">
                <a:solidFill>
                  <a:srgbClr val="7030A0"/>
                </a:solidFill>
                <a:latin typeface="Arial" panose="020B0604020202020204" pitchFamily="34" charset="0"/>
                <a:cs typeface="Arial" pitchFamily="34" charset="0"/>
              </a:rPr>
              <a:t>Introduction</a:t>
            </a:r>
            <a:r>
              <a:rPr lang="en-US" sz="3000" b="1" dirty="0">
                <a:latin typeface="Arial" panose="020B0604020202020204" pitchFamily="34" charset="0"/>
                <a:cs typeface="Arial" panose="020B0604020202020204" pitchFamily="34" charset="0"/>
              </a:rPr>
              <a:t> </a:t>
            </a:r>
          </a:p>
          <a:p>
            <a:pPr algn="just"/>
            <a:r>
              <a:rPr lang="en-US" dirty="0">
                <a:latin typeface="Arial" panose="020B0604020202020204" pitchFamily="34" charset="0"/>
                <a:cs typeface="Arial" pitchFamily="34" charset="0"/>
              </a:rPr>
              <a:t>The </a:t>
            </a:r>
            <a:r>
              <a:rPr lang="en-US" dirty="0" err="1">
                <a:latin typeface="Arial" panose="020B0604020202020204" pitchFamily="34" charset="0"/>
                <a:cs typeface="Arial" pitchFamily="34" charset="0"/>
              </a:rPr>
              <a:t>creche</a:t>
            </a:r>
            <a:r>
              <a:rPr lang="en-US" dirty="0">
                <a:latin typeface="Arial" panose="020B0604020202020204" pitchFamily="34" charset="0"/>
                <a:cs typeface="Arial" pitchFamily="34" charset="0"/>
              </a:rPr>
              <a:t> activities play a role in the proper development of the children and teach them about socialization. According to various psychological theories, play and learning activities play a major role in the proper development of children and curriculum activities develop their intelligence (Lightfoot et al, 2018). This report will mention two creche activities for children aged 7-11 as a lead volunteer at a women's refugee </a:t>
            </a:r>
            <a:r>
              <a:rPr lang="en-US" dirty="0" err="1">
                <a:latin typeface="Arial" panose="020B0604020202020204" pitchFamily="34" charset="0"/>
                <a:cs typeface="Arial" pitchFamily="34" charset="0"/>
              </a:rPr>
              <a:t>centre</a:t>
            </a:r>
            <a:r>
              <a:rPr lang="en-US" dirty="0">
                <a:latin typeface="Arial" panose="020B0604020202020204" pitchFamily="34" charset="0"/>
                <a:cs typeface="Arial" pitchFamily="34" charset="0"/>
              </a:rPr>
              <a:t>.  Also, according to psychological theory, the relevance of these activities in the development of children's intelligence will be highlighted.</a:t>
            </a:r>
            <a:endParaRPr lang="en-US" b="1" dirty="0">
              <a:solidFill>
                <a:srgbClr val="7030A0"/>
              </a:solidFill>
              <a:latin typeface="Arial" panose="020B0604020202020204"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r>
              <a:rPr lang="en-US" sz="2500" b="1" dirty="0">
                <a:solidFill>
                  <a:srgbClr val="7030A0"/>
                </a:solidFill>
                <a:latin typeface="Arial" pitchFamily="34" charset="0"/>
                <a:cs typeface="Arial" pitchFamily="34" charset="0"/>
              </a:rPr>
              <a:t> </a:t>
            </a:r>
          </a:p>
        </p:txBody>
      </p:sp>
      <p:pic>
        <p:nvPicPr>
          <p:cNvPr id="35842" name="Picture 2" descr="From parental blame to partnership with families: how to transform children's  social care"/>
          <p:cNvPicPr>
            <a:picLocks noChangeAspect="1" noChangeArrowheads="1"/>
          </p:cNvPicPr>
          <p:nvPr/>
        </p:nvPicPr>
        <p:blipFill>
          <a:blip r:embed="rId4" cstate="print"/>
          <a:srcRect/>
          <a:stretch>
            <a:fillRect/>
          </a:stretch>
        </p:blipFill>
        <p:spPr bwMode="auto">
          <a:xfrm>
            <a:off x="5334000" y="2667000"/>
            <a:ext cx="3429000" cy="35814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2050" name="Picture 2" descr="https://tse1.mm.bing.net/th?id=OIP.ZpuXL-MHl3xow6GEnEPbsAHaFj&amp;pid=Api&amp;P=0"/>
          <p:cNvPicPr>
            <a:picLocks noChangeAspect="1" noChangeArrowheads="1"/>
          </p:cNvPicPr>
          <p:nvPr/>
        </p:nvPicPr>
        <p:blipFill>
          <a:blip r:embed="rId3" cstate="print"/>
          <a:srcRect/>
          <a:stretch>
            <a:fillRect/>
          </a:stretch>
        </p:blipFill>
        <p:spPr bwMode="auto">
          <a:xfrm>
            <a:off x="-12879" y="0"/>
            <a:ext cx="9156879" cy="7010400"/>
          </a:xfrm>
          <a:prstGeom prst="rect">
            <a:avLst/>
          </a:prstGeom>
          <a:noFill/>
        </p:spPr>
      </p:pic>
      <p:sp>
        <p:nvSpPr>
          <p:cNvPr id="6" name="TextBox 5"/>
          <p:cNvSpPr txBox="1"/>
          <p:nvPr/>
        </p:nvSpPr>
        <p:spPr>
          <a:xfrm>
            <a:off x="228600" y="1920419"/>
            <a:ext cx="5334000" cy="8740854"/>
          </a:xfrm>
          <a:prstGeom prst="rect">
            <a:avLst/>
          </a:prstGeom>
          <a:noFill/>
        </p:spPr>
        <p:txBody>
          <a:bodyPr wrap="square" rtlCol="0">
            <a:spAutoFit/>
          </a:bodyPr>
          <a:lstStyle/>
          <a:p>
            <a:pPr algn="just"/>
            <a:r>
              <a:rPr lang="en-US" sz="2800" b="1" dirty="0" err="1">
                <a:solidFill>
                  <a:srgbClr val="7030A0"/>
                </a:solidFill>
                <a:latin typeface="Arial" panose="020B0604020202020204" pitchFamily="34" charset="0"/>
                <a:cs typeface="Arial" pitchFamily="34" charset="0"/>
              </a:rPr>
              <a:t>Creche</a:t>
            </a:r>
            <a:r>
              <a:rPr lang="en-US" sz="2800" b="1" dirty="0">
                <a:solidFill>
                  <a:srgbClr val="7030A0"/>
                </a:solidFill>
                <a:latin typeface="Arial" panose="020B0604020202020204" pitchFamily="34" charset="0"/>
                <a:cs typeface="Arial" pitchFamily="34" charset="0"/>
              </a:rPr>
              <a:t> activities for children</a:t>
            </a:r>
          </a:p>
          <a:p>
            <a:pPr algn="just"/>
            <a:r>
              <a:rPr lang="en-US" dirty="0" err="1">
                <a:latin typeface="Arial" panose="020B0604020202020204" pitchFamily="34" charset="0"/>
                <a:cs typeface="Arial" pitchFamily="34" charset="0"/>
              </a:rPr>
              <a:t>Creche</a:t>
            </a:r>
            <a:r>
              <a:rPr lang="en-US" dirty="0">
                <a:latin typeface="Arial" panose="020B0604020202020204" pitchFamily="34" charset="0"/>
                <a:cs typeface="Arial" pitchFamily="34" charset="0"/>
              </a:rPr>
              <a:t> activities for children usually refer to the activities of a statutory or voluntary organization. It is community-based or privately run and cares for children for more than two hours a day in the absence of parents or </a:t>
            </a:r>
            <a:r>
              <a:rPr lang="en-US" dirty="0" err="1">
                <a:latin typeface="Arial" panose="020B0604020202020204" pitchFamily="34" charset="0"/>
                <a:cs typeface="Arial" pitchFamily="34" charset="0"/>
              </a:rPr>
              <a:t>carers</a:t>
            </a:r>
            <a:r>
              <a:rPr lang="en-US" dirty="0">
                <a:latin typeface="Arial" panose="020B0604020202020204" pitchFamily="34" charset="0"/>
                <a:cs typeface="Arial" pitchFamily="34" charset="0"/>
              </a:rPr>
              <a:t> and conducts a variety of activities. A creche has no age limit, and all types of children are housed and cared for while their parents are at work or busy (</a:t>
            </a:r>
            <a:r>
              <a:rPr lang="en-US" dirty="0" err="1">
                <a:latin typeface="Arial" panose="020B0604020202020204" pitchFamily="34" charset="0"/>
                <a:cs typeface="Arial" pitchFamily="34" charset="0"/>
              </a:rPr>
              <a:t>Bootzin</a:t>
            </a:r>
            <a:r>
              <a:rPr lang="en-US" dirty="0">
                <a:latin typeface="Arial" panose="020B0604020202020204" pitchFamily="34" charset="0"/>
                <a:cs typeface="Arial" pitchFamily="34" charset="0"/>
              </a:rPr>
              <a:t> and Dennis, 2014)</a:t>
            </a:r>
            <a:r>
              <a:rPr lang="en-US" b="1" dirty="0">
                <a:latin typeface="Arial" panose="020B0604020202020204" pitchFamily="34" charset="0"/>
                <a:cs typeface="Arial" pitchFamily="34" charset="0"/>
              </a:rPr>
              <a:t>. </a:t>
            </a:r>
            <a:r>
              <a:rPr lang="en-US" dirty="0">
                <a:latin typeface="Arial" panose="020B0604020202020204" pitchFamily="34" charset="0"/>
                <a:cs typeface="Arial" pitchFamily="34" charset="0"/>
              </a:rPr>
              <a:t>Two </a:t>
            </a:r>
            <a:r>
              <a:rPr lang="en-US" dirty="0" err="1">
                <a:latin typeface="Arial" panose="020B0604020202020204" pitchFamily="34" charset="0"/>
                <a:cs typeface="Arial" pitchFamily="34" charset="0"/>
              </a:rPr>
              <a:t>creche</a:t>
            </a:r>
            <a:r>
              <a:rPr lang="en-US" dirty="0">
                <a:latin typeface="Arial" panose="020B0604020202020204" pitchFamily="34" charset="0"/>
                <a:cs typeface="Arial" pitchFamily="34" charset="0"/>
              </a:rPr>
              <a:t> activities will be provided to place children as the main volunteer at a women's refugee center and these activities will be done while the mothers of these children attend a weekly one-hour support session. </a:t>
            </a: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r>
              <a:rPr lang="en-US" sz="2500" b="1" dirty="0">
                <a:solidFill>
                  <a:srgbClr val="7030A0"/>
                </a:solidFill>
                <a:latin typeface="Arial" pitchFamily="34" charset="0"/>
                <a:cs typeface="Arial" pitchFamily="34" charset="0"/>
              </a:rPr>
              <a:t> </a:t>
            </a:r>
          </a:p>
        </p:txBody>
      </p:sp>
      <p:pic>
        <p:nvPicPr>
          <p:cNvPr id="34818" name="Picture 2" descr="12 Fun Things to Do With Toddlers at Home - Fun Toddler Activities"/>
          <p:cNvPicPr>
            <a:picLocks noChangeAspect="1" noChangeArrowheads="1"/>
          </p:cNvPicPr>
          <p:nvPr/>
        </p:nvPicPr>
        <p:blipFill>
          <a:blip r:embed="rId4" cstate="print"/>
          <a:srcRect/>
          <a:stretch>
            <a:fillRect/>
          </a:stretch>
        </p:blipFill>
        <p:spPr bwMode="auto">
          <a:xfrm>
            <a:off x="5638800" y="2390774"/>
            <a:ext cx="3200400" cy="3476626"/>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2050" name="Picture 2" descr="https://tse1.mm.bing.net/th?id=OIP.ZpuXL-MHl3xow6GEnEPbsAHaFj&amp;pid=Api&amp;P=0"/>
          <p:cNvPicPr>
            <a:picLocks noChangeAspect="1" noChangeArrowheads="1"/>
          </p:cNvPicPr>
          <p:nvPr/>
        </p:nvPicPr>
        <p:blipFill>
          <a:blip r:embed="rId3" cstate="print"/>
          <a:srcRect/>
          <a:stretch>
            <a:fillRect/>
          </a:stretch>
        </p:blipFill>
        <p:spPr bwMode="auto">
          <a:xfrm>
            <a:off x="-12879" y="0"/>
            <a:ext cx="9156879" cy="7010400"/>
          </a:xfrm>
          <a:prstGeom prst="rect">
            <a:avLst/>
          </a:prstGeom>
          <a:noFill/>
        </p:spPr>
      </p:pic>
      <p:sp>
        <p:nvSpPr>
          <p:cNvPr id="6" name="TextBox 5"/>
          <p:cNvSpPr txBox="1"/>
          <p:nvPr/>
        </p:nvSpPr>
        <p:spPr>
          <a:xfrm>
            <a:off x="228600" y="2073057"/>
            <a:ext cx="5029200" cy="3108543"/>
          </a:xfrm>
          <a:prstGeom prst="rect">
            <a:avLst/>
          </a:prstGeom>
          <a:noFill/>
        </p:spPr>
        <p:txBody>
          <a:bodyPr wrap="square" rtlCol="0">
            <a:spAutoFit/>
          </a:bodyPr>
          <a:lstStyle/>
          <a:p>
            <a:pPr algn="just"/>
            <a:r>
              <a:rPr lang="en-US" sz="2800" b="1" dirty="0">
                <a:solidFill>
                  <a:srgbClr val="7030A0"/>
                </a:solidFill>
                <a:latin typeface="Arial" panose="020B0604020202020204" pitchFamily="34" charset="0"/>
                <a:cs typeface="Arial" pitchFamily="34" charset="0"/>
              </a:rPr>
              <a:t>Two </a:t>
            </a:r>
            <a:r>
              <a:rPr lang="en-US" sz="2800" b="1" dirty="0" err="1">
                <a:solidFill>
                  <a:srgbClr val="7030A0"/>
                </a:solidFill>
                <a:latin typeface="Arial" panose="020B0604020202020204" pitchFamily="34" charset="0"/>
                <a:cs typeface="Arial" pitchFamily="34" charset="0"/>
              </a:rPr>
              <a:t>creche</a:t>
            </a:r>
            <a:r>
              <a:rPr lang="en-US" sz="2800" b="1" dirty="0">
                <a:solidFill>
                  <a:srgbClr val="7030A0"/>
                </a:solidFill>
                <a:latin typeface="Arial" panose="020B0604020202020204" pitchFamily="34" charset="0"/>
                <a:cs typeface="Arial" pitchFamily="34" charset="0"/>
              </a:rPr>
              <a:t> activities for 7-11 years of children</a:t>
            </a:r>
          </a:p>
          <a:p>
            <a:pPr algn="just"/>
            <a:r>
              <a:rPr lang="en-US" sz="2000" dirty="0">
                <a:latin typeface="Arial" panose="020B0604020202020204" pitchFamily="34" charset="0"/>
                <a:cs typeface="Arial" pitchFamily="34" charset="0"/>
              </a:rPr>
              <a:t>Provided two </a:t>
            </a:r>
            <a:r>
              <a:rPr lang="en-US" sz="2000" dirty="0" err="1">
                <a:latin typeface="Arial" panose="020B0604020202020204" pitchFamily="34" charset="0"/>
                <a:cs typeface="Arial" pitchFamily="34" charset="0"/>
              </a:rPr>
              <a:t>creche</a:t>
            </a:r>
            <a:r>
              <a:rPr lang="en-US" sz="2000" dirty="0">
                <a:latin typeface="Arial" pitchFamily="34" charset="0"/>
                <a:cs typeface="Arial" pitchFamily="34" charset="0"/>
              </a:rPr>
              <a:t> activities to care for children aged 7 to 11 as a main volunteer at the Women's Refugee Center.</a:t>
            </a:r>
          </a:p>
          <a:p>
            <a:pPr algn="just"/>
            <a:endParaRPr lang="en-US" sz="2000" dirty="0">
              <a:latin typeface="Arial" pitchFamily="34" charset="0"/>
              <a:cs typeface="Arial" pitchFamily="34" charset="0"/>
            </a:endParaRPr>
          </a:p>
          <a:p>
            <a:pPr algn="just">
              <a:buFont typeface="Wingdings" pitchFamily="2" charset="2"/>
              <a:buChar char="q"/>
            </a:pPr>
            <a:r>
              <a:rPr lang="en-US" sz="2000" b="1" dirty="0">
                <a:latin typeface="Arial" panose="020B0604020202020204" pitchFamily="34" charset="0"/>
                <a:cs typeface="Arial" panose="020B0604020202020204" pitchFamily="34" charset="0"/>
              </a:rPr>
              <a:t>Play activities  </a:t>
            </a:r>
            <a:endParaRPr lang="en-US" sz="2000" dirty="0">
              <a:latin typeface="Arial" panose="020B0604020202020204" pitchFamily="34" charset="0"/>
              <a:cs typeface="Arial" panose="020B0604020202020204" pitchFamily="34" charset="0"/>
            </a:endParaRPr>
          </a:p>
          <a:p>
            <a:pPr algn="just">
              <a:buFont typeface="Wingdings" pitchFamily="2" charset="2"/>
              <a:buChar char="q"/>
            </a:pPr>
            <a:r>
              <a:rPr lang="en-US" sz="2000" b="1" dirty="0">
                <a:latin typeface="Arial" panose="020B0604020202020204" pitchFamily="34" charset="0"/>
                <a:cs typeface="Arial" panose="020B0604020202020204" pitchFamily="34" charset="0"/>
              </a:rPr>
              <a:t>Learning activities</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 </a:t>
            </a:r>
          </a:p>
        </p:txBody>
      </p:sp>
      <p:pic>
        <p:nvPicPr>
          <p:cNvPr id="33794" name="Picture 2" descr="34 Educational Indoor Activities For Kids | BEACHES"/>
          <p:cNvPicPr>
            <a:picLocks noChangeAspect="1" noChangeArrowheads="1"/>
          </p:cNvPicPr>
          <p:nvPr/>
        </p:nvPicPr>
        <p:blipFill>
          <a:blip r:embed="rId4" cstate="print"/>
          <a:srcRect/>
          <a:stretch>
            <a:fillRect/>
          </a:stretch>
        </p:blipFill>
        <p:spPr bwMode="auto">
          <a:xfrm>
            <a:off x="4266343" y="3733800"/>
            <a:ext cx="4268057" cy="27432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2050" name="Picture 2" descr="https://tse1.mm.bing.net/th?id=OIP.ZpuXL-MHl3xow6GEnEPbsAHaFj&amp;pid=Api&amp;P=0"/>
          <p:cNvPicPr>
            <a:picLocks noChangeAspect="1" noChangeArrowheads="1"/>
          </p:cNvPicPr>
          <p:nvPr/>
        </p:nvPicPr>
        <p:blipFill>
          <a:blip r:embed="rId3" cstate="print"/>
          <a:srcRect/>
          <a:stretch>
            <a:fillRect/>
          </a:stretch>
        </p:blipFill>
        <p:spPr bwMode="auto">
          <a:xfrm>
            <a:off x="-12879" y="0"/>
            <a:ext cx="9156879" cy="7010400"/>
          </a:xfrm>
          <a:prstGeom prst="rect">
            <a:avLst/>
          </a:prstGeom>
          <a:noFill/>
        </p:spPr>
      </p:pic>
      <p:sp>
        <p:nvSpPr>
          <p:cNvPr id="6" name="TextBox 5"/>
          <p:cNvSpPr txBox="1"/>
          <p:nvPr/>
        </p:nvSpPr>
        <p:spPr>
          <a:xfrm>
            <a:off x="381000" y="2097881"/>
            <a:ext cx="8001000" cy="3693319"/>
          </a:xfrm>
          <a:prstGeom prst="rect">
            <a:avLst/>
          </a:prstGeom>
          <a:noFill/>
        </p:spPr>
        <p:txBody>
          <a:bodyPr wrap="square" rtlCol="0">
            <a:spAutoFit/>
          </a:bodyPr>
          <a:lstStyle/>
          <a:p>
            <a:pPr algn="just"/>
            <a:r>
              <a:rPr lang="en-US" sz="2200" b="1" dirty="0">
                <a:solidFill>
                  <a:srgbClr val="002060"/>
                </a:solidFill>
                <a:latin typeface="Arial" pitchFamily="34" charset="0"/>
                <a:cs typeface="Arial" pitchFamily="34" charset="0"/>
              </a:rPr>
              <a:t>Play activities  </a:t>
            </a:r>
            <a:endParaRPr lang="en-US" sz="2200" dirty="0">
              <a:solidFill>
                <a:srgbClr val="002060"/>
              </a:solidFill>
              <a:latin typeface="Arial" pitchFamily="34" charset="0"/>
              <a:cs typeface="Arial" pitchFamily="34" charset="0"/>
            </a:endParaRPr>
          </a:p>
          <a:p>
            <a:pPr algn="just"/>
            <a:r>
              <a:rPr lang="en-US" sz="2000" dirty="0">
                <a:latin typeface="Arial" pitchFamily="34" charset="0"/>
                <a:cs typeface="Arial" pitchFamily="34" charset="0"/>
              </a:rPr>
              <a:t>Children between 7 and 11 years of age need to pay more attention to all kinds of activities for their brain development. As activities in a </a:t>
            </a:r>
            <a:r>
              <a:rPr lang="en-US" sz="2000" dirty="0" err="1">
                <a:latin typeface="Arial" pitchFamily="34" charset="0"/>
                <a:cs typeface="Arial" pitchFamily="34" charset="0"/>
              </a:rPr>
              <a:t>creche</a:t>
            </a:r>
            <a:r>
              <a:rPr lang="en-US" sz="2000" dirty="0">
                <a:latin typeface="Arial" pitchFamily="34" charset="0"/>
                <a:cs typeface="Arial" pitchFamily="34" charset="0"/>
              </a:rPr>
              <a:t>, their sports should include educational content that they can enjoy as well as learn and develop their talents. </a:t>
            </a:r>
          </a:p>
          <a:p>
            <a:pPr algn="just"/>
            <a:r>
              <a:rPr lang="en-US" sz="2200" b="1" dirty="0">
                <a:latin typeface="Arial" pitchFamily="34" charset="0"/>
                <a:cs typeface="Arial" pitchFamily="34" charset="0"/>
              </a:rPr>
              <a:t> </a:t>
            </a:r>
            <a:endParaRPr lang="en-US" sz="2200" dirty="0">
              <a:latin typeface="Arial" pitchFamily="34" charset="0"/>
              <a:cs typeface="Arial" pitchFamily="34" charset="0"/>
            </a:endParaRPr>
          </a:p>
          <a:p>
            <a:pPr algn="just"/>
            <a:r>
              <a:rPr lang="en-US" sz="2200" b="1" dirty="0">
                <a:solidFill>
                  <a:srgbClr val="002060"/>
                </a:solidFill>
                <a:latin typeface="Arial" pitchFamily="34" charset="0"/>
                <a:cs typeface="Arial" pitchFamily="34" charset="0"/>
              </a:rPr>
              <a:t>Learning activities</a:t>
            </a:r>
            <a:endParaRPr lang="en-US" sz="2200" dirty="0">
              <a:solidFill>
                <a:srgbClr val="002060"/>
              </a:solidFill>
              <a:latin typeface="Arial" pitchFamily="34" charset="0"/>
              <a:cs typeface="Arial" pitchFamily="34" charset="0"/>
            </a:endParaRPr>
          </a:p>
          <a:p>
            <a:pPr algn="just"/>
            <a:r>
              <a:rPr lang="en-US" sz="2000" dirty="0">
                <a:latin typeface="Arial" pitchFamily="34" charset="0"/>
                <a:cs typeface="Arial" pitchFamily="34" charset="0"/>
              </a:rPr>
              <a:t>As </a:t>
            </a:r>
            <a:r>
              <a:rPr lang="en-US" sz="2000" dirty="0" err="1">
                <a:latin typeface="Arial" pitchFamily="34" charset="0"/>
                <a:cs typeface="Arial" pitchFamily="34" charset="0"/>
              </a:rPr>
              <a:t>creche</a:t>
            </a:r>
            <a:r>
              <a:rPr lang="en-US" sz="2000" dirty="0">
                <a:latin typeface="Arial" pitchFamily="34" charset="0"/>
                <a:cs typeface="Arial" pitchFamily="34" charset="0"/>
              </a:rPr>
              <a:t> activities, these children will be encouraged to engage in educational activities and impart knowledge on language learning, mathematics, computer skills, physical development activities, and health and safety.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2050" name="Picture 2" descr="https://tse1.mm.bing.net/th?id=OIP.ZpuXL-MHl3xow6GEnEPbsAHaFj&amp;pid=Api&amp;P=0"/>
          <p:cNvPicPr>
            <a:picLocks noChangeAspect="1" noChangeArrowheads="1"/>
          </p:cNvPicPr>
          <p:nvPr/>
        </p:nvPicPr>
        <p:blipFill>
          <a:blip r:embed="rId3" cstate="print"/>
          <a:srcRect/>
          <a:stretch>
            <a:fillRect/>
          </a:stretch>
        </p:blipFill>
        <p:spPr bwMode="auto">
          <a:xfrm>
            <a:off x="-12879" y="0"/>
            <a:ext cx="9156879" cy="7010400"/>
          </a:xfrm>
          <a:prstGeom prst="rect">
            <a:avLst/>
          </a:prstGeom>
          <a:noFill/>
        </p:spPr>
      </p:pic>
      <p:sp>
        <p:nvSpPr>
          <p:cNvPr id="6" name="TextBox 5"/>
          <p:cNvSpPr txBox="1"/>
          <p:nvPr/>
        </p:nvSpPr>
        <p:spPr>
          <a:xfrm>
            <a:off x="304800" y="2066389"/>
            <a:ext cx="4953000" cy="8617744"/>
          </a:xfrm>
          <a:prstGeom prst="rect">
            <a:avLst/>
          </a:prstGeom>
          <a:noFill/>
        </p:spPr>
        <p:txBody>
          <a:bodyPr wrap="square" rtlCol="0">
            <a:spAutoFit/>
          </a:bodyPr>
          <a:lstStyle/>
          <a:p>
            <a:pPr algn="just"/>
            <a:r>
              <a:rPr lang="en-US" sz="2500" b="1" dirty="0">
                <a:solidFill>
                  <a:srgbClr val="7030A0"/>
                </a:solidFill>
                <a:latin typeface="Arial" pitchFamily="34" charset="0"/>
                <a:cs typeface="Arial" pitchFamily="34" charset="0"/>
              </a:rPr>
              <a:t>Psychological theories of play in child development</a:t>
            </a:r>
          </a:p>
          <a:p>
            <a:pPr algn="just"/>
            <a:r>
              <a:rPr lang="en-US" dirty="0">
                <a:latin typeface="Arial" pitchFamily="34" charset="0"/>
                <a:cs typeface="Arial" pitchFamily="34" charset="0"/>
              </a:rPr>
              <a:t>Children play a very important role in developing proper intelligence and can improve their learning styles. It includes children's social and psychological development and helps teach socialization and helps them develop emotionally. Many psychologists have presented important facts and cited them as a means of explaining the importance of play for psychological development. Among these theories, Piaget's theory about the importance of play in the development of children's intelligence is one example. </a:t>
            </a:r>
          </a:p>
          <a:p>
            <a:pPr algn="just"/>
            <a:r>
              <a:rPr lang="en-US" sz="2200" dirty="0">
                <a:latin typeface="Arial" pitchFamily="34" charset="0"/>
                <a:cs typeface="Arial" pitchFamily="34" charset="0"/>
              </a:rPr>
              <a:t> </a:t>
            </a:r>
          </a:p>
          <a:p>
            <a:pPr algn="just"/>
            <a:endParaRPr lang="en-US" sz="2200" b="1" dirty="0">
              <a:solidFill>
                <a:srgbClr val="7030A0"/>
              </a:solidFill>
              <a:latin typeface="Arial" pitchFamily="34" charset="0"/>
              <a:cs typeface="Arial" pitchFamily="34" charset="0"/>
            </a:endParaRPr>
          </a:p>
          <a:p>
            <a:pPr algn="just"/>
            <a:endParaRPr lang="en-US" sz="2200" b="1" dirty="0">
              <a:solidFill>
                <a:srgbClr val="7030A0"/>
              </a:solidFill>
              <a:latin typeface="Arial" pitchFamily="34" charset="0"/>
              <a:cs typeface="Arial" pitchFamily="34" charset="0"/>
            </a:endParaRPr>
          </a:p>
          <a:p>
            <a:pPr algn="just"/>
            <a:endParaRPr lang="en-US" sz="2200" b="1" dirty="0">
              <a:solidFill>
                <a:srgbClr val="7030A0"/>
              </a:solidFill>
              <a:latin typeface="Arial" pitchFamily="34" charset="0"/>
              <a:cs typeface="Arial" pitchFamily="34" charset="0"/>
            </a:endParaRPr>
          </a:p>
          <a:p>
            <a:pPr algn="just"/>
            <a:endParaRPr lang="en-US" sz="2200" b="1" dirty="0">
              <a:solidFill>
                <a:srgbClr val="7030A0"/>
              </a:solidFill>
              <a:latin typeface="Arial" pitchFamily="34" charset="0"/>
              <a:cs typeface="Arial" pitchFamily="34" charset="0"/>
            </a:endParaRPr>
          </a:p>
          <a:p>
            <a:pPr algn="just"/>
            <a:endParaRPr lang="en-US" sz="2200" b="1" dirty="0">
              <a:solidFill>
                <a:srgbClr val="7030A0"/>
              </a:solidFill>
              <a:latin typeface="Arial" pitchFamily="34" charset="0"/>
              <a:cs typeface="Arial" pitchFamily="34" charset="0"/>
            </a:endParaRPr>
          </a:p>
          <a:p>
            <a:pPr algn="just"/>
            <a:endParaRPr lang="en-US" sz="2200" b="1" dirty="0">
              <a:solidFill>
                <a:srgbClr val="7030A0"/>
              </a:solidFill>
              <a:latin typeface="Arial" pitchFamily="34" charset="0"/>
              <a:cs typeface="Arial" pitchFamily="34" charset="0"/>
            </a:endParaRPr>
          </a:p>
          <a:p>
            <a:pPr algn="just"/>
            <a:endParaRPr lang="en-US" sz="2200" b="1" dirty="0">
              <a:solidFill>
                <a:srgbClr val="7030A0"/>
              </a:solidFill>
              <a:latin typeface="Arial" pitchFamily="34" charset="0"/>
              <a:cs typeface="Arial" pitchFamily="34" charset="0"/>
            </a:endParaRPr>
          </a:p>
          <a:p>
            <a:pPr algn="just"/>
            <a:endParaRPr lang="en-US" sz="2200" b="1" dirty="0">
              <a:solidFill>
                <a:srgbClr val="7030A0"/>
              </a:solidFill>
              <a:latin typeface="Arial" pitchFamily="34" charset="0"/>
              <a:cs typeface="Arial" pitchFamily="34" charset="0"/>
            </a:endParaRPr>
          </a:p>
          <a:p>
            <a:pPr algn="just"/>
            <a:endParaRPr lang="en-US" sz="2200" b="1" dirty="0">
              <a:solidFill>
                <a:srgbClr val="7030A0"/>
              </a:solidFill>
              <a:latin typeface="Arial" pitchFamily="34" charset="0"/>
              <a:cs typeface="Arial" pitchFamily="34" charset="0"/>
            </a:endParaRPr>
          </a:p>
          <a:p>
            <a:pPr algn="just"/>
            <a:endParaRPr lang="en-US" sz="2200" b="1" dirty="0">
              <a:solidFill>
                <a:srgbClr val="7030A0"/>
              </a:solidFill>
              <a:latin typeface="Arial" pitchFamily="34" charset="0"/>
              <a:cs typeface="Arial" pitchFamily="34" charset="0"/>
            </a:endParaRPr>
          </a:p>
          <a:p>
            <a:pPr algn="just"/>
            <a:r>
              <a:rPr lang="en-US" sz="2200" b="1" dirty="0">
                <a:solidFill>
                  <a:srgbClr val="7030A0"/>
                </a:solidFill>
                <a:latin typeface="Arial" pitchFamily="34" charset="0"/>
                <a:cs typeface="Arial" pitchFamily="34" charset="0"/>
              </a:rPr>
              <a:t> </a:t>
            </a:r>
          </a:p>
        </p:txBody>
      </p:sp>
      <p:pic>
        <p:nvPicPr>
          <p:cNvPr id="31746" name="Picture 2" descr="7 of the Best-Known Theories of Child Development"/>
          <p:cNvPicPr>
            <a:picLocks noChangeAspect="1" noChangeArrowheads="1"/>
          </p:cNvPicPr>
          <p:nvPr/>
        </p:nvPicPr>
        <p:blipFill>
          <a:blip r:embed="rId4" cstate="print"/>
          <a:srcRect/>
          <a:stretch>
            <a:fillRect/>
          </a:stretch>
        </p:blipFill>
        <p:spPr bwMode="auto">
          <a:xfrm>
            <a:off x="5257800" y="2817283"/>
            <a:ext cx="3505199" cy="3507317"/>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2050" name="Picture 2" descr="https://tse1.mm.bing.net/th?id=OIP.ZpuXL-MHl3xow6GEnEPbsAHaFj&amp;pid=Api&amp;P=0"/>
          <p:cNvPicPr>
            <a:picLocks noChangeAspect="1" noChangeArrowheads="1"/>
          </p:cNvPicPr>
          <p:nvPr/>
        </p:nvPicPr>
        <p:blipFill>
          <a:blip r:embed="rId3" cstate="print"/>
          <a:srcRect/>
          <a:stretch>
            <a:fillRect/>
          </a:stretch>
        </p:blipFill>
        <p:spPr bwMode="auto">
          <a:xfrm>
            <a:off x="-12879" y="0"/>
            <a:ext cx="9156879" cy="7010400"/>
          </a:xfrm>
          <a:prstGeom prst="rect">
            <a:avLst/>
          </a:prstGeom>
          <a:noFill/>
        </p:spPr>
      </p:pic>
      <p:sp>
        <p:nvSpPr>
          <p:cNvPr id="6" name="TextBox 5"/>
          <p:cNvSpPr txBox="1"/>
          <p:nvPr/>
        </p:nvSpPr>
        <p:spPr>
          <a:xfrm>
            <a:off x="228600" y="2045047"/>
            <a:ext cx="5105400" cy="6755696"/>
          </a:xfrm>
          <a:prstGeom prst="rect">
            <a:avLst/>
          </a:prstGeom>
          <a:noFill/>
        </p:spPr>
        <p:txBody>
          <a:bodyPr wrap="square" rtlCol="0">
            <a:spAutoFit/>
          </a:bodyPr>
          <a:lstStyle/>
          <a:p>
            <a:pPr algn="just"/>
            <a:r>
              <a:rPr lang="en-US" sz="2800" b="1" dirty="0">
                <a:solidFill>
                  <a:srgbClr val="002060"/>
                </a:solidFill>
                <a:latin typeface="Arial" pitchFamily="34" charset="0"/>
                <a:cs typeface="Arial" pitchFamily="34" charset="0"/>
              </a:rPr>
              <a:t>Piaget theory</a:t>
            </a:r>
            <a:endParaRPr lang="en-US" sz="2800" dirty="0">
              <a:solidFill>
                <a:srgbClr val="002060"/>
              </a:solidFill>
              <a:latin typeface="Arial" pitchFamily="34" charset="0"/>
              <a:cs typeface="Arial" pitchFamily="34" charset="0"/>
            </a:endParaRPr>
          </a:p>
          <a:p>
            <a:pPr algn="just"/>
            <a:r>
              <a:rPr lang="en-US" dirty="0">
                <a:latin typeface="Arial" pitchFamily="34" charset="0"/>
                <a:cs typeface="Arial" pitchFamily="34" charset="0"/>
              </a:rPr>
              <a:t>Jean Piaget (1962) was the first psychologist to study this issue seriously for the systematic study of children's cognitive development and highlighted play as an integral part of children's cognitive development. According to his theory, it is argued that as children grow, cognitive and language development needs to be encouraged for the development of their mature talents, and in this their environment and play environment play a very important role</a:t>
            </a:r>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endParaRPr lang="en-US" sz="2500" b="1" dirty="0">
              <a:solidFill>
                <a:srgbClr val="7030A0"/>
              </a:solidFill>
              <a:latin typeface="Arial" pitchFamily="34" charset="0"/>
              <a:cs typeface="Arial" pitchFamily="34" charset="0"/>
            </a:endParaRPr>
          </a:p>
          <a:p>
            <a:pPr algn="just"/>
            <a:r>
              <a:rPr lang="en-US" sz="2500" b="1" dirty="0">
                <a:solidFill>
                  <a:srgbClr val="7030A0"/>
                </a:solidFill>
                <a:latin typeface="Arial" pitchFamily="34" charset="0"/>
                <a:cs typeface="Arial" pitchFamily="34" charset="0"/>
              </a:rPr>
              <a:t> </a:t>
            </a:r>
          </a:p>
        </p:txBody>
      </p:sp>
      <p:pic>
        <p:nvPicPr>
          <p:cNvPr id="30722" name="Picture 2" descr="Image result for cognitive development | Child development theories, Child  development activities, Piaget stages of development"/>
          <p:cNvPicPr>
            <a:picLocks noChangeAspect="1" noChangeArrowheads="1"/>
          </p:cNvPicPr>
          <p:nvPr/>
        </p:nvPicPr>
        <p:blipFill>
          <a:blip r:embed="rId4" cstate="print"/>
          <a:srcRect/>
          <a:stretch>
            <a:fillRect/>
          </a:stretch>
        </p:blipFill>
        <p:spPr bwMode="auto">
          <a:xfrm>
            <a:off x="5257800" y="2514600"/>
            <a:ext cx="3581400" cy="28956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2050" name="Picture 2" descr="https://tse1.mm.bing.net/th?id=OIP.ZpuXL-MHl3xow6GEnEPbsAHaFj&amp;pid=Api&amp;P=0"/>
          <p:cNvPicPr>
            <a:picLocks noChangeAspect="1" noChangeArrowheads="1"/>
          </p:cNvPicPr>
          <p:nvPr/>
        </p:nvPicPr>
        <p:blipFill>
          <a:blip r:embed="rId3" cstate="print"/>
          <a:srcRect/>
          <a:stretch>
            <a:fillRect/>
          </a:stretch>
        </p:blipFill>
        <p:spPr bwMode="auto">
          <a:xfrm>
            <a:off x="-12879" y="0"/>
            <a:ext cx="9156879" cy="7010400"/>
          </a:xfrm>
          <a:prstGeom prst="rect">
            <a:avLst/>
          </a:prstGeom>
          <a:noFill/>
        </p:spPr>
      </p:pic>
      <p:sp>
        <p:nvSpPr>
          <p:cNvPr id="6" name="TextBox 5"/>
          <p:cNvSpPr txBox="1"/>
          <p:nvPr/>
        </p:nvSpPr>
        <p:spPr>
          <a:xfrm>
            <a:off x="304800" y="1996619"/>
            <a:ext cx="5181600" cy="5262979"/>
          </a:xfrm>
          <a:prstGeom prst="rect">
            <a:avLst/>
          </a:prstGeom>
          <a:noFill/>
        </p:spPr>
        <p:txBody>
          <a:bodyPr wrap="square" rtlCol="0">
            <a:spAutoFit/>
          </a:bodyPr>
          <a:lstStyle/>
          <a:p>
            <a:pPr algn="just"/>
            <a:r>
              <a:rPr lang="en-US" sz="2500" b="1" dirty="0">
                <a:solidFill>
                  <a:srgbClr val="7030A0"/>
                </a:solidFill>
                <a:latin typeface="Arial" pitchFamily="34" charset="0"/>
                <a:cs typeface="Arial" pitchFamily="34" charset="0"/>
              </a:rPr>
              <a:t>Psychological theories of learning in child development </a:t>
            </a:r>
          </a:p>
          <a:p>
            <a:pPr algn="just"/>
            <a:r>
              <a:rPr lang="en-US" dirty="0">
                <a:latin typeface="Arial" pitchFamily="34" charset="0"/>
                <a:cs typeface="Arial" pitchFamily="34" charset="0"/>
              </a:rPr>
              <a:t>Children's learning areas change at different stages and their knowledge capacity changes at different stages. For this reason, it is necessary to teach them at a very early stage the tricks of the game and a kind of education inspired by different types of ethical activities. Children should be encouraged to develop through various co-curriculum activities and impart all basic education including language learning (Levine and </a:t>
            </a:r>
            <a:r>
              <a:rPr lang="en-US" dirty="0" err="1">
                <a:latin typeface="Arial" pitchFamily="34" charset="0"/>
                <a:cs typeface="Arial" pitchFamily="34" charset="0"/>
              </a:rPr>
              <a:t>Munsch</a:t>
            </a:r>
            <a:r>
              <a:rPr lang="en-US" dirty="0">
                <a:latin typeface="Arial" pitchFamily="34" charset="0"/>
                <a:cs typeface="Arial" pitchFamily="34" charset="0"/>
              </a:rPr>
              <a:t>, 2017). </a:t>
            </a:r>
            <a:endParaRPr lang="en-US" b="1" dirty="0">
              <a:solidFill>
                <a:srgbClr val="7030A0"/>
              </a:solidFill>
              <a:latin typeface="Arial" pitchFamily="34" charset="0"/>
              <a:cs typeface="Arial" pitchFamily="34" charset="0"/>
            </a:endParaRPr>
          </a:p>
          <a:p>
            <a:pPr algn="just"/>
            <a:endParaRPr lang="en-US" dirty="0">
              <a:latin typeface="Arial" pitchFamily="34" charset="0"/>
              <a:cs typeface="Arial" pitchFamily="34" charset="0"/>
            </a:endParaRPr>
          </a:p>
          <a:p>
            <a:pPr algn="just"/>
            <a:r>
              <a:rPr lang="en-US" sz="2200" dirty="0">
                <a:latin typeface="Arial" pitchFamily="34" charset="0"/>
                <a:cs typeface="Arial" pitchFamily="34" charset="0"/>
              </a:rPr>
              <a:t> </a:t>
            </a:r>
          </a:p>
          <a:p>
            <a:pPr algn="just"/>
            <a:endParaRPr lang="en-US" sz="2200" b="1" dirty="0">
              <a:solidFill>
                <a:srgbClr val="7030A0"/>
              </a:solidFill>
              <a:latin typeface="Arial" pitchFamily="34" charset="0"/>
              <a:cs typeface="Arial" pitchFamily="34" charset="0"/>
            </a:endParaRPr>
          </a:p>
          <a:p>
            <a:pPr algn="just"/>
            <a:endParaRPr lang="en-US" sz="2200" b="1" dirty="0">
              <a:solidFill>
                <a:srgbClr val="7030A0"/>
              </a:solidFill>
              <a:latin typeface="Arial" pitchFamily="34" charset="0"/>
              <a:cs typeface="Arial" pitchFamily="34" charset="0"/>
            </a:endParaRPr>
          </a:p>
          <a:p>
            <a:pPr algn="just"/>
            <a:r>
              <a:rPr lang="en-US" sz="2200" b="1" dirty="0">
                <a:solidFill>
                  <a:srgbClr val="7030A0"/>
                </a:solidFill>
                <a:latin typeface="Arial" pitchFamily="34" charset="0"/>
                <a:cs typeface="Arial" pitchFamily="34" charset="0"/>
              </a:rPr>
              <a:t> </a:t>
            </a:r>
          </a:p>
        </p:txBody>
      </p:sp>
      <p:pic>
        <p:nvPicPr>
          <p:cNvPr id="29698" name="Picture 2" descr="What are theories of 'staged' child development?"/>
          <p:cNvPicPr>
            <a:picLocks noChangeAspect="1" noChangeArrowheads="1"/>
          </p:cNvPicPr>
          <p:nvPr/>
        </p:nvPicPr>
        <p:blipFill>
          <a:blip r:embed="rId4" cstate="print"/>
          <a:srcRect/>
          <a:stretch>
            <a:fillRect/>
          </a:stretch>
        </p:blipFill>
        <p:spPr bwMode="auto">
          <a:xfrm>
            <a:off x="5334000" y="2743200"/>
            <a:ext cx="3505200" cy="27432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2050" name="Picture 2" descr="https://tse1.mm.bing.net/th?id=OIP.ZpuXL-MHl3xow6GEnEPbsAHaFj&amp;pid=Api&amp;P=0"/>
          <p:cNvPicPr>
            <a:picLocks noChangeAspect="1" noChangeArrowheads="1"/>
          </p:cNvPicPr>
          <p:nvPr/>
        </p:nvPicPr>
        <p:blipFill>
          <a:blip r:embed="rId3" cstate="print"/>
          <a:srcRect/>
          <a:stretch>
            <a:fillRect/>
          </a:stretch>
        </p:blipFill>
        <p:spPr bwMode="auto">
          <a:xfrm>
            <a:off x="-12879" y="0"/>
            <a:ext cx="9156879" cy="7010400"/>
          </a:xfrm>
          <a:prstGeom prst="rect">
            <a:avLst/>
          </a:prstGeom>
          <a:noFill/>
        </p:spPr>
      </p:pic>
      <p:sp>
        <p:nvSpPr>
          <p:cNvPr id="6" name="TextBox 5"/>
          <p:cNvSpPr txBox="1"/>
          <p:nvPr/>
        </p:nvSpPr>
        <p:spPr>
          <a:xfrm>
            <a:off x="304800" y="2022455"/>
            <a:ext cx="4495800" cy="8340745"/>
          </a:xfrm>
          <a:prstGeom prst="rect">
            <a:avLst/>
          </a:prstGeom>
          <a:noFill/>
        </p:spPr>
        <p:txBody>
          <a:bodyPr wrap="square" rtlCol="0">
            <a:spAutoFit/>
          </a:bodyPr>
          <a:lstStyle/>
          <a:p>
            <a:r>
              <a:rPr lang="en-US" sz="2800" b="1" dirty="0">
                <a:solidFill>
                  <a:srgbClr val="7030A0"/>
                </a:solidFill>
                <a:latin typeface="Arial" pitchFamily="34" charset="0"/>
                <a:cs typeface="Arial" pitchFamily="34" charset="0"/>
              </a:rPr>
              <a:t>Conclusion</a:t>
            </a:r>
            <a:endParaRPr lang="en-US" sz="2800" b="1" dirty="0">
              <a:latin typeface="Arial" pitchFamily="34" charset="0"/>
              <a:cs typeface="Arial" pitchFamily="34" charset="0"/>
            </a:endParaRPr>
          </a:p>
          <a:p>
            <a:r>
              <a:rPr lang="en-US" dirty="0">
                <a:latin typeface="Arial" pitchFamily="34" charset="0"/>
                <a:cs typeface="Arial" pitchFamily="34" charset="0"/>
              </a:rPr>
              <a:t>Play and learning activities play a very important role in </a:t>
            </a:r>
            <a:r>
              <a:rPr lang="en-US" dirty="0" err="1">
                <a:latin typeface="Arial" pitchFamily="34" charset="0"/>
                <a:cs typeface="Arial" pitchFamily="34" charset="0"/>
              </a:rPr>
              <a:t>creche</a:t>
            </a:r>
            <a:r>
              <a:rPr lang="en-US" dirty="0">
                <a:latin typeface="Arial" pitchFamily="34" charset="0"/>
                <a:cs typeface="Arial" pitchFamily="34" charset="0"/>
              </a:rPr>
              <a:t> activities for the development of children's intelligence. In particular, learning through play helps children develop intelligence as well as gives them joy. This presentation mentions two </a:t>
            </a:r>
            <a:r>
              <a:rPr lang="en-US" dirty="0" err="1">
                <a:latin typeface="Arial" pitchFamily="34" charset="0"/>
                <a:cs typeface="Arial" pitchFamily="34" charset="0"/>
              </a:rPr>
              <a:t>creche</a:t>
            </a:r>
            <a:r>
              <a:rPr lang="en-US" dirty="0">
                <a:latin typeface="Arial" pitchFamily="34" charset="0"/>
                <a:cs typeface="Arial" pitchFamily="34" charset="0"/>
              </a:rPr>
              <a:t> activities for children's intellectual development and presents psychological theories about their relevance. </a:t>
            </a:r>
          </a:p>
          <a:p>
            <a:r>
              <a:rPr lang="en-US" sz="2800" dirty="0">
                <a:latin typeface="Arial" pitchFamily="34" charset="0"/>
                <a:cs typeface="Arial" pitchFamily="34" charset="0"/>
              </a:rPr>
              <a:t> </a:t>
            </a:r>
          </a:p>
          <a:p>
            <a:endParaRPr lang="en-US" sz="2500" b="1" dirty="0">
              <a:solidFill>
                <a:srgbClr val="7030A0"/>
              </a:solidFill>
              <a:latin typeface="Arial" pitchFamily="34" charset="0"/>
              <a:cs typeface="Arial" pitchFamily="34" charset="0"/>
            </a:endParaRPr>
          </a:p>
          <a:p>
            <a:endParaRPr lang="en-US" sz="2500" b="1" dirty="0">
              <a:solidFill>
                <a:srgbClr val="7030A0"/>
              </a:solidFill>
              <a:latin typeface="Arial" pitchFamily="34" charset="0"/>
              <a:cs typeface="Arial" pitchFamily="34" charset="0"/>
            </a:endParaRPr>
          </a:p>
          <a:p>
            <a:endParaRPr lang="en-US" sz="2500" b="1" dirty="0">
              <a:solidFill>
                <a:srgbClr val="7030A0"/>
              </a:solidFill>
              <a:latin typeface="Arial" pitchFamily="34" charset="0"/>
              <a:cs typeface="Arial" pitchFamily="34" charset="0"/>
            </a:endParaRPr>
          </a:p>
          <a:p>
            <a:endParaRPr lang="en-US" sz="2500" b="1" dirty="0">
              <a:solidFill>
                <a:srgbClr val="7030A0"/>
              </a:solidFill>
              <a:latin typeface="Arial" pitchFamily="34" charset="0"/>
              <a:cs typeface="Arial" pitchFamily="34" charset="0"/>
            </a:endParaRPr>
          </a:p>
          <a:p>
            <a:endParaRPr lang="en-US" sz="2500" b="1" dirty="0">
              <a:solidFill>
                <a:srgbClr val="7030A0"/>
              </a:solidFill>
              <a:latin typeface="Arial" pitchFamily="34" charset="0"/>
              <a:cs typeface="Arial" pitchFamily="34" charset="0"/>
            </a:endParaRPr>
          </a:p>
          <a:p>
            <a:endParaRPr lang="en-US" sz="2500" b="1" dirty="0">
              <a:solidFill>
                <a:srgbClr val="7030A0"/>
              </a:solidFill>
              <a:latin typeface="Arial" pitchFamily="34" charset="0"/>
              <a:cs typeface="Arial" pitchFamily="34" charset="0"/>
            </a:endParaRPr>
          </a:p>
          <a:p>
            <a:endParaRPr lang="en-US" sz="2500" b="1" dirty="0">
              <a:solidFill>
                <a:srgbClr val="7030A0"/>
              </a:solidFill>
              <a:latin typeface="Arial" pitchFamily="34" charset="0"/>
              <a:cs typeface="Arial" pitchFamily="34" charset="0"/>
            </a:endParaRPr>
          </a:p>
          <a:p>
            <a:endParaRPr lang="en-US" sz="2500" b="1" dirty="0">
              <a:solidFill>
                <a:srgbClr val="7030A0"/>
              </a:solidFill>
              <a:latin typeface="Arial" pitchFamily="34" charset="0"/>
              <a:cs typeface="Arial" pitchFamily="34" charset="0"/>
            </a:endParaRPr>
          </a:p>
          <a:p>
            <a:endParaRPr lang="en-US" sz="2500" b="1" dirty="0">
              <a:solidFill>
                <a:srgbClr val="7030A0"/>
              </a:solidFill>
              <a:latin typeface="Arial" pitchFamily="34" charset="0"/>
              <a:cs typeface="Arial" pitchFamily="34" charset="0"/>
            </a:endParaRPr>
          </a:p>
          <a:p>
            <a:endParaRPr lang="en-US" sz="2500" b="1" dirty="0">
              <a:solidFill>
                <a:srgbClr val="7030A0"/>
              </a:solidFill>
              <a:latin typeface="Arial" pitchFamily="34" charset="0"/>
              <a:cs typeface="Arial" pitchFamily="34" charset="0"/>
            </a:endParaRPr>
          </a:p>
          <a:p>
            <a:endParaRPr lang="en-US" sz="2500" b="1" dirty="0">
              <a:solidFill>
                <a:srgbClr val="7030A0"/>
              </a:solidFill>
              <a:latin typeface="Arial" pitchFamily="34" charset="0"/>
              <a:cs typeface="Arial" pitchFamily="34" charset="0"/>
            </a:endParaRPr>
          </a:p>
          <a:p>
            <a:r>
              <a:rPr lang="en-US" sz="2500" b="1" dirty="0">
                <a:solidFill>
                  <a:srgbClr val="7030A0"/>
                </a:solidFill>
                <a:latin typeface="Arial" pitchFamily="34" charset="0"/>
                <a:cs typeface="Arial" pitchFamily="34" charset="0"/>
              </a:rPr>
              <a:t> </a:t>
            </a:r>
          </a:p>
        </p:txBody>
      </p:sp>
      <p:pic>
        <p:nvPicPr>
          <p:cNvPr id="28674" name="Picture 2" descr="Using Technology to Enhance Early Childhood Education | Edutopia"/>
          <p:cNvPicPr>
            <a:picLocks noChangeAspect="1" noChangeArrowheads="1"/>
          </p:cNvPicPr>
          <p:nvPr/>
        </p:nvPicPr>
        <p:blipFill>
          <a:blip r:embed="rId4" cstate="print"/>
          <a:srcRect/>
          <a:stretch>
            <a:fillRect/>
          </a:stretch>
        </p:blipFill>
        <p:spPr bwMode="auto">
          <a:xfrm>
            <a:off x="4800600" y="2438400"/>
            <a:ext cx="3962400" cy="29718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2050" name="Picture 2" descr="https://tse1.mm.bing.net/th?id=OIP.ZpuXL-MHl3xow6GEnEPbsAHaFj&amp;pid=Api&amp;P=0"/>
          <p:cNvPicPr>
            <a:picLocks noChangeAspect="1" noChangeArrowheads="1"/>
          </p:cNvPicPr>
          <p:nvPr/>
        </p:nvPicPr>
        <p:blipFill>
          <a:blip r:embed="rId3" cstate="print"/>
          <a:srcRect/>
          <a:stretch>
            <a:fillRect/>
          </a:stretch>
        </p:blipFill>
        <p:spPr bwMode="auto">
          <a:xfrm>
            <a:off x="-12879" y="0"/>
            <a:ext cx="9156879" cy="7010400"/>
          </a:xfrm>
          <a:prstGeom prst="rect">
            <a:avLst/>
          </a:prstGeom>
          <a:noFill/>
        </p:spPr>
      </p:pic>
      <p:sp>
        <p:nvSpPr>
          <p:cNvPr id="6" name="TextBox 5"/>
          <p:cNvSpPr txBox="1"/>
          <p:nvPr/>
        </p:nvSpPr>
        <p:spPr>
          <a:xfrm>
            <a:off x="304800" y="1913513"/>
            <a:ext cx="8153400" cy="5816977"/>
          </a:xfrm>
          <a:prstGeom prst="rect">
            <a:avLst/>
          </a:prstGeom>
          <a:noFill/>
        </p:spPr>
        <p:txBody>
          <a:bodyPr wrap="square" rtlCol="0">
            <a:spAutoFit/>
          </a:bodyPr>
          <a:lstStyle/>
          <a:p>
            <a:pPr algn="just"/>
            <a:r>
              <a:rPr lang="en-US" sz="1200" b="1" dirty="0">
                <a:solidFill>
                  <a:srgbClr val="7030A0"/>
                </a:solidFill>
                <a:latin typeface="Arial" pitchFamily="34" charset="0"/>
                <a:cs typeface="Arial" pitchFamily="34" charset="0"/>
              </a:rPr>
              <a:t>References </a:t>
            </a:r>
          </a:p>
          <a:p>
            <a:pPr marL="0" marR="0" algn="just">
              <a:lnSpc>
                <a:spcPct val="150000"/>
              </a:lnSpc>
              <a:spcBef>
                <a:spcPts val="0"/>
              </a:spcBef>
              <a:spcAft>
                <a:spcPts val="0"/>
              </a:spcAft>
            </a:pPr>
            <a:r>
              <a:rPr lang="en-GB" sz="1200" dirty="0" err="1">
                <a:effectLst/>
                <a:latin typeface="Arial" panose="020B0604020202020204" pitchFamily="34" charset="0"/>
                <a:ea typeface="Times New Roman" panose="02020603050405020304" pitchFamily="18" charset="0"/>
              </a:rPr>
              <a:t>Bootzin</a:t>
            </a:r>
            <a:r>
              <a:rPr lang="en-GB" sz="1200" dirty="0">
                <a:effectLst/>
                <a:latin typeface="Arial" panose="020B0604020202020204" pitchFamily="34" charset="0"/>
                <a:ea typeface="Times New Roman" panose="02020603050405020304" pitchFamily="18" charset="0"/>
              </a:rPr>
              <a:t>, R.R. and Dennis, W. (2014) “Children of the Creche,” </a:t>
            </a:r>
            <a:r>
              <a:rPr lang="en-GB" sz="1200" i="1" dirty="0">
                <a:effectLst/>
                <a:latin typeface="Arial" panose="020B0604020202020204" pitchFamily="34" charset="0"/>
                <a:ea typeface="Times New Roman" panose="02020603050405020304" pitchFamily="18" charset="0"/>
              </a:rPr>
              <a:t>The American Journal of Psychology</a:t>
            </a:r>
            <a:r>
              <a:rPr lang="en-GB" sz="1200" dirty="0">
                <a:effectLst/>
                <a:latin typeface="Arial" panose="020B0604020202020204" pitchFamily="34" charset="0"/>
                <a:ea typeface="Times New Roman" panose="02020603050405020304" pitchFamily="18" charset="0"/>
              </a:rPr>
              <a:t>, 87(1/2), p. 327. Available at: https://doi.org/10.2307/1422038. </a:t>
            </a:r>
            <a:endParaRPr lang="en-GB" sz="12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200" dirty="0">
                <a:effectLst/>
                <a:latin typeface="Times New Roman" panose="02020603050405020304" pitchFamily="18" charset="0"/>
                <a:ea typeface="Times New Roman" panose="02020603050405020304" pitchFamily="18" charset="0"/>
              </a:rPr>
              <a:t>Burke, P.J. (2020). </a:t>
            </a:r>
            <a:r>
              <a:rPr lang="en-GB" sz="1200" i="1" dirty="0">
                <a:effectLst/>
                <a:latin typeface="Times New Roman" panose="02020603050405020304" pitchFamily="18" charset="0"/>
                <a:ea typeface="Times New Roman" panose="02020603050405020304" pitchFamily="18" charset="0"/>
              </a:rPr>
              <a:t>Contemporary Social Psychological Theories: Second Edition</a:t>
            </a:r>
            <a:r>
              <a:rPr lang="en-GB" sz="1200" dirty="0">
                <a:effectLst/>
                <a:latin typeface="Times New Roman" panose="02020603050405020304" pitchFamily="18" charset="0"/>
                <a:ea typeface="Times New Roman" panose="02020603050405020304" pitchFamily="18" charset="0"/>
              </a:rPr>
              <a:t>. Stanford, CA: Stanford University Press.</a:t>
            </a:r>
          </a:p>
          <a:p>
            <a:pPr marL="0" marR="0" algn="just">
              <a:lnSpc>
                <a:spcPct val="150000"/>
              </a:lnSpc>
              <a:spcBef>
                <a:spcPts val="0"/>
              </a:spcBef>
              <a:spcAft>
                <a:spcPts val="0"/>
              </a:spcAft>
            </a:pPr>
            <a:r>
              <a:rPr lang="en-GB" sz="1200" dirty="0" err="1">
                <a:effectLst/>
                <a:latin typeface="Arial" panose="020B0604020202020204" pitchFamily="34" charset="0"/>
                <a:ea typeface="Times New Roman" panose="02020603050405020304" pitchFamily="18" charset="0"/>
              </a:rPr>
              <a:t>Giawa</a:t>
            </a:r>
            <a:r>
              <a:rPr lang="en-GB" sz="1200" dirty="0">
                <a:effectLst/>
                <a:latin typeface="Arial" panose="020B0604020202020204" pitchFamily="34" charset="0"/>
                <a:ea typeface="Times New Roman" panose="02020603050405020304" pitchFamily="18" charset="0"/>
              </a:rPr>
              <a:t>, Y. and Panjaitan, N.B. (2021) “The correlation between students' vocabulary mastery and reading comprehension: A meta-analysis,” </a:t>
            </a:r>
            <a:r>
              <a:rPr lang="en-GB" sz="1200" i="1" dirty="0" err="1">
                <a:effectLst/>
                <a:latin typeface="Arial" panose="020B0604020202020204" pitchFamily="34" charset="0"/>
                <a:ea typeface="Times New Roman" panose="02020603050405020304" pitchFamily="18" charset="0"/>
              </a:rPr>
              <a:t>Jurnal</a:t>
            </a:r>
            <a:r>
              <a:rPr lang="en-GB" sz="1200" i="1" dirty="0">
                <a:effectLst/>
                <a:latin typeface="Arial" panose="020B0604020202020204" pitchFamily="34" charset="0"/>
                <a:ea typeface="Times New Roman" panose="02020603050405020304" pitchFamily="18" charset="0"/>
              </a:rPr>
              <a:t> Bahasa </a:t>
            </a:r>
            <a:r>
              <a:rPr lang="en-GB" sz="1200" i="1" dirty="0" err="1">
                <a:effectLst/>
                <a:latin typeface="Arial" panose="020B0604020202020204" pitchFamily="34" charset="0"/>
                <a:ea typeface="Times New Roman" panose="02020603050405020304" pitchFamily="18" charset="0"/>
              </a:rPr>
              <a:t>Inggris</a:t>
            </a:r>
            <a:r>
              <a:rPr lang="en-GB" sz="1200" i="1" dirty="0">
                <a:effectLst/>
                <a:latin typeface="Arial" panose="020B0604020202020204" pitchFamily="34" charset="0"/>
                <a:ea typeface="Times New Roman" panose="02020603050405020304" pitchFamily="18" charset="0"/>
              </a:rPr>
              <a:t> </a:t>
            </a:r>
            <a:r>
              <a:rPr lang="en-GB" sz="1200" i="1" dirty="0" err="1">
                <a:effectLst/>
                <a:latin typeface="Arial" panose="020B0604020202020204" pitchFamily="34" charset="0"/>
                <a:ea typeface="Times New Roman" panose="02020603050405020304" pitchFamily="18" charset="0"/>
              </a:rPr>
              <a:t>Terapan</a:t>
            </a:r>
            <a:r>
              <a:rPr lang="en-GB" sz="1200" dirty="0">
                <a:effectLst/>
                <a:latin typeface="Arial" panose="020B0604020202020204" pitchFamily="34" charset="0"/>
                <a:ea typeface="Times New Roman" panose="02020603050405020304" pitchFamily="18" charset="0"/>
              </a:rPr>
              <a:t>, 7(1), pp. 45–60. Available at: https://doi.org/10.35313/jbit.v7i2.3519. </a:t>
            </a:r>
            <a:endParaRPr lang="en-GB" sz="12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200" dirty="0" err="1">
                <a:effectLst/>
                <a:latin typeface="Times New Roman" panose="02020603050405020304" pitchFamily="18" charset="0"/>
                <a:ea typeface="Times New Roman" panose="02020603050405020304" pitchFamily="18" charset="0"/>
              </a:rPr>
              <a:t>Koffmann</a:t>
            </a:r>
            <a:r>
              <a:rPr lang="en-GB" sz="1200" dirty="0">
                <a:effectLst/>
                <a:latin typeface="Times New Roman" panose="02020603050405020304" pitchFamily="18" charset="0"/>
                <a:ea typeface="Times New Roman" panose="02020603050405020304" pitchFamily="18" charset="0"/>
              </a:rPr>
              <a:t>, A. and M Grace Walters (2014). </a:t>
            </a:r>
            <a:r>
              <a:rPr lang="en-GB" sz="1200" i="1" dirty="0">
                <a:effectLst/>
                <a:latin typeface="Times New Roman" panose="02020603050405020304" pitchFamily="18" charset="0"/>
                <a:ea typeface="Times New Roman" panose="02020603050405020304" pitchFamily="18" charset="0"/>
              </a:rPr>
              <a:t>Introduction to psychological theories and psychotherapy</a:t>
            </a:r>
            <a:r>
              <a:rPr lang="en-GB" sz="1200" dirty="0">
                <a:effectLst/>
                <a:latin typeface="Times New Roman" panose="02020603050405020304" pitchFamily="18" charset="0"/>
                <a:ea typeface="Times New Roman" panose="02020603050405020304" pitchFamily="18" charset="0"/>
              </a:rPr>
              <a:t>. Oxford: Oxford University Press.</a:t>
            </a:r>
          </a:p>
          <a:p>
            <a:pPr marL="0" marR="0" algn="just">
              <a:lnSpc>
                <a:spcPct val="150000"/>
              </a:lnSpc>
              <a:spcBef>
                <a:spcPts val="0"/>
              </a:spcBef>
              <a:spcAft>
                <a:spcPts val="0"/>
              </a:spcAft>
            </a:pPr>
            <a:r>
              <a:rPr lang="en-GB" sz="1200" dirty="0">
                <a:effectLst/>
                <a:latin typeface="Arial" panose="020B0604020202020204" pitchFamily="34" charset="0"/>
                <a:ea typeface="Times New Roman" panose="02020603050405020304" pitchFamily="18" charset="0"/>
              </a:rPr>
              <a:t>Levine, L.E. and </a:t>
            </a:r>
            <a:r>
              <a:rPr lang="en-GB" sz="1200" dirty="0" err="1">
                <a:effectLst/>
                <a:latin typeface="Arial" panose="020B0604020202020204" pitchFamily="34" charset="0"/>
                <a:ea typeface="Times New Roman" panose="02020603050405020304" pitchFamily="18" charset="0"/>
              </a:rPr>
              <a:t>Munsch</a:t>
            </a:r>
            <a:r>
              <a:rPr lang="en-GB" sz="1200" dirty="0">
                <a:effectLst/>
                <a:latin typeface="Arial" panose="020B0604020202020204" pitchFamily="34" charset="0"/>
                <a:ea typeface="Times New Roman" panose="02020603050405020304" pitchFamily="18" charset="0"/>
              </a:rPr>
              <a:t>, J. (2017) </a:t>
            </a:r>
            <a:r>
              <a:rPr lang="en-GB" sz="1200" i="1" dirty="0">
                <a:effectLst/>
                <a:latin typeface="Arial" panose="020B0604020202020204" pitchFamily="34" charset="0"/>
                <a:ea typeface="Times New Roman" panose="02020603050405020304" pitchFamily="18" charset="0"/>
              </a:rPr>
              <a:t>Child development: An active learning approach</a:t>
            </a:r>
            <a:r>
              <a:rPr lang="en-GB" sz="1200" dirty="0">
                <a:effectLst/>
                <a:latin typeface="Arial" panose="020B0604020202020204" pitchFamily="34" charset="0"/>
                <a:ea typeface="Times New Roman" panose="02020603050405020304" pitchFamily="18" charset="0"/>
              </a:rPr>
              <a:t>. Thousand Oaks, CA: SAGE. </a:t>
            </a:r>
            <a:endParaRPr lang="en-GB" sz="12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200" dirty="0">
                <a:effectLst/>
                <a:latin typeface="Arial" panose="020B0604020202020204" pitchFamily="34" charset="0"/>
                <a:ea typeface="Times New Roman" panose="02020603050405020304" pitchFamily="18" charset="0"/>
              </a:rPr>
              <a:t>Lightfoot, C., Cole, M. and Cole, S. (2018) </a:t>
            </a:r>
            <a:r>
              <a:rPr lang="en-GB" sz="1200" i="1" dirty="0">
                <a:effectLst/>
                <a:latin typeface="Arial" panose="020B0604020202020204" pitchFamily="34" charset="0"/>
                <a:ea typeface="Times New Roman" panose="02020603050405020304" pitchFamily="18" charset="0"/>
              </a:rPr>
              <a:t>The development of children</a:t>
            </a:r>
            <a:r>
              <a:rPr lang="en-GB" sz="1200" dirty="0">
                <a:effectLst/>
                <a:latin typeface="Arial" panose="020B0604020202020204" pitchFamily="34" charset="0"/>
                <a:ea typeface="Times New Roman" panose="02020603050405020304" pitchFamily="18" charset="0"/>
              </a:rPr>
              <a:t>. New York, NY: Worth Publishers/ </a:t>
            </a:r>
            <a:r>
              <a:rPr lang="en-GB" sz="1200" dirty="0" err="1">
                <a:effectLst/>
                <a:latin typeface="Arial" panose="020B0604020202020204" pitchFamily="34" charset="0"/>
                <a:ea typeface="Times New Roman" panose="02020603050405020304" pitchFamily="18" charset="0"/>
              </a:rPr>
              <a:t>macmillan</a:t>
            </a:r>
            <a:r>
              <a:rPr lang="en-GB" sz="1200" dirty="0">
                <a:effectLst/>
                <a:latin typeface="Arial" panose="020B0604020202020204" pitchFamily="34" charset="0"/>
                <a:ea typeface="Times New Roman" panose="02020603050405020304" pitchFamily="18" charset="0"/>
              </a:rPr>
              <a:t> education. </a:t>
            </a:r>
            <a:endParaRPr lang="en-GB" sz="12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200" dirty="0">
                <a:effectLst/>
                <a:latin typeface="Arial" panose="020B0604020202020204" pitchFamily="34" charset="0"/>
                <a:ea typeface="Times New Roman" panose="02020603050405020304" pitchFamily="18" charset="0"/>
              </a:rPr>
              <a:t>Martin, C. (2017) “Children, mobile phones and outdoor play,” </a:t>
            </a:r>
            <a:r>
              <a:rPr lang="en-GB" sz="1200" i="1" dirty="0">
                <a:effectLst/>
                <a:latin typeface="Arial" panose="020B0604020202020204" pitchFamily="34" charset="0"/>
                <a:ea typeface="Times New Roman" panose="02020603050405020304" pitchFamily="18" charset="0"/>
              </a:rPr>
              <a:t>Practice-based Research in Children's Play</a:t>
            </a:r>
            <a:r>
              <a:rPr lang="en-GB" sz="1200" dirty="0">
                <a:effectLst/>
                <a:latin typeface="Arial" panose="020B0604020202020204" pitchFamily="34" charset="0"/>
                <a:ea typeface="Times New Roman" panose="02020603050405020304" pitchFamily="18" charset="0"/>
              </a:rPr>
              <a:t> [Preprint]. Available at: https://doi.org/10.1332/policypress/9781447330035.003.0010. </a:t>
            </a:r>
            <a:endParaRPr lang="en-GB" sz="12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200" dirty="0">
                <a:effectLst/>
                <a:latin typeface="Arial" panose="020B0604020202020204" pitchFamily="34" charset="0"/>
                <a:ea typeface="Times New Roman" panose="02020603050405020304" pitchFamily="18" charset="0"/>
              </a:rPr>
              <a:t>Miller, P.H. (2016) </a:t>
            </a:r>
            <a:r>
              <a:rPr lang="en-GB" sz="1200" i="1" dirty="0">
                <a:effectLst/>
                <a:latin typeface="Arial" panose="020B0604020202020204" pitchFamily="34" charset="0"/>
                <a:ea typeface="Times New Roman" panose="02020603050405020304" pitchFamily="18" charset="0"/>
              </a:rPr>
              <a:t>Theories of developmental psychology</a:t>
            </a:r>
            <a:r>
              <a:rPr lang="en-GB" sz="1200" dirty="0">
                <a:effectLst/>
                <a:latin typeface="Arial" panose="020B0604020202020204" pitchFamily="34" charset="0"/>
                <a:ea typeface="Times New Roman" panose="02020603050405020304" pitchFamily="18" charset="0"/>
              </a:rPr>
              <a:t>. New York: Worth Publishers Macmillan Learning. </a:t>
            </a:r>
            <a:endParaRPr lang="en-GB" sz="1200" dirty="0">
              <a:effectLst/>
              <a:latin typeface="Times New Roman" panose="02020603050405020304" pitchFamily="18" charset="0"/>
              <a:ea typeface="Times New Roman" panose="02020603050405020304" pitchFamily="18" charset="0"/>
            </a:endParaRPr>
          </a:p>
          <a:p>
            <a:pPr algn="just"/>
            <a:r>
              <a:rPr lang="en-US" sz="1200" dirty="0">
                <a:latin typeface="Arial" pitchFamily="34" charset="0"/>
                <a:cs typeface="Arial" pitchFamily="34" charset="0"/>
              </a:rPr>
              <a:t> </a:t>
            </a:r>
          </a:p>
          <a:p>
            <a:pPr algn="just"/>
            <a:endParaRPr lang="en-US" sz="1200" dirty="0">
              <a:latin typeface="Arial" pitchFamily="34" charset="0"/>
              <a:cs typeface="Arial" pitchFamily="34" charset="0"/>
            </a:endParaRPr>
          </a:p>
          <a:p>
            <a:pPr algn="just"/>
            <a:endParaRPr lang="en-US" sz="1200" b="1" dirty="0">
              <a:solidFill>
                <a:srgbClr val="7030A0"/>
              </a:solidFill>
              <a:latin typeface="Arial" pitchFamily="34" charset="0"/>
              <a:cs typeface="Arial" pitchFamily="34" charset="0"/>
            </a:endParaRPr>
          </a:p>
          <a:p>
            <a:pPr algn="just"/>
            <a:endParaRPr lang="en-US" sz="1200" b="1" dirty="0">
              <a:solidFill>
                <a:srgbClr val="7030A0"/>
              </a:solidFill>
              <a:latin typeface="Arial" pitchFamily="34" charset="0"/>
              <a:cs typeface="Arial" pitchFamily="34" charset="0"/>
            </a:endParaRPr>
          </a:p>
          <a:p>
            <a:pPr algn="just"/>
            <a:endParaRPr lang="en-US" sz="1200" b="1" dirty="0">
              <a:solidFill>
                <a:srgbClr val="7030A0"/>
              </a:solidFill>
              <a:latin typeface="Arial" pitchFamily="34" charset="0"/>
              <a:cs typeface="Arial" pitchFamily="34" charset="0"/>
            </a:endParaRPr>
          </a:p>
          <a:p>
            <a:pPr algn="just"/>
            <a:endParaRPr lang="en-US" sz="1200" b="1" dirty="0">
              <a:solidFill>
                <a:srgbClr val="7030A0"/>
              </a:solidFill>
              <a:latin typeface="Arial" pitchFamily="34" charset="0"/>
              <a:cs typeface="Arial" pitchFamily="34" charset="0"/>
            </a:endParaRPr>
          </a:p>
          <a:p>
            <a:pPr algn="just"/>
            <a:endParaRPr lang="en-US" sz="1200" b="1" dirty="0">
              <a:solidFill>
                <a:srgbClr val="7030A0"/>
              </a:solidFill>
              <a:latin typeface="Arial" pitchFamily="34" charset="0"/>
              <a:cs typeface="Arial" pitchFamily="34" charset="0"/>
            </a:endParaRPr>
          </a:p>
          <a:p>
            <a:pPr algn="just"/>
            <a:endParaRPr lang="en-US" sz="1200" b="1" dirty="0">
              <a:solidFill>
                <a:srgbClr val="7030A0"/>
              </a:solidFill>
              <a:latin typeface="Arial" pitchFamily="34" charset="0"/>
              <a:cs typeface="Arial" pitchFamily="34" charset="0"/>
            </a:endParaRPr>
          </a:p>
          <a:p>
            <a:pPr algn="just"/>
            <a:r>
              <a:rPr lang="en-US" sz="1200" b="1" dirty="0">
                <a:solidFill>
                  <a:srgbClr val="7030A0"/>
                </a:solidFill>
                <a:latin typeface="Arial" pitchFamily="34" charset="0"/>
                <a:cs typeface="Arial" pitchFamily="34" charset="0"/>
              </a:rPr>
              <a:t>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2096</Words>
  <Application>Microsoft Office PowerPoint</Application>
  <PresentationFormat>On-screen Show (4:3)</PresentationFormat>
  <Paragraphs>152</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hoque</dc:creator>
  <cp:lastModifiedBy>hoquejoyrul@yahoo.com</cp:lastModifiedBy>
  <cp:revision>1</cp:revision>
  <dcterms:created xsi:type="dcterms:W3CDTF">2023-02-05T09:37:41Z</dcterms:created>
  <dcterms:modified xsi:type="dcterms:W3CDTF">2023-02-16T21:09:44Z</dcterms:modified>
</cp:coreProperties>
</file>