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" ContentType="application/vnd.ms-exce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3"/>
  </p:notesMasterIdLst>
  <p:handoutMasterIdLst>
    <p:handoutMasterId r:id="rId34"/>
  </p:handoutMasterIdLst>
  <p:sldIdLst>
    <p:sldId id="277" r:id="rId2"/>
    <p:sldId id="342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74" r:id="rId13"/>
    <p:sldId id="275" r:id="rId14"/>
    <p:sldId id="334" r:id="rId15"/>
    <p:sldId id="339" r:id="rId16"/>
    <p:sldId id="340" r:id="rId17"/>
    <p:sldId id="281" r:id="rId18"/>
    <p:sldId id="282" r:id="rId19"/>
    <p:sldId id="283" r:id="rId20"/>
    <p:sldId id="285" r:id="rId21"/>
    <p:sldId id="328" r:id="rId22"/>
    <p:sldId id="344" r:id="rId23"/>
    <p:sldId id="288" r:id="rId24"/>
    <p:sldId id="290" r:id="rId25"/>
    <p:sldId id="291" r:id="rId26"/>
    <p:sldId id="298" r:id="rId27"/>
    <p:sldId id="343" r:id="rId28"/>
    <p:sldId id="302" r:id="rId29"/>
    <p:sldId id="303" r:id="rId30"/>
    <p:sldId id="305" r:id="rId31"/>
    <p:sldId id="327" r:id="rId32"/>
  </p:sldIdLst>
  <p:sldSz cx="12192000" cy="6858000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FBED9F-F72D-44C4-8858-1769DA569731}" v="1" dt="2025-06-02T08:11:35.4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126" autoAdjust="0"/>
    <p:restoredTop sz="93252" autoAdjust="0"/>
  </p:normalViewPr>
  <p:slideViewPr>
    <p:cSldViewPr>
      <p:cViewPr>
        <p:scale>
          <a:sx n="69" d="100"/>
          <a:sy n="69" d="100"/>
        </p:scale>
        <p:origin x="356" y="3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6-02T09:13:34.824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30 16388,'28'-3'0,"7"11"0,1 2 0,-29-10 0,0 0 0,1-1 0,-1 0 0,11-2 0,29-10 0,-17 3 0,-12 8 0,-4 2 0,-2 4 0,2 1 0,1 0 0,-2-6 0,-2-5 0,-2-1 0,-2-1 0,-1 1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6-02T09:13:47.51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88 16388,'0'0'0,"21"-19"0,-2 3 0,-4 8 0,-38-26 0,24 24 0,14 16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6-02T09:16:06.498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0 16388,'0'0'0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6-02T10:03:34.032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1 1 16388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550" y="730250"/>
            <a:ext cx="65039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02/06/2025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02/06/2025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02/06/2025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02/06/2025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02/06/2025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02/06/2025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02/06/2025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02/06/2025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02/06/2025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02/06/2025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02/06/2025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endParaRPr lang="en-IE" noProof="0"/>
          </a:p>
        </p:txBody>
      </p:sp>
      <p:sp>
        <p:nvSpPr>
          <p:cNvPr id="6" name="Footer Placeholder 9">
            <a:extLst>
              <a:ext uri="{FF2B5EF4-FFF2-40B4-BE49-F238E27FC236}">
                <a16:creationId xmlns:a16="http://schemas.microsoft.com/office/drawing/2014/main" id="{91FFC595-1043-FF47-B12D-DE59D6ECDEAF}"/>
              </a:ext>
            </a:extLst>
          </p:cNvPr>
          <p:cNvSpPr txBox="1">
            <a:spLocks/>
          </p:cNvSpPr>
          <p:nvPr userDrawn="1"/>
        </p:nvSpPr>
        <p:spPr>
          <a:xfrm>
            <a:off x="335360" y="6512768"/>
            <a:ext cx="2072640" cy="2286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McGraw-Hill Education   </a:t>
            </a:r>
            <a:r>
              <a:rPr lang="en-US" sz="900" b="1" spc="0" baseline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endParaRPr lang="en-US" sz="9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32612" y="6512768"/>
            <a:ext cx="7315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A0539102-2722-4DB7-9EC1-F1DA3DD8387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xfrm>
            <a:off x="10436045" y="6528815"/>
            <a:ext cx="1278151" cy="228600"/>
          </a:xfrm>
          <a:ln/>
        </p:spPr>
        <p:txBody>
          <a:bodyPr/>
          <a:lstStyle>
            <a:lvl1pPr>
              <a:defRPr/>
            </a:lvl1pPr>
          </a:lstStyle>
          <a:p>
            <a:fld id="{375CAD9F-DDD5-429B-B059-E4AE8684B20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5810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1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274321"/>
            <a:ext cx="9300353" cy="82296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476250" y="1280160"/>
            <a:ext cx="9300353" cy="470789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buClr>
                <a:schemeClr val="tx2"/>
              </a:buCl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Footer Placeholder 9">
            <a:extLst>
              <a:ext uri="{FF2B5EF4-FFF2-40B4-BE49-F238E27FC236}">
                <a16:creationId xmlns:a16="http://schemas.microsoft.com/office/drawing/2014/main" id="{91FFC595-1043-FF47-B12D-DE59D6ECDEAF}"/>
              </a:ext>
            </a:extLst>
          </p:cNvPr>
          <p:cNvSpPr txBox="1">
            <a:spLocks/>
          </p:cNvSpPr>
          <p:nvPr userDrawn="1"/>
        </p:nvSpPr>
        <p:spPr>
          <a:xfrm>
            <a:off x="490549" y="6528816"/>
            <a:ext cx="2072640" cy="2286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McGraw-Hill Education   </a:t>
            </a:r>
            <a:r>
              <a:rPr lang="en-US" sz="900" b="1" spc="0" baseline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endParaRPr lang="en-US" sz="9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87801" y="6528816"/>
            <a:ext cx="7315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36045" y="6528815"/>
            <a:ext cx="1278151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40BFEAB2-FD83-41F2-9787-AD5D1A1760C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17563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72">
          <p15:clr>
            <a:srgbClr val="FBAE40"/>
          </p15:clr>
        </p15:guide>
        <p15:guide id="2" orient="horz" pos="804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02/06/2025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9" r:id="rId12"/>
    <p:sldLayoutId id="2147483790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cmP3Y9utUR0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6.xml"/><Relationship Id="rId6" Type="http://schemas.openxmlformats.org/officeDocument/2006/relationships/customXml" Target="../ink/ink3.xml"/><Relationship Id="rId5" Type="http://schemas.openxmlformats.org/officeDocument/2006/relationships/image" Target="../media/image6.png"/><Relationship Id="rId4" Type="http://schemas.openxmlformats.org/officeDocument/2006/relationships/customXml" Target="../ink/ink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3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7" Type="http://schemas.openxmlformats.org/officeDocument/2006/relationships/image" Target="../media/image12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6.xml"/><Relationship Id="rId6" Type="http://schemas.openxmlformats.org/officeDocument/2006/relationships/oleObject" Target="../embeddings/Microsoft_Excel_97-2003_Worksheet.xls"/><Relationship Id="rId5" Type="http://schemas.openxmlformats.org/officeDocument/2006/relationships/image" Target="../media/image11.emf"/><Relationship Id="rId4" Type="http://schemas.openxmlformats.org/officeDocument/2006/relationships/oleObject" Target="../embeddings/oleObject4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customXml" Target="../ink/ink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oleObject" Target="../embeddings/oleObject10.bin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12.bin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3180160" y="1538287"/>
            <a:ext cx="5829300" cy="926300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﻿LCBB5010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1559496" y="2303852"/>
            <a:ext cx="7838497" cy="3015861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Management Accounting for Managers </a:t>
            </a:r>
          </a:p>
          <a:p>
            <a:pPr eaLnBrk="1" hangingPunct="1"/>
            <a:r>
              <a:rPr lang="en-GB" altLang="en-US" sz="3600" dirty="0">
                <a:solidFill>
                  <a:schemeClr val="accent2"/>
                </a:solidFill>
              </a:rPr>
              <a:t>Week 3</a:t>
            </a: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sz="3600" dirty="0">
                <a:solidFill>
                  <a:srgbClr val="FFFF00"/>
                </a:solidFill>
              </a:rPr>
              <a:t> Cost Behaviour Analysis and Use</a:t>
            </a:r>
          </a:p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850306" y="5697253"/>
            <a:ext cx="547688" cy="25479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9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900" dirty="0">
              <a:solidFill>
                <a:srgbClr val="898989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5B9850-7411-CC44-A71E-557FEC79E98F}"/>
              </a:ext>
            </a:extLst>
          </p:cNvPr>
          <p:cNvSpPr txBox="1"/>
          <p:nvPr/>
        </p:nvSpPr>
        <p:spPr>
          <a:xfrm>
            <a:off x="3148695" y="568234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02316F-51DB-0140-94A7-21522012E0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7994" y="3792604"/>
            <a:ext cx="1020257" cy="1370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10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000" b="1" dirty="0"/>
              <a:t>Learning Outcomes; by the end of this session you should be able to: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Explain the effect of a change in activity on both total variable costs and per unit variable costs</a:t>
            </a:r>
          </a:p>
          <a:p>
            <a:r>
              <a:rPr lang="en-GB" sz="2800" dirty="0"/>
              <a:t>Explain the effect of a change in activity on both total fixed costs and fixed costs expressed on a per unit basis</a:t>
            </a:r>
          </a:p>
          <a:p>
            <a:r>
              <a:rPr lang="en-GB" sz="2800" dirty="0"/>
              <a:t>Use cost formula to predict costs at a new level of activity</a:t>
            </a:r>
          </a:p>
          <a:p>
            <a:r>
              <a:rPr lang="en-GB" sz="2800" dirty="0"/>
              <a:t>Analyse a mixed cost using the high low method</a:t>
            </a: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02/06/2025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0D27F8-92FA-DD49-9493-FC1C81382571}"/>
              </a:ext>
            </a:extLst>
          </p:cNvPr>
          <p:cNvSpPr/>
          <p:nvPr/>
        </p:nvSpPr>
        <p:spPr>
          <a:xfrm>
            <a:off x="3629879" y="5750720"/>
            <a:ext cx="58944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accent2"/>
                </a:solidFill>
              </a:rPr>
              <a:t>McGraw-Hill Education | Seal &amp; Rohde Management Accounting 6</a:t>
            </a:r>
            <a:r>
              <a:rPr lang="en-US" sz="1200" baseline="30000" dirty="0">
                <a:solidFill>
                  <a:schemeClr val="accent2"/>
                </a:solidFill>
              </a:rPr>
              <a:t>th</a:t>
            </a:r>
            <a:r>
              <a:rPr lang="en-US" sz="1200" dirty="0">
                <a:solidFill>
                  <a:schemeClr val="accent2"/>
                </a:solidFill>
              </a:rPr>
              <a:t> edition © 2018</a:t>
            </a:r>
          </a:p>
        </p:txBody>
      </p:sp>
    </p:spTree>
    <p:extLst>
      <p:ext uri="{BB962C8B-B14F-4D97-AF65-F5344CB8AC3E}">
        <p14:creationId xmlns:p14="http://schemas.microsoft.com/office/powerpoint/2010/main" val="3678057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B0F4BFED-DE2B-4BBF-BD01-56091DAB9F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333375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3200" dirty="0">
                <a:ea typeface="SimSun" panose="02010600030101010101" pitchFamily="2" charset="-122"/>
              </a:rPr>
              <a:t>Types of Cost Behavior Patterns</a:t>
            </a:r>
          </a:p>
        </p:txBody>
      </p:sp>
      <p:graphicFrame>
        <p:nvGraphicFramePr>
          <p:cNvPr id="3075" name="Object 3">
            <a:hlinkClick r:id="" action="ppaction://ole?verb=0"/>
            <a:extLst>
              <a:ext uri="{FF2B5EF4-FFF2-40B4-BE49-F238E27FC236}">
                <a16:creationId xmlns:a16="http://schemas.microsoft.com/office/drawing/2014/main" id="{A5A000A7-6217-488E-A48D-BF413FF0FAF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21377043"/>
              </p:ext>
            </p:extLst>
          </p:nvPr>
        </p:nvGraphicFramePr>
        <p:xfrm>
          <a:off x="1682750" y="2154238"/>
          <a:ext cx="8951913" cy="312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5359400" imgH="1917700" progId="Excel.Sheet.8">
                  <p:embed/>
                </p:oleObj>
              </mc:Choice>
              <mc:Fallback>
                <p:oleObj name="Worksheet" r:id="rId2" imgW="5359400" imgH="1917700" progId="Excel.Sheet.8">
                  <p:embed/>
                  <p:pic>
                    <p:nvPicPr>
                      <p:cNvPr id="3075" name="Object 3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A5A000A7-6217-488E-A48D-BF413FF0FAF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2750" y="2154238"/>
                        <a:ext cx="8951913" cy="3125787"/>
                      </a:xfrm>
                      <a:prstGeom prst="rect">
                        <a:avLst/>
                      </a:prstGeom>
                      <a:noFill/>
                      <a:ln w="76200">
                        <a:solidFill>
                          <a:schemeClr val="accent2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6" name="Rectangle 4">
            <a:extLst>
              <a:ext uri="{FF2B5EF4-FFF2-40B4-BE49-F238E27FC236}">
                <a16:creationId xmlns:a16="http://schemas.microsoft.com/office/drawing/2014/main" id="{4C02C0F2-CE42-4B9C-8028-9EE6AD0A5E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5521" y="1019418"/>
            <a:ext cx="8607425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Recall the summary of our cost behavior discussion from week 2. international and domestic call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D3834-287F-47CC-B044-A0AE886FBE2E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35677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>
            <a:extLst>
              <a:ext uri="{FF2B5EF4-FFF2-40B4-BE49-F238E27FC236}">
                <a16:creationId xmlns:a16="http://schemas.microsoft.com/office/drawing/2014/main" id="{A9D91879-D09B-4F14-929B-9F539A269D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333375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RECAP: Total Variable Cost Example</a:t>
            </a:r>
          </a:p>
        </p:txBody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A38D1618-764A-403E-B3B6-8D182F2AE34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559496" y="1124744"/>
            <a:ext cx="9036496" cy="11430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zh-CN" altLang="en-US" dirty="0">
                <a:solidFill>
                  <a:schemeClr val="tx1"/>
                </a:solidFill>
                <a:ea typeface="SimSun" panose="02010600030101010101" pitchFamily="2" charset="-122"/>
              </a:rPr>
              <a:t>  </a:t>
            </a:r>
            <a:r>
              <a:rPr lang="en-US" altLang="zh-CN" sz="2800" dirty="0">
                <a:solidFill>
                  <a:schemeClr val="tx1"/>
                </a:solidFill>
                <a:ea typeface="SimSun" panose="02010600030101010101" pitchFamily="2" charset="-122"/>
              </a:rPr>
              <a:t>Your total long-distance telephone bill is based on how many minutes you talk.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727848" y="2420888"/>
            <a:ext cx="2654300" cy="2717800"/>
            <a:chOff x="1981200" y="3073400"/>
            <a:chExt cx="2654300" cy="2717800"/>
          </a:xfrm>
        </p:grpSpPr>
        <p:sp>
          <p:nvSpPr>
            <p:cNvPr id="4098" name="Line 10">
              <a:extLst>
                <a:ext uri="{FF2B5EF4-FFF2-40B4-BE49-F238E27FC236}">
                  <a16:creationId xmlns:a16="http://schemas.microsoft.com/office/drawing/2014/main" id="{DE498548-1066-4BFD-99DF-0D389877D24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981200" y="3657600"/>
              <a:ext cx="2133600" cy="213360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02" name="Line 5">
              <a:extLst>
                <a:ext uri="{FF2B5EF4-FFF2-40B4-BE49-F238E27FC236}">
                  <a16:creationId xmlns:a16="http://schemas.microsoft.com/office/drawing/2014/main" id="{8B8305F6-D177-42B7-AB88-0C7084465F1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81200" y="3073400"/>
              <a:ext cx="0" cy="271780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03" name="Line 6">
              <a:extLst>
                <a:ext uri="{FF2B5EF4-FFF2-40B4-BE49-F238E27FC236}">
                  <a16:creationId xmlns:a16="http://schemas.microsoft.com/office/drawing/2014/main" id="{6DF2E931-5E1A-4858-B3F8-F7ADB6FA66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93900" y="5791200"/>
              <a:ext cx="2641600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4104" name="Rectangle 8">
            <a:extLst>
              <a:ext uri="{FF2B5EF4-FFF2-40B4-BE49-F238E27FC236}">
                <a16:creationId xmlns:a16="http://schemas.microsoft.com/office/drawing/2014/main" id="{18555C73-C6B4-4BE0-8272-C3D8881B03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0549" y="5301839"/>
            <a:ext cx="2665413" cy="428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2200" b="1" dirty="0">
                <a:solidFill>
                  <a:srgbClr val="FF33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Minutes Talked</a:t>
            </a:r>
          </a:p>
        </p:txBody>
      </p:sp>
      <p:sp>
        <p:nvSpPr>
          <p:cNvPr id="4105" name="Rectangle 9">
            <a:extLst>
              <a:ext uri="{FF2B5EF4-FFF2-40B4-BE49-F238E27FC236}">
                <a16:creationId xmlns:a16="http://schemas.microsoft.com/office/drawing/2014/main" id="{3EF8CDDC-9AE5-4717-A0E1-755253E1E27D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2523616" y="3395612"/>
            <a:ext cx="29686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2200" b="1" dirty="0">
                <a:solidFill>
                  <a:srgbClr val="FF33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Total Long-Distance</a:t>
            </a:r>
            <a:br>
              <a:rPr lang="en-US" altLang="zh-CN" sz="2200" b="1" dirty="0">
                <a:solidFill>
                  <a:srgbClr val="FF3300"/>
                </a:solidFill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200" b="1" dirty="0">
                <a:solidFill>
                  <a:srgbClr val="FF33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Telephone Bill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63537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E4B3173C-47E9-4296-83BD-351B1376D0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-906"/>
            <a:ext cx="7772400" cy="961048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3200" dirty="0">
                <a:ea typeface="SimSun" panose="02010600030101010101" pitchFamily="2" charset="-122"/>
              </a:rPr>
              <a:t>Variable Cost Per Unit Example</a:t>
            </a:r>
          </a:p>
        </p:txBody>
      </p:sp>
      <p:sp>
        <p:nvSpPr>
          <p:cNvPr id="5129" name="Rectangle 9">
            <a:extLst>
              <a:ext uri="{FF2B5EF4-FFF2-40B4-BE49-F238E27FC236}">
                <a16:creationId xmlns:a16="http://schemas.microsoft.com/office/drawing/2014/main" id="{CDA340F3-388A-4347-B4D6-949C7EEA17B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34433" y="808811"/>
            <a:ext cx="11378191" cy="4114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zh-CN" altLang="en-US" dirty="0">
                <a:ea typeface="SimSun" panose="02010600030101010101" pitchFamily="2" charset="-122"/>
              </a:rPr>
              <a:t>  </a:t>
            </a:r>
            <a:r>
              <a:rPr lang="en-US" altLang="zh-CN" sz="2800" dirty="0">
                <a:solidFill>
                  <a:schemeClr val="tx1"/>
                </a:solidFill>
                <a:ea typeface="SimSun" panose="02010600030101010101" pitchFamily="2" charset="-122"/>
              </a:rPr>
              <a:t>The cost per minute talked is constant.  For example, 10 pence per minute. However, the total variable cost depends on how many minutes you spend on the phone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75C46050-4B14-44B1-8A51-7B57E003AE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596" y="5157192"/>
            <a:ext cx="2282825" cy="428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2200" b="1" dirty="0">
                <a:solidFill>
                  <a:srgbClr val="0099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Minutes Talked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351082" y="1988841"/>
            <a:ext cx="3458426" cy="3273425"/>
            <a:chOff x="4987074" y="2781300"/>
            <a:chExt cx="3458426" cy="3273425"/>
          </a:xfrm>
        </p:grpSpPr>
        <p:sp>
          <p:nvSpPr>
            <p:cNvPr id="5124" name="Line 4">
              <a:extLst>
                <a:ext uri="{FF2B5EF4-FFF2-40B4-BE49-F238E27FC236}">
                  <a16:creationId xmlns:a16="http://schemas.microsoft.com/office/drawing/2014/main" id="{C61A2934-CE98-4DEE-A261-902568524AA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91200" y="3073400"/>
              <a:ext cx="0" cy="279400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5" name="Line 5">
              <a:extLst>
                <a:ext uri="{FF2B5EF4-FFF2-40B4-BE49-F238E27FC236}">
                  <a16:creationId xmlns:a16="http://schemas.microsoft.com/office/drawing/2014/main" id="{5686409B-12CD-4F94-BDCD-3212D7B62D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803900" y="5867400"/>
              <a:ext cx="2641600" cy="0"/>
            </a:xfrm>
            <a:prstGeom prst="line">
              <a:avLst/>
            </a:pr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6" name="Line 6">
              <a:extLst>
                <a:ext uri="{FF2B5EF4-FFF2-40B4-BE49-F238E27FC236}">
                  <a16:creationId xmlns:a16="http://schemas.microsoft.com/office/drawing/2014/main" id="{449F48C9-BEC8-4A74-88FF-CEACCBACAA1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91200" y="5867400"/>
              <a:ext cx="2641600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127" name="Rectangle 7">
              <a:extLst>
                <a:ext uri="{FF2B5EF4-FFF2-40B4-BE49-F238E27FC236}">
                  <a16:creationId xmlns:a16="http://schemas.microsoft.com/office/drawing/2014/main" id="{5FEA216D-1F60-4009-A29D-BED21C408EF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3733800" y="4034574"/>
              <a:ext cx="3273425" cy="7668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US" altLang="zh-CN" sz="2200" b="1">
                  <a:solidFill>
                    <a:srgbClr val="009900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Per Minute</a:t>
              </a:r>
              <a:br>
                <a:rPr lang="en-US" altLang="zh-CN" sz="2200" b="1">
                  <a:solidFill>
                    <a:srgbClr val="009900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</a:br>
              <a:r>
                <a:rPr lang="en-US" altLang="zh-CN" sz="2200" b="1">
                  <a:solidFill>
                    <a:srgbClr val="009900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Telephone Charge</a:t>
              </a:r>
            </a:p>
          </p:txBody>
        </p:sp>
        <p:sp>
          <p:nvSpPr>
            <p:cNvPr id="5128" name="Line 8">
              <a:extLst>
                <a:ext uri="{FF2B5EF4-FFF2-40B4-BE49-F238E27FC236}">
                  <a16:creationId xmlns:a16="http://schemas.microsoft.com/office/drawing/2014/main" id="{03002906-5982-485A-AC07-DDEA491D7EB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803900" y="4343400"/>
              <a:ext cx="2260600" cy="0"/>
            </a:xfrm>
            <a:prstGeom prst="line">
              <a:avLst/>
            </a:prstGeom>
            <a:noFill/>
            <a:ln w="38100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80616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438A3CDA-C087-427B-9961-9EC304972B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260350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Total Fixed Cost Example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7154D4BB-C7BA-487E-85D8-B519A3AD67B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03512" y="908720"/>
            <a:ext cx="8750424" cy="15240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zh-CN" altLang="en-US" dirty="0">
                <a:ea typeface="SimSun" panose="02010600030101010101" pitchFamily="2" charset="-122"/>
              </a:rPr>
              <a:t>   </a:t>
            </a:r>
            <a:r>
              <a:rPr lang="en-US" altLang="zh-CN" dirty="0">
                <a:ea typeface="SimSun" panose="02010600030101010101" pitchFamily="2" charset="-122"/>
              </a:rPr>
              <a:t>Your monthly basic telephone bill is probably</a:t>
            </a:r>
            <a:r>
              <a:rPr lang="en-US" altLang="zh-CN" dirty="0">
                <a:solidFill>
                  <a:schemeClr val="accent2"/>
                </a:solidFill>
                <a:ea typeface="SimSun" panose="02010600030101010101" pitchFamily="2" charset="-122"/>
              </a:rPr>
              <a:t> </a:t>
            </a:r>
            <a:r>
              <a:rPr lang="en-US" altLang="zh-CN" dirty="0">
                <a:solidFill>
                  <a:srgbClr val="FF3300"/>
                </a:solidFill>
                <a:ea typeface="SimSun" panose="02010600030101010101" pitchFamily="2" charset="-122"/>
              </a:rPr>
              <a:t>fixed</a:t>
            </a:r>
            <a:r>
              <a:rPr lang="en-US" altLang="zh-CN" dirty="0">
                <a:solidFill>
                  <a:schemeClr val="accent2"/>
                </a:solidFill>
                <a:ea typeface="SimSun" panose="02010600030101010101" pitchFamily="2" charset="-122"/>
              </a:rPr>
              <a:t> </a:t>
            </a:r>
            <a:r>
              <a:rPr lang="en-US" altLang="zh-CN" dirty="0">
                <a:ea typeface="SimSun" panose="02010600030101010101" pitchFamily="2" charset="-122"/>
              </a:rPr>
              <a:t>and does not change when you make more local calls.  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439816" y="2276872"/>
            <a:ext cx="3022600" cy="3022600"/>
            <a:chOff x="1524000" y="2844800"/>
            <a:chExt cx="3022600" cy="3022600"/>
          </a:xfrm>
        </p:grpSpPr>
        <p:sp>
          <p:nvSpPr>
            <p:cNvPr id="6149" name="Line 5">
              <a:extLst>
                <a:ext uri="{FF2B5EF4-FFF2-40B4-BE49-F238E27FC236}">
                  <a16:creationId xmlns:a16="http://schemas.microsoft.com/office/drawing/2014/main" id="{460BD9D1-1080-4EA3-B94C-546C035B7A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24000" y="2844800"/>
              <a:ext cx="0" cy="302260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524000" y="4267200"/>
              <a:ext cx="3022600" cy="1600200"/>
              <a:chOff x="1524000" y="4267200"/>
              <a:chExt cx="3022600" cy="1600200"/>
            </a:xfrm>
          </p:grpSpPr>
          <p:sp>
            <p:nvSpPr>
              <p:cNvPr id="6148" name="Line 4">
                <a:extLst>
                  <a:ext uri="{FF2B5EF4-FFF2-40B4-BE49-F238E27FC236}">
                    <a16:creationId xmlns:a16="http://schemas.microsoft.com/office/drawing/2014/main" id="{3B6CE2CE-BC85-439A-B3BA-F68F3D787B5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36700" y="4267200"/>
                <a:ext cx="2794000" cy="0"/>
              </a:xfrm>
              <a:prstGeom prst="line">
                <a:avLst/>
              </a:prstGeom>
              <a:noFill/>
              <a:ln w="38100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6150" name="Line 6">
                <a:extLst>
                  <a:ext uri="{FF2B5EF4-FFF2-40B4-BE49-F238E27FC236}">
                    <a16:creationId xmlns:a16="http://schemas.microsoft.com/office/drawing/2014/main" id="{D6FB71C5-4A52-4AA3-A92E-223D881B656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24000" y="5867400"/>
                <a:ext cx="3022600" cy="0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  <p:sp>
        <p:nvSpPr>
          <p:cNvPr id="6151" name="Rectangle 7">
            <a:extLst>
              <a:ext uri="{FF2B5EF4-FFF2-40B4-BE49-F238E27FC236}">
                <a16:creationId xmlns:a16="http://schemas.microsoft.com/office/drawing/2014/main" id="{307B3D69-351F-4155-8CDC-F3366DAD46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3912" y="5341005"/>
            <a:ext cx="3349625" cy="428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2200" b="1" dirty="0">
                <a:solidFill>
                  <a:schemeClr val="accent2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Number of Local Calls</a:t>
            </a:r>
          </a:p>
        </p:txBody>
      </p:sp>
      <p:sp>
        <p:nvSpPr>
          <p:cNvPr id="6152" name="Rectangle 8">
            <a:extLst>
              <a:ext uri="{FF2B5EF4-FFF2-40B4-BE49-F238E27FC236}">
                <a16:creationId xmlns:a16="http://schemas.microsoft.com/office/drawing/2014/main" id="{A0E09F2D-42A7-45A8-BFBB-7722A4FCD186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2326805" y="3454455"/>
            <a:ext cx="2968625" cy="766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2200" b="1" dirty="0">
                <a:solidFill>
                  <a:schemeClr val="accent2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Monthly Basic Telephone Bill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02170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0F09D812-F41D-4AD9-A6C2-70A6067505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75520" y="260350"/>
            <a:ext cx="820668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Fixed Cost Per Unit Example</a:t>
            </a:r>
          </a:p>
        </p:txBody>
      </p:sp>
      <p:sp>
        <p:nvSpPr>
          <p:cNvPr id="7177" name="Rectangle 9">
            <a:extLst>
              <a:ext uri="{FF2B5EF4-FFF2-40B4-BE49-F238E27FC236}">
                <a16:creationId xmlns:a16="http://schemas.microsoft.com/office/drawing/2014/main" id="{A38BD87B-34FC-45E5-A0E3-E34D6455C69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92300" y="980728"/>
            <a:ext cx="8534400" cy="1066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n-US" altLang="zh-CN" dirty="0">
                <a:ea typeface="SimSun" panose="02010600030101010101" pitchFamily="2" charset="-122"/>
              </a:rPr>
              <a:t>The </a:t>
            </a:r>
            <a:r>
              <a:rPr lang="en-US" altLang="zh-CN" dirty="0">
                <a:solidFill>
                  <a:srgbClr val="FF3300"/>
                </a:solidFill>
                <a:ea typeface="SimSun" panose="02010600030101010101" pitchFamily="2" charset="-122"/>
              </a:rPr>
              <a:t>fixed</a:t>
            </a:r>
            <a:r>
              <a:rPr lang="en-US" altLang="zh-CN" dirty="0">
                <a:solidFill>
                  <a:schemeClr val="accent2"/>
                </a:solidFill>
                <a:ea typeface="SimSun" panose="02010600030101010101" pitchFamily="2" charset="-122"/>
              </a:rPr>
              <a:t> </a:t>
            </a:r>
            <a:r>
              <a:rPr lang="en-US" altLang="zh-CN" dirty="0">
                <a:ea typeface="SimSun" panose="02010600030101010101" pitchFamily="2" charset="-122"/>
              </a:rPr>
              <a:t>cost per local call </a:t>
            </a:r>
            <a:r>
              <a:rPr lang="en-US" altLang="zh-CN" dirty="0">
                <a:solidFill>
                  <a:srgbClr val="FF3300"/>
                </a:solidFill>
                <a:ea typeface="SimSun" panose="02010600030101010101" pitchFamily="2" charset="-122"/>
              </a:rPr>
              <a:t>decreases</a:t>
            </a:r>
            <a:r>
              <a:rPr lang="en-US" altLang="zh-CN" dirty="0">
                <a:ea typeface="SimSun" panose="02010600030101010101" pitchFamily="2" charset="-122"/>
              </a:rPr>
              <a:t> as more local calls are made.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198682" y="1846427"/>
            <a:ext cx="4002938" cy="3862084"/>
            <a:chOff x="5064862" y="2509838"/>
            <a:chExt cx="4002938" cy="3862084"/>
          </a:xfrm>
        </p:grpSpPr>
        <p:sp>
          <p:nvSpPr>
            <p:cNvPr id="7171" name="Rectangle 3">
              <a:extLst>
                <a:ext uri="{FF2B5EF4-FFF2-40B4-BE49-F238E27FC236}">
                  <a16:creationId xmlns:a16="http://schemas.microsoft.com/office/drawing/2014/main" id="{3DCF7502-A545-4207-A8C6-9B9FC515F7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200" y="5943600"/>
              <a:ext cx="3276600" cy="4283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200" b="1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Number of Local Calls</a:t>
              </a:r>
            </a:p>
          </p:txBody>
        </p:sp>
        <p:sp>
          <p:nvSpPr>
            <p:cNvPr id="7172" name="Line 4">
              <a:extLst>
                <a:ext uri="{FF2B5EF4-FFF2-40B4-BE49-F238E27FC236}">
                  <a16:creationId xmlns:a16="http://schemas.microsoft.com/office/drawing/2014/main" id="{1672403D-94B5-405A-883B-23D5E7EB99A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867400" y="2844800"/>
              <a:ext cx="0" cy="302260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173" name="Line 5">
              <a:extLst>
                <a:ext uri="{FF2B5EF4-FFF2-40B4-BE49-F238E27FC236}">
                  <a16:creationId xmlns:a16="http://schemas.microsoft.com/office/drawing/2014/main" id="{E283A6B3-01BC-4652-B7BA-02F75B6146C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880100" y="5867400"/>
              <a:ext cx="3022600" cy="0"/>
            </a:xfrm>
            <a:prstGeom prst="line">
              <a:avLst/>
            </a:pr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174" name="Line 6">
              <a:extLst>
                <a:ext uri="{FF2B5EF4-FFF2-40B4-BE49-F238E27FC236}">
                  <a16:creationId xmlns:a16="http://schemas.microsoft.com/office/drawing/2014/main" id="{357D5B72-B6F3-47CF-82CA-DAF82362F2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867400" y="5867400"/>
              <a:ext cx="2641600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175" name="Rectangle 7">
              <a:extLst>
                <a:ext uri="{FF2B5EF4-FFF2-40B4-BE49-F238E27FC236}">
                  <a16:creationId xmlns:a16="http://schemas.microsoft.com/office/drawing/2014/main" id="{DA15D3FD-20B5-4643-A36B-AE1A447EB08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3637757" y="3936943"/>
              <a:ext cx="3621087" cy="7668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US" altLang="zh-CN" sz="2200" b="1" dirty="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Monthly Basic Telephone Bill per Local Call</a:t>
              </a:r>
            </a:p>
          </p:txBody>
        </p:sp>
        <p:sp>
          <p:nvSpPr>
            <p:cNvPr id="7176" name="Arc 8">
              <a:extLst>
                <a:ext uri="{FF2B5EF4-FFF2-40B4-BE49-F238E27FC236}">
                  <a16:creationId xmlns:a16="http://schemas.microsoft.com/office/drawing/2014/main" id="{C32D415D-5BEB-41A5-8BDC-9662C85D0D6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096000" y="3367088"/>
              <a:ext cx="2425700" cy="2349500"/>
            </a:xfrm>
            <a:custGeom>
              <a:avLst/>
              <a:gdLst>
                <a:gd name="T0" fmla="*/ 0 w 21600"/>
                <a:gd name="T1" fmla="*/ 0 h 21600"/>
                <a:gd name="T2" fmla="*/ 2147483647 w 21600"/>
                <a:gd name="T3" fmla="*/ 2147483647 h 21600"/>
                <a:gd name="T4" fmla="*/ 0 w 21600"/>
                <a:gd name="T5" fmla="*/ 2147483647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 cap="rnd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597456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5B76C552-A9F7-44FD-98D3-3DAD786985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15888"/>
            <a:ext cx="7772400" cy="432792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Cost </a:t>
            </a:r>
            <a:r>
              <a:rPr lang="en-GB" altLang="zh-CN" sz="2800" dirty="0">
                <a:ea typeface="SimSun" panose="02010600030101010101" pitchFamily="2" charset="-122"/>
              </a:rPr>
              <a:t>Behaviour</a:t>
            </a:r>
          </a:p>
        </p:txBody>
      </p:sp>
      <p:sp>
        <p:nvSpPr>
          <p:cNvPr id="8195" name="Rectangle 3" descr="Trellis">
            <a:extLst>
              <a:ext uri="{FF2B5EF4-FFF2-40B4-BE49-F238E27FC236}">
                <a16:creationId xmlns:a16="http://schemas.microsoft.com/office/drawing/2014/main" id="{6A521329-6285-40CE-8C56-66F6DF2021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1726" y="1521296"/>
            <a:ext cx="2989263" cy="629916"/>
          </a:xfrm>
          <a:prstGeom prst="rect">
            <a:avLst/>
          </a:prstGeom>
          <a:noFill/>
          <a:ln w="6350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85000"/>
              </a:lnSpc>
              <a:spcBef>
                <a:spcPct val="25000"/>
              </a:spcBef>
              <a:buFontTx/>
              <a:buNone/>
            </a:pPr>
            <a:r>
              <a:rPr lang="en-US" altLang="zh-CN" sz="1800" dirty="0">
                <a:solidFill>
                  <a:srgbClr val="FC0128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Merchandisers</a:t>
            </a:r>
          </a:p>
          <a:p>
            <a:pPr algn="ctr">
              <a:lnSpc>
                <a:spcPct val="85000"/>
              </a:lnSpc>
              <a:spcBef>
                <a:spcPct val="25000"/>
              </a:spcBef>
              <a:buFontTx/>
              <a:buNone/>
            </a:pPr>
            <a:r>
              <a:rPr lang="en-US" altLang="zh-CN" sz="1800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Cost of Goods Sold</a:t>
            </a:r>
          </a:p>
        </p:txBody>
      </p:sp>
      <p:sp>
        <p:nvSpPr>
          <p:cNvPr id="8196" name="Rectangle 4" descr="Trellis">
            <a:extLst>
              <a:ext uri="{FF2B5EF4-FFF2-40B4-BE49-F238E27FC236}">
                <a16:creationId xmlns:a16="http://schemas.microsoft.com/office/drawing/2014/main" id="{C2CA208C-AA47-4459-8831-1A3D5142C4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2326" y="2591892"/>
            <a:ext cx="3546475" cy="1100814"/>
          </a:xfrm>
          <a:prstGeom prst="rect">
            <a:avLst/>
          </a:prstGeom>
          <a:noFill/>
          <a:ln w="6350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85000"/>
              </a:lnSpc>
              <a:spcBef>
                <a:spcPct val="25000"/>
              </a:spcBef>
              <a:buFontTx/>
              <a:buNone/>
            </a:pPr>
            <a:r>
              <a:rPr lang="en-US" altLang="zh-CN" sz="1800" dirty="0">
                <a:solidFill>
                  <a:srgbClr val="FC0128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Manufacturers</a:t>
            </a:r>
          </a:p>
          <a:p>
            <a:pPr algn="ctr">
              <a:lnSpc>
                <a:spcPct val="85000"/>
              </a:lnSpc>
              <a:spcBef>
                <a:spcPct val="25000"/>
              </a:spcBef>
              <a:buFontTx/>
              <a:buNone/>
            </a:pPr>
            <a:r>
              <a:rPr lang="en-US" altLang="zh-CN" sz="1800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Direct Material, Direct </a:t>
            </a:r>
            <a:r>
              <a:rPr lang="en-US" altLang="zh-CN" sz="1800" dirty="0" err="1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labour</a:t>
            </a:r>
            <a:r>
              <a:rPr lang="en-US" altLang="zh-CN" sz="1800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, and Variable Manufacturing Overhead</a:t>
            </a:r>
          </a:p>
        </p:txBody>
      </p:sp>
      <p:sp>
        <p:nvSpPr>
          <p:cNvPr id="8197" name="Rectangle 5" descr="Trellis">
            <a:extLst>
              <a:ext uri="{FF2B5EF4-FFF2-40B4-BE49-F238E27FC236}">
                <a16:creationId xmlns:a16="http://schemas.microsoft.com/office/drawing/2014/main" id="{21AE0277-B2A9-474F-A7AC-6DD56D24D3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9126" y="2564904"/>
            <a:ext cx="3546475" cy="1100814"/>
          </a:xfrm>
          <a:prstGeom prst="rect">
            <a:avLst/>
          </a:prstGeom>
          <a:noFill/>
          <a:ln w="6350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85000"/>
              </a:lnSpc>
              <a:spcBef>
                <a:spcPct val="25000"/>
              </a:spcBef>
              <a:buFontTx/>
              <a:buNone/>
            </a:pPr>
            <a:r>
              <a:rPr lang="en-US" altLang="zh-CN" sz="1800" dirty="0">
                <a:solidFill>
                  <a:srgbClr val="FC0128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Merchandisers and Manufacturers</a:t>
            </a:r>
          </a:p>
          <a:p>
            <a:pPr algn="ctr">
              <a:lnSpc>
                <a:spcPct val="85000"/>
              </a:lnSpc>
              <a:spcBef>
                <a:spcPct val="25000"/>
              </a:spcBef>
              <a:buFontTx/>
              <a:buNone/>
            </a:pPr>
            <a:r>
              <a:rPr lang="en-US" altLang="zh-CN" sz="1800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Sales commissions and </a:t>
            </a:r>
            <a:br>
              <a:rPr lang="en-US" altLang="zh-CN" sz="1800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1800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shipping costs</a:t>
            </a:r>
          </a:p>
        </p:txBody>
      </p:sp>
      <p:sp>
        <p:nvSpPr>
          <p:cNvPr id="8198" name="Rectangle 6" descr="Trellis">
            <a:extLst>
              <a:ext uri="{FF2B5EF4-FFF2-40B4-BE49-F238E27FC236}">
                <a16:creationId xmlns:a16="http://schemas.microsoft.com/office/drawing/2014/main" id="{A9F2DCE2-C78B-4EE4-8C52-14C92EB0B5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7226" y="1484784"/>
            <a:ext cx="3470275" cy="629916"/>
          </a:xfrm>
          <a:prstGeom prst="rect">
            <a:avLst/>
          </a:prstGeom>
          <a:noFill/>
          <a:ln w="6350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85000"/>
              </a:lnSpc>
              <a:spcBef>
                <a:spcPct val="25000"/>
              </a:spcBef>
              <a:buFontTx/>
              <a:buNone/>
            </a:pPr>
            <a:r>
              <a:rPr lang="en-US" altLang="zh-CN" sz="1800" dirty="0">
                <a:solidFill>
                  <a:srgbClr val="FC0128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Service Organizations</a:t>
            </a:r>
          </a:p>
          <a:p>
            <a:pPr algn="ctr">
              <a:lnSpc>
                <a:spcPct val="85000"/>
              </a:lnSpc>
              <a:spcBef>
                <a:spcPct val="25000"/>
              </a:spcBef>
              <a:buFontTx/>
              <a:buNone/>
            </a:pPr>
            <a:r>
              <a:rPr lang="en-US" altLang="zh-CN" sz="1800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Supplies and travel</a:t>
            </a:r>
          </a:p>
        </p:txBody>
      </p:sp>
      <p:sp>
        <p:nvSpPr>
          <p:cNvPr id="8199" name="Rectangle 11">
            <a:extLst>
              <a:ext uri="{FF2B5EF4-FFF2-40B4-BE49-F238E27FC236}">
                <a16:creationId xmlns:a16="http://schemas.microsoft.com/office/drawing/2014/main" id="{C9CE6F8E-E79F-470D-96E9-6FA136A6DD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5726" y="772801"/>
            <a:ext cx="7585075" cy="39754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Tx/>
              <a:buNone/>
            </a:pPr>
            <a: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  <a:t>Examples of variable costs</a:t>
            </a:r>
          </a:p>
        </p:txBody>
      </p:sp>
      <p:sp>
        <p:nvSpPr>
          <p:cNvPr id="8200" name="Rectangle 12">
            <a:extLst>
              <a:ext uri="{FF2B5EF4-FFF2-40B4-BE49-F238E27FC236}">
                <a16:creationId xmlns:a16="http://schemas.microsoft.com/office/drawing/2014/main" id="{83539C6B-4F2C-4C26-B23B-24844B4481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0263" y="4005065"/>
            <a:ext cx="6096000" cy="39754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Tx/>
              <a:buNone/>
            </a:pPr>
            <a: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  <a:t>Examples of fixed costs</a:t>
            </a:r>
          </a:p>
        </p:txBody>
      </p:sp>
      <p:sp>
        <p:nvSpPr>
          <p:cNvPr id="8201" name="Rectangle 13">
            <a:extLst>
              <a:ext uri="{FF2B5EF4-FFF2-40B4-BE49-F238E27FC236}">
                <a16:creationId xmlns:a16="http://schemas.microsoft.com/office/drawing/2014/main" id="{BCD2B70B-4855-4C81-B4E9-C7F2D4FCA3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4851" y="4799956"/>
            <a:ext cx="6346825" cy="86536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85000"/>
              </a:lnSpc>
              <a:spcBef>
                <a:spcPct val="25000"/>
              </a:spcBef>
              <a:buFontTx/>
              <a:buNone/>
            </a:pPr>
            <a:r>
              <a:rPr lang="en-US" altLang="zh-CN" sz="1800" dirty="0">
                <a:solidFill>
                  <a:srgbClr val="FC0128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Merchandisers, manufacturers, and service organizations</a:t>
            </a:r>
          </a:p>
          <a:p>
            <a:pPr algn="ctr">
              <a:lnSpc>
                <a:spcPct val="85000"/>
              </a:lnSpc>
              <a:spcBef>
                <a:spcPct val="25000"/>
              </a:spcBef>
              <a:buFontTx/>
              <a:buNone/>
            </a:pPr>
            <a:r>
              <a:rPr lang="en-US" altLang="zh-CN" sz="1800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Real estate taxes, Insurance, Sales salaries</a:t>
            </a:r>
            <a:br>
              <a:rPr lang="en-US" altLang="zh-CN" sz="1800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1800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Depreciation, Advertising, Rent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1815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Rectangle 6">
            <a:extLst>
              <a:ext uri="{FF2B5EF4-FFF2-40B4-BE49-F238E27FC236}">
                <a16:creationId xmlns:a16="http://schemas.microsoft.com/office/drawing/2014/main" id="{E7DD514A-C298-426E-9995-9A7F1B6D21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15888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The Activity Base: They make cost rise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92430" y="1196752"/>
            <a:ext cx="7861300" cy="4851400"/>
            <a:chOff x="685800" y="1422400"/>
            <a:chExt cx="7861300" cy="4851400"/>
          </a:xfrm>
        </p:grpSpPr>
        <p:sp>
          <p:nvSpPr>
            <p:cNvPr id="9218" name="Line 2">
              <a:extLst>
                <a:ext uri="{FF2B5EF4-FFF2-40B4-BE49-F238E27FC236}">
                  <a16:creationId xmlns:a16="http://schemas.microsoft.com/office/drawing/2014/main" id="{A2E213DC-5977-4414-9D1D-DEFE5260246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06600" y="4787900"/>
              <a:ext cx="965200" cy="7874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19" name="Line 3">
              <a:extLst>
                <a:ext uri="{FF2B5EF4-FFF2-40B4-BE49-F238E27FC236}">
                  <a16:creationId xmlns:a16="http://schemas.microsoft.com/office/drawing/2014/main" id="{5D7B2018-2642-4728-BCFF-107C62E8FB8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06600" y="2133600"/>
              <a:ext cx="965200" cy="8128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20" name="Line 4">
              <a:extLst>
                <a:ext uri="{FF2B5EF4-FFF2-40B4-BE49-F238E27FC236}">
                  <a16:creationId xmlns:a16="http://schemas.microsoft.com/office/drawing/2014/main" id="{8CCB8A86-4A08-4FEF-84D1-A197275736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72200" y="4813300"/>
              <a:ext cx="965200" cy="7366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21" name="Line 5">
              <a:extLst>
                <a:ext uri="{FF2B5EF4-FFF2-40B4-BE49-F238E27FC236}">
                  <a16:creationId xmlns:a16="http://schemas.microsoft.com/office/drawing/2014/main" id="{60B36FD4-0A91-4DC7-BE9A-BCD6C54FE8F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172200" y="2120900"/>
              <a:ext cx="965200" cy="8636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23" name="Oval 9">
              <a:extLst>
                <a:ext uri="{FF2B5EF4-FFF2-40B4-BE49-F238E27FC236}">
                  <a16:creationId xmlns:a16="http://schemas.microsoft.com/office/drawing/2014/main" id="{3BDFAF5C-992D-4A08-8B06-18D5930618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67500" y="1422400"/>
              <a:ext cx="1879600" cy="1041400"/>
            </a:xfrm>
            <a:prstGeom prst="ellipse">
              <a:avLst/>
            </a:prstGeom>
            <a:solidFill>
              <a:srgbClr val="00B0F0"/>
            </a:solidFill>
            <a:ln w="25400">
              <a:noFill/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9224" name="Rectangle 10">
              <a:extLst>
                <a:ext uri="{FF2B5EF4-FFF2-40B4-BE49-F238E27FC236}">
                  <a16:creationId xmlns:a16="http://schemas.microsoft.com/office/drawing/2014/main" id="{5C3D982F-3352-4E3B-B38C-10F5E0A3E1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46101" y="1621217"/>
              <a:ext cx="1152560" cy="643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Machine</a:t>
              </a:r>
              <a:br>
                <a:rPr lang="en-US" altLang="zh-CN" sz="20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</a:br>
              <a:r>
                <a:rPr lang="en-US" altLang="zh-CN" sz="20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hours</a:t>
              </a:r>
            </a:p>
          </p:txBody>
        </p:sp>
        <p:sp>
          <p:nvSpPr>
            <p:cNvPr id="9225" name="Oval 11">
              <a:extLst>
                <a:ext uri="{FF2B5EF4-FFF2-40B4-BE49-F238E27FC236}">
                  <a16:creationId xmlns:a16="http://schemas.microsoft.com/office/drawing/2014/main" id="{089935BE-2555-440B-AD8E-F4F4F3A660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67500" y="5232400"/>
              <a:ext cx="1879600" cy="1041400"/>
            </a:xfrm>
            <a:prstGeom prst="ellipse">
              <a:avLst/>
            </a:prstGeom>
            <a:solidFill>
              <a:srgbClr val="00B0F0"/>
            </a:solidFill>
            <a:ln w="25400">
              <a:noFill/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9226" name="Rectangle 12">
              <a:extLst>
                <a:ext uri="{FF2B5EF4-FFF2-40B4-BE49-F238E27FC236}">
                  <a16:creationId xmlns:a16="http://schemas.microsoft.com/office/drawing/2014/main" id="{23B5D384-A346-43CF-B64E-31C8DD352B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16781" y="5431217"/>
              <a:ext cx="981039" cy="643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dirty="0" err="1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Labour</a:t>
              </a:r>
              <a:br>
                <a:rPr lang="en-US" altLang="zh-CN" sz="20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</a:br>
              <a:r>
                <a:rPr lang="en-US" altLang="zh-CN" sz="20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hours</a:t>
              </a:r>
            </a:p>
          </p:txBody>
        </p:sp>
        <p:sp>
          <p:nvSpPr>
            <p:cNvPr id="9227" name="Oval 13">
              <a:extLst>
                <a:ext uri="{FF2B5EF4-FFF2-40B4-BE49-F238E27FC236}">
                  <a16:creationId xmlns:a16="http://schemas.microsoft.com/office/drawing/2014/main" id="{06040A08-B60C-4D74-8A23-575F86AF88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5800" y="1422400"/>
              <a:ext cx="1879600" cy="1041400"/>
            </a:xfrm>
            <a:prstGeom prst="ellipse">
              <a:avLst/>
            </a:prstGeom>
            <a:solidFill>
              <a:srgbClr val="00B0F0"/>
            </a:solidFill>
            <a:ln w="25400">
              <a:noFill/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9228" name="Rectangle 14">
              <a:extLst>
                <a:ext uri="{FF2B5EF4-FFF2-40B4-BE49-F238E27FC236}">
                  <a16:creationId xmlns:a16="http://schemas.microsoft.com/office/drawing/2014/main" id="{4C24FA2B-896B-4A2B-A7E7-53085CF826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2852" y="1576388"/>
              <a:ext cx="1571086" cy="643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Units</a:t>
              </a:r>
              <a:br>
                <a:rPr lang="en-US" altLang="zh-CN" sz="20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</a:br>
              <a:r>
                <a:rPr lang="en-US" altLang="zh-CN" sz="20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produced</a:t>
              </a:r>
            </a:p>
          </p:txBody>
        </p:sp>
        <p:sp>
          <p:nvSpPr>
            <p:cNvPr id="9229" name="Oval 15">
              <a:extLst>
                <a:ext uri="{FF2B5EF4-FFF2-40B4-BE49-F238E27FC236}">
                  <a16:creationId xmlns:a16="http://schemas.microsoft.com/office/drawing/2014/main" id="{DBDDE730-0D0F-48E2-B318-DFEAA32A0F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1200" y="5232400"/>
              <a:ext cx="1879600" cy="1041400"/>
            </a:xfrm>
            <a:prstGeom prst="ellipse">
              <a:avLst/>
            </a:prstGeom>
            <a:solidFill>
              <a:srgbClr val="00B0F0"/>
            </a:solidFill>
            <a:ln w="25400">
              <a:noFill/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9230" name="Rectangle 16">
              <a:extLst>
                <a:ext uri="{FF2B5EF4-FFF2-40B4-BE49-F238E27FC236}">
                  <a16:creationId xmlns:a16="http://schemas.microsoft.com/office/drawing/2014/main" id="{C27141CB-259C-4924-9A52-D9BD67EE9D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1761" y="5431217"/>
              <a:ext cx="881653" cy="643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Miles</a:t>
              </a:r>
              <a:br>
                <a:rPr lang="en-US" altLang="zh-CN" sz="20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</a:br>
              <a:r>
                <a:rPr lang="en-US" altLang="zh-CN" sz="20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driven</a:t>
              </a:r>
            </a:p>
          </p:txBody>
        </p:sp>
        <p:sp>
          <p:nvSpPr>
            <p:cNvPr id="9231" name="Oval 17" descr="Bouquet">
              <a:extLst>
                <a:ext uri="{FF2B5EF4-FFF2-40B4-BE49-F238E27FC236}">
                  <a16:creationId xmlns:a16="http://schemas.microsoft.com/office/drawing/2014/main" id="{36C67D38-A623-452E-9CEB-0A976E7412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1500" y="2603500"/>
              <a:ext cx="5537200" cy="2565400"/>
            </a:xfrm>
            <a:prstGeom prst="ellipse">
              <a:avLst/>
            </a:prstGeom>
            <a:solidFill>
              <a:srgbClr val="0070C0"/>
            </a:solidFill>
            <a:ln w="6350">
              <a:noFill/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280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9232" name="Rectangle 18">
              <a:extLst>
                <a:ext uri="{FF2B5EF4-FFF2-40B4-BE49-F238E27FC236}">
                  <a16:creationId xmlns:a16="http://schemas.microsoft.com/office/drawing/2014/main" id="{462D69C4-14E4-4E48-A965-8EB315FC42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0279" y="3175000"/>
              <a:ext cx="4339330" cy="13208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 </a:t>
              </a:r>
              <a:r>
                <a:rPr lang="en-US" altLang="zh-CN" sz="26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A measure of the event</a:t>
              </a:r>
              <a:br>
                <a:rPr lang="en-US" altLang="zh-CN" sz="26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</a:br>
              <a:r>
                <a:rPr lang="en-US" altLang="zh-CN" sz="26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 causing the incurrence of a</a:t>
              </a:r>
              <a:br>
                <a:rPr lang="en-US" altLang="zh-CN" sz="26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</a:br>
              <a:r>
                <a:rPr lang="en-US" altLang="zh-CN" sz="2600" dirty="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 variable cost – a cost driver</a:t>
              </a:r>
            </a:p>
          </p:txBody>
        </p:sp>
      </p:grp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122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Line 2">
            <a:extLst>
              <a:ext uri="{FF2B5EF4-FFF2-40B4-BE49-F238E27FC236}">
                <a16:creationId xmlns:a16="http://schemas.microsoft.com/office/drawing/2014/main" id="{387DA090-FD81-4ABD-898B-62C53DC2DD5C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3677444"/>
            <a:ext cx="0" cy="2392362"/>
          </a:xfrm>
          <a:prstGeom prst="line">
            <a:avLst/>
          </a:prstGeom>
          <a:noFill/>
          <a:ln w="28575">
            <a:solidFill>
              <a:srgbClr val="FC012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10243" name="Group 22">
            <a:extLst>
              <a:ext uri="{FF2B5EF4-FFF2-40B4-BE49-F238E27FC236}">
                <a16:creationId xmlns:a16="http://schemas.microsoft.com/office/drawing/2014/main" id="{207BD3DB-E4AA-4F06-A6AA-C0A670C36A70}"/>
              </a:ext>
            </a:extLst>
          </p:cNvPr>
          <p:cNvGrpSpPr>
            <a:grpSpLocks/>
          </p:cNvGrpSpPr>
          <p:nvPr/>
        </p:nvGrpSpPr>
        <p:grpSpPr bwMode="auto">
          <a:xfrm>
            <a:off x="4505542" y="839561"/>
            <a:ext cx="5446712" cy="4575175"/>
            <a:chOff x="1897" y="917"/>
            <a:chExt cx="3431" cy="2882"/>
          </a:xfrm>
        </p:grpSpPr>
        <p:sp>
          <p:nvSpPr>
            <p:cNvPr id="10254" name="Freeform 14">
              <a:extLst>
                <a:ext uri="{FF2B5EF4-FFF2-40B4-BE49-F238E27FC236}">
                  <a16:creationId xmlns:a16="http://schemas.microsoft.com/office/drawing/2014/main" id="{DC0BED69-0F0B-492E-8FB2-084961A563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7" y="917"/>
              <a:ext cx="3431" cy="2877"/>
            </a:xfrm>
            <a:custGeom>
              <a:avLst/>
              <a:gdLst>
                <a:gd name="T0" fmla="*/ 664 w 3431"/>
                <a:gd name="T1" fmla="*/ 2877 h 2877"/>
                <a:gd name="T2" fmla="*/ 0 w 3431"/>
                <a:gd name="T3" fmla="*/ 2274 h 2877"/>
                <a:gd name="T4" fmla="*/ 0 w 3431"/>
                <a:gd name="T5" fmla="*/ 1772 h 2877"/>
                <a:gd name="T6" fmla="*/ 553 w 3431"/>
                <a:gd name="T7" fmla="*/ 1772 h 2877"/>
                <a:gd name="T8" fmla="*/ 553 w 3431"/>
                <a:gd name="T9" fmla="*/ 1329 h 2877"/>
                <a:gd name="T10" fmla="*/ 1107 w 3431"/>
                <a:gd name="T11" fmla="*/ 1329 h 2877"/>
                <a:gd name="T12" fmla="*/ 1107 w 3431"/>
                <a:gd name="T13" fmla="*/ 887 h 2877"/>
                <a:gd name="T14" fmla="*/ 1660 w 3431"/>
                <a:gd name="T15" fmla="*/ 887 h 2877"/>
                <a:gd name="T16" fmla="*/ 1660 w 3431"/>
                <a:gd name="T17" fmla="*/ 445 h 2877"/>
                <a:gd name="T18" fmla="*/ 2214 w 3431"/>
                <a:gd name="T19" fmla="*/ 445 h 2877"/>
                <a:gd name="T20" fmla="*/ 2214 w 3431"/>
                <a:gd name="T21" fmla="*/ 2 h 2877"/>
                <a:gd name="T22" fmla="*/ 2767 w 3431"/>
                <a:gd name="T23" fmla="*/ 0 h 2877"/>
                <a:gd name="T24" fmla="*/ 3431 w 3431"/>
                <a:gd name="T25" fmla="*/ 553 h 2877"/>
                <a:gd name="T26" fmla="*/ 664 w 3431"/>
                <a:gd name="T27" fmla="*/ 2877 h 287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431"/>
                <a:gd name="T43" fmla="*/ 0 h 2877"/>
                <a:gd name="T44" fmla="*/ 3431 w 3431"/>
                <a:gd name="T45" fmla="*/ 2877 h 2877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431" h="2877">
                  <a:moveTo>
                    <a:pt x="664" y="2877"/>
                  </a:moveTo>
                  <a:lnTo>
                    <a:pt x="0" y="2274"/>
                  </a:lnTo>
                  <a:lnTo>
                    <a:pt x="0" y="1772"/>
                  </a:lnTo>
                  <a:lnTo>
                    <a:pt x="553" y="1772"/>
                  </a:lnTo>
                  <a:lnTo>
                    <a:pt x="553" y="1329"/>
                  </a:lnTo>
                  <a:lnTo>
                    <a:pt x="1107" y="1329"/>
                  </a:lnTo>
                  <a:lnTo>
                    <a:pt x="1107" y="887"/>
                  </a:lnTo>
                  <a:lnTo>
                    <a:pt x="1660" y="887"/>
                  </a:lnTo>
                  <a:lnTo>
                    <a:pt x="1660" y="445"/>
                  </a:lnTo>
                  <a:lnTo>
                    <a:pt x="2214" y="445"/>
                  </a:lnTo>
                  <a:lnTo>
                    <a:pt x="2214" y="2"/>
                  </a:lnTo>
                  <a:lnTo>
                    <a:pt x="2767" y="0"/>
                  </a:lnTo>
                  <a:lnTo>
                    <a:pt x="3431" y="553"/>
                  </a:lnTo>
                  <a:lnTo>
                    <a:pt x="664" y="2877"/>
                  </a:lnTo>
                  <a:close/>
                </a:path>
              </a:pathLst>
            </a:custGeom>
            <a:solidFill>
              <a:srgbClr val="A0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55" name="Freeform 15">
              <a:extLst>
                <a:ext uri="{FF2B5EF4-FFF2-40B4-BE49-F238E27FC236}">
                  <a16:creationId xmlns:a16="http://schemas.microsoft.com/office/drawing/2014/main" id="{709D4CE1-53F4-4598-AADD-CDA3D146E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1" y="1470"/>
              <a:ext cx="2767" cy="2329"/>
            </a:xfrm>
            <a:custGeom>
              <a:avLst/>
              <a:gdLst>
                <a:gd name="T0" fmla="*/ 2767 w 2767"/>
                <a:gd name="T1" fmla="*/ 0 h 2329"/>
                <a:gd name="T2" fmla="*/ 2767 w 2767"/>
                <a:gd name="T3" fmla="*/ 2329 h 2329"/>
                <a:gd name="T4" fmla="*/ 0 w 2767"/>
                <a:gd name="T5" fmla="*/ 2324 h 2329"/>
                <a:gd name="T6" fmla="*/ 0 w 2767"/>
                <a:gd name="T7" fmla="*/ 1771 h 2329"/>
                <a:gd name="T8" fmla="*/ 553 w 2767"/>
                <a:gd name="T9" fmla="*/ 1771 h 2329"/>
                <a:gd name="T10" fmla="*/ 553 w 2767"/>
                <a:gd name="T11" fmla="*/ 1329 h 2329"/>
                <a:gd name="T12" fmla="*/ 1107 w 2767"/>
                <a:gd name="T13" fmla="*/ 1329 h 2329"/>
                <a:gd name="T14" fmla="*/ 1107 w 2767"/>
                <a:gd name="T15" fmla="*/ 887 h 2329"/>
                <a:gd name="T16" fmla="*/ 1660 w 2767"/>
                <a:gd name="T17" fmla="*/ 887 h 2329"/>
                <a:gd name="T18" fmla="*/ 1660 w 2767"/>
                <a:gd name="T19" fmla="*/ 445 h 2329"/>
                <a:gd name="T20" fmla="*/ 2214 w 2767"/>
                <a:gd name="T21" fmla="*/ 445 h 2329"/>
                <a:gd name="T22" fmla="*/ 2214 w 2767"/>
                <a:gd name="T23" fmla="*/ 2 h 2329"/>
                <a:gd name="T24" fmla="*/ 2767 w 2767"/>
                <a:gd name="T25" fmla="*/ 0 h 23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767"/>
                <a:gd name="T40" fmla="*/ 0 h 2329"/>
                <a:gd name="T41" fmla="*/ 2767 w 2767"/>
                <a:gd name="T42" fmla="*/ 2329 h 232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767" h="2329">
                  <a:moveTo>
                    <a:pt x="2767" y="0"/>
                  </a:moveTo>
                  <a:lnTo>
                    <a:pt x="2767" y="2329"/>
                  </a:lnTo>
                  <a:lnTo>
                    <a:pt x="0" y="2324"/>
                  </a:lnTo>
                  <a:lnTo>
                    <a:pt x="0" y="1771"/>
                  </a:lnTo>
                  <a:lnTo>
                    <a:pt x="553" y="1771"/>
                  </a:lnTo>
                  <a:lnTo>
                    <a:pt x="553" y="1329"/>
                  </a:lnTo>
                  <a:lnTo>
                    <a:pt x="1107" y="1329"/>
                  </a:lnTo>
                  <a:lnTo>
                    <a:pt x="1107" y="887"/>
                  </a:lnTo>
                  <a:lnTo>
                    <a:pt x="1660" y="887"/>
                  </a:lnTo>
                  <a:lnTo>
                    <a:pt x="1660" y="445"/>
                  </a:lnTo>
                  <a:lnTo>
                    <a:pt x="2214" y="445"/>
                  </a:lnTo>
                  <a:lnTo>
                    <a:pt x="2214" y="2"/>
                  </a:lnTo>
                  <a:lnTo>
                    <a:pt x="2767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256" name="Group 21">
              <a:extLst>
                <a:ext uri="{FF2B5EF4-FFF2-40B4-BE49-F238E27FC236}">
                  <a16:creationId xmlns:a16="http://schemas.microsoft.com/office/drawing/2014/main" id="{52E477F0-F26C-49E4-9CD5-F60116363F5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97" y="919"/>
              <a:ext cx="3431" cy="2322"/>
              <a:chOff x="1897" y="919"/>
              <a:chExt cx="3431" cy="2322"/>
            </a:xfrm>
          </p:grpSpPr>
          <p:sp>
            <p:nvSpPr>
              <p:cNvPr id="10257" name="Freeform 16">
                <a:extLst>
                  <a:ext uri="{FF2B5EF4-FFF2-40B4-BE49-F238E27FC236}">
                    <a16:creationId xmlns:a16="http://schemas.microsoft.com/office/drawing/2014/main" id="{F8012F1F-E87D-46ED-B505-8F5B7BBB87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7" y="2689"/>
                <a:ext cx="1217" cy="552"/>
              </a:xfrm>
              <a:custGeom>
                <a:avLst/>
                <a:gdLst>
                  <a:gd name="T0" fmla="*/ 0 w 1217"/>
                  <a:gd name="T1" fmla="*/ 0 h 552"/>
                  <a:gd name="T2" fmla="*/ 553 w 1217"/>
                  <a:gd name="T3" fmla="*/ 0 h 552"/>
                  <a:gd name="T4" fmla="*/ 1217 w 1217"/>
                  <a:gd name="T5" fmla="*/ 552 h 552"/>
                  <a:gd name="T6" fmla="*/ 664 w 1217"/>
                  <a:gd name="T7" fmla="*/ 552 h 552"/>
                  <a:gd name="T8" fmla="*/ 0 w 1217"/>
                  <a:gd name="T9" fmla="*/ 0 h 5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17"/>
                  <a:gd name="T16" fmla="*/ 0 h 552"/>
                  <a:gd name="T17" fmla="*/ 1217 w 1217"/>
                  <a:gd name="T18" fmla="*/ 552 h 5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17" h="552">
                    <a:moveTo>
                      <a:pt x="0" y="0"/>
                    </a:moveTo>
                    <a:lnTo>
                      <a:pt x="553" y="0"/>
                    </a:lnTo>
                    <a:lnTo>
                      <a:pt x="1217" y="552"/>
                    </a:lnTo>
                    <a:lnTo>
                      <a:pt x="664" y="5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258" name="Freeform 17">
                <a:extLst>
                  <a:ext uri="{FF2B5EF4-FFF2-40B4-BE49-F238E27FC236}">
                    <a16:creationId xmlns:a16="http://schemas.microsoft.com/office/drawing/2014/main" id="{BA975762-8B1D-48CD-869B-6B79B1B94D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0" y="2246"/>
                <a:ext cx="1218" cy="555"/>
              </a:xfrm>
              <a:custGeom>
                <a:avLst/>
                <a:gdLst>
                  <a:gd name="T0" fmla="*/ 0 w 1218"/>
                  <a:gd name="T1" fmla="*/ 0 h 555"/>
                  <a:gd name="T2" fmla="*/ 554 w 1218"/>
                  <a:gd name="T3" fmla="*/ 0 h 555"/>
                  <a:gd name="T4" fmla="*/ 1218 w 1218"/>
                  <a:gd name="T5" fmla="*/ 555 h 555"/>
                  <a:gd name="T6" fmla="*/ 664 w 1218"/>
                  <a:gd name="T7" fmla="*/ 555 h 555"/>
                  <a:gd name="T8" fmla="*/ 0 w 1218"/>
                  <a:gd name="T9" fmla="*/ 0 h 5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18"/>
                  <a:gd name="T16" fmla="*/ 0 h 555"/>
                  <a:gd name="T17" fmla="*/ 1218 w 1218"/>
                  <a:gd name="T18" fmla="*/ 555 h 5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18" h="555">
                    <a:moveTo>
                      <a:pt x="0" y="0"/>
                    </a:moveTo>
                    <a:lnTo>
                      <a:pt x="554" y="0"/>
                    </a:lnTo>
                    <a:lnTo>
                      <a:pt x="1218" y="555"/>
                    </a:lnTo>
                    <a:lnTo>
                      <a:pt x="664" y="55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259" name="Freeform 18">
                <a:extLst>
                  <a:ext uri="{FF2B5EF4-FFF2-40B4-BE49-F238E27FC236}">
                    <a16:creationId xmlns:a16="http://schemas.microsoft.com/office/drawing/2014/main" id="{006907DD-DA99-44A8-BCC6-C5400D4D67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4" y="1804"/>
                <a:ext cx="1217" cy="553"/>
              </a:xfrm>
              <a:custGeom>
                <a:avLst/>
                <a:gdLst>
                  <a:gd name="T0" fmla="*/ 0 w 1217"/>
                  <a:gd name="T1" fmla="*/ 0 h 553"/>
                  <a:gd name="T2" fmla="*/ 553 w 1217"/>
                  <a:gd name="T3" fmla="*/ 0 h 553"/>
                  <a:gd name="T4" fmla="*/ 1217 w 1217"/>
                  <a:gd name="T5" fmla="*/ 553 h 553"/>
                  <a:gd name="T6" fmla="*/ 664 w 1217"/>
                  <a:gd name="T7" fmla="*/ 553 h 553"/>
                  <a:gd name="T8" fmla="*/ 0 w 1217"/>
                  <a:gd name="T9" fmla="*/ 0 h 55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17"/>
                  <a:gd name="T16" fmla="*/ 0 h 553"/>
                  <a:gd name="T17" fmla="*/ 1217 w 1217"/>
                  <a:gd name="T18" fmla="*/ 553 h 55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17" h="553">
                    <a:moveTo>
                      <a:pt x="0" y="0"/>
                    </a:moveTo>
                    <a:lnTo>
                      <a:pt x="553" y="0"/>
                    </a:lnTo>
                    <a:lnTo>
                      <a:pt x="1217" y="553"/>
                    </a:lnTo>
                    <a:lnTo>
                      <a:pt x="664" y="5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260" name="Freeform 19">
                <a:extLst>
                  <a:ext uri="{FF2B5EF4-FFF2-40B4-BE49-F238E27FC236}">
                    <a16:creationId xmlns:a16="http://schemas.microsoft.com/office/drawing/2014/main" id="{DAA3BBEB-8525-4206-9F9F-87C532D7FC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7" y="1362"/>
                <a:ext cx="1218" cy="553"/>
              </a:xfrm>
              <a:custGeom>
                <a:avLst/>
                <a:gdLst>
                  <a:gd name="T0" fmla="*/ 0 w 1218"/>
                  <a:gd name="T1" fmla="*/ 0 h 553"/>
                  <a:gd name="T2" fmla="*/ 554 w 1218"/>
                  <a:gd name="T3" fmla="*/ 0 h 553"/>
                  <a:gd name="T4" fmla="*/ 1218 w 1218"/>
                  <a:gd name="T5" fmla="*/ 553 h 553"/>
                  <a:gd name="T6" fmla="*/ 664 w 1218"/>
                  <a:gd name="T7" fmla="*/ 553 h 553"/>
                  <a:gd name="T8" fmla="*/ 0 w 1218"/>
                  <a:gd name="T9" fmla="*/ 0 h 55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18"/>
                  <a:gd name="T16" fmla="*/ 0 h 553"/>
                  <a:gd name="T17" fmla="*/ 1218 w 1218"/>
                  <a:gd name="T18" fmla="*/ 553 h 55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18" h="553">
                    <a:moveTo>
                      <a:pt x="0" y="0"/>
                    </a:moveTo>
                    <a:lnTo>
                      <a:pt x="554" y="0"/>
                    </a:lnTo>
                    <a:lnTo>
                      <a:pt x="1218" y="553"/>
                    </a:lnTo>
                    <a:lnTo>
                      <a:pt x="664" y="5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261" name="Freeform 20">
                <a:extLst>
                  <a:ext uri="{FF2B5EF4-FFF2-40B4-BE49-F238E27FC236}">
                    <a16:creationId xmlns:a16="http://schemas.microsoft.com/office/drawing/2014/main" id="{73F46EF8-733F-41F2-9CEA-C05518292D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1" y="919"/>
                <a:ext cx="1217" cy="553"/>
              </a:xfrm>
              <a:custGeom>
                <a:avLst/>
                <a:gdLst>
                  <a:gd name="T0" fmla="*/ 0 w 1217"/>
                  <a:gd name="T1" fmla="*/ 0 h 553"/>
                  <a:gd name="T2" fmla="*/ 553 w 1217"/>
                  <a:gd name="T3" fmla="*/ 0 h 553"/>
                  <a:gd name="T4" fmla="*/ 1217 w 1217"/>
                  <a:gd name="T5" fmla="*/ 553 h 553"/>
                  <a:gd name="T6" fmla="*/ 664 w 1217"/>
                  <a:gd name="T7" fmla="*/ 553 h 553"/>
                  <a:gd name="T8" fmla="*/ 0 w 1217"/>
                  <a:gd name="T9" fmla="*/ 0 h 55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17"/>
                  <a:gd name="T16" fmla="*/ 0 h 553"/>
                  <a:gd name="T17" fmla="*/ 1217 w 1217"/>
                  <a:gd name="T18" fmla="*/ 553 h 55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17" h="553">
                    <a:moveTo>
                      <a:pt x="0" y="0"/>
                    </a:moveTo>
                    <a:lnTo>
                      <a:pt x="553" y="0"/>
                    </a:lnTo>
                    <a:lnTo>
                      <a:pt x="1217" y="553"/>
                    </a:lnTo>
                    <a:lnTo>
                      <a:pt x="664" y="5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10244" name="Rectangle 4">
            <a:extLst>
              <a:ext uri="{FF2B5EF4-FFF2-40B4-BE49-F238E27FC236}">
                <a16:creationId xmlns:a16="http://schemas.microsoft.com/office/drawing/2014/main" id="{D144873D-028E-4581-A54F-9B74542A5F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333375"/>
            <a:ext cx="7772400" cy="684961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Step-Variable Costs</a:t>
            </a:r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A10F9787-0FB5-4836-BC47-846CCB6FE3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2314" y="5182395"/>
            <a:ext cx="1595437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400" b="1" dirty="0">
                <a:latin typeface="Arial" panose="020B0604020202020204" pitchFamily="34" charset="0"/>
                <a:ea typeface="SimSun" panose="02010600030101010101" pitchFamily="2" charset="-122"/>
              </a:rPr>
              <a:t>Volume</a:t>
            </a:r>
          </a:p>
        </p:txBody>
      </p:sp>
      <p:sp>
        <p:nvSpPr>
          <p:cNvPr id="10246" name="Line 6">
            <a:extLst>
              <a:ext uri="{FF2B5EF4-FFF2-40B4-BE49-F238E27FC236}">
                <a16:creationId xmlns:a16="http://schemas.microsoft.com/office/drawing/2014/main" id="{A65EA072-AB04-4627-8941-0A5F9490B6AA}"/>
              </a:ext>
            </a:extLst>
          </p:cNvPr>
          <p:cNvSpPr>
            <a:spLocks noChangeShapeType="1"/>
          </p:cNvSpPr>
          <p:nvPr/>
        </p:nvSpPr>
        <p:spPr bwMode="auto">
          <a:xfrm>
            <a:off x="8547100" y="5409406"/>
            <a:ext cx="1017588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47" name="Rectangle 7">
            <a:extLst>
              <a:ext uri="{FF2B5EF4-FFF2-40B4-BE49-F238E27FC236}">
                <a16:creationId xmlns:a16="http://schemas.microsoft.com/office/drawing/2014/main" id="{376048BE-C806-452A-890C-7A771C78EDB3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9043989" y="3986057"/>
            <a:ext cx="12287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2400" b="1" dirty="0">
                <a:latin typeface="Arial" panose="020B0604020202020204" pitchFamily="34" charset="0"/>
                <a:ea typeface="SimSun" panose="02010600030101010101" pitchFamily="2" charset="-122"/>
              </a:rPr>
              <a:t>Cost</a:t>
            </a:r>
          </a:p>
        </p:txBody>
      </p:sp>
      <p:sp>
        <p:nvSpPr>
          <p:cNvPr id="10248" name="Line 8">
            <a:extLst>
              <a:ext uri="{FF2B5EF4-FFF2-40B4-BE49-F238E27FC236}">
                <a16:creationId xmlns:a16="http://schemas.microsoft.com/office/drawing/2014/main" id="{0BD550C4-FC96-49EE-A81A-DF68960FD97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677400" y="2539206"/>
            <a:ext cx="0" cy="125730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49" name="Rectangle 9">
            <a:extLst>
              <a:ext uri="{FF2B5EF4-FFF2-40B4-BE49-F238E27FC236}">
                <a16:creationId xmlns:a16="http://schemas.microsoft.com/office/drawing/2014/main" id="{43CE9520-3F18-45EB-B6E4-F1E831DAA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5882" y="2324150"/>
            <a:ext cx="2247860" cy="1320874"/>
          </a:xfrm>
          <a:prstGeom prst="rect">
            <a:avLst/>
          </a:prstGeom>
          <a:solidFill>
            <a:srgbClr val="FCFEB9"/>
          </a:solidFill>
          <a:ln w="25400">
            <a:solidFill>
              <a:srgbClr val="FC0128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  <a:t>Total cost remains</a:t>
            </a:r>
            <a:b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  <a:t>constant within a</a:t>
            </a:r>
            <a:b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  <a:t>narrow range of</a:t>
            </a:r>
            <a:b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  <a:t>activity.</a:t>
            </a:r>
          </a:p>
        </p:txBody>
      </p:sp>
      <p:sp>
        <p:nvSpPr>
          <p:cNvPr id="10250" name="Line 10">
            <a:extLst>
              <a:ext uri="{FF2B5EF4-FFF2-40B4-BE49-F238E27FC236}">
                <a16:creationId xmlns:a16="http://schemas.microsoft.com/office/drawing/2014/main" id="{75A92597-38DA-442B-B1AF-C02D8D70988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437529" y="4528911"/>
            <a:ext cx="0" cy="1352550"/>
          </a:xfrm>
          <a:prstGeom prst="line">
            <a:avLst/>
          </a:prstGeom>
          <a:noFill/>
          <a:ln w="28575">
            <a:solidFill>
              <a:srgbClr val="FC012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51" name="Line 11">
            <a:extLst>
              <a:ext uri="{FF2B5EF4-FFF2-40B4-BE49-F238E27FC236}">
                <a16:creationId xmlns:a16="http://schemas.microsoft.com/office/drawing/2014/main" id="{ACEF9E17-A6AC-425A-A076-19F9EFDFC42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581401" y="6069806"/>
            <a:ext cx="2016125" cy="14288"/>
          </a:xfrm>
          <a:prstGeom prst="line">
            <a:avLst/>
          </a:prstGeom>
          <a:noFill/>
          <a:ln w="28575">
            <a:solidFill>
              <a:srgbClr val="FC0128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52" name="Line 12">
            <a:extLst>
              <a:ext uri="{FF2B5EF4-FFF2-40B4-BE49-F238E27FC236}">
                <a16:creationId xmlns:a16="http://schemas.microsoft.com/office/drawing/2014/main" id="{9A7A3CCD-1CB6-42DD-AFF0-5D32CCF4BD89}"/>
              </a:ext>
            </a:extLst>
          </p:cNvPr>
          <p:cNvSpPr>
            <a:spLocks noChangeShapeType="1"/>
          </p:cNvSpPr>
          <p:nvPr/>
        </p:nvSpPr>
        <p:spPr bwMode="auto">
          <a:xfrm>
            <a:off x="6437529" y="5881461"/>
            <a:ext cx="1017587" cy="0"/>
          </a:xfrm>
          <a:prstGeom prst="line">
            <a:avLst/>
          </a:prstGeom>
          <a:noFill/>
          <a:ln w="28575">
            <a:solidFill>
              <a:srgbClr val="FC0128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53" name="Line 13">
            <a:extLst>
              <a:ext uri="{FF2B5EF4-FFF2-40B4-BE49-F238E27FC236}">
                <a16:creationId xmlns:a16="http://schemas.microsoft.com/office/drawing/2014/main" id="{842A6A67-46E4-4EE0-9F28-8C116D009C3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83238" y="4868069"/>
            <a:ext cx="0" cy="1352550"/>
          </a:xfrm>
          <a:prstGeom prst="line">
            <a:avLst/>
          </a:prstGeom>
          <a:noFill/>
          <a:ln w="25400">
            <a:solidFill>
              <a:srgbClr val="FC012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10</a:t>
            </a:fld>
            <a:endParaRPr lang="en-GB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1DE61C-1F67-A04B-93B6-68B6B318566A}"/>
              </a:ext>
            </a:extLst>
          </p:cNvPr>
          <p:cNvSpPr txBox="1"/>
          <p:nvPr/>
        </p:nvSpPr>
        <p:spPr>
          <a:xfrm>
            <a:off x="2013857" y="4800601"/>
            <a:ext cx="26468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TC remains constant for</a:t>
            </a:r>
          </a:p>
          <a:p>
            <a:r>
              <a:rPr lang="en-US" dirty="0">
                <a:solidFill>
                  <a:srgbClr val="FF0000"/>
                </a:solidFill>
              </a:rPr>
              <a:t>each step.</a:t>
            </a:r>
          </a:p>
        </p:txBody>
      </p:sp>
    </p:spTree>
    <p:extLst>
      <p:ext uri="{BB962C8B-B14F-4D97-AF65-F5344CB8AC3E}">
        <p14:creationId xmlns:p14="http://schemas.microsoft.com/office/powerpoint/2010/main" val="31509726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Line 2">
            <a:extLst>
              <a:ext uri="{FF2B5EF4-FFF2-40B4-BE49-F238E27FC236}">
                <a16:creationId xmlns:a16="http://schemas.microsoft.com/office/drawing/2014/main" id="{DE8B1442-0E7C-43C9-9F70-73995A25AD3A}"/>
              </a:ext>
            </a:extLst>
          </p:cNvPr>
          <p:cNvSpPr>
            <a:spLocks noChangeShapeType="1"/>
          </p:cNvSpPr>
          <p:nvPr/>
        </p:nvSpPr>
        <p:spPr bwMode="auto">
          <a:xfrm>
            <a:off x="4078586" y="2324668"/>
            <a:ext cx="0" cy="736600"/>
          </a:xfrm>
          <a:prstGeom prst="line">
            <a:avLst/>
          </a:prstGeom>
          <a:noFill/>
          <a:ln w="28575">
            <a:solidFill>
              <a:srgbClr val="FC012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11267" name="Group 21">
            <a:extLst>
              <a:ext uri="{FF2B5EF4-FFF2-40B4-BE49-F238E27FC236}">
                <a16:creationId xmlns:a16="http://schemas.microsoft.com/office/drawing/2014/main" id="{92FB06CA-A62F-44A7-B682-69B1EDB63DAA}"/>
              </a:ext>
            </a:extLst>
          </p:cNvPr>
          <p:cNvGrpSpPr>
            <a:grpSpLocks/>
          </p:cNvGrpSpPr>
          <p:nvPr/>
        </p:nvGrpSpPr>
        <p:grpSpPr bwMode="auto">
          <a:xfrm>
            <a:off x="4528343" y="1051719"/>
            <a:ext cx="5446712" cy="4575175"/>
            <a:chOff x="1897" y="917"/>
            <a:chExt cx="3431" cy="2882"/>
          </a:xfrm>
        </p:grpSpPr>
        <p:sp>
          <p:nvSpPr>
            <p:cNvPr id="11277" name="Freeform 13">
              <a:extLst>
                <a:ext uri="{FF2B5EF4-FFF2-40B4-BE49-F238E27FC236}">
                  <a16:creationId xmlns:a16="http://schemas.microsoft.com/office/drawing/2014/main" id="{8009601A-717D-4EAF-8074-498FBF691E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7" y="917"/>
              <a:ext cx="3431" cy="2877"/>
            </a:xfrm>
            <a:custGeom>
              <a:avLst/>
              <a:gdLst>
                <a:gd name="T0" fmla="*/ 664 w 3431"/>
                <a:gd name="T1" fmla="*/ 2877 h 2877"/>
                <a:gd name="T2" fmla="*/ 0 w 3431"/>
                <a:gd name="T3" fmla="*/ 2274 h 2877"/>
                <a:gd name="T4" fmla="*/ 0 w 3431"/>
                <a:gd name="T5" fmla="*/ 1772 h 2877"/>
                <a:gd name="T6" fmla="*/ 553 w 3431"/>
                <a:gd name="T7" fmla="*/ 1772 h 2877"/>
                <a:gd name="T8" fmla="*/ 553 w 3431"/>
                <a:gd name="T9" fmla="*/ 1329 h 2877"/>
                <a:gd name="T10" fmla="*/ 1107 w 3431"/>
                <a:gd name="T11" fmla="*/ 1329 h 2877"/>
                <a:gd name="T12" fmla="*/ 1107 w 3431"/>
                <a:gd name="T13" fmla="*/ 887 h 2877"/>
                <a:gd name="T14" fmla="*/ 1660 w 3431"/>
                <a:gd name="T15" fmla="*/ 887 h 2877"/>
                <a:gd name="T16" fmla="*/ 1660 w 3431"/>
                <a:gd name="T17" fmla="*/ 445 h 2877"/>
                <a:gd name="T18" fmla="*/ 2214 w 3431"/>
                <a:gd name="T19" fmla="*/ 445 h 2877"/>
                <a:gd name="T20" fmla="*/ 2214 w 3431"/>
                <a:gd name="T21" fmla="*/ 2 h 2877"/>
                <a:gd name="T22" fmla="*/ 2767 w 3431"/>
                <a:gd name="T23" fmla="*/ 0 h 2877"/>
                <a:gd name="T24" fmla="*/ 3431 w 3431"/>
                <a:gd name="T25" fmla="*/ 553 h 2877"/>
                <a:gd name="T26" fmla="*/ 664 w 3431"/>
                <a:gd name="T27" fmla="*/ 2877 h 287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431"/>
                <a:gd name="T43" fmla="*/ 0 h 2877"/>
                <a:gd name="T44" fmla="*/ 3431 w 3431"/>
                <a:gd name="T45" fmla="*/ 2877 h 2877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431" h="2877">
                  <a:moveTo>
                    <a:pt x="664" y="2877"/>
                  </a:moveTo>
                  <a:lnTo>
                    <a:pt x="0" y="2274"/>
                  </a:lnTo>
                  <a:lnTo>
                    <a:pt x="0" y="1772"/>
                  </a:lnTo>
                  <a:lnTo>
                    <a:pt x="553" y="1772"/>
                  </a:lnTo>
                  <a:lnTo>
                    <a:pt x="553" y="1329"/>
                  </a:lnTo>
                  <a:lnTo>
                    <a:pt x="1107" y="1329"/>
                  </a:lnTo>
                  <a:lnTo>
                    <a:pt x="1107" y="887"/>
                  </a:lnTo>
                  <a:lnTo>
                    <a:pt x="1660" y="887"/>
                  </a:lnTo>
                  <a:lnTo>
                    <a:pt x="1660" y="445"/>
                  </a:lnTo>
                  <a:lnTo>
                    <a:pt x="2214" y="445"/>
                  </a:lnTo>
                  <a:lnTo>
                    <a:pt x="2214" y="2"/>
                  </a:lnTo>
                  <a:lnTo>
                    <a:pt x="2767" y="0"/>
                  </a:lnTo>
                  <a:lnTo>
                    <a:pt x="3431" y="553"/>
                  </a:lnTo>
                  <a:lnTo>
                    <a:pt x="664" y="2877"/>
                  </a:lnTo>
                  <a:close/>
                </a:path>
              </a:pathLst>
            </a:custGeom>
            <a:solidFill>
              <a:srgbClr val="A0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278" name="Freeform 14">
              <a:extLst>
                <a:ext uri="{FF2B5EF4-FFF2-40B4-BE49-F238E27FC236}">
                  <a16:creationId xmlns:a16="http://schemas.microsoft.com/office/drawing/2014/main" id="{E4186E4E-5DDA-46A5-81D6-AD2DA6EFDF8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1" y="1470"/>
              <a:ext cx="2767" cy="2329"/>
            </a:xfrm>
            <a:custGeom>
              <a:avLst/>
              <a:gdLst>
                <a:gd name="T0" fmla="*/ 2767 w 2767"/>
                <a:gd name="T1" fmla="*/ 0 h 2329"/>
                <a:gd name="T2" fmla="*/ 2767 w 2767"/>
                <a:gd name="T3" fmla="*/ 2329 h 2329"/>
                <a:gd name="T4" fmla="*/ 0 w 2767"/>
                <a:gd name="T5" fmla="*/ 2324 h 2329"/>
                <a:gd name="T6" fmla="*/ 0 w 2767"/>
                <a:gd name="T7" fmla="*/ 1771 h 2329"/>
                <a:gd name="T8" fmla="*/ 553 w 2767"/>
                <a:gd name="T9" fmla="*/ 1771 h 2329"/>
                <a:gd name="T10" fmla="*/ 553 w 2767"/>
                <a:gd name="T11" fmla="*/ 1329 h 2329"/>
                <a:gd name="T12" fmla="*/ 1107 w 2767"/>
                <a:gd name="T13" fmla="*/ 1329 h 2329"/>
                <a:gd name="T14" fmla="*/ 1107 w 2767"/>
                <a:gd name="T15" fmla="*/ 887 h 2329"/>
                <a:gd name="T16" fmla="*/ 1660 w 2767"/>
                <a:gd name="T17" fmla="*/ 887 h 2329"/>
                <a:gd name="T18" fmla="*/ 1660 w 2767"/>
                <a:gd name="T19" fmla="*/ 445 h 2329"/>
                <a:gd name="T20" fmla="*/ 2214 w 2767"/>
                <a:gd name="T21" fmla="*/ 445 h 2329"/>
                <a:gd name="T22" fmla="*/ 2214 w 2767"/>
                <a:gd name="T23" fmla="*/ 2 h 2329"/>
                <a:gd name="T24" fmla="*/ 2767 w 2767"/>
                <a:gd name="T25" fmla="*/ 0 h 232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767"/>
                <a:gd name="T40" fmla="*/ 0 h 2329"/>
                <a:gd name="T41" fmla="*/ 2767 w 2767"/>
                <a:gd name="T42" fmla="*/ 2329 h 232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767" h="2329">
                  <a:moveTo>
                    <a:pt x="2767" y="0"/>
                  </a:moveTo>
                  <a:lnTo>
                    <a:pt x="2767" y="2329"/>
                  </a:lnTo>
                  <a:lnTo>
                    <a:pt x="0" y="2324"/>
                  </a:lnTo>
                  <a:lnTo>
                    <a:pt x="0" y="1771"/>
                  </a:lnTo>
                  <a:lnTo>
                    <a:pt x="553" y="1771"/>
                  </a:lnTo>
                  <a:lnTo>
                    <a:pt x="553" y="1329"/>
                  </a:lnTo>
                  <a:lnTo>
                    <a:pt x="1107" y="1329"/>
                  </a:lnTo>
                  <a:lnTo>
                    <a:pt x="1107" y="887"/>
                  </a:lnTo>
                  <a:lnTo>
                    <a:pt x="1660" y="887"/>
                  </a:lnTo>
                  <a:lnTo>
                    <a:pt x="1660" y="445"/>
                  </a:lnTo>
                  <a:lnTo>
                    <a:pt x="2214" y="445"/>
                  </a:lnTo>
                  <a:lnTo>
                    <a:pt x="2214" y="2"/>
                  </a:lnTo>
                  <a:lnTo>
                    <a:pt x="2767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11279" name="Group 20">
              <a:extLst>
                <a:ext uri="{FF2B5EF4-FFF2-40B4-BE49-F238E27FC236}">
                  <a16:creationId xmlns:a16="http://schemas.microsoft.com/office/drawing/2014/main" id="{1BE8659C-5A5A-4315-BF9E-79E8664DE16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97" y="919"/>
              <a:ext cx="3431" cy="2322"/>
              <a:chOff x="1897" y="919"/>
              <a:chExt cx="3431" cy="2322"/>
            </a:xfrm>
          </p:grpSpPr>
          <p:sp>
            <p:nvSpPr>
              <p:cNvPr id="11280" name="Freeform 15">
                <a:extLst>
                  <a:ext uri="{FF2B5EF4-FFF2-40B4-BE49-F238E27FC236}">
                    <a16:creationId xmlns:a16="http://schemas.microsoft.com/office/drawing/2014/main" id="{FA49902C-971F-430D-A709-7DD57D10F6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7" y="2689"/>
                <a:ext cx="1217" cy="552"/>
              </a:xfrm>
              <a:custGeom>
                <a:avLst/>
                <a:gdLst>
                  <a:gd name="T0" fmla="*/ 0 w 1217"/>
                  <a:gd name="T1" fmla="*/ 0 h 552"/>
                  <a:gd name="T2" fmla="*/ 553 w 1217"/>
                  <a:gd name="T3" fmla="*/ 0 h 552"/>
                  <a:gd name="T4" fmla="*/ 1217 w 1217"/>
                  <a:gd name="T5" fmla="*/ 552 h 552"/>
                  <a:gd name="T6" fmla="*/ 664 w 1217"/>
                  <a:gd name="T7" fmla="*/ 552 h 552"/>
                  <a:gd name="T8" fmla="*/ 0 w 1217"/>
                  <a:gd name="T9" fmla="*/ 0 h 5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17"/>
                  <a:gd name="T16" fmla="*/ 0 h 552"/>
                  <a:gd name="T17" fmla="*/ 1217 w 1217"/>
                  <a:gd name="T18" fmla="*/ 552 h 5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17" h="552">
                    <a:moveTo>
                      <a:pt x="0" y="0"/>
                    </a:moveTo>
                    <a:lnTo>
                      <a:pt x="553" y="0"/>
                    </a:lnTo>
                    <a:lnTo>
                      <a:pt x="1217" y="552"/>
                    </a:lnTo>
                    <a:lnTo>
                      <a:pt x="664" y="5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281" name="Freeform 16">
                <a:extLst>
                  <a:ext uri="{FF2B5EF4-FFF2-40B4-BE49-F238E27FC236}">
                    <a16:creationId xmlns:a16="http://schemas.microsoft.com/office/drawing/2014/main" id="{89153CA9-DCEB-46D0-8542-2FAC0EE29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0" y="2246"/>
                <a:ext cx="1218" cy="555"/>
              </a:xfrm>
              <a:custGeom>
                <a:avLst/>
                <a:gdLst>
                  <a:gd name="T0" fmla="*/ 0 w 1218"/>
                  <a:gd name="T1" fmla="*/ 0 h 555"/>
                  <a:gd name="T2" fmla="*/ 554 w 1218"/>
                  <a:gd name="T3" fmla="*/ 0 h 555"/>
                  <a:gd name="T4" fmla="*/ 1218 w 1218"/>
                  <a:gd name="T5" fmla="*/ 555 h 555"/>
                  <a:gd name="T6" fmla="*/ 664 w 1218"/>
                  <a:gd name="T7" fmla="*/ 555 h 555"/>
                  <a:gd name="T8" fmla="*/ 0 w 1218"/>
                  <a:gd name="T9" fmla="*/ 0 h 5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18"/>
                  <a:gd name="T16" fmla="*/ 0 h 555"/>
                  <a:gd name="T17" fmla="*/ 1218 w 1218"/>
                  <a:gd name="T18" fmla="*/ 555 h 5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18" h="555">
                    <a:moveTo>
                      <a:pt x="0" y="0"/>
                    </a:moveTo>
                    <a:lnTo>
                      <a:pt x="554" y="0"/>
                    </a:lnTo>
                    <a:lnTo>
                      <a:pt x="1218" y="555"/>
                    </a:lnTo>
                    <a:lnTo>
                      <a:pt x="664" y="55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282" name="Freeform 17">
                <a:extLst>
                  <a:ext uri="{FF2B5EF4-FFF2-40B4-BE49-F238E27FC236}">
                    <a16:creationId xmlns:a16="http://schemas.microsoft.com/office/drawing/2014/main" id="{29009E45-F9E1-46A0-849A-418F2585E0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4" y="1804"/>
                <a:ext cx="1217" cy="553"/>
              </a:xfrm>
              <a:custGeom>
                <a:avLst/>
                <a:gdLst>
                  <a:gd name="T0" fmla="*/ 0 w 1217"/>
                  <a:gd name="T1" fmla="*/ 0 h 553"/>
                  <a:gd name="T2" fmla="*/ 553 w 1217"/>
                  <a:gd name="T3" fmla="*/ 0 h 553"/>
                  <a:gd name="T4" fmla="*/ 1217 w 1217"/>
                  <a:gd name="T5" fmla="*/ 553 h 553"/>
                  <a:gd name="T6" fmla="*/ 664 w 1217"/>
                  <a:gd name="T7" fmla="*/ 553 h 553"/>
                  <a:gd name="T8" fmla="*/ 0 w 1217"/>
                  <a:gd name="T9" fmla="*/ 0 h 55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17"/>
                  <a:gd name="T16" fmla="*/ 0 h 553"/>
                  <a:gd name="T17" fmla="*/ 1217 w 1217"/>
                  <a:gd name="T18" fmla="*/ 553 h 55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17" h="553">
                    <a:moveTo>
                      <a:pt x="0" y="0"/>
                    </a:moveTo>
                    <a:lnTo>
                      <a:pt x="553" y="0"/>
                    </a:lnTo>
                    <a:lnTo>
                      <a:pt x="1217" y="553"/>
                    </a:lnTo>
                    <a:lnTo>
                      <a:pt x="664" y="5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283" name="Freeform 18">
                <a:extLst>
                  <a:ext uri="{FF2B5EF4-FFF2-40B4-BE49-F238E27FC236}">
                    <a16:creationId xmlns:a16="http://schemas.microsoft.com/office/drawing/2014/main" id="{EE6362B0-C53A-4A41-975B-4411089459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7" y="1362"/>
                <a:ext cx="1218" cy="553"/>
              </a:xfrm>
              <a:custGeom>
                <a:avLst/>
                <a:gdLst>
                  <a:gd name="T0" fmla="*/ 0 w 1218"/>
                  <a:gd name="T1" fmla="*/ 0 h 553"/>
                  <a:gd name="T2" fmla="*/ 554 w 1218"/>
                  <a:gd name="T3" fmla="*/ 0 h 553"/>
                  <a:gd name="T4" fmla="*/ 1218 w 1218"/>
                  <a:gd name="T5" fmla="*/ 553 h 553"/>
                  <a:gd name="T6" fmla="*/ 664 w 1218"/>
                  <a:gd name="T7" fmla="*/ 553 h 553"/>
                  <a:gd name="T8" fmla="*/ 0 w 1218"/>
                  <a:gd name="T9" fmla="*/ 0 h 55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18"/>
                  <a:gd name="T16" fmla="*/ 0 h 553"/>
                  <a:gd name="T17" fmla="*/ 1218 w 1218"/>
                  <a:gd name="T18" fmla="*/ 553 h 55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18" h="553">
                    <a:moveTo>
                      <a:pt x="0" y="0"/>
                    </a:moveTo>
                    <a:lnTo>
                      <a:pt x="554" y="0"/>
                    </a:lnTo>
                    <a:lnTo>
                      <a:pt x="1218" y="553"/>
                    </a:lnTo>
                    <a:lnTo>
                      <a:pt x="664" y="5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284" name="Freeform 19">
                <a:extLst>
                  <a:ext uri="{FF2B5EF4-FFF2-40B4-BE49-F238E27FC236}">
                    <a16:creationId xmlns:a16="http://schemas.microsoft.com/office/drawing/2014/main" id="{C6D62F45-0590-481E-9C57-06A682CB07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1" y="919"/>
                <a:ext cx="1217" cy="553"/>
              </a:xfrm>
              <a:custGeom>
                <a:avLst/>
                <a:gdLst>
                  <a:gd name="T0" fmla="*/ 0 w 1217"/>
                  <a:gd name="T1" fmla="*/ 0 h 553"/>
                  <a:gd name="T2" fmla="*/ 553 w 1217"/>
                  <a:gd name="T3" fmla="*/ 0 h 553"/>
                  <a:gd name="T4" fmla="*/ 1217 w 1217"/>
                  <a:gd name="T5" fmla="*/ 553 h 553"/>
                  <a:gd name="T6" fmla="*/ 664 w 1217"/>
                  <a:gd name="T7" fmla="*/ 553 h 553"/>
                  <a:gd name="T8" fmla="*/ 0 w 1217"/>
                  <a:gd name="T9" fmla="*/ 0 h 55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17"/>
                  <a:gd name="T16" fmla="*/ 0 h 553"/>
                  <a:gd name="T17" fmla="*/ 1217 w 1217"/>
                  <a:gd name="T18" fmla="*/ 553 h 55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17" h="553">
                    <a:moveTo>
                      <a:pt x="0" y="0"/>
                    </a:moveTo>
                    <a:lnTo>
                      <a:pt x="553" y="0"/>
                    </a:lnTo>
                    <a:lnTo>
                      <a:pt x="1217" y="553"/>
                    </a:lnTo>
                    <a:lnTo>
                      <a:pt x="664" y="5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11268" name="Rectangle 4">
            <a:extLst>
              <a:ext uri="{FF2B5EF4-FFF2-40B4-BE49-F238E27FC236}">
                <a16:creationId xmlns:a16="http://schemas.microsoft.com/office/drawing/2014/main" id="{AE593000-8654-474B-8251-860F1901ED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15888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Step-Variable Costs</a:t>
            </a:r>
          </a:p>
        </p:txBody>
      </p:sp>
      <p:sp>
        <p:nvSpPr>
          <p:cNvPr id="11269" name="Rectangle 5">
            <a:extLst>
              <a:ext uri="{FF2B5EF4-FFF2-40B4-BE49-F238E27FC236}">
                <a16:creationId xmlns:a16="http://schemas.microsoft.com/office/drawing/2014/main" id="{8ED950BF-B702-46E2-8B0E-1F4AA6011E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32821" y="5119026"/>
            <a:ext cx="1595437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Volume</a:t>
            </a:r>
          </a:p>
        </p:txBody>
      </p:sp>
      <p:sp>
        <p:nvSpPr>
          <p:cNvPr id="11270" name="Line 6">
            <a:extLst>
              <a:ext uri="{FF2B5EF4-FFF2-40B4-BE49-F238E27FC236}">
                <a16:creationId xmlns:a16="http://schemas.microsoft.com/office/drawing/2014/main" id="{14EA3FF6-0418-4BED-932A-93CA85FE353C}"/>
              </a:ext>
            </a:extLst>
          </p:cNvPr>
          <p:cNvSpPr>
            <a:spLocks noChangeShapeType="1"/>
          </p:cNvSpPr>
          <p:nvPr/>
        </p:nvSpPr>
        <p:spPr bwMode="auto">
          <a:xfrm>
            <a:off x="8576468" y="5301208"/>
            <a:ext cx="1017588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71" name="Rectangle 7">
            <a:extLst>
              <a:ext uri="{FF2B5EF4-FFF2-40B4-BE49-F238E27FC236}">
                <a16:creationId xmlns:a16="http://schemas.microsoft.com/office/drawing/2014/main" id="{5C015DF3-3AC4-4D5E-A5F7-C09923734AED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9043989" y="4317051"/>
            <a:ext cx="12287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Cost</a:t>
            </a:r>
          </a:p>
        </p:txBody>
      </p:sp>
      <p:sp>
        <p:nvSpPr>
          <p:cNvPr id="11272" name="Line 8">
            <a:extLst>
              <a:ext uri="{FF2B5EF4-FFF2-40B4-BE49-F238E27FC236}">
                <a16:creationId xmlns:a16="http://schemas.microsoft.com/office/drawing/2014/main" id="{C48257C2-0855-4253-A203-7D8DB818DE8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677400" y="2870200"/>
            <a:ext cx="0" cy="125730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73" name="Rectangle 9">
            <a:extLst>
              <a:ext uri="{FF2B5EF4-FFF2-40B4-BE49-F238E27FC236}">
                <a16:creationId xmlns:a16="http://schemas.microsoft.com/office/drawing/2014/main" id="{D93C71FA-1F25-463C-A674-6F5209CFCA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3586" y="1336695"/>
            <a:ext cx="3810000" cy="1013098"/>
          </a:xfrm>
          <a:prstGeom prst="rect">
            <a:avLst/>
          </a:prstGeom>
          <a:solidFill>
            <a:srgbClr val="CEF7C1"/>
          </a:solidFill>
          <a:ln w="25400">
            <a:solidFill>
              <a:srgbClr val="FC0128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  <a:t>Total cost increases to a</a:t>
            </a:r>
            <a:b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  <a:t> new higher cost for the next higher range of activity. </a:t>
            </a:r>
          </a:p>
        </p:txBody>
      </p:sp>
      <p:sp>
        <p:nvSpPr>
          <p:cNvPr id="11274" name="Line 10">
            <a:extLst>
              <a:ext uri="{FF2B5EF4-FFF2-40B4-BE49-F238E27FC236}">
                <a16:creationId xmlns:a16="http://schemas.microsoft.com/office/drawing/2014/main" id="{17738686-C13A-430D-B8FA-B37836B4D12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628230" y="3174661"/>
            <a:ext cx="1778000" cy="0"/>
          </a:xfrm>
          <a:prstGeom prst="line">
            <a:avLst/>
          </a:prstGeom>
          <a:noFill/>
          <a:ln w="28575">
            <a:solidFill>
              <a:srgbClr val="FC012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75" name="Line 11">
            <a:extLst>
              <a:ext uri="{FF2B5EF4-FFF2-40B4-BE49-F238E27FC236}">
                <a16:creationId xmlns:a16="http://schemas.microsoft.com/office/drawing/2014/main" id="{AE38ACF6-D0C5-4286-B39C-AEB20A8B0C0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568700" y="3864769"/>
            <a:ext cx="939800" cy="0"/>
          </a:xfrm>
          <a:prstGeom prst="line">
            <a:avLst/>
          </a:prstGeom>
          <a:noFill/>
          <a:ln w="28575">
            <a:solidFill>
              <a:srgbClr val="FC012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76" name="Line 12">
            <a:extLst>
              <a:ext uri="{FF2B5EF4-FFF2-40B4-BE49-F238E27FC236}">
                <a16:creationId xmlns:a16="http://schemas.microsoft.com/office/drawing/2014/main" id="{260DE328-2C23-4E99-B264-81068A34EAE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078586" y="3861140"/>
            <a:ext cx="26230" cy="685443"/>
          </a:xfrm>
          <a:prstGeom prst="line">
            <a:avLst/>
          </a:prstGeom>
          <a:noFill/>
          <a:ln w="28575">
            <a:solidFill>
              <a:srgbClr val="FC0128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11</a:t>
            </a:fld>
            <a:endParaRPr lang="en-GB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0E60B-C2F4-024C-9E55-8C5AC3F0CC85}"/>
              </a:ext>
            </a:extLst>
          </p:cNvPr>
          <p:cNvSpPr txBox="1"/>
          <p:nvPr/>
        </p:nvSpPr>
        <p:spPr>
          <a:xfrm>
            <a:off x="54466" y="3913269"/>
            <a:ext cx="428194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Example: If a café can serve 20 </a:t>
            </a:r>
          </a:p>
          <a:p>
            <a:r>
              <a:rPr lang="en-US" sz="2000" b="1" dirty="0">
                <a:solidFill>
                  <a:srgbClr val="FF0000"/>
                </a:solidFill>
              </a:rPr>
              <a:t>customers with one waitress, the </a:t>
            </a:r>
          </a:p>
          <a:p>
            <a:r>
              <a:rPr lang="en-US" sz="2000" b="1" dirty="0">
                <a:solidFill>
                  <a:srgbClr val="FF0000"/>
                </a:solidFill>
              </a:rPr>
              <a:t>moment customers exceed 20, </a:t>
            </a:r>
          </a:p>
          <a:p>
            <a:r>
              <a:rPr lang="en-US" sz="2000" b="1" dirty="0">
                <a:solidFill>
                  <a:srgbClr val="FF0000"/>
                </a:solidFill>
              </a:rPr>
              <a:t>another waitress must be hired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F2ADAA-BFEB-F74D-92DD-2E9C0B3B1727}"/>
              </a:ext>
            </a:extLst>
          </p:cNvPr>
          <p:cNvSpPr txBox="1"/>
          <p:nvPr/>
        </p:nvSpPr>
        <p:spPr>
          <a:xfrm>
            <a:off x="4440336" y="3353199"/>
            <a:ext cx="13516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20 </a:t>
            </a:r>
          </a:p>
          <a:p>
            <a:pPr algn="ctr"/>
            <a:r>
              <a:rPr lang="en-US" b="1" dirty="0">
                <a:solidFill>
                  <a:srgbClr val="FF0000"/>
                </a:solidFill>
              </a:rPr>
              <a:t>customers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F0832A-2ADA-6C4B-B74A-D021C5055EB7}"/>
              </a:ext>
            </a:extLst>
          </p:cNvPr>
          <p:cNvSpPr txBox="1"/>
          <p:nvPr/>
        </p:nvSpPr>
        <p:spPr>
          <a:xfrm>
            <a:off x="5234585" y="2524540"/>
            <a:ext cx="13516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21 </a:t>
            </a:r>
          </a:p>
          <a:p>
            <a:pPr algn="ctr"/>
            <a:r>
              <a:rPr lang="en-US" b="1" dirty="0">
                <a:solidFill>
                  <a:srgbClr val="FF0000"/>
                </a:solidFill>
              </a:rPr>
              <a:t>customers</a:t>
            </a:r>
          </a:p>
        </p:txBody>
      </p:sp>
    </p:spTree>
    <p:extLst>
      <p:ext uri="{BB962C8B-B14F-4D97-AF65-F5344CB8AC3E}">
        <p14:creationId xmlns:p14="http://schemas.microsoft.com/office/powerpoint/2010/main" val="31717870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>
            <a:extLst>
              <a:ext uri="{FF2B5EF4-FFF2-40B4-BE49-F238E27FC236}">
                <a16:creationId xmlns:a16="http://schemas.microsoft.com/office/drawing/2014/main" id="{5759AD9B-37DC-4248-85CB-31C280B8A7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15888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Types of Fixed Costs</a:t>
            </a:r>
          </a:p>
        </p:txBody>
      </p:sp>
      <p:sp>
        <p:nvSpPr>
          <p:cNvPr id="15362" name="Line 2">
            <a:extLst>
              <a:ext uri="{FF2B5EF4-FFF2-40B4-BE49-F238E27FC236}">
                <a16:creationId xmlns:a16="http://schemas.microsoft.com/office/drawing/2014/main" id="{D0630EC7-01C0-4D2F-8CB6-0D4E540ED8BC}"/>
              </a:ext>
            </a:extLst>
          </p:cNvPr>
          <p:cNvSpPr>
            <a:spLocks noChangeShapeType="1"/>
          </p:cNvSpPr>
          <p:nvPr/>
        </p:nvSpPr>
        <p:spPr bwMode="auto">
          <a:xfrm>
            <a:off x="7650163" y="1490563"/>
            <a:ext cx="965200" cy="7366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63" name="Line 3">
            <a:extLst>
              <a:ext uri="{FF2B5EF4-FFF2-40B4-BE49-F238E27FC236}">
                <a16:creationId xmlns:a16="http://schemas.microsoft.com/office/drawing/2014/main" id="{B8BCB2BE-9952-4C84-B704-DBC3AF2261F0}"/>
              </a:ext>
            </a:extLst>
          </p:cNvPr>
          <p:cNvSpPr>
            <a:spLocks noChangeShapeType="1"/>
          </p:cNvSpPr>
          <p:nvPr/>
        </p:nvSpPr>
        <p:spPr bwMode="auto">
          <a:xfrm>
            <a:off x="8666163" y="3700363"/>
            <a:ext cx="0" cy="6604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64" name="Line 4">
            <a:extLst>
              <a:ext uri="{FF2B5EF4-FFF2-40B4-BE49-F238E27FC236}">
                <a16:creationId xmlns:a16="http://schemas.microsoft.com/office/drawing/2014/main" id="{569869F3-2AEE-470F-8570-3181ACE95437}"/>
              </a:ext>
            </a:extLst>
          </p:cNvPr>
          <p:cNvSpPr>
            <a:spLocks noChangeShapeType="1"/>
          </p:cNvSpPr>
          <p:nvPr/>
        </p:nvSpPr>
        <p:spPr bwMode="auto">
          <a:xfrm>
            <a:off x="3865563" y="3747988"/>
            <a:ext cx="0" cy="5842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66" name="Rectangle 6">
            <a:extLst>
              <a:ext uri="{FF2B5EF4-FFF2-40B4-BE49-F238E27FC236}">
                <a16:creationId xmlns:a16="http://schemas.microsoft.com/office/drawing/2014/main" id="{796AE916-8C62-4587-8330-28F2A5C179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7351" y="933351"/>
            <a:ext cx="4137025" cy="601662"/>
          </a:xfrm>
          <a:prstGeom prst="rect">
            <a:avLst/>
          </a:prstGeom>
          <a:solidFill>
            <a:srgbClr val="FCFEB9"/>
          </a:solidFill>
          <a:ln w="25400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dirty="0">
                <a:latin typeface="Arial" panose="020B0604020202020204" pitchFamily="34" charset="0"/>
                <a:ea typeface="SimSun" panose="02010600030101010101" pitchFamily="2" charset="-122"/>
              </a:rPr>
              <a:t>Fixed Costs</a:t>
            </a:r>
          </a:p>
        </p:txBody>
      </p:sp>
      <p:sp>
        <p:nvSpPr>
          <p:cNvPr id="15367" name="Line 7">
            <a:extLst>
              <a:ext uri="{FF2B5EF4-FFF2-40B4-BE49-F238E27FC236}">
                <a16:creationId xmlns:a16="http://schemas.microsoft.com/office/drawing/2014/main" id="{4B6A6947-4391-46D9-B435-1595AD27F89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90963" y="1566763"/>
            <a:ext cx="1168400" cy="6604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68" name="Rectangle 8">
            <a:extLst>
              <a:ext uri="{FF2B5EF4-FFF2-40B4-BE49-F238E27FC236}">
                <a16:creationId xmlns:a16="http://schemas.microsoft.com/office/drawing/2014/main" id="{2B90DE59-BF5F-42B3-92CB-37E9D9D805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2926" y="2290664"/>
            <a:ext cx="3546475" cy="1673225"/>
          </a:xfrm>
          <a:prstGeom prst="rect">
            <a:avLst/>
          </a:prstGeom>
          <a:solidFill>
            <a:srgbClr val="C1CEFF"/>
          </a:solidFill>
          <a:ln w="25400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2800" b="1" dirty="0">
                <a:solidFill>
                  <a:srgbClr val="FC0128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Discretionary</a:t>
            </a:r>
          </a:p>
          <a:p>
            <a:pPr algn="ctr">
              <a:lnSpc>
                <a:spcPct val="90000"/>
              </a:lnSpc>
              <a:spcBef>
                <a:spcPct val="40000"/>
              </a:spcBef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May be altered in the short-term by current managerial decisions</a:t>
            </a:r>
          </a:p>
        </p:txBody>
      </p:sp>
      <p:sp>
        <p:nvSpPr>
          <p:cNvPr id="15369" name="Rectangle 9">
            <a:extLst>
              <a:ext uri="{FF2B5EF4-FFF2-40B4-BE49-F238E27FC236}">
                <a16:creationId xmlns:a16="http://schemas.microsoft.com/office/drawing/2014/main" id="{C20087F6-B559-45D3-91F3-8062F0CD82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2326" y="2290664"/>
            <a:ext cx="3546475" cy="1673225"/>
          </a:xfrm>
          <a:prstGeom prst="rect">
            <a:avLst/>
          </a:prstGeom>
          <a:solidFill>
            <a:srgbClr val="C1CEFF"/>
          </a:solidFill>
          <a:ln w="25400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2800" b="1" dirty="0">
                <a:solidFill>
                  <a:srgbClr val="FC0128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Committed</a:t>
            </a:r>
          </a:p>
          <a:p>
            <a:pPr algn="ctr">
              <a:lnSpc>
                <a:spcPct val="90000"/>
              </a:lnSpc>
              <a:spcBef>
                <a:spcPct val="40000"/>
              </a:spcBef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Long-term, cannot be reduced in the short term.</a:t>
            </a:r>
          </a:p>
        </p:txBody>
      </p:sp>
      <p:sp>
        <p:nvSpPr>
          <p:cNvPr id="15370" name="Rectangle 10">
            <a:extLst>
              <a:ext uri="{FF2B5EF4-FFF2-40B4-BE49-F238E27FC236}">
                <a16:creationId xmlns:a16="http://schemas.microsoft.com/office/drawing/2014/main" id="{3A6CD71E-B706-4A54-BD3B-255816668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2851" y="4348064"/>
            <a:ext cx="2765425" cy="1673225"/>
          </a:xfrm>
          <a:prstGeom prst="rect">
            <a:avLst/>
          </a:prstGeom>
          <a:solidFill>
            <a:srgbClr val="CEF7C1"/>
          </a:solidFill>
          <a:ln w="25400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2800" b="1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Examples</a:t>
            </a:r>
          </a:p>
          <a:p>
            <a:pPr algn="ctr">
              <a:lnSpc>
                <a:spcPct val="90000"/>
              </a:lnSpc>
              <a:spcBef>
                <a:spcPct val="40000"/>
              </a:spcBef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Depreciation on Buildings and Equipment</a:t>
            </a:r>
          </a:p>
        </p:txBody>
      </p:sp>
      <p:sp>
        <p:nvSpPr>
          <p:cNvPr id="15371" name="Rectangle 11">
            <a:extLst>
              <a:ext uri="{FF2B5EF4-FFF2-40B4-BE49-F238E27FC236}">
                <a16:creationId xmlns:a16="http://schemas.microsoft.com/office/drawing/2014/main" id="{13613AD7-1118-45ED-B480-894C7EF7E7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83451" y="4348064"/>
            <a:ext cx="2765425" cy="1673225"/>
          </a:xfrm>
          <a:prstGeom prst="rect">
            <a:avLst/>
          </a:prstGeom>
          <a:solidFill>
            <a:srgbClr val="CEF7C1"/>
          </a:solidFill>
          <a:ln w="25400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2800" b="1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Examples</a:t>
            </a:r>
          </a:p>
          <a:p>
            <a:pPr algn="ctr">
              <a:lnSpc>
                <a:spcPct val="90000"/>
              </a:lnSpc>
              <a:spcBef>
                <a:spcPct val="40000"/>
              </a:spcBef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Advertising and Research and Development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12</a:t>
            </a:fld>
            <a:endParaRPr lang="en-GB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DE5634-3314-F446-970C-00AA3E872D31}"/>
              </a:ext>
            </a:extLst>
          </p:cNvPr>
          <p:cNvSpPr txBox="1"/>
          <p:nvPr/>
        </p:nvSpPr>
        <p:spPr>
          <a:xfrm>
            <a:off x="3135087" y="2051556"/>
            <a:ext cx="1749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Cannot change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110A23-343F-0A40-A90F-ACADECCA0DC4}"/>
              </a:ext>
            </a:extLst>
          </p:cNvPr>
          <p:cNvSpPr txBox="1"/>
          <p:nvPr/>
        </p:nvSpPr>
        <p:spPr>
          <a:xfrm>
            <a:off x="7554686" y="1948543"/>
            <a:ext cx="1428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Can change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532A8B-4F8B-C044-8559-BC4928EA529D}"/>
              </a:ext>
            </a:extLst>
          </p:cNvPr>
          <p:cNvSpPr txBox="1"/>
          <p:nvPr/>
        </p:nvSpPr>
        <p:spPr>
          <a:xfrm>
            <a:off x="10081956" y="4696276"/>
            <a:ext cx="17491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R&amp;D can be </a:t>
            </a:r>
          </a:p>
          <a:p>
            <a:r>
              <a:rPr lang="en-US" dirty="0"/>
              <a:t>reduced to </a:t>
            </a:r>
          </a:p>
          <a:p>
            <a:r>
              <a:rPr lang="en-US" dirty="0"/>
              <a:t>increase profits</a:t>
            </a:r>
          </a:p>
        </p:txBody>
      </p:sp>
    </p:spTree>
    <p:extLst>
      <p:ext uri="{BB962C8B-B14F-4D97-AF65-F5344CB8AC3E}">
        <p14:creationId xmlns:p14="http://schemas.microsoft.com/office/powerpoint/2010/main" val="3598818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D02120CE-9034-4E14-9FD2-F0363E54A3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260350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3200" dirty="0">
                <a:ea typeface="SimSun" panose="02010600030101010101" pitchFamily="2" charset="-122"/>
              </a:rPr>
              <a:t>Trend Towards Fixed Costs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66F57C1D-9FEF-46A3-91AC-28C358945A7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95400" y="1340768"/>
            <a:ext cx="10297144" cy="454727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90000"/>
              </a:lnSpc>
              <a:spcBef>
                <a:spcPct val="60000"/>
              </a:spcBef>
              <a:buFontTx/>
              <a:buNone/>
            </a:pPr>
            <a:r>
              <a:rPr lang="en-US" altLang="zh-CN" sz="2800" dirty="0">
                <a:ea typeface="SimSun" panose="02010600030101010101" pitchFamily="2" charset="-122"/>
              </a:rPr>
              <a:t>Increased automation.</a:t>
            </a:r>
          </a:p>
          <a:p>
            <a:pPr algn="ctr">
              <a:lnSpc>
                <a:spcPct val="90000"/>
              </a:lnSpc>
              <a:spcBef>
                <a:spcPct val="60000"/>
              </a:spcBef>
              <a:buFontTx/>
              <a:buNone/>
            </a:pPr>
            <a:r>
              <a:rPr lang="en-US" altLang="zh-CN" sz="2800" dirty="0">
                <a:ea typeface="SimSun" panose="02010600030101010101" pitchFamily="2" charset="-122"/>
              </a:rPr>
              <a:t>Increase in salaried knowledge workers who are difficult to train and replace. </a:t>
            </a:r>
            <a:r>
              <a:rPr lang="en-US" altLang="zh-CN" sz="2800" dirty="0">
                <a:ea typeface="SimSun" panose="02010600030101010101" pitchFamily="2" charset="-122"/>
                <a:hlinkClick r:id="rId2"/>
              </a:rPr>
              <a:t>https://youtu.be/cmP3Y9utUR0</a:t>
            </a:r>
            <a:r>
              <a:rPr lang="en-US" altLang="zh-CN" sz="2800" dirty="0">
                <a:ea typeface="SimSun" panose="02010600030101010101" pitchFamily="2" charset="-122"/>
              </a:rPr>
              <a:t> – Tesla Factory</a:t>
            </a:r>
          </a:p>
          <a:p>
            <a:pPr algn="ctr">
              <a:lnSpc>
                <a:spcPct val="90000"/>
              </a:lnSpc>
              <a:spcBef>
                <a:spcPct val="60000"/>
              </a:spcBef>
              <a:buFontTx/>
              <a:buNone/>
            </a:pPr>
            <a:endParaRPr lang="en-US" altLang="zh-CN" sz="2800" dirty="0">
              <a:ea typeface="SimSun" panose="02010600030101010101" pitchFamily="2" charset="-122"/>
            </a:endParaRPr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AD8BC6F3-9DC2-4BF9-A6AD-913A8185F2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3212976"/>
            <a:ext cx="8328025" cy="2366962"/>
          </a:xfrm>
          <a:prstGeom prst="rect">
            <a:avLst/>
          </a:prstGeom>
          <a:solidFill>
            <a:srgbClr val="FCFEB9"/>
          </a:solidFill>
          <a:ln w="25400">
            <a:solidFill>
              <a:schemeClr val="accent2"/>
            </a:solidFill>
            <a:miter lim="800000"/>
            <a:headEnd/>
            <a:tailEnd/>
          </a:ln>
          <a:effectLst>
            <a:outerShdw dist="107763" dir="2700000" algn="ctr" rotWithShape="0">
              <a:schemeClr val="accent2"/>
            </a:outerShdw>
          </a:effec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2800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Implications</a:t>
            </a:r>
          </a:p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2400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Managers are more ‘locked-</a:t>
            </a:r>
            <a:r>
              <a:rPr lang="en-US" altLang="zh-CN" sz="2400" dirty="0" err="1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in’</a:t>
            </a:r>
            <a:r>
              <a:rPr lang="en-US" altLang="zh-CN" sz="2400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with fewer decision alternatives.</a:t>
            </a:r>
          </a:p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2400" dirty="0">
                <a:solidFill>
                  <a:srgbClr val="00206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Planning becomes more crucial because fixed costs are difficult to change with current operating decisions.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187944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255234FF-64F6-4A0D-B2E0-BC316EAD01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19536" y="187995"/>
            <a:ext cx="8352928" cy="720725"/>
          </a:xfrm>
        </p:spPr>
        <p:txBody>
          <a:bodyPr/>
          <a:lstStyle/>
          <a:p>
            <a:r>
              <a:rPr lang="en-US" altLang="zh-CN" sz="3600" dirty="0">
                <a:ea typeface="SimSun" panose="02010600030101010101" pitchFamily="2" charset="-122"/>
              </a:rPr>
              <a:t>Is Labour Variable or Fixed Cost?</a:t>
            </a:r>
            <a:endParaRPr lang="en-GB" altLang="en-US" sz="3600" dirty="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A2C47504-AE48-446B-B283-A9F7E4A759D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55440" y="908720"/>
            <a:ext cx="9937104" cy="4680520"/>
          </a:xfrm>
        </p:spPr>
        <p:txBody>
          <a:bodyPr/>
          <a:lstStyle/>
          <a:p>
            <a:pPr>
              <a:spcBef>
                <a:spcPts val="2000"/>
              </a:spcBef>
            </a:pPr>
            <a:r>
              <a:rPr lang="en-US" altLang="zh-CN" dirty="0">
                <a:ea typeface="SimSun" panose="02010600030101010101" pitchFamily="2" charset="-122"/>
              </a:rPr>
              <a:t>Labour cost may be fixed or variable: </a:t>
            </a:r>
            <a:r>
              <a:rPr lang="en-US" altLang="zh-CN" dirty="0">
                <a:solidFill>
                  <a:srgbClr val="FF0000"/>
                </a:solidFill>
                <a:ea typeface="SimSun" panose="02010600030101010101" pitchFamily="2" charset="-122"/>
              </a:rPr>
              <a:t>what is it like in your country?</a:t>
            </a:r>
          </a:p>
          <a:p>
            <a:pPr>
              <a:spcBef>
                <a:spcPts val="2000"/>
              </a:spcBef>
            </a:pPr>
            <a:r>
              <a:rPr lang="en-US" altLang="zh-CN" dirty="0">
                <a:ea typeface="SimSun" panose="02010600030101010101" pitchFamily="2" charset="-122"/>
              </a:rPr>
              <a:t>It depends on </a:t>
            </a:r>
            <a:r>
              <a:rPr lang="en-US" altLang="zh-CN" dirty="0" err="1">
                <a:ea typeface="SimSun" panose="02010600030101010101" pitchFamily="2" charset="-122"/>
              </a:rPr>
              <a:t>labour</a:t>
            </a:r>
            <a:r>
              <a:rPr lang="en-US" altLang="zh-CN" dirty="0">
                <a:ea typeface="SimSun" panose="02010600030101010101" pitchFamily="2" charset="-122"/>
              </a:rPr>
              <a:t> contracts, regulations and custom</a:t>
            </a:r>
          </a:p>
          <a:p>
            <a:pPr>
              <a:spcBef>
                <a:spcPts val="2000"/>
              </a:spcBef>
            </a:pPr>
            <a:r>
              <a:rPr lang="en-US" altLang="zh-CN" dirty="0">
                <a:ea typeface="SimSun" panose="02010600030101010101" pitchFamily="2" charset="-122"/>
              </a:rPr>
              <a:t>In some countries it is fixed while in others there is much greater latitude</a:t>
            </a:r>
          </a:p>
          <a:p>
            <a:pPr>
              <a:spcBef>
                <a:spcPts val="2000"/>
              </a:spcBef>
            </a:pPr>
            <a:r>
              <a:rPr lang="en-US" altLang="zh-CN" sz="2800" dirty="0">
                <a:ea typeface="SimSun" panose="02010600030101010101" pitchFamily="2" charset="-122"/>
              </a:rPr>
              <a:t>It is generally agreed that, until otherwise stated, direct </a:t>
            </a:r>
            <a:r>
              <a:rPr lang="en-US" altLang="zh-CN" sz="2800" dirty="0" err="1">
                <a:ea typeface="SimSun" panose="02010600030101010101" pitchFamily="2" charset="-122"/>
              </a:rPr>
              <a:t>labour</a:t>
            </a:r>
            <a:r>
              <a:rPr lang="en-US" altLang="zh-CN" sz="2800" dirty="0">
                <a:ea typeface="SimSun" panose="02010600030101010101" pitchFamily="2" charset="-122"/>
              </a:rPr>
              <a:t> is regarded as a variable cost</a:t>
            </a:r>
            <a:endParaRPr lang="en-GB" altLang="en-US" sz="28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32526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>
            <a:extLst>
              <a:ext uri="{FF2B5EF4-FFF2-40B4-BE49-F238E27FC236}">
                <a16:creationId xmlns:a16="http://schemas.microsoft.com/office/drawing/2014/main" id="{B66DA987-28B1-4F3D-AAB1-BF1C054C61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03513" y="260350"/>
            <a:ext cx="8277101" cy="6477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3200" dirty="0">
                <a:ea typeface="SimSun" panose="02010600030101010101" pitchFamily="2" charset="-122"/>
              </a:rPr>
              <a:t>Fixed Costs and Relevant Range</a:t>
            </a:r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745F6346-B711-4EE2-A413-8B98A0E0081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135560" y="1659406"/>
            <a:ext cx="7704856" cy="4114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5000"/>
              </a:lnSpc>
              <a:spcBef>
                <a:spcPct val="40000"/>
              </a:spcBef>
              <a:buFontTx/>
              <a:buNone/>
            </a:pPr>
            <a:r>
              <a:rPr lang="zh-CN" altLang="en-US" sz="3000" dirty="0">
                <a:solidFill>
                  <a:schemeClr val="accent2"/>
                </a:solidFill>
                <a:ea typeface="SimSun" panose="02010600030101010101" pitchFamily="2" charset="-122"/>
              </a:rPr>
              <a:t>    </a:t>
            </a:r>
            <a:r>
              <a:rPr lang="en-US" altLang="zh-CN" sz="2400" dirty="0">
                <a:solidFill>
                  <a:srgbClr val="FF3300"/>
                </a:solidFill>
                <a:ea typeface="SimSun" panose="02010600030101010101" pitchFamily="2" charset="-122"/>
              </a:rPr>
              <a:t>Example:</a:t>
            </a:r>
            <a:r>
              <a:rPr lang="en-US" altLang="zh-CN" sz="2400" dirty="0">
                <a:solidFill>
                  <a:schemeClr val="accent2"/>
                </a:solidFill>
                <a:ea typeface="SimSun" panose="02010600030101010101" pitchFamily="2" charset="-122"/>
              </a:rPr>
              <a:t> </a:t>
            </a:r>
          </a:p>
          <a:p>
            <a:pPr algn="ctr">
              <a:lnSpc>
                <a:spcPct val="105000"/>
              </a:lnSpc>
              <a:spcBef>
                <a:spcPct val="40000"/>
              </a:spcBef>
              <a:buFontTx/>
              <a:buNone/>
            </a:pPr>
            <a:r>
              <a:rPr lang="en-US" altLang="zh-CN" sz="2400" dirty="0">
                <a:solidFill>
                  <a:srgbClr val="FF0000"/>
                </a:solidFill>
                <a:ea typeface="SimSun" panose="02010600030101010101" pitchFamily="2" charset="-122"/>
              </a:rPr>
              <a:t>Office space is available at a rental rate of £30,000 per year in increments of 1,000 square meters.  As the business grows more space is rented, increasing the total cost.</a:t>
            </a:r>
          </a:p>
        </p:txBody>
      </p:sp>
      <p:sp>
        <p:nvSpPr>
          <p:cNvPr id="18439" name="Rectangle 5">
            <a:extLst>
              <a:ext uri="{FF2B5EF4-FFF2-40B4-BE49-F238E27FC236}">
                <a16:creationId xmlns:a16="http://schemas.microsoft.com/office/drawing/2014/main" id="{09609F0D-848F-4B57-AEF7-0CE894270E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24853" y="5349876"/>
            <a:ext cx="12096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Continue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69751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7" name="Rectangle 11">
            <a:extLst>
              <a:ext uri="{FF2B5EF4-FFF2-40B4-BE49-F238E27FC236}">
                <a16:creationId xmlns:a16="http://schemas.microsoft.com/office/drawing/2014/main" id="{9BC9AC9D-BE78-4515-A1AB-C5ED60B520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40013" y="333376"/>
            <a:ext cx="7772400" cy="576263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Fixed Costs and Relevant Range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063553" y="1347604"/>
            <a:ext cx="8197729" cy="4436820"/>
            <a:chOff x="804984" y="1879600"/>
            <a:chExt cx="8197729" cy="4436820"/>
          </a:xfrm>
        </p:grpSpPr>
        <p:sp>
          <p:nvSpPr>
            <p:cNvPr id="19458" name="Line 2">
              <a:extLst>
                <a:ext uri="{FF2B5EF4-FFF2-40B4-BE49-F238E27FC236}">
                  <a16:creationId xmlns:a16="http://schemas.microsoft.com/office/drawing/2014/main" id="{4AC7B1EF-A5A7-4266-B429-FABC397A8F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87600" y="4495800"/>
              <a:ext cx="1549400" cy="0"/>
            </a:xfrm>
            <a:prstGeom prst="line">
              <a:avLst/>
            </a:prstGeom>
            <a:noFill/>
            <a:ln w="5080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9459" name="Line 3">
              <a:extLst>
                <a:ext uri="{FF2B5EF4-FFF2-40B4-BE49-F238E27FC236}">
                  <a16:creationId xmlns:a16="http://schemas.microsoft.com/office/drawing/2014/main" id="{F297B506-9180-44B5-9669-10589BF8C43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62200" y="1879600"/>
              <a:ext cx="0" cy="3454400"/>
            </a:xfrm>
            <a:prstGeom prst="line">
              <a:avLst/>
            </a:prstGeom>
            <a:noFill/>
            <a:ln w="508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9460" name="Line 4">
              <a:extLst>
                <a:ext uri="{FF2B5EF4-FFF2-40B4-BE49-F238E27FC236}">
                  <a16:creationId xmlns:a16="http://schemas.microsoft.com/office/drawing/2014/main" id="{D2D86D9E-5350-4344-B549-F78799EE92F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62200" y="5334000"/>
              <a:ext cx="5816600" cy="0"/>
            </a:xfrm>
            <a:prstGeom prst="line">
              <a:avLst/>
            </a:prstGeom>
            <a:noFill/>
            <a:ln w="508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9461" name="Line 5">
              <a:extLst>
                <a:ext uri="{FF2B5EF4-FFF2-40B4-BE49-F238E27FC236}">
                  <a16:creationId xmlns:a16="http://schemas.microsoft.com/office/drawing/2014/main" id="{1C6A549E-1FA1-4AEA-90CB-F46EE945477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87800" y="3352800"/>
              <a:ext cx="1701800" cy="0"/>
            </a:xfrm>
            <a:prstGeom prst="line">
              <a:avLst/>
            </a:prstGeom>
            <a:noFill/>
            <a:ln w="5080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9462" name="Rectangle 6">
              <a:extLst>
                <a:ext uri="{FF2B5EF4-FFF2-40B4-BE49-F238E27FC236}">
                  <a16:creationId xmlns:a16="http://schemas.microsoft.com/office/drawing/2014/main" id="{A873578E-F470-4567-B1CB-CA32715EE7F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 flipH="1">
              <a:off x="-550069" y="3406103"/>
              <a:ext cx="3538538" cy="828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US" altLang="zh-CN" sz="24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Rent Cost in Thousands of pounds </a:t>
              </a:r>
            </a:p>
          </p:txBody>
        </p:sp>
        <p:sp>
          <p:nvSpPr>
            <p:cNvPr id="19463" name="Rectangle 7">
              <a:extLst>
                <a:ext uri="{FF2B5EF4-FFF2-40B4-BE49-F238E27FC236}">
                  <a16:creationId xmlns:a16="http://schemas.microsoft.com/office/drawing/2014/main" id="{B9FB743B-DF96-4B0E-A429-B70562764B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11388" y="5487988"/>
              <a:ext cx="6778625" cy="828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0            1,000            2,000            3,000    </a:t>
              </a:r>
              <a:br>
                <a:rPr lang="en-US" altLang="zh-CN" sz="24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</a:br>
              <a:r>
                <a:rPr lang="en-US" altLang="zh-CN" sz="24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               Rented Area (Square </a:t>
              </a:r>
              <a:r>
                <a:rPr lang="en-US" altLang="zh-CN" sz="2400" dirty="0" err="1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metres</a:t>
              </a:r>
              <a:r>
                <a:rPr lang="en-US" altLang="zh-CN" sz="24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)</a:t>
              </a:r>
            </a:p>
          </p:txBody>
        </p:sp>
        <p:sp>
          <p:nvSpPr>
            <p:cNvPr id="19464" name="Rectangle 8">
              <a:extLst>
                <a:ext uri="{FF2B5EF4-FFF2-40B4-BE49-F238E27FC236}">
                  <a16:creationId xmlns:a16="http://schemas.microsoft.com/office/drawing/2014/main" id="{A6A1C3DC-8B66-47F7-8C4F-57033FE321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82788" y="5335588"/>
              <a:ext cx="682625" cy="45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0</a:t>
              </a:r>
            </a:p>
          </p:txBody>
        </p:sp>
        <p:sp>
          <p:nvSpPr>
            <p:cNvPr id="19465" name="Rectangle 9">
              <a:extLst>
                <a:ext uri="{FF2B5EF4-FFF2-40B4-BE49-F238E27FC236}">
                  <a16:creationId xmlns:a16="http://schemas.microsoft.com/office/drawing/2014/main" id="{29193CB6-C476-4328-95F2-16B38915A8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4188" y="4268788"/>
              <a:ext cx="682625" cy="45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US" altLang="zh-CN" sz="24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30</a:t>
              </a:r>
            </a:p>
          </p:txBody>
        </p:sp>
        <p:sp>
          <p:nvSpPr>
            <p:cNvPr id="19466" name="Rectangle 10">
              <a:extLst>
                <a:ext uri="{FF2B5EF4-FFF2-40B4-BE49-F238E27FC236}">
                  <a16:creationId xmlns:a16="http://schemas.microsoft.com/office/drawing/2014/main" id="{3CE4CCB0-8443-453A-991B-DF9527502A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4188" y="3125788"/>
              <a:ext cx="682625" cy="45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US" altLang="zh-CN" sz="24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60</a:t>
              </a:r>
            </a:p>
          </p:txBody>
        </p:sp>
        <p:sp>
          <p:nvSpPr>
            <p:cNvPr id="19468" name="Rectangle 12">
              <a:extLst>
                <a:ext uri="{FF2B5EF4-FFF2-40B4-BE49-F238E27FC236}">
                  <a16:creationId xmlns:a16="http://schemas.microsoft.com/office/drawing/2014/main" id="{1EFD0D22-762D-4D36-BACD-C53D64FFCE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4188" y="1982788"/>
              <a:ext cx="682625" cy="45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US" altLang="zh-CN" sz="24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90</a:t>
              </a:r>
            </a:p>
          </p:txBody>
        </p:sp>
        <p:sp>
          <p:nvSpPr>
            <p:cNvPr id="19469" name="Line 13">
              <a:extLst>
                <a:ext uri="{FF2B5EF4-FFF2-40B4-BE49-F238E27FC236}">
                  <a16:creationId xmlns:a16="http://schemas.microsoft.com/office/drawing/2014/main" id="{E0970365-42D0-4B26-8AB5-F7F9B690C6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40400" y="2209800"/>
              <a:ext cx="1701800" cy="0"/>
            </a:xfrm>
            <a:prstGeom prst="line">
              <a:avLst/>
            </a:prstGeom>
            <a:noFill/>
            <a:ln w="5080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9470" name="Rectangle 14">
              <a:extLst>
                <a:ext uri="{FF2B5EF4-FFF2-40B4-BE49-F238E27FC236}">
                  <a16:creationId xmlns:a16="http://schemas.microsoft.com/office/drawing/2014/main" id="{03265B54-2BFE-4A22-AD0F-4A580C2AEA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83809" y="2800350"/>
              <a:ext cx="1484382" cy="10000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400" dirty="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 </a:t>
              </a:r>
              <a:r>
                <a:rPr lang="en-US" altLang="zh-CN" sz="24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Relevant</a:t>
              </a:r>
              <a:br>
                <a:rPr lang="en-US" altLang="zh-CN" sz="2400" dirty="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</a:br>
              <a:r>
                <a:rPr lang="en-US" altLang="zh-CN" sz="2400" dirty="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 </a:t>
              </a:r>
              <a:r>
                <a:rPr lang="en-US" altLang="zh-CN" sz="2400" dirty="0">
                  <a:solidFill>
                    <a:schemeClr val="tx2">
                      <a:lumMod val="50000"/>
                    </a:schemeClr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Range</a:t>
              </a:r>
            </a:p>
          </p:txBody>
        </p:sp>
        <p:sp>
          <p:nvSpPr>
            <p:cNvPr id="19471" name="Rectangle 15">
              <a:extLst>
                <a:ext uri="{FF2B5EF4-FFF2-40B4-BE49-F238E27FC236}">
                  <a16:creationId xmlns:a16="http://schemas.microsoft.com/office/drawing/2014/main" id="{72BEDB39-78B7-428D-A69F-DBB5D70794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4888" y="2427288"/>
              <a:ext cx="2917825" cy="2670175"/>
            </a:xfrm>
            <a:prstGeom prst="rect">
              <a:avLst/>
            </a:prstGeom>
            <a:solidFill>
              <a:srgbClr val="CCECFF"/>
            </a:solidFill>
            <a:ln w="254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US" altLang="zh-CN" sz="240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Total cost doesn’t change for a</a:t>
              </a:r>
              <a:r>
                <a:rPr lang="en-US" altLang="zh-CN" sz="2400">
                  <a:solidFill>
                    <a:srgbClr val="FC0128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 wide </a:t>
              </a:r>
              <a:r>
                <a:rPr lang="en-US" altLang="zh-CN" sz="2400">
                  <a:solidFill>
                    <a:schemeClr val="bg1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range of activity, and then jumps to a new higher cost for the next higher range of activity.</a:t>
              </a:r>
            </a:p>
          </p:txBody>
        </p:sp>
      </p:grp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D3834-287F-47CC-B044-A0AE886FBE2E}" type="slidenum">
              <a:rPr lang="en-GB" altLang="en-US" smtClean="0"/>
              <a:pPr/>
              <a:t>16</a:t>
            </a:fld>
            <a:endParaRPr lang="en-GB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6E4982-695F-2A43-AB0D-421FF0990732}"/>
              </a:ext>
            </a:extLst>
          </p:cNvPr>
          <p:cNvSpPr txBox="1"/>
          <p:nvPr/>
        </p:nvSpPr>
        <p:spPr>
          <a:xfrm>
            <a:off x="2063551" y="816376"/>
            <a:ext cx="83968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If rented area is increased by 1000 square meters, cost rises by £30,000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D45C2266-FA44-E996-3081-A344EA9A01F5}"/>
                  </a:ext>
                </a:extLst>
              </p14:cNvPr>
              <p14:cNvContentPartPr/>
              <p14:nvPr/>
            </p14:nvContentPartPr>
            <p14:xfrm>
              <a:off x="9762754" y="1199589"/>
              <a:ext cx="123480" cy="1656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45C2266-FA44-E996-3081-A344EA9A01F5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756634" y="1193469"/>
                <a:ext cx="135720" cy="2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A28DCAB1-3E45-440F-8A2B-3A763BEE8034}"/>
                  </a:ext>
                </a:extLst>
              </p14:cNvPr>
              <p14:cNvContentPartPr/>
              <p14:nvPr/>
            </p14:nvContentPartPr>
            <p14:xfrm>
              <a:off x="4697194" y="5321229"/>
              <a:ext cx="20160" cy="3204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A28DCAB1-3E45-440F-8A2B-3A763BEE803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691074" y="5315109"/>
                <a:ext cx="32400" cy="44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C0C8A83-890F-AC49-F747-ABC5C5F37DBD}"/>
                  </a:ext>
                </a:extLst>
              </p14:cNvPr>
              <p14:cNvContentPartPr/>
              <p14:nvPr/>
            </p14:nvContentPartPr>
            <p14:xfrm>
              <a:off x="9773194" y="4926309"/>
              <a:ext cx="360" cy="36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C0C8A83-890F-AC49-F747-ABC5C5F37DB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767074" y="4920189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760264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>
            <a:extLst>
              <a:ext uri="{FF2B5EF4-FFF2-40B4-BE49-F238E27FC236}">
                <a16:creationId xmlns:a16="http://schemas.microsoft.com/office/drawing/2014/main" id="{9146E164-A944-4EA0-AE98-B90A359EDD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3219" y="1682750"/>
            <a:ext cx="3708400" cy="3540100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08D04B37-9356-49A9-8E60-40922E933C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1458" y="2636911"/>
            <a:ext cx="3371923" cy="119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How does this type of fixed cost differ from a step-variable cost?</a:t>
            </a:r>
          </a:p>
        </p:txBody>
      </p:sp>
      <p:sp>
        <p:nvSpPr>
          <p:cNvPr id="20488" name="Rectangle 8">
            <a:extLst>
              <a:ext uri="{FF2B5EF4-FFF2-40B4-BE49-F238E27FC236}">
                <a16:creationId xmlns:a16="http://schemas.microsoft.com/office/drawing/2014/main" id="{B7EC9A0D-229F-4087-9EE9-9B3C354D2A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39617" y="404813"/>
            <a:ext cx="7772797" cy="576262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Fixed Costs and Relevant Range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D3834-287F-47CC-B044-A0AE886FBE2E}" type="slidenum">
              <a:rPr lang="en-GB" altLang="en-US" smtClean="0"/>
              <a:pPr/>
              <a:t>17</a:t>
            </a:fld>
            <a:endParaRPr lang="en-GB" altLang="en-US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4529E1AE-BD47-4433-B62A-2382A207EF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2192" y="1682750"/>
            <a:ext cx="3708400" cy="3540100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B6B5F051-E79A-48D8-9E04-65F2AFA020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1739" y="2175247"/>
            <a:ext cx="3708400" cy="243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lvl="1" algn="ctr">
              <a:lnSpc>
                <a:spcPct val="85000"/>
              </a:lnSpc>
              <a:spcBef>
                <a:spcPct val="40000"/>
              </a:spcBef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Step-variable costs can be adjusted more quickly and . . .</a:t>
            </a:r>
          </a:p>
          <a:p>
            <a:pPr lvl="1" algn="ctr">
              <a:lnSpc>
                <a:spcPct val="85000"/>
              </a:lnSpc>
              <a:spcBef>
                <a:spcPct val="40000"/>
              </a:spcBef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The width of the activity steps is much wider for the fixed cost.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A8F59C-3991-9146-AD22-ACDA93E83026}"/>
              </a:ext>
            </a:extLst>
          </p:cNvPr>
          <p:cNvSpPr txBox="1"/>
          <p:nvPr/>
        </p:nvSpPr>
        <p:spPr>
          <a:xfrm>
            <a:off x="6296621" y="5175250"/>
            <a:ext cx="3903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There must be a significant change</a:t>
            </a:r>
          </a:p>
        </p:txBody>
      </p:sp>
    </p:spTree>
    <p:extLst>
      <p:ext uri="{BB962C8B-B14F-4D97-AF65-F5344CB8AC3E}">
        <p14:creationId xmlns:p14="http://schemas.microsoft.com/office/powerpoint/2010/main" val="20490704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>
            <a:extLst>
              <a:ext uri="{FF2B5EF4-FFF2-40B4-BE49-F238E27FC236}">
                <a16:creationId xmlns:a16="http://schemas.microsoft.com/office/drawing/2014/main" id="{98D86CB6-17AD-4EBD-BA1C-9C34077FC9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47528" y="188641"/>
            <a:ext cx="4749800" cy="792163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3200" dirty="0">
                <a:ea typeface="SimSun" panose="02010600030101010101" pitchFamily="2" charset="-122"/>
              </a:rPr>
              <a:t>Mixed Costs </a:t>
            </a:r>
          </a:p>
        </p:txBody>
      </p:sp>
      <p:sp>
        <p:nvSpPr>
          <p:cNvPr id="21506" name="Rectangle 2">
            <a:extLst>
              <a:ext uri="{FF2B5EF4-FFF2-40B4-BE49-F238E27FC236}">
                <a16:creationId xmlns:a16="http://schemas.microsoft.com/office/drawing/2014/main" id="{0DB91940-A853-4F57-BF10-F040C7B2575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343472" y="1340768"/>
            <a:ext cx="8784976" cy="288032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05000"/>
              </a:lnSpc>
              <a:spcBef>
                <a:spcPct val="50000"/>
              </a:spcBef>
            </a:pPr>
            <a:r>
              <a:rPr lang="en-US" altLang="zh-CN" dirty="0">
                <a:ea typeface="SimSun" panose="02010600030101010101" pitchFamily="2" charset="-122"/>
              </a:rPr>
              <a:t>A mixed cost has both fixed and variable</a:t>
            </a:r>
            <a:br>
              <a:rPr lang="en-US" altLang="zh-CN" dirty="0">
                <a:ea typeface="SimSun" panose="02010600030101010101" pitchFamily="2" charset="-122"/>
              </a:rPr>
            </a:br>
            <a:r>
              <a:rPr lang="en-US" altLang="zh-CN" dirty="0">
                <a:ea typeface="SimSun" panose="02010600030101010101" pitchFamily="2" charset="-122"/>
              </a:rPr>
              <a:t>components. </a:t>
            </a:r>
            <a:r>
              <a:rPr lang="en-US" altLang="zh-CN" dirty="0">
                <a:latin typeface="Arial" panose="020B0604020202020204" pitchFamily="34" charset="0"/>
                <a:ea typeface="SimSun" panose="02010600030101010101" pitchFamily="2" charset="-122"/>
              </a:rPr>
              <a:t>Consider the following electric utility example.</a:t>
            </a:r>
          </a:p>
          <a:p>
            <a:pPr>
              <a:lnSpc>
                <a:spcPct val="105000"/>
              </a:lnSpc>
              <a:spcBef>
                <a:spcPct val="50000"/>
              </a:spcBef>
              <a:buFontTx/>
              <a:buNone/>
            </a:pPr>
            <a:endParaRPr lang="en-US" altLang="zh-CN" sz="3600" dirty="0">
              <a:ea typeface="SimSun" panose="02010600030101010101" pitchFamily="2" charset="-122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890276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9" name="Rectangle 13">
            <a:extLst>
              <a:ext uri="{FF2B5EF4-FFF2-40B4-BE49-F238E27FC236}">
                <a16:creationId xmlns:a16="http://schemas.microsoft.com/office/drawing/2014/main" id="{3DCF17CE-2CA3-4D4D-88D9-E47F0CD50D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5188" y="152400"/>
            <a:ext cx="80010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highlight>
                  <a:srgbClr val="FFFF00"/>
                </a:highlight>
                <a:ea typeface="SimSun" panose="02010600030101010101" pitchFamily="2" charset="-122"/>
              </a:rPr>
              <a:t>Mixed Costs </a:t>
            </a:r>
          </a:p>
        </p:txBody>
      </p:sp>
      <p:sp>
        <p:nvSpPr>
          <p:cNvPr id="22530" name="Line 2">
            <a:extLst>
              <a:ext uri="{FF2B5EF4-FFF2-40B4-BE49-F238E27FC236}">
                <a16:creationId xmlns:a16="http://schemas.microsoft.com/office/drawing/2014/main" id="{059D9198-E451-4CCE-9CB8-3C4F8AFE378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835201" y="2262905"/>
            <a:ext cx="3937000" cy="20828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2531" name="Line 3">
            <a:extLst>
              <a:ext uri="{FF2B5EF4-FFF2-40B4-BE49-F238E27FC236}">
                <a16:creationId xmlns:a16="http://schemas.microsoft.com/office/drawing/2014/main" id="{04765DA6-5C49-48C3-BD1C-A92F2BC40F06}"/>
              </a:ext>
            </a:extLst>
          </p:cNvPr>
          <p:cNvSpPr>
            <a:spLocks noChangeShapeType="1"/>
          </p:cNvSpPr>
          <p:nvPr/>
        </p:nvSpPr>
        <p:spPr bwMode="auto">
          <a:xfrm>
            <a:off x="2847901" y="4333005"/>
            <a:ext cx="4445000" cy="0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2532" name="Rectangle 4">
            <a:extLst>
              <a:ext uri="{FF2B5EF4-FFF2-40B4-BE49-F238E27FC236}">
                <a16:creationId xmlns:a16="http://schemas.microsoft.com/office/drawing/2014/main" id="{A6FD8E3D-3729-4F61-B442-89C81510C7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8490" y="4252044"/>
            <a:ext cx="2968625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130000"/>
              </a:lnSpc>
              <a:spcBef>
                <a:spcPct val="50000"/>
              </a:spcBef>
              <a:buFontTx/>
              <a:buNone/>
            </a:pPr>
            <a:r>
              <a:rPr lang="en-US" altLang="zh-CN" sz="2400">
                <a:solidFill>
                  <a:schemeClr val="accent2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Fixed Monthly</a:t>
            </a:r>
            <a:br>
              <a:rPr lang="en-US" altLang="zh-CN" sz="2400">
                <a:solidFill>
                  <a:schemeClr val="accent2"/>
                </a:solidFill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400">
                <a:solidFill>
                  <a:schemeClr val="accent2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Utility Charge</a:t>
            </a:r>
          </a:p>
        </p:txBody>
      </p:sp>
      <p:sp>
        <p:nvSpPr>
          <p:cNvPr id="22533" name="Rectangle 5">
            <a:extLst>
              <a:ext uri="{FF2B5EF4-FFF2-40B4-BE49-F238E27FC236}">
                <a16:creationId xmlns:a16="http://schemas.microsoft.com/office/drawing/2014/main" id="{51723090-B008-4769-9E41-3F0C5D3746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5190" y="2901081"/>
            <a:ext cx="2435225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ct val="130000"/>
              </a:lnSpc>
              <a:spcBef>
                <a:spcPct val="50000"/>
              </a:spcBef>
              <a:buFontTx/>
              <a:buNone/>
            </a:pPr>
            <a:r>
              <a:rPr lang="en-US" altLang="zh-CN" sz="2400">
                <a:solidFill>
                  <a:schemeClr val="accent2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Variable </a:t>
            </a:r>
            <a:br>
              <a:rPr lang="en-US" altLang="zh-CN" sz="2400">
                <a:solidFill>
                  <a:schemeClr val="accent2"/>
                </a:solidFill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400">
                <a:solidFill>
                  <a:schemeClr val="accent2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Utility Charge</a:t>
            </a:r>
          </a:p>
        </p:txBody>
      </p:sp>
      <p:sp>
        <p:nvSpPr>
          <p:cNvPr id="22534" name="Line 6">
            <a:extLst>
              <a:ext uri="{FF2B5EF4-FFF2-40B4-BE49-F238E27FC236}">
                <a16:creationId xmlns:a16="http://schemas.microsoft.com/office/drawing/2014/main" id="{D9BAA3A7-7B33-4E64-80AD-BCB2B5787CF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745214" y="4785443"/>
            <a:ext cx="3149600" cy="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2535" name="Line 7">
            <a:extLst>
              <a:ext uri="{FF2B5EF4-FFF2-40B4-BE49-F238E27FC236}">
                <a16:creationId xmlns:a16="http://schemas.microsoft.com/office/drawing/2014/main" id="{FA8D7DE3-D68F-4C61-8080-B505E4D94D7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745215" y="3418605"/>
            <a:ext cx="3176587" cy="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2536" name="Rectangle 10">
            <a:extLst>
              <a:ext uri="{FF2B5EF4-FFF2-40B4-BE49-F238E27FC236}">
                <a16:creationId xmlns:a16="http://schemas.microsoft.com/office/drawing/2014/main" id="{6187D224-1C25-425F-8AEA-9624EDBFF1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090" y="5248993"/>
            <a:ext cx="40354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2400">
                <a:solidFill>
                  <a:schemeClr val="accent2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Activity (Kilowatt Hours) </a:t>
            </a:r>
          </a:p>
        </p:txBody>
      </p:sp>
      <p:sp>
        <p:nvSpPr>
          <p:cNvPr id="22537" name="Rectangle 11">
            <a:extLst>
              <a:ext uri="{FF2B5EF4-FFF2-40B4-BE49-F238E27FC236}">
                <a16:creationId xmlns:a16="http://schemas.microsoft.com/office/drawing/2014/main" id="{BA786C3F-A73E-457C-8399-924AB4381856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793677" y="3109681"/>
            <a:ext cx="34258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2400">
                <a:solidFill>
                  <a:schemeClr val="accent2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Total Utility Cost</a:t>
            </a:r>
          </a:p>
        </p:txBody>
      </p:sp>
      <p:graphicFrame>
        <p:nvGraphicFramePr>
          <p:cNvPr id="22540" name="Object 0">
            <a:hlinkClick r:id="" action="ppaction://ole?verb=0"/>
            <a:extLst>
              <a:ext uri="{FF2B5EF4-FFF2-40B4-BE49-F238E27FC236}">
                <a16:creationId xmlns:a16="http://schemas.microsoft.com/office/drawing/2014/main" id="{42FB5A82-9151-42E7-83BF-08DF148484C7}"/>
              </a:ext>
            </a:extLst>
          </p:cNvPr>
          <p:cNvGraphicFramePr>
            <a:graphicFrameLocks/>
          </p:cNvGraphicFramePr>
          <p:nvPr/>
        </p:nvGraphicFramePr>
        <p:xfrm>
          <a:off x="6403902" y="4328243"/>
          <a:ext cx="250825" cy="842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2" imgW="1743024" imgH="5934025" progId="MS_ClipArt_Gallery.2">
                  <p:embed/>
                </p:oleObj>
              </mc:Choice>
              <mc:Fallback>
                <p:oleObj name="Clip" r:id="rId2" imgW="1743024" imgH="5934025" progId="MS_ClipArt_Gallery.2">
                  <p:embed/>
                  <p:pic>
                    <p:nvPicPr>
                      <p:cNvPr id="22540" name="Object 0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42FB5A82-9151-42E7-83BF-08DF148484C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3902" y="4328243"/>
                        <a:ext cx="250825" cy="842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41" name="Object 1">
            <a:hlinkClick r:id="" action="ppaction://ole?verb=0"/>
            <a:extLst>
              <a:ext uri="{FF2B5EF4-FFF2-40B4-BE49-F238E27FC236}">
                <a16:creationId xmlns:a16="http://schemas.microsoft.com/office/drawing/2014/main" id="{92650ED4-7390-47D8-9A8D-82E801BFBD65}"/>
              </a:ext>
            </a:extLst>
          </p:cNvPr>
          <p:cNvGraphicFramePr>
            <a:graphicFrameLocks/>
          </p:cNvGraphicFramePr>
          <p:nvPr/>
        </p:nvGraphicFramePr>
        <p:xfrm>
          <a:off x="6343576" y="2504206"/>
          <a:ext cx="304800" cy="180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4" imgW="1743024" imgH="5934025" progId="MS_ClipArt_Gallery.2">
                  <p:embed/>
                </p:oleObj>
              </mc:Choice>
              <mc:Fallback>
                <p:oleObj name="Clip" r:id="rId4" imgW="1743024" imgH="5934025" progId="MS_ClipArt_Gallery.2">
                  <p:embed/>
                  <p:pic>
                    <p:nvPicPr>
                      <p:cNvPr id="22541" name="Object 1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92650ED4-7390-47D8-9A8D-82E801BFBD6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43576" y="2504206"/>
                        <a:ext cx="304800" cy="1808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2542" name="Group 24">
            <a:extLst>
              <a:ext uri="{FF2B5EF4-FFF2-40B4-BE49-F238E27FC236}">
                <a16:creationId xmlns:a16="http://schemas.microsoft.com/office/drawing/2014/main" id="{BA41B473-38B4-4DA1-A056-DE347BF5F26D}"/>
              </a:ext>
            </a:extLst>
          </p:cNvPr>
          <p:cNvGrpSpPr>
            <a:grpSpLocks/>
          </p:cNvGrpSpPr>
          <p:nvPr/>
        </p:nvGrpSpPr>
        <p:grpSpPr bwMode="auto">
          <a:xfrm>
            <a:off x="2711376" y="1512018"/>
            <a:ext cx="4764088" cy="3890962"/>
            <a:chOff x="794" y="1343"/>
            <a:chExt cx="3001" cy="2451"/>
          </a:xfrm>
        </p:grpSpPr>
        <p:sp>
          <p:nvSpPr>
            <p:cNvPr id="22544" name="Line 20">
              <a:extLst>
                <a:ext uri="{FF2B5EF4-FFF2-40B4-BE49-F238E27FC236}">
                  <a16:creationId xmlns:a16="http://schemas.microsoft.com/office/drawing/2014/main" id="{5F437DE1-14C7-4203-8054-D40731B631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64" y="1584"/>
              <a:ext cx="0" cy="2064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2545" name="Line 21">
              <a:extLst>
                <a:ext uri="{FF2B5EF4-FFF2-40B4-BE49-F238E27FC236}">
                  <a16:creationId xmlns:a16="http://schemas.microsoft.com/office/drawing/2014/main" id="{EBF77E70-FC6C-4998-9F01-FC5C9E15AC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3648"/>
              <a:ext cx="2784" cy="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2546" name="Text Box 22">
              <a:extLst>
                <a:ext uri="{FF2B5EF4-FFF2-40B4-BE49-F238E27FC236}">
                  <a16:creationId xmlns:a16="http://schemas.microsoft.com/office/drawing/2014/main" id="{FE26C536-EBE4-46E4-95DC-3D15AF8C47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79" y="3503"/>
              <a:ext cx="11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en-US" altLang="zh-CN" sz="2400">
                <a:solidFill>
                  <a:schemeClr val="accent2"/>
                </a:solidFill>
                <a:latin typeface="Arial" panose="020B0604020202020204" pitchFamily="34" charset="0"/>
                <a:ea typeface="SimSun" panose="02010600030101010101" pitchFamily="2" charset="-122"/>
              </a:endParaRPr>
            </a:p>
          </p:txBody>
        </p:sp>
        <p:sp>
          <p:nvSpPr>
            <p:cNvPr id="22547" name="Text Box 23">
              <a:extLst>
                <a:ext uri="{FF2B5EF4-FFF2-40B4-BE49-F238E27FC236}">
                  <a16:creationId xmlns:a16="http://schemas.microsoft.com/office/drawing/2014/main" id="{279763A0-ADF7-4B3A-9E70-A699818027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4" y="1343"/>
              <a:ext cx="11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en-US" altLang="zh-CN" sz="2400">
                <a:solidFill>
                  <a:schemeClr val="accent2"/>
                </a:solidFill>
                <a:latin typeface="Arial" panose="020B0604020202020204" pitchFamily="34" charset="0"/>
                <a:ea typeface="SimSun" panose="02010600030101010101" pitchFamily="2" charset="-122"/>
              </a:endParaRPr>
            </a:p>
          </p:txBody>
        </p:sp>
      </p:grpSp>
      <p:sp>
        <p:nvSpPr>
          <p:cNvPr id="22543" name="Rectangle 25">
            <a:extLst>
              <a:ext uri="{FF2B5EF4-FFF2-40B4-BE49-F238E27FC236}">
                <a16:creationId xmlns:a16="http://schemas.microsoft.com/office/drawing/2014/main" id="{B95492DE-C86C-43C6-8D95-92B2233A84AD}"/>
              </a:ext>
            </a:extLst>
          </p:cNvPr>
          <p:cNvSpPr>
            <a:spLocks noChangeArrowheads="1"/>
          </p:cNvSpPr>
          <p:nvPr/>
        </p:nvSpPr>
        <p:spPr bwMode="auto">
          <a:xfrm rot="19980000">
            <a:off x="2808214" y="2682643"/>
            <a:ext cx="4483100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zh-CN" sz="2400">
                <a:solidFill>
                  <a:schemeClr val="accent2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Total mixed cost 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D3834-287F-47CC-B044-A0AE886FBE2E}" type="slidenum">
              <a:rPr lang="en-GB" altLang="en-US" smtClean="0"/>
              <a:pPr/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36805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8" name="Rectangle 14">
            <a:extLst>
              <a:ext uri="{FF2B5EF4-FFF2-40B4-BE49-F238E27FC236}">
                <a16:creationId xmlns:a16="http://schemas.microsoft.com/office/drawing/2014/main" id="{8C254C6B-3218-40DF-B257-49E621560B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19288" y="152400"/>
            <a:ext cx="80010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Mixed Costs: slant slope = variable costs</a:t>
            </a:r>
            <a:br>
              <a:rPr lang="en-US" altLang="zh-CN" sz="2800" dirty="0">
                <a:ea typeface="SimSun" panose="02010600030101010101" pitchFamily="2" charset="-122"/>
              </a:rPr>
            </a:br>
            <a:r>
              <a:rPr lang="en-US" altLang="zh-CN" sz="2800" dirty="0">
                <a:ea typeface="SimSun" panose="02010600030101010101" pitchFamily="2" charset="-122"/>
              </a:rPr>
              <a:t>straight line  = fixed costs 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8808" y="1027900"/>
            <a:ext cx="8240075" cy="4196075"/>
            <a:chOff x="826138" y="2132013"/>
            <a:chExt cx="8240075" cy="4196075"/>
          </a:xfrm>
        </p:grpSpPr>
        <p:sp>
          <p:nvSpPr>
            <p:cNvPr id="24578" name="Line 2">
              <a:extLst>
                <a:ext uri="{FF2B5EF4-FFF2-40B4-BE49-F238E27FC236}">
                  <a16:creationId xmlns:a16="http://schemas.microsoft.com/office/drawing/2014/main" id="{688A9DD9-C780-4F34-B3D2-C26A82AEFD8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84300" y="2882900"/>
              <a:ext cx="3937000" cy="2082800"/>
            </a:xfrm>
            <a:prstGeom prst="line">
              <a:avLst/>
            </a:prstGeom>
            <a:noFill/>
            <a:ln w="254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579" name="Line 3">
              <a:extLst>
                <a:ext uri="{FF2B5EF4-FFF2-40B4-BE49-F238E27FC236}">
                  <a16:creationId xmlns:a16="http://schemas.microsoft.com/office/drawing/2014/main" id="{2FA56F7A-FE6F-4FBA-838C-53CD2CD0727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7000" y="4953000"/>
              <a:ext cx="4445000" cy="0"/>
            </a:xfrm>
            <a:prstGeom prst="line">
              <a:avLst/>
            </a:prstGeom>
            <a:noFill/>
            <a:ln w="508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580" name="Rectangle 4">
              <a:extLst>
                <a:ext uri="{FF2B5EF4-FFF2-40B4-BE49-F238E27FC236}">
                  <a16:creationId xmlns:a16="http://schemas.microsoft.com/office/drawing/2014/main" id="{A952C522-1B78-490B-A875-49A75C9C9A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7588" y="4872038"/>
              <a:ext cx="2968625" cy="10000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50000"/>
                </a:spcBef>
                <a:buFontTx/>
                <a:buNone/>
              </a:pPr>
              <a:r>
                <a:rPr lang="en-US" altLang="zh-CN" sz="240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Fixed Monthly</a:t>
              </a:r>
              <a:br>
                <a:rPr lang="en-US" altLang="zh-CN" sz="240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</a:br>
              <a:r>
                <a:rPr lang="en-US" altLang="zh-CN" sz="240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Utility Charge</a:t>
              </a:r>
            </a:p>
          </p:txBody>
        </p:sp>
        <p:sp>
          <p:nvSpPr>
            <p:cNvPr id="24581" name="Rectangle 5">
              <a:extLst>
                <a:ext uri="{FF2B5EF4-FFF2-40B4-BE49-F238E27FC236}">
                  <a16:creationId xmlns:a16="http://schemas.microsoft.com/office/drawing/2014/main" id="{8E59D066-21BD-407D-AC5A-6F95D8C3B3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64288" y="3521075"/>
              <a:ext cx="2435225" cy="1038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130000"/>
                </a:lnSpc>
                <a:spcBef>
                  <a:spcPct val="50000"/>
                </a:spcBef>
                <a:buFontTx/>
                <a:buNone/>
              </a:pPr>
              <a:r>
                <a:rPr lang="en-US" altLang="zh-CN" sz="240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Variable </a:t>
              </a:r>
              <a:br>
                <a:rPr lang="en-US" altLang="zh-CN" sz="240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</a:br>
              <a:r>
                <a:rPr lang="en-US" altLang="zh-CN" sz="240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Utility Charge</a:t>
              </a:r>
            </a:p>
          </p:txBody>
        </p:sp>
        <p:sp>
          <p:nvSpPr>
            <p:cNvPr id="24582" name="Line 6">
              <a:extLst>
                <a:ext uri="{FF2B5EF4-FFF2-40B4-BE49-F238E27FC236}">
                  <a16:creationId xmlns:a16="http://schemas.microsoft.com/office/drawing/2014/main" id="{188D6BC4-7F10-407E-8C34-5222BB6B877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294313" y="5405438"/>
              <a:ext cx="3149600" cy="0"/>
            </a:xfrm>
            <a:prstGeom prst="line">
              <a:avLst/>
            </a:prstGeom>
            <a:noFill/>
            <a:ln w="25400">
              <a:solidFill>
                <a:schemeClr val="accent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583" name="Line 7">
              <a:extLst>
                <a:ext uri="{FF2B5EF4-FFF2-40B4-BE49-F238E27FC236}">
                  <a16:creationId xmlns:a16="http://schemas.microsoft.com/office/drawing/2014/main" id="{E683AA3D-7A3B-4AE8-96BA-F9CDDA2CA7A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294313" y="4038600"/>
              <a:ext cx="3176587" cy="0"/>
            </a:xfrm>
            <a:prstGeom prst="line">
              <a:avLst/>
            </a:prstGeom>
            <a:noFill/>
            <a:ln w="25400">
              <a:solidFill>
                <a:schemeClr val="accent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584" name="Rectangle 10">
              <a:extLst>
                <a:ext uri="{FF2B5EF4-FFF2-40B4-BE49-F238E27FC236}">
                  <a16:creationId xmlns:a16="http://schemas.microsoft.com/office/drawing/2014/main" id="{D06C5C4E-9822-4FD9-9353-75FA221E60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4188" y="5868988"/>
              <a:ext cx="4035425" cy="45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Activity (Kilowatt Hours) </a:t>
              </a:r>
            </a:p>
          </p:txBody>
        </p:sp>
        <p:sp>
          <p:nvSpPr>
            <p:cNvPr id="24585" name="Rectangle 11">
              <a:extLst>
                <a:ext uri="{FF2B5EF4-FFF2-40B4-BE49-F238E27FC236}">
                  <a16:creationId xmlns:a16="http://schemas.microsoft.com/office/drawing/2014/main" id="{18D955BE-A7EA-4FD6-8BA4-EA355896B92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-657225" y="3729676"/>
              <a:ext cx="3425825" cy="45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US" altLang="zh-CN" sz="240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Total Utility Cost</a:t>
              </a:r>
            </a:p>
          </p:txBody>
        </p:sp>
        <p:sp>
          <p:nvSpPr>
            <p:cNvPr id="24586" name="Rectangle 12">
              <a:extLst>
                <a:ext uri="{FF2B5EF4-FFF2-40B4-BE49-F238E27FC236}">
                  <a16:creationId xmlns:a16="http://schemas.microsoft.com/office/drawing/2014/main" id="{F9F38E50-A757-4645-B0D4-4E20E0B9837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9980000">
              <a:off x="1357313" y="3302638"/>
              <a:ext cx="4483100" cy="45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>
                  <a:solidFill>
                    <a:srgbClr val="FF3300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Total mixed cost   Y = a + bX</a:t>
              </a:r>
            </a:p>
          </p:txBody>
        </p:sp>
        <p:graphicFrame>
          <p:nvGraphicFramePr>
            <p:cNvPr id="24589" name="Object 0">
              <a:hlinkClick r:id="" action="ppaction://ole?verb=0"/>
              <a:extLst>
                <a:ext uri="{FF2B5EF4-FFF2-40B4-BE49-F238E27FC236}">
                  <a16:creationId xmlns:a16="http://schemas.microsoft.com/office/drawing/2014/main" id="{65B0B9F5-C40C-45A0-87F1-354B9CAD6B29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4953000" y="4948238"/>
            <a:ext cx="250825" cy="842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lip" r:id="rId2" imgW="1743024" imgH="5934025" progId="MS_ClipArt_Gallery.2">
                    <p:embed/>
                  </p:oleObj>
                </mc:Choice>
                <mc:Fallback>
                  <p:oleObj name="Clip" r:id="rId2" imgW="1743024" imgH="5934025" progId="MS_ClipArt_Gallery.2">
                    <p:embed/>
                    <p:pic>
                      <p:nvPicPr>
                        <p:cNvPr id="24589" name="Object 0">
                          <a:hlinkClick r:id="" action="ppaction://ole?verb=0"/>
                          <a:extLst>
                            <a:ext uri="{FF2B5EF4-FFF2-40B4-BE49-F238E27FC236}">
                              <a16:creationId xmlns:a16="http://schemas.microsoft.com/office/drawing/2014/main" id="{65B0B9F5-C40C-45A0-87F1-354B9CAD6B29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53000" y="4948238"/>
                          <a:ext cx="250825" cy="8429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>
                                    <a:alpha val="74997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4590" name="Object 1">
              <a:hlinkClick r:id="" action="ppaction://ole?verb=0"/>
              <a:extLst>
                <a:ext uri="{FF2B5EF4-FFF2-40B4-BE49-F238E27FC236}">
                  <a16:creationId xmlns:a16="http://schemas.microsoft.com/office/drawing/2014/main" id="{D9FF245B-E90C-4914-9C8C-AF6E618E947F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4892675" y="3124200"/>
            <a:ext cx="304800" cy="18081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lip" r:id="rId4" imgW="1743024" imgH="5934025" progId="MS_ClipArt_Gallery.2">
                    <p:embed/>
                  </p:oleObj>
                </mc:Choice>
                <mc:Fallback>
                  <p:oleObj name="Clip" r:id="rId4" imgW="1743024" imgH="5934025" progId="MS_ClipArt_Gallery.2">
                    <p:embed/>
                    <p:pic>
                      <p:nvPicPr>
                        <p:cNvPr id="24590" name="Object 1">
                          <a:hlinkClick r:id="" action="ppaction://ole?verb=0"/>
                          <a:extLst>
                            <a:ext uri="{FF2B5EF4-FFF2-40B4-BE49-F238E27FC236}">
                              <a16:creationId xmlns:a16="http://schemas.microsoft.com/office/drawing/2014/main" id="{D9FF245B-E90C-4914-9C8C-AF6E618E947F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92675" y="3124200"/>
                          <a:ext cx="304800" cy="18081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>
                                    <a:alpha val="74997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591" name="Rectangle 17">
              <a:extLst>
                <a:ext uri="{FF2B5EF4-FFF2-40B4-BE49-F238E27FC236}">
                  <a16:creationId xmlns:a16="http://schemas.microsoft.com/office/drawing/2014/main" id="{8DCDC745-AF1F-45DF-B0DB-8C99284B95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9113" y="3822700"/>
              <a:ext cx="559450" cy="45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zh-CN" sz="240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bX</a:t>
              </a:r>
            </a:p>
          </p:txBody>
        </p:sp>
        <p:sp>
          <p:nvSpPr>
            <p:cNvPr id="24592" name="Rectangle 18">
              <a:extLst>
                <a:ext uri="{FF2B5EF4-FFF2-40B4-BE49-F238E27FC236}">
                  <a16:creationId xmlns:a16="http://schemas.microsoft.com/office/drawing/2014/main" id="{2837A60D-0110-481C-AEBD-CC50651610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7713" y="5202238"/>
              <a:ext cx="354265" cy="45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zh-CN" sz="240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a</a:t>
              </a:r>
            </a:p>
          </p:txBody>
        </p:sp>
        <p:grpSp>
          <p:nvGrpSpPr>
            <p:cNvPr id="24593" name="Group 20">
              <a:extLst>
                <a:ext uri="{FF2B5EF4-FFF2-40B4-BE49-F238E27FC236}">
                  <a16:creationId xmlns:a16="http://schemas.microsoft.com/office/drawing/2014/main" id="{D826501F-6C47-4581-AFE0-9B6A7BE8FE5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60475" y="2132013"/>
              <a:ext cx="4764088" cy="3890962"/>
              <a:chOff x="794" y="1343"/>
              <a:chExt cx="3001" cy="2451"/>
            </a:xfrm>
          </p:grpSpPr>
          <p:sp>
            <p:nvSpPr>
              <p:cNvPr id="24594" name="Line 21">
                <a:extLst>
                  <a:ext uri="{FF2B5EF4-FFF2-40B4-BE49-F238E27FC236}">
                    <a16:creationId xmlns:a16="http://schemas.microsoft.com/office/drawing/2014/main" id="{563E2927-B489-4974-B675-C53B71B652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64" y="1584"/>
                <a:ext cx="0" cy="2064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4595" name="Line 22">
                <a:extLst>
                  <a:ext uri="{FF2B5EF4-FFF2-40B4-BE49-F238E27FC236}">
                    <a16:creationId xmlns:a16="http://schemas.microsoft.com/office/drawing/2014/main" id="{489E1949-962A-4A5F-934D-6315196F9E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64" y="3648"/>
                <a:ext cx="2784" cy="0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4596" name="Text Box 23">
                <a:extLst>
                  <a:ext uri="{FF2B5EF4-FFF2-40B4-BE49-F238E27FC236}">
                    <a16:creationId xmlns:a16="http://schemas.microsoft.com/office/drawing/2014/main" id="{A5E23AF6-822E-4FA9-9160-2A1ACA39E3D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79" y="3503"/>
                <a:ext cx="116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altLang="zh-CN" sz="240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endParaRPr>
              </a:p>
            </p:txBody>
          </p:sp>
          <p:sp>
            <p:nvSpPr>
              <p:cNvPr id="24597" name="Text Box 24">
                <a:extLst>
                  <a:ext uri="{FF2B5EF4-FFF2-40B4-BE49-F238E27FC236}">
                    <a16:creationId xmlns:a16="http://schemas.microsoft.com/office/drawing/2014/main" id="{F891202C-9DAE-4D39-A554-23E38F4E0D4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94" y="1343"/>
                <a:ext cx="116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altLang="zh-CN" sz="2400">
                  <a:solidFill>
                    <a:schemeClr val="accent2"/>
                  </a:solidFill>
                  <a:latin typeface="Arial" panose="020B0604020202020204" pitchFamily="34" charset="0"/>
                  <a:ea typeface="SimSun" panose="02010600030101010101" pitchFamily="2" charset="-122"/>
                </a:endParaRPr>
              </a:p>
            </p:txBody>
          </p:sp>
        </p:grpSp>
      </p:grp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D3834-287F-47CC-B044-A0AE886FBE2E}" type="slidenum">
              <a:rPr lang="en-GB" altLang="en-US" smtClean="0"/>
              <a:pPr/>
              <a:t>20</a:t>
            </a:fld>
            <a:endParaRPr lang="en-GB" altLang="en-US"/>
          </a:p>
        </p:txBody>
      </p:sp>
      <p:graphicFrame>
        <p:nvGraphicFramePr>
          <p:cNvPr id="24" name="Object 17">
            <a:hlinkClick r:id="" action="ppaction://ole?verb=0"/>
            <a:extLst>
              <a:ext uri="{FF2B5EF4-FFF2-40B4-BE49-F238E27FC236}">
                <a16:creationId xmlns:a16="http://schemas.microsoft.com/office/drawing/2014/main" id="{4DF9E216-DB1A-4A4E-8078-E647863EB09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2017256"/>
              </p:ext>
            </p:extLst>
          </p:nvPr>
        </p:nvGraphicFramePr>
        <p:xfrm>
          <a:off x="6484938" y="26988"/>
          <a:ext cx="5553075" cy="273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6" imgW="2990895" imgH="1828848" progId="Excel.Sheet.8">
                  <p:embed/>
                </p:oleObj>
              </mc:Choice>
              <mc:Fallback>
                <p:oleObj name="Worksheet" r:id="rId6" imgW="2990895" imgH="1828848" progId="Excel.Sheet.8">
                  <p:embed/>
                  <p:pic>
                    <p:nvPicPr>
                      <p:cNvPr id="24" name="Object 17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4DF9E216-DB1A-4A4E-8078-E647863EB09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84938" y="26988"/>
                        <a:ext cx="5553075" cy="2730500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chemeClr val="tx2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636719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6DC9B08A-8C87-48DD-88BB-8322F75B94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4413" y="333375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The Analysis of Mixed Costs</a:t>
            </a:r>
          </a:p>
        </p:txBody>
      </p:sp>
      <p:grpSp>
        <p:nvGrpSpPr>
          <p:cNvPr id="25603" name="Group 13">
            <a:extLst>
              <a:ext uri="{FF2B5EF4-FFF2-40B4-BE49-F238E27FC236}">
                <a16:creationId xmlns:a16="http://schemas.microsoft.com/office/drawing/2014/main" id="{EE5F99A6-64E6-4282-BCAB-D3993E63D6A4}"/>
              </a:ext>
            </a:extLst>
          </p:cNvPr>
          <p:cNvGrpSpPr>
            <a:grpSpLocks/>
          </p:cNvGrpSpPr>
          <p:nvPr/>
        </p:nvGrpSpPr>
        <p:grpSpPr bwMode="auto">
          <a:xfrm>
            <a:off x="2135561" y="1183482"/>
            <a:ext cx="7996237" cy="4883150"/>
            <a:chOff x="435" y="1008"/>
            <a:chExt cx="5037" cy="3076"/>
          </a:xfrm>
        </p:grpSpPr>
        <p:graphicFrame>
          <p:nvGraphicFramePr>
            <p:cNvPr id="25604" name="Object 3">
              <a:hlinkClick r:id="" action="ppaction://ole?verb=0"/>
              <a:extLst>
                <a:ext uri="{FF2B5EF4-FFF2-40B4-BE49-F238E27FC236}">
                  <a16:creationId xmlns:a16="http://schemas.microsoft.com/office/drawing/2014/main" id="{2B68736D-850D-4182-A30F-4F5AA80D7A7B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435" y="1008"/>
            <a:ext cx="5037" cy="30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lip" r:id="rId2" imgW="4991167" imgH="5467420" progId="MS_ClipArt_Gallery.2">
                    <p:embed/>
                  </p:oleObj>
                </mc:Choice>
                <mc:Fallback>
                  <p:oleObj name="Clip" r:id="rId2" imgW="4991167" imgH="5467420" progId="MS_ClipArt_Gallery.2">
                    <p:embed/>
                    <p:pic>
                      <p:nvPicPr>
                        <p:cNvPr id="25604" name="Object 3">
                          <a:hlinkClick r:id="" action="ppaction://ole?verb=0"/>
                          <a:extLst>
                            <a:ext uri="{FF2B5EF4-FFF2-40B4-BE49-F238E27FC236}">
                              <a16:creationId xmlns:a16="http://schemas.microsoft.com/office/drawing/2014/main" id="{2B68736D-850D-4182-A30F-4F5AA80D7A7B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5" y="1008"/>
                          <a:ext cx="5037" cy="307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>
                                    <a:alpha val="74997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05" name="Rectangle 4">
              <a:extLst>
                <a:ext uri="{FF2B5EF4-FFF2-40B4-BE49-F238E27FC236}">
                  <a16:creationId xmlns:a16="http://schemas.microsoft.com/office/drawing/2014/main" id="{665ACABF-F094-4F79-ABE7-41581DCED8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7" y="1739"/>
              <a:ext cx="2974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US" altLang="zh-CN" sz="2400" dirty="0">
                  <a:latin typeface="Arial" panose="020B0604020202020204" pitchFamily="34" charset="0"/>
                  <a:ea typeface="SimSun" panose="02010600030101010101" pitchFamily="2" charset="-122"/>
                </a:rPr>
                <a:t>Engineering Approach</a:t>
              </a:r>
            </a:p>
          </p:txBody>
        </p:sp>
        <p:sp>
          <p:nvSpPr>
            <p:cNvPr id="25606" name="Rectangle 5">
              <a:extLst>
                <a:ext uri="{FF2B5EF4-FFF2-40B4-BE49-F238E27FC236}">
                  <a16:creationId xmlns:a16="http://schemas.microsoft.com/office/drawing/2014/main" id="{44A8C108-04E1-4A49-B801-DEA029E439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0" y="1104"/>
              <a:ext cx="2166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US" altLang="zh-CN" sz="2400" dirty="0">
                  <a:latin typeface="Arial" panose="020B0604020202020204" pitchFamily="34" charset="0"/>
                  <a:ea typeface="SimSun" panose="02010600030101010101" pitchFamily="2" charset="-122"/>
                </a:rPr>
                <a:t>Account Analysis</a:t>
              </a:r>
            </a:p>
          </p:txBody>
        </p:sp>
        <p:sp>
          <p:nvSpPr>
            <p:cNvPr id="25607" name="Rectangle 6">
              <a:extLst>
                <a:ext uri="{FF2B5EF4-FFF2-40B4-BE49-F238E27FC236}">
                  <a16:creationId xmlns:a16="http://schemas.microsoft.com/office/drawing/2014/main" id="{3B46D2ED-C1D7-4AE3-A3D4-CAE1945670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1" y="3035"/>
              <a:ext cx="4425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en-US" altLang="zh-CN" sz="2400" dirty="0" err="1">
                  <a:latin typeface="Arial" panose="020B0604020202020204" pitchFamily="34" charset="0"/>
                  <a:ea typeface="SimSun" panose="02010600030101010101" pitchFamily="2" charset="-122"/>
                </a:rPr>
                <a:t>Scattergraph</a:t>
              </a:r>
              <a:r>
                <a:rPr lang="en-US" altLang="zh-CN" sz="2400" dirty="0">
                  <a:latin typeface="Arial" panose="020B0604020202020204" pitchFamily="34" charset="0"/>
                  <a:ea typeface="SimSun" panose="02010600030101010101" pitchFamily="2" charset="-122"/>
                </a:rPr>
                <a:t> Method</a:t>
              </a:r>
            </a:p>
          </p:txBody>
        </p:sp>
        <p:sp>
          <p:nvSpPr>
            <p:cNvPr id="25609" name="Text Box 8">
              <a:extLst>
                <a:ext uri="{FF2B5EF4-FFF2-40B4-BE49-F238E27FC236}">
                  <a16:creationId xmlns:a16="http://schemas.microsoft.com/office/drawing/2014/main" id="{5644DE3C-AA22-4347-926C-CE04954F54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55" y="2447"/>
              <a:ext cx="11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5610" name="Text Box 11">
              <a:extLst>
                <a:ext uri="{FF2B5EF4-FFF2-40B4-BE49-F238E27FC236}">
                  <a16:creationId xmlns:a16="http://schemas.microsoft.com/office/drawing/2014/main" id="{6B3A4AC4-9E62-4A3B-890C-EAF5C5A15A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11" y="2398"/>
              <a:ext cx="1638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altLang="zh-CN" sz="2400" dirty="0">
                  <a:highlight>
                    <a:srgbClr val="FFFF00"/>
                  </a:highlight>
                  <a:latin typeface="Arial" panose="020B0604020202020204" pitchFamily="34" charset="0"/>
                  <a:ea typeface="SimSun" panose="02010600030101010101" pitchFamily="2" charset="-122"/>
                </a:rPr>
                <a:t>High-Low Method</a:t>
              </a:r>
            </a:p>
          </p:txBody>
        </p:sp>
      </p:grp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440667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C6859-52C1-A13A-489E-0D3C28243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High-Low </a:t>
            </a:r>
            <a:r>
              <a:rPr lang="en-GB" dirty="0"/>
              <a:t>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B9E86-AE6F-B3F2-54BE-92797FD5DB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Variable cost per units = </a:t>
            </a:r>
          </a:p>
          <a:p>
            <a:r>
              <a:rPr lang="en-GB" u="sng" dirty="0"/>
              <a:t>Highest activity cost- Lowest activity cost</a:t>
            </a:r>
          </a:p>
          <a:p>
            <a:pPr marL="0" indent="0">
              <a:buNone/>
            </a:pPr>
            <a:r>
              <a:rPr lang="en-GB" dirty="0"/>
              <a:t>   Highest activity units - Lowest activity units </a:t>
            </a:r>
          </a:p>
          <a:p>
            <a:r>
              <a:rPr lang="en-GB" dirty="0"/>
              <a:t>Fixed cost = Highest activity cost – (Variable cost per unit * Highest activity units).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01D18A-2730-4650-1BAE-4D6FF1A30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02/06/2025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F17938-9BE1-D13E-107B-42F133C3A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343730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>
            <a:extLst>
              <a:ext uri="{FF2B5EF4-FFF2-40B4-BE49-F238E27FC236}">
                <a16:creationId xmlns:a16="http://schemas.microsoft.com/office/drawing/2014/main" id="{C3C1BF76-012F-4E8A-8FCE-2A3539E099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260350"/>
            <a:ext cx="7772400" cy="1143000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CN" sz="2800" dirty="0">
                <a:ea typeface="SimSun" panose="02010600030101010101" pitchFamily="2" charset="-122"/>
              </a:rPr>
              <a:t>The High-Low Method</a:t>
            </a:r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AEE12496-E1AA-4BBE-9EB6-2B3922743DA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063552" y="1097806"/>
            <a:ext cx="8382000" cy="4563442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85000"/>
              </a:lnSpc>
              <a:spcBef>
                <a:spcPct val="15000"/>
              </a:spcBef>
              <a:buFontTx/>
              <a:buNone/>
            </a:pPr>
            <a:r>
              <a:rPr lang="en-US" altLang="zh-CN" sz="2400" dirty="0" err="1">
                <a:ea typeface="SimSun" panose="02010600030101010101" pitchFamily="2" charset="-122"/>
              </a:rPr>
              <a:t>WiseCo</a:t>
            </a:r>
            <a:r>
              <a:rPr lang="en-US" altLang="zh-CN" sz="2400" dirty="0">
                <a:ea typeface="SimSun" panose="02010600030101010101" pitchFamily="2" charset="-122"/>
              </a:rPr>
              <a:t> recorded the following production activity and maintenance costs for two months:</a:t>
            </a:r>
            <a:br>
              <a:rPr lang="en-US" altLang="zh-CN" sz="2400" dirty="0">
                <a:ea typeface="SimSun" panose="02010600030101010101" pitchFamily="2" charset="-122"/>
              </a:rPr>
            </a:br>
            <a:br>
              <a:rPr lang="en-US" altLang="zh-CN" sz="2800" dirty="0">
                <a:ea typeface="SimSun" panose="02010600030101010101" pitchFamily="2" charset="-122"/>
              </a:rPr>
            </a:br>
            <a:br>
              <a:rPr lang="en-US" altLang="zh-CN" sz="2800" dirty="0">
                <a:ea typeface="SimSun" panose="02010600030101010101" pitchFamily="2" charset="-122"/>
              </a:rPr>
            </a:br>
            <a:endParaRPr lang="en-US" altLang="zh-CN" sz="2800" dirty="0">
              <a:ea typeface="SimSun" panose="02010600030101010101" pitchFamily="2" charset="-122"/>
            </a:endParaRPr>
          </a:p>
          <a:p>
            <a:pPr algn="ctr">
              <a:lnSpc>
                <a:spcPct val="85000"/>
              </a:lnSpc>
              <a:spcBef>
                <a:spcPct val="15000"/>
              </a:spcBef>
              <a:buFontTx/>
              <a:buNone/>
            </a:pPr>
            <a:r>
              <a:rPr lang="en-US" altLang="zh-CN" sz="2800" dirty="0">
                <a:ea typeface="SimSun" panose="02010600030101010101" pitchFamily="2" charset="-122"/>
              </a:rPr>
              <a:t> </a:t>
            </a:r>
          </a:p>
          <a:p>
            <a:pPr algn="ctr">
              <a:lnSpc>
                <a:spcPct val="85000"/>
              </a:lnSpc>
              <a:spcBef>
                <a:spcPct val="15000"/>
              </a:spcBef>
              <a:buFontTx/>
              <a:buNone/>
            </a:pPr>
            <a:endParaRPr lang="en-US" altLang="zh-CN" sz="2800" dirty="0">
              <a:ea typeface="SimSun" panose="02010600030101010101" pitchFamily="2" charset="-122"/>
            </a:endParaRPr>
          </a:p>
          <a:p>
            <a:pPr>
              <a:lnSpc>
                <a:spcPct val="85000"/>
              </a:lnSpc>
              <a:spcBef>
                <a:spcPct val="15000"/>
              </a:spcBef>
              <a:buFontTx/>
              <a:buNone/>
            </a:pPr>
            <a:endParaRPr lang="en-US" altLang="zh-CN" sz="2800" dirty="0">
              <a:ea typeface="SimSun" panose="02010600030101010101" pitchFamily="2" charset="-122"/>
            </a:endParaRPr>
          </a:p>
          <a:p>
            <a:pPr>
              <a:lnSpc>
                <a:spcPct val="85000"/>
              </a:lnSpc>
              <a:spcBef>
                <a:spcPct val="15000"/>
              </a:spcBef>
              <a:buFontTx/>
              <a:buNone/>
            </a:pPr>
            <a:r>
              <a:rPr lang="en-US" altLang="zh-CN" sz="2400" dirty="0">
                <a:solidFill>
                  <a:schemeClr val="accent2"/>
                </a:solidFill>
                <a:ea typeface="SimSun" panose="02010600030101010101" pitchFamily="2" charset="-122"/>
              </a:rPr>
              <a:t>Using these two levels of activity, compute:</a:t>
            </a:r>
            <a:endParaRPr lang="en-US" altLang="zh-CN" sz="2400" dirty="0">
              <a:ea typeface="SimSun" panose="02010600030101010101" pitchFamily="2" charset="-122"/>
            </a:endParaRPr>
          </a:p>
          <a:p>
            <a:pPr>
              <a:spcBef>
                <a:spcPct val="15000"/>
              </a:spcBef>
              <a:buClr>
                <a:schemeClr val="accent2"/>
              </a:buClr>
              <a:buSzPct val="115000"/>
              <a:buFont typeface="Wingdings 2" panose="05020102010507070707" pitchFamily="18" charset="2"/>
              <a:buChar char="u"/>
            </a:pPr>
            <a:r>
              <a:rPr lang="en-US" altLang="zh-CN" sz="2400" dirty="0">
                <a:ea typeface="SimSun" panose="02010600030101010101" pitchFamily="2" charset="-122"/>
              </a:rPr>
              <a:t> the variable cost per unit; </a:t>
            </a:r>
          </a:p>
          <a:p>
            <a:pPr>
              <a:lnSpc>
                <a:spcPct val="80000"/>
              </a:lnSpc>
              <a:spcBef>
                <a:spcPct val="15000"/>
              </a:spcBef>
              <a:buClr>
                <a:schemeClr val="accent2"/>
              </a:buClr>
              <a:buSzPct val="115000"/>
              <a:buFont typeface="Wingdings 2" panose="05020102010507070707" pitchFamily="18" charset="2"/>
              <a:buChar char="v"/>
            </a:pPr>
            <a:r>
              <a:rPr lang="en-US" altLang="zh-CN" sz="2400" dirty="0">
                <a:ea typeface="SimSun" panose="02010600030101010101" pitchFamily="2" charset="-122"/>
              </a:rPr>
              <a:t> the fixed cost; and then</a:t>
            </a:r>
          </a:p>
          <a:p>
            <a:pPr>
              <a:lnSpc>
                <a:spcPct val="80000"/>
              </a:lnSpc>
              <a:spcBef>
                <a:spcPct val="15000"/>
              </a:spcBef>
              <a:buClr>
                <a:schemeClr val="accent2"/>
              </a:buClr>
              <a:buSzPct val="115000"/>
              <a:buFont typeface="Wingdings 2" panose="05020102010507070707" pitchFamily="18" charset="2"/>
              <a:buChar char="w"/>
            </a:pPr>
            <a:r>
              <a:rPr lang="en-US" altLang="zh-CN" sz="2400" dirty="0">
                <a:ea typeface="SimSun" panose="02010600030101010101" pitchFamily="2" charset="-122"/>
              </a:rPr>
              <a:t> express the costs in equation form Y = a + </a:t>
            </a:r>
            <a:r>
              <a:rPr lang="en-US" altLang="zh-CN" sz="2400" dirty="0" err="1">
                <a:ea typeface="SimSun" panose="02010600030101010101" pitchFamily="2" charset="-122"/>
              </a:rPr>
              <a:t>bX.</a:t>
            </a:r>
            <a:r>
              <a:rPr lang="en-US" altLang="zh-CN" sz="2400" dirty="0">
                <a:ea typeface="SimSun" panose="02010600030101010101" pitchFamily="2" charset="-122"/>
              </a:rPr>
              <a:t> </a:t>
            </a:r>
          </a:p>
        </p:txBody>
      </p:sp>
      <p:graphicFrame>
        <p:nvGraphicFramePr>
          <p:cNvPr id="28676" name="Object 4">
            <a:hlinkClick r:id="" action="ppaction://ole?verb=0"/>
            <a:extLst>
              <a:ext uri="{FF2B5EF4-FFF2-40B4-BE49-F238E27FC236}">
                <a16:creationId xmlns:a16="http://schemas.microsoft.com/office/drawing/2014/main" id="{C9BEFA8F-9DE4-4BBE-B8AE-403786069AF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6609754"/>
              </p:ext>
            </p:extLst>
          </p:nvPr>
        </p:nvGraphicFramePr>
        <p:xfrm>
          <a:off x="2492914" y="2132856"/>
          <a:ext cx="7280275" cy="204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2796607" imgH="807739" progId="Excel.Sheet.8">
                  <p:embed/>
                </p:oleObj>
              </mc:Choice>
              <mc:Fallback>
                <p:oleObj name="Worksheet" r:id="rId2" imgW="2796607" imgH="807739" progId="Excel.Sheet.8">
                  <p:embed/>
                  <p:pic>
                    <p:nvPicPr>
                      <p:cNvPr id="28676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C9BEFA8F-9DE4-4BBE-B8AE-403786069AF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2914" y="2132856"/>
                        <a:ext cx="7280275" cy="2044700"/>
                      </a:xfrm>
                      <a:prstGeom prst="rect">
                        <a:avLst/>
                      </a:prstGeom>
                      <a:solidFill>
                        <a:srgbClr val="FCFEB9"/>
                      </a:solidFill>
                      <a:ln w="50800">
                        <a:solidFill>
                          <a:schemeClr val="accent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23</a:t>
            </a:fld>
            <a:endParaRPr lang="en-GB" alt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2BED119-4312-778C-ABD9-6AA07FFC68EA}"/>
                  </a:ext>
                </a:extLst>
              </p14:cNvPr>
              <p14:cNvContentPartPr/>
              <p14:nvPr/>
            </p14:nvContentPartPr>
            <p14:xfrm>
              <a:off x="10138004" y="3622589"/>
              <a:ext cx="360" cy="36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2BED119-4312-778C-ABD9-6AA07FFC68E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131884" y="3616469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996235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>
            <a:extLst>
              <a:ext uri="{FF2B5EF4-FFF2-40B4-BE49-F238E27FC236}">
                <a16:creationId xmlns:a16="http://schemas.microsoft.com/office/drawing/2014/main" id="{5E796019-CF2D-4427-BF44-504A6CA4A4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9" y="3644900"/>
            <a:ext cx="8580437" cy="640112"/>
          </a:xfrm>
          <a:prstGeom prst="rect">
            <a:avLst/>
          </a:prstGeom>
          <a:solidFill>
            <a:srgbClr val="002060"/>
          </a:solidFill>
          <a:ln w="76200" cmpd="tri">
            <a:solidFill>
              <a:schemeClr val="hlink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45000"/>
              </a:lnSpc>
              <a:spcBef>
                <a:spcPct val="55000"/>
              </a:spcBef>
              <a:buSzPct val="115000"/>
              <a:buFont typeface="Wingdings 2" panose="05020102010507070707" pitchFamily="18" charset="2"/>
              <a:buChar char="u"/>
            </a:pP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</a:t>
            </a: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Unit variable cost  =</a:t>
            </a:r>
          </a:p>
        </p:txBody>
      </p:sp>
      <p:sp>
        <p:nvSpPr>
          <p:cNvPr id="29699" name="Rectangle 5">
            <a:extLst>
              <a:ext uri="{FF2B5EF4-FFF2-40B4-BE49-F238E27FC236}">
                <a16:creationId xmlns:a16="http://schemas.microsoft.com/office/drawing/2014/main" id="{D63BB980-C1E5-4217-B517-0FEA0EAF93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6058" y="3600451"/>
            <a:ext cx="1965283" cy="705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30000"/>
              </a:spcBef>
              <a:buFontTx/>
              <a:buNone/>
            </a:pP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Change</a:t>
            </a:r>
            <a:r>
              <a:rPr lang="en-US" altLang="zh-CN" sz="2000" dirty="0">
                <a:solidFill>
                  <a:schemeClr val="bg1"/>
                </a:solidFill>
                <a:latin typeface="Monotype Sorts" charset="2"/>
                <a:ea typeface="SimSun" panose="02010600030101010101" pitchFamily="2" charset="-122"/>
              </a:rPr>
              <a:t> </a:t>
            </a: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in cost</a:t>
            </a:r>
            <a:b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Change in units</a:t>
            </a:r>
          </a:p>
        </p:txBody>
      </p:sp>
      <p:sp>
        <p:nvSpPr>
          <p:cNvPr id="29700" name="Line 6">
            <a:extLst>
              <a:ext uri="{FF2B5EF4-FFF2-40B4-BE49-F238E27FC236}">
                <a16:creationId xmlns:a16="http://schemas.microsoft.com/office/drawing/2014/main" id="{CD848B17-CDD4-4F66-9857-BB8F97CBB754}"/>
              </a:ext>
            </a:extLst>
          </p:cNvPr>
          <p:cNvSpPr>
            <a:spLocks noChangeShapeType="1"/>
          </p:cNvSpPr>
          <p:nvPr/>
        </p:nvSpPr>
        <p:spPr bwMode="auto">
          <a:xfrm>
            <a:off x="6237288" y="3995738"/>
            <a:ext cx="2286000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29701" name="Object 0">
            <a:hlinkClick r:id="" action="ppaction://ole?verb=0"/>
            <a:extLst>
              <a:ext uri="{FF2B5EF4-FFF2-40B4-BE49-F238E27FC236}">
                <a16:creationId xmlns:a16="http://schemas.microsoft.com/office/drawing/2014/main" id="{E793E4FB-0E2F-4F58-B7DA-C41811DC39AD}"/>
              </a:ext>
            </a:extLst>
          </p:cNvPr>
          <p:cNvGraphicFramePr>
            <a:graphicFrameLocks/>
          </p:cNvGraphicFramePr>
          <p:nvPr/>
        </p:nvGraphicFramePr>
        <p:xfrm>
          <a:off x="2678113" y="1371601"/>
          <a:ext cx="7281862" cy="2043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2796607" imgH="807739" progId="Excel.Sheet.8">
                  <p:embed/>
                </p:oleObj>
              </mc:Choice>
              <mc:Fallback>
                <p:oleObj name="Worksheet" r:id="rId2" imgW="2796607" imgH="807739" progId="Excel.Sheet.8">
                  <p:embed/>
                  <p:pic>
                    <p:nvPicPr>
                      <p:cNvPr id="29701" name="Object 0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E793E4FB-0E2F-4F58-B7DA-C41811DC39A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8113" y="1371601"/>
                        <a:ext cx="7281862" cy="2043113"/>
                      </a:xfrm>
                      <a:prstGeom prst="rect">
                        <a:avLst/>
                      </a:prstGeom>
                      <a:solidFill>
                        <a:srgbClr val="FCFEB9"/>
                      </a:solidFill>
                      <a:ln w="50800">
                        <a:solidFill>
                          <a:schemeClr val="accent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2" name="Rectangle 11">
            <a:extLst>
              <a:ext uri="{FF2B5EF4-FFF2-40B4-BE49-F238E27FC236}">
                <a16:creationId xmlns:a16="http://schemas.microsoft.com/office/drawing/2014/main" id="{F63FB2C6-D59B-4812-BA64-F872C9728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152400"/>
            <a:ext cx="8001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tx2"/>
                </a:solidFill>
                <a:latin typeface="+mj-lt"/>
                <a:ea typeface="SimSun" panose="02010600030101010101" pitchFamily="2" charset="-122"/>
              </a:rPr>
              <a:t>The High-Low Method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7A0658-FD8E-4065-9800-A965F5FEC0DC}" type="slidenum">
              <a:rPr lang="en-GB" altLang="en-US" smtClean="0"/>
              <a:pPr/>
              <a:t>24</a:t>
            </a:fld>
            <a:endParaRPr lang="en-GB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09E752-95E8-2C42-A8D9-27E9F46AA963}"/>
              </a:ext>
            </a:extLst>
          </p:cNvPr>
          <p:cNvSpPr txBox="1"/>
          <p:nvPr/>
        </p:nvSpPr>
        <p:spPr>
          <a:xfrm>
            <a:off x="2590800" y="4735286"/>
            <a:ext cx="43994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Variable cost measure the change in cost</a:t>
            </a:r>
          </a:p>
        </p:txBody>
      </p:sp>
    </p:spTree>
    <p:extLst>
      <p:ext uri="{BB962C8B-B14F-4D97-AF65-F5344CB8AC3E}">
        <p14:creationId xmlns:p14="http://schemas.microsoft.com/office/powerpoint/2010/main" val="34685483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2" name="Object 0">
            <a:hlinkClick r:id="" action="ppaction://ole?verb=0"/>
            <a:extLst>
              <a:ext uri="{FF2B5EF4-FFF2-40B4-BE49-F238E27FC236}">
                <a16:creationId xmlns:a16="http://schemas.microsoft.com/office/drawing/2014/main" id="{3031D1C9-F35F-4F89-B3DC-7DB5B6A30ABA}"/>
              </a:ext>
            </a:extLst>
          </p:cNvPr>
          <p:cNvGraphicFramePr>
            <a:graphicFrameLocks/>
          </p:cNvGraphicFramePr>
          <p:nvPr/>
        </p:nvGraphicFramePr>
        <p:xfrm>
          <a:off x="2678113" y="1371601"/>
          <a:ext cx="7281862" cy="2043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2796607" imgH="807739" progId="Excel.Sheet.8">
                  <p:embed/>
                </p:oleObj>
              </mc:Choice>
              <mc:Fallback>
                <p:oleObj name="Worksheet" r:id="rId2" imgW="2796607" imgH="807739" progId="Excel.Sheet.8">
                  <p:embed/>
                  <p:pic>
                    <p:nvPicPr>
                      <p:cNvPr id="30722" name="Object 0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3031D1C9-F35F-4F89-B3DC-7DB5B6A30AB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8113" y="1371601"/>
                        <a:ext cx="7281862" cy="2043113"/>
                      </a:xfrm>
                      <a:prstGeom prst="rect">
                        <a:avLst/>
                      </a:prstGeom>
                      <a:solidFill>
                        <a:srgbClr val="FCFEB9"/>
                      </a:solidFill>
                      <a:ln w="50800">
                        <a:solidFill>
                          <a:schemeClr val="accent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3" name="Rectangle 11">
            <a:extLst>
              <a:ext uri="{FF2B5EF4-FFF2-40B4-BE49-F238E27FC236}">
                <a16:creationId xmlns:a16="http://schemas.microsoft.com/office/drawing/2014/main" id="{3DEA16B1-DDB5-4E11-8C47-929E19FB36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152400"/>
            <a:ext cx="8001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tx2"/>
                </a:solidFill>
                <a:latin typeface="+mj-lt"/>
                <a:ea typeface="SimSun" panose="02010600030101010101" pitchFamily="2" charset="-122"/>
              </a:rPr>
              <a:t>The High-Low Method</a:t>
            </a:r>
          </a:p>
        </p:txBody>
      </p:sp>
      <p:sp>
        <p:nvSpPr>
          <p:cNvPr id="30724" name="Rectangle 13">
            <a:extLst>
              <a:ext uri="{FF2B5EF4-FFF2-40B4-BE49-F238E27FC236}">
                <a16:creationId xmlns:a16="http://schemas.microsoft.com/office/drawing/2014/main" id="{84E319DC-D381-445E-933E-C6DFF7B973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50" y="3716339"/>
            <a:ext cx="8580438" cy="443711"/>
          </a:xfrm>
          <a:prstGeom prst="rect">
            <a:avLst/>
          </a:prstGeom>
          <a:solidFill>
            <a:srgbClr val="002060"/>
          </a:solidFill>
          <a:ln w="76200" cmpd="tri">
            <a:solidFill>
              <a:schemeClr val="hlink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25000"/>
              </a:spcBef>
              <a:buSzPct val="115000"/>
              <a:buFont typeface="Wingdings 2" panose="05020102010507070707" pitchFamily="18" charset="2"/>
              <a:buChar char="u"/>
            </a:pPr>
            <a:r>
              <a:rPr lang="zh-CN" altLang="en-US" sz="23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</a:t>
            </a:r>
            <a:r>
              <a:rPr lang="en-US" altLang="zh-CN" sz="23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Unit variable cost  = £3,600 ÷ 4,000 units = £0.90 per unit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7A0658-FD8E-4065-9800-A965F5FEC0DC}" type="slidenum">
              <a:rPr lang="en-GB" altLang="en-US" smtClean="0"/>
              <a:pPr/>
              <a:t>25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66371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6" name="Object 0">
            <a:hlinkClick r:id="" action="ppaction://ole?verb=0"/>
            <a:extLst>
              <a:ext uri="{FF2B5EF4-FFF2-40B4-BE49-F238E27FC236}">
                <a16:creationId xmlns:a16="http://schemas.microsoft.com/office/drawing/2014/main" id="{A751BA95-7709-47A1-A383-F173905592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16637699"/>
              </p:ext>
            </p:extLst>
          </p:nvPr>
        </p:nvGraphicFramePr>
        <p:xfrm>
          <a:off x="2492914" y="1355091"/>
          <a:ext cx="7280275" cy="204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2796607" imgH="807739" progId="Excel.Sheet.8">
                  <p:embed/>
                </p:oleObj>
              </mc:Choice>
              <mc:Fallback>
                <p:oleObj name="Worksheet" r:id="rId2" imgW="2796607" imgH="807739" progId="Excel.Sheet.8">
                  <p:embed/>
                  <p:pic>
                    <p:nvPicPr>
                      <p:cNvPr id="31746" name="Object 0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A751BA95-7709-47A1-A383-F173905592B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2914" y="1355091"/>
                        <a:ext cx="7280275" cy="2044700"/>
                      </a:xfrm>
                      <a:prstGeom prst="rect">
                        <a:avLst/>
                      </a:prstGeom>
                      <a:solidFill>
                        <a:srgbClr val="FCFEB9"/>
                      </a:solidFill>
                      <a:ln w="50800">
                        <a:solidFill>
                          <a:schemeClr val="accent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Rectangle 11">
            <a:extLst>
              <a:ext uri="{FF2B5EF4-FFF2-40B4-BE49-F238E27FC236}">
                <a16:creationId xmlns:a16="http://schemas.microsoft.com/office/drawing/2014/main" id="{2069350A-C737-4DD4-A1AA-3EBD45DDA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152400"/>
            <a:ext cx="8001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tx2"/>
                </a:solidFill>
                <a:latin typeface="+mj-lt"/>
                <a:ea typeface="SimSun" panose="02010600030101010101" pitchFamily="2" charset="-122"/>
              </a:rPr>
              <a:t>The High-Low Method</a:t>
            </a:r>
          </a:p>
        </p:txBody>
      </p:sp>
      <p:sp>
        <p:nvSpPr>
          <p:cNvPr id="31748" name="Rectangle 13">
            <a:extLst>
              <a:ext uri="{FF2B5EF4-FFF2-40B4-BE49-F238E27FC236}">
                <a16:creationId xmlns:a16="http://schemas.microsoft.com/office/drawing/2014/main" id="{F8838341-018A-4CF2-9B19-64EDA6E089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3425" y="3629025"/>
            <a:ext cx="8580438" cy="1771650"/>
          </a:xfrm>
          <a:prstGeom prst="rect">
            <a:avLst/>
          </a:prstGeom>
          <a:solidFill>
            <a:srgbClr val="002060"/>
          </a:solidFill>
          <a:ln w="76200" cmpd="tri">
            <a:solidFill>
              <a:schemeClr val="hlink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25000"/>
              </a:spcBef>
              <a:buSzPct val="115000"/>
              <a:buFontTx/>
              <a:buNone/>
            </a:pPr>
            <a:r>
              <a:rPr lang="zh-CN" altLang="en-US" sz="23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</a:t>
            </a:r>
            <a:r>
              <a:rPr lang="en-GB" altLang="zh-CN" sz="23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1. </a:t>
            </a:r>
            <a:r>
              <a:rPr lang="en-US" altLang="zh-CN" sz="23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Unit variable cost  = £3,600 ÷ 4,000 units = £0.90 per unit</a:t>
            </a:r>
            <a:endParaRPr lang="en-US" altLang="zh-CN" sz="2300" dirty="0">
              <a:solidFill>
                <a:srgbClr val="00B050"/>
              </a:solidFill>
              <a:latin typeface="Arial" panose="020B0604020202020204" pitchFamily="34" charset="0"/>
              <a:ea typeface="SimSun" panose="02010600030101010101" pitchFamily="2" charset="-122"/>
            </a:endParaRPr>
          </a:p>
          <a:p>
            <a:pPr>
              <a:spcBef>
                <a:spcPct val="25000"/>
              </a:spcBef>
              <a:buSzPct val="115000"/>
              <a:buFontTx/>
              <a:buNone/>
            </a:pPr>
            <a:r>
              <a:rPr lang="en-US" altLang="zh-CN" sz="2300" dirty="0">
                <a:solidFill>
                  <a:srgbClr val="00B05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2. Fixed cost = Total cost – Total variable cost</a:t>
            </a:r>
          </a:p>
          <a:p>
            <a:pPr>
              <a:spcBef>
                <a:spcPct val="25000"/>
              </a:spcBef>
              <a:buFontTx/>
              <a:buNone/>
            </a:pPr>
            <a:r>
              <a:rPr lang="en-US" altLang="zh-CN" sz="2300" dirty="0">
                <a:solidFill>
                  <a:srgbClr val="00B05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    Fixed cost = £9,700 – (£0.90 per unit × 9,000 units)</a:t>
            </a:r>
          </a:p>
          <a:p>
            <a:pPr>
              <a:spcBef>
                <a:spcPct val="25000"/>
              </a:spcBef>
              <a:buFontTx/>
              <a:buNone/>
            </a:pPr>
            <a:r>
              <a:rPr lang="en-US" altLang="zh-CN" sz="2300" dirty="0">
                <a:solidFill>
                  <a:srgbClr val="00B05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    Fixed cost = £9,700 – £8,100 = £1,600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7A0658-FD8E-4065-9800-A965F5FEC0DC}" type="slidenum">
              <a:rPr lang="en-GB" altLang="en-US" smtClean="0"/>
              <a:pPr/>
              <a:t>26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902007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55BF84B6-126A-4DF0-BBC5-359B4A1730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3425" y="3629025"/>
            <a:ext cx="8580438" cy="2566988"/>
          </a:xfrm>
          <a:prstGeom prst="rect">
            <a:avLst/>
          </a:prstGeom>
          <a:solidFill>
            <a:srgbClr val="002060"/>
          </a:solidFill>
          <a:ln w="76200" cmpd="tri">
            <a:solidFill>
              <a:schemeClr val="hlink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25000"/>
              </a:spcBef>
              <a:buSzPct val="115000"/>
              <a:buFontTx/>
              <a:buNone/>
            </a:pPr>
            <a:r>
              <a:rPr lang="zh-CN" altLang="en-US" sz="23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</a:t>
            </a:r>
            <a:r>
              <a:rPr lang="en-GB" altLang="zh-CN" sz="23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1. </a:t>
            </a:r>
            <a:r>
              <a:rPr lang="en-US" altLang="zh-CN" sz="2300" dirty="0"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Unit variable cost  = £3,600 ÷ 4,000 units = £0.90 per unit</a:t>
            </a:r>
          </a:p>
          <a:p>
            <a:pPr>
              <a:spcBef>
                <a:spcPct val="25000"/>
              </a:spcBef>
              <a:buSzPct val="115000"/>
              <a:buFontTx/>
              <a:buNone/>
            </a:pPr>
            <a:r>
              <a:rPr lang="en-US" altLang="zh-CN" sz="2300" dirty="0">
                <a:solidFill>
                  <a:srgbClr val="00B05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2. Fixed cost = Total cost – Total variable cost</a:t>
            </a:r>
          </a:p>
          <a:p>
            <a:pPr>
              <a:spcBef>
                <a:spcPct val="25000"/>
              </a:spcBef>
              <a:buFontTx/>
              <a:buNone/>
            </a:pPr>
            <a:r>
              <a:rPr lang="en-US" altLang="zh-CN" sz="2300" dirty="0">
                <a:solidFill>
                  <a:srgbClr val="00B05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    Fixed cost = £9,700 – (£0.90 per unit × 9,000 units)</a:t>
            </a:r>
          </a:p>
          <a:p>
            <a:pPr>
              <a:spcBef>
                <a:spcPct val="25000"/>
              </a:spcBef>
              <a:buFontTx/>
              <a:buNone/>
            </a:pPr>
            <a:r>
              <a:rPr lang="en-US" altLang="zh-CN" sz="2300" dirty="0">
                <a:solidFill>
                  <a:srgbClr val="00B05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    Fixed cost = £9,700 – £8,100 = £1,600</a:t>
            </a:r>
          </a:p>
          <a:p>
            <a:pPr>
              <a:spcBef>
                <a:spcPct val="25000"/>
              </a:spcBef>
              <a:buClr>
                <a:srgbClr val="FFFF00"/>
              </a:buClr>
              <a:buSzPct val="115000"/>
              <a:buFontTx/>
              <a:buNone/>
            </a:pPr>
            <a:r>
              <a:rPr lang="en-US" altLang="zh-CN" sz="2300" dirty="0">
                <a:solidFill>
                  <a:srgbClr val="FF99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3. Total cost = Fixed cost + Variable cost  (Y = a + </a:t>
            </a:r>
            <a:r>
              <a:rPr lang="en-US" altLang="zh-CN" sz="2300" dirty="0" err="1">
                <a:solidFill>
                  <a:srgbClr val="FF99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bX</a:t>
            </a:r>
            <a:r>
              <a:rPr lang="en-US" altLang="zh-CN" sz="2300" dirty="0">
                <a:solidFill>
                  <a:srgbClr val="FF99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)</a:t>
            </a:r>
            <a:br>
              <a:rPr lang="en-US" altLang="zh-CN" sz="2300" dirty="0">
                <a:solidFill>
                  <a:srgbClr val="FF9900"/>
                </a:solidFill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300" dirty="0">
                <a:solidFill>
                  <a:srgbClr val="FF99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Y = £1,600 + £0.90X </a:t>
            </a:r>
          </a:p>
        </p:txBody>
      </p:sp>
      <p:graphicFrame>
        <p:nvGraphicFramePr>
          <p:cNvPr id="32771" name="Object 0">
            <a:hlinkClick r:id="" action="ppaction://ole?verb=0"/>
            <a:extLst>
              <a:ext uri="{FF2B5EF4-FFF2-40B4-BE49-F238E27FC236}">
                <a16:creationId xmlns:a16="http://schemas.microsoft.com/office/drawing/2014/main" id="{D1520DDA-B45E-4BE8-82CC-136ED7FD0984}"/>
              </a:ext>
            </a:extLst>
          </p:cNvPr>
          <p:cNvGraphicFramePr>
            <a:graphicFrameLocks/>
          </p:cNvGraphicFramePr>
          <p:nvPr/>
        </p:nvGraphicFramePr>
        <p:xfrm>
          <a:off x="2678113" y="1371601"/>
          <a:ext cx="7281862" cy="2043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2796607" imgH="807739" progId="Excel.Sheet.8">
                  <p:embed/>
                </p:oleObj>
              </mc:Choice>
              <mc:Fallback>
                <p:oleObj name="Worksheet" r:id="rId2" imgW="2796607" imgH="807739" progId="Excel.Sheet.8">
                  <p:embed/>
                  <p:pic>
                    <p:nvPicPr>
                      <p:cNvPr id="32771" name="Object 0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D1520DDA-B45E-4BE8-82CC-136ED7FD098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8113" y="1371601"/>
                        <a:ext cx="7281862" cy="2043113"/>
                      </a:xfrm>
                      <a:prstGeom prst="rect">
                        <a:avLst/>
                      </a:prstGeom>
                      <a:solidFill>
                        <a:srgbClr val="FCFEB9"/>
                      </a:solidFill>
                      <a:ln w="50800">
                        <a:solidFill>
                          <a:schemeClr val="accent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2" name="Rectangle 8">
            <a:extLst>
              <a:ext uri="{FF2B5EF4-FFF2-40B4-BE49-F238E27FC236}">
                <a16:creationId xmlns:a16="http://schemas.microsoft.com/office/drawing/2014/main" id="{8C5B0FF3-00E0-4630-AE8C-FA9AC4200B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152400"/>
            <a:ext cx="8001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tx2"/>
                </a:solidFill>
                <a:latin typeface="+mj-lt"/>
                <a:ea typeface="SimSun" panose="02010600030101010101" pitchFamily="2" charset="-122"/>
              </a:rPr>
              <a:t>The High-Low Method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7A0658-FD8E-4065-9800-A965F5FEC0DC}" type="slidenum">
              <a:rPr lang="en-GB" altLang="en-US" smtClean="0"/>
              <a:pPr/>
              <a:t>27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387085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7" name="Rectangle 11">
            <a:extLst>
              <a:ext uri="{FF2B5EF4-FFF2-40B4-BE49-F238E27FC236}">
                <a16:creationId xmlns:a16="http://schemas.microsoft.com/office/drawing/2014/main" id="{4E657EFD-7AD2-4F9E-B61E-5748FF74EA5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18846" y="1085056"/>
            <a:ext cx="8382000" cy="4648200"/>
          </a:xfrm>
          <a:solidFill>
            <a:srgbClr val="CCEC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accent2"/>
            </a:outerShdw>
          </a:effec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  <a:defRPr/>
            </a:pPr>
            <a:r>
              <a:rPr lang="en-US" altLang="zh-CN" sz="2350" dirty="0">
                <a:ea typeface="SimSun" pitchFamily="2" charset="-122"/>
              </a:rPr>
              <a:t>If sales salaries and commissions are £10,000 when 80,000 units are sold and £14,000 when 120,000 units are sold, what is the </a:t>
            </a:r>
            <a:r>
              <a:rPr lang="en-US" altLang="zh-CN" sz="2350" dirty="0">
                <a:solidFill>
                  <a:srgbClr val="FF3300"/>
                </a:solidFill>
                <a:ea typeface="SimSun" pitchFamily="2" charset="-122"/>
              </a:rPr>
              <a:t>variable</a:t>
            </a:r>
            <a:r>
              <a:rPr lang="en-US" altLang="zh-CN" sz="2350" dirty="0">
                <a:ea typeface="SimSun" pitchFamily="2" charset="-122"/>
              </a:rPr>
              <a:t> portion of sales salaries and commission?</a:t>
            </a:r>
          </a:p>
          <a:p>
            <a:pPr>
              <a:buFontTx/>
              <a:buNone/>
              <a:defRPr/>
            </a:pPr>
            <a:r>
              <a:rPr lang="en-US" altLang="zh-CN" sz="2350" dirty="0">
                <a:ea typeface="SimSun" pitchFamily="2" charset="-122"/>
              </a:rPr>
              <a:t>	a.   £0.08 per unit</a:t>
            </a:r>
          </a:p>
          <a:p>
            <a:pPr>
              <a:buFontTx/>
              <a:buNone/>
              <a:defRPr/>
            </a:pPr>
            <a:r>
              <a:rPr lang="en-US" altLang="zh-CN" sz="2350" dirty="0">
                <a:ea typeface="SimSun" pitchFamily="2" charset="-122"/>
              </a:rPr>
              <a:t>	</a:t>
            </a:r>
            <a:r>
              <a:rPr lang="en-US" altLang="zh-CN" sz="2350" dirty="0">
                <a:solidFill>
                  <a:srgbClr val="FF5050"/>
                </a:solidFill>
                <a:ea typeface="SimSun" pitchFamily="2" charset="-122"/>
              </a:rPr>
              <a:t>b.   £0.10 per unit</a:t>
            </a:r>
            <a:r>
              <a:rPr lang="en-US" altLang="zh-CN" sz="2350" dirty="0">
                <a:ea typeface="SimSun" pitchFamily="2" charset="-122"/>
              </a:rPr>
              <a:t>  </a:t>
            </a:r>
          </a:p>
          <a:p>
            <a:pPr>
              <a:buFontTx/>
              <a:buNone/>
              <a:defRPr/>
            </a:pPr>
            <a:r>
              <a:rPr lang="en-US" altLang="zh-CN" sz="2350" dirty="0">
                <a:ea typeface="SimSun" pitchFamily="2" charset="-122"/>
              </a:rPr>
              <a:t>	c.   £0.12 per unit</a:t>
            </a:r>
          </a:p>
          <a:p>
            <a:pPr>
              <a:buFontTx/>
              <a:buNone/>
              <a:defRPr/>
            </a:pPr>
            <a:r>
              <a:rPr lang="en-US" altLang="zh-CN" sz="2350" dirty="0">
                <a:solidFill>
                  <a:schemeClr val="accent1"/>
                </a:solidFill>
                <a:ea typeface="SimSun" pitchFamily="2" charset="-122"/>
              </a:rPr>
              <a:t>	</a:t>
            </a:r>
            <a:r>
              <a:rPr lang="en-US" altLang="zh-CN" sz="2350" dirty="0">
                <a:ea typeface="SimSun" pitchFamily="2" charset="-122"/>
              </a:rPr>
              <a:t>d.   £0.125 per unit	</a:t>
            </a:r>
          </a:p>
        </p:txBody>
      </p:sp>
      <p:sp>
        <p:nvSpPr>
          <p:cNvPr id="34819" name="Oval 6">
            <a:extLst>
              <a:ext uri="{FF2B5EF4-FFF2-40B4-BE49-F238E27FC236}">
                <a16:creationId xmlns:a16="http://schemas.microsoft.com/office/drawing/2014/main" id="{8FAF5237-A8C0-409C-9CD1-15AB41ECEC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552" y="2955528"/>
            <a:ext cx="635000" cy="558800"/>
          </a:xfrm>
          <a:prstGeom prst="ellipse">
            <a:avLst/>
          </a:prstGeom>
          <a:noFill/>
          <a:ln w="508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GB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820" name="Rectangle 13">
            <a:extLst>
              <a:ext uri="{FF2B5EF4-FFF2-40B4-BE49-F238E27FC236}">
                <a16:creationId xmlns:a16="http://schemas.microsoft.com/office/drawing/2014/main" id="{B1B41F81-E25C-405B-B9AF-EC48CC64CC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52400"/>
            <a:ext cx="8001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tx2"/>
                </a:solidFill>
                <a:latin typeface="+mj-lt"/>
                <a:ea typeface="SimSun" panose="02010600030101010101" pitchFamily="2" charset="-122"/>
              </a:rPr>
              <a:t>The High-Low Method</a:t>
            </a:r>
          </a:p>
        </p:txBody>
      </p:sp>
      <p:grpSp>
        <p:nvGrpSpPr>
          <p:cNvPr id="34821" name="Group 18">
            <a:extLst>
              <a:ext uri="{FF2B5EF4-FFF2-40B4-BE49-F238E27FC236}">
                <a16:creationId xmlns:a16="http://schemas.microsoft.com/office/drawing/2014/main" id="{8A591B11-CD77-4ABF-AC67-DF0498FA2081}"/>
              </a:ext>
            </a:extLst>
          </p:cNvPr>
          <p:cNvGrpSpPr>
            <a:grpSpLocks/>
          </p:cNvGrpSpPr>
          <p:nvPr/>
        </p:nvGrpSpPr>
        <p:grpSpPr bwMode="auto">
          <a:xfrm>
            <a:off x="5447929" y="2780792"/>
            <a:ext cx="5013325" cy="2921000"/>
            <a:chOff x="2560" y="2176"/>
            <a:chExt cx="3158" cy="1840"/>
          </a:xfrm>
        </p:grpSpPr>
        <p:sp>
          <p:nvSpPr>
            <p:cNvPr id="34822" name="Rectangle 2">
              <a:extLst>
                <a:ext uri="{FF2B5EF4-FFF2-40B4-BE49-F238E27FC236}">
                  <a16:creationId xmlns:a16="http://schemas.microsoft.com/office/drawing/2014/main" id="{EEE6537D-3C54-48C1-BA80-674F54319C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0" y="2176"/>
              <a:ext cx="3136" cy="1840"/>
            </a:xfrm>
            <a:prstGeom prst="rect">
              <a:avLst/>
            </a:prstGeom>
            <a:solidFill>
              <a:schemeClr val="bg1"/>
            </a:solidFill>
            <a:ln w="508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IE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4823" name="Rectangle 4">
              <a:extLst>
                <a:ext uri="{FF2B5EF4-FFF2-40B4-BE49-F238E27FC236}">
                  <a16:creationId xmlns:a16="http://schemas.microsoft.com/office/drawing/2014/main" id="{C0157882-7BA2-4527-88DF-21A92B681E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" y="3456"/>
              <a:ext cx="2217" cy="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2400" dirty="0">
                  <a:solidFill>
                    <a:srgbClr val="FC0128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£4,000 ÷  40,000 units</a:t>
              </a:r>
              <a:br>
                <a:rPr lang="en-US" altLang="zh-CN" sz="2400" dirty="0">
                  <a:solidFill>
                    <a:srgbClr val="FC0128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</a:br>
              <a:r>
                <a:rPr lang="en-US" altLang="zh-CN" sz="2400" dirty="0">
                  <a:solidFill>
                    <a:srgbClr val="FC0128"/>
                  </a:solidFill>
                  <a:latin typeface="Arial" panose="020B0604020202020204" pitchFamily="34" charset="0"/>
                  <a:ea typeface="SimSun" panose="02010600030101010101" pitchFamily="2" charset="-122"/>
                </a:rPr>
                <a:t>        = £0.10 per unit</a:t>
              </a:r>
            </a:p>
          </p:txBody>
        </p:sp>
        <p:graphicFrame>
          <p:nvGraphicFramePr>
            <p:cNvPr id="34824" name="Object 0">
              <a:extLst>
                <a:ext uri="{FF2B5EF4-FFF2-40B4-BE49-F238E27FC236}">
                  <a16:creationId xmlns:a16="http://schemas.microsoft.com/office/drawing/2014/main" id="{8C99851F-20C3-4AC2-A251-B654DDDC2F7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640" y="2250"/>
            <a:ext cx="3078" cy="119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Worksheet" r:id="rId2" imgW="2400206" imgH="944775" progId="Excel.Sheet.8">
                    <p:embed/>
                  </p:oleObj>
                </mc:Choice>
                <mc:Fallback>
                  <p:oleObj name="Worksheet" r:id="rId2" imgW="2400206" imgH="944775" progId="Excel.Sheet.8">
                    <p:embed/>
                    <p:pic>
                      <p:nvPicPr>
                        <p:cNvPr id="34824" name="Object 0">
                          <a:extLst>
                            <a:ext uri="{FF2B5EF4-FFF2-40B4-BE49-F238E27FC236}">
                              <a16:creationId xmlns:a16="http://schemas.microsoft.com/office/drawing/2014/main" id="{8C99851F-20C3-4AC2-A251-B654DDDC2F7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40" y="2250"/>
                          <a:ext cx="3078" cy="119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>
                                    <a:alpha val="74997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28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727864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7981FCB7-8EFC-462A-9361-C642ED261B2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1124744"/>
            <a:ext cx="8305800" cy="4419600"/>
          </a:xfr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tx2"/>
            </a:outerShdw>
          </a:effec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  <a:defRPr/>
            </a:pPr>
            <a:r>
              <a:rPr lang="zh-CN" altLang="en-US" sz="2800" dirty="0">
                <a:ea typeface="SimSun" pitchFamily="2" charset="-122"/>
              </a:rPr>
              <a:t>    </a:t>
            </a:r>
            <a:r>
              <a:rPr lang="en-US" altLang="zh-CN" sz="2800" dirty="0">
                <a:ea typeface="SimSun" pitchFamily="2" charset="-122"/>
              </a:rPr>
              <a:t>If sales salaries and commissions are £10,000 when 80,000 units are sold and £14,000 when 120,000 units are sold, what is the </a:t>
            </a:r>
            <a:r>
              <a:rPr lang="en-US" altLang="zh-CN" sz="2800" dirty="0">
                <a:solidFill>
                  <a:srgbClr val="FF3300"/>
                </a:solidFill>
                <a:ea typeface="SimSun" pitchFamily="2" charset="-122"/>
              </a:rPr>
              <a:t>fixed</a:t>
            </a:r>
            <a:r>
              <a:rPr lang="en-US" altLang="zh-CN" sz="2800" dirty="0">
                <a:ea typeface="SimSun" pitchFamily="2" charset="-122"/>
              </a:rPr>
              <a:t> portion of sales salaries and commissions?</a:t>
            </a:r>
          </a:p>
          <a:p>
            <a:pPr>
              <a:buFontTx/>
              <a:buNone/>
              <a:defRPr/>
            </a:pPr>
            <a:r>
              <a:rPr lang="en-US" altLang="zh-CN" sz="2800" dirty="0">
                <a:ea typeface="SimSun" pitchFamily="2" charset="-122"/>
              </a:rPr>
              <a:t>	a.   £ 2,000</a:t>
            </a:r>
          </a:p>
          <a:p>
            <a:pPr>
              <a:buFontTx/>
              <a:buNone/>
              <a:defRPr/>
            </a:pPr>
            <a:r>
              <a:rPr lang="en-US" altLang="zh-CN" sz="2800" dirty="0">
                <a:ea typeface="SimSun" pitchFamily="2" charset="-122"/>
              </a:rPr>
              <a:t>	b.   £ 4,000    </a:t>
            </a:r>
          </a:p>
          <a:p>
            <a:pPr>
              <a:buFontTx/>
              <a:buNone/>
              <a:defRPr/>
            </a:pPr>
            <a:r>
              <a:rPr lang="en-US" altLang="zh-CN" sz="2800" dirty="0">
                <a:ea typeface="SimSun" pitchFamily="2" charset="-122"/>
              </a:rPr>
              <a:t>	c.   £10,000</a:t>
            </a:r>
          </a:p>
          <a:p>
            <a:pPr>
              <a:buFontTx/>
              <a:buNone/>
              <a:defRPr/>
            </a:pPr>
            <a:r>
              <a:rPr lang="en-US" altLang="zh-CN" sz="2800" dirty="0">
                <a:ea typeface="SimSun" pitchFamily="2" charset="-122"/>
              </a:rPr>
              <a:t>	d.   £12,000	</a:t>
            </a:r>
          </a:p>
        </p:txBody>
      </p:sp>
      <p:sp>
        <p:nvSpPr>
          <p:cNvPr id="35843" name="Rectangle 5">
            <a:extLst>
              <a:ext uri="{FF2B5EF4-FFF2-40B4-BE49-F238E27FC236}">
                <a16:creationId xmlns:a16="http://schemas.microsoft.com/office/drawing/2014/main" id="{CCED73AD-337F-429D-808B-C468C51B1F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52400"/>
            <a:ext cx="8001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tx2"/>
                </a:solidFill>
                <a:latin typeface="+mj-lt"/>
                <a:ea typeface="SimSun" panose="02010600030101010101" pitchFamily="2" charset="-122"/>
              </a:rPr>
              <a:t>The High-Low Method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389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29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89275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6" name="Rectangle 8">
            <a:extLst>
              <a:ext uri="{FF2B5EF4-FFF2-40B4-BE49-F238E27FC236}">
                <a16:creationId xmlns:a16="http://schemas.microsoft.com/office/drawing/2014/main" id="{C4224A0A-760B-4492-BE54-ED0BE5C2941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3" y="1484313"/>
            <a:ext cx="8305800" cy="4419600"/>
          </a:xfr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tx2"/>
            </a:outerShdw>
          </a:effec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ea typeface="SimSun" pitchFamily="2" charset="-122"/>
              </a:rPr>
              <a:t>If sales salaries and commissions are £10,000 when 80,000 units are sold and £14,000 when 120,000 units are sold, what is the </a:t>
            </a:r>
            <a:r>
              <a:rPr lang="en-US" altLang="zh-CN" sz="2800" dirty="0">
                <a:solidFill>
                  <a:srgbClr val="FF3300"/>
                </a:solidFill>
                <a:ea typeface="SimSun" pitchFamily="2" charset="-122"/>
              </a:rPr>
              <a:t>fixed</a:t>
            </a:r>
            <a:r>
              <a:rPr lang="en-US" altLang="zh-CN" sz="2800" dirty="0">
                <a:ea typeface="SimSun" pitchFamily="2" charset="-122"/>
              </a:rPr>
              <a:t> portion of sales salaries and commissions?</a:t>
            </a:r>
          </a:p>
          <a:p>
            <a:pPr>
              <a:buFontTx/>
              <a:buNone/>
              <a:defRPr/>
            </a:pPr>
            <a:r>
              <a:rPr lang="en-US" altLang="zh-CN" sz="2800" dirty="0">
                <a:ea typeface="SimSun" pitchFamily="2" charset="-122"/>
              </a:rPr>
              <a:t>	</a:t>
            </a:r>
            <a:r>
              <a:rPr lang="en-US" altLang="zh-CN" sz="2800" dirty="0">
                <a:solidFill>
                  <a:srgbClr val="FF0000"/>
                </a:solidFill>
                <a:ea typeface="SimSun" pitchFamily="2" charset="-122"/>
              </a:rPr>
              <a:t>a.   £ 2,000</a:t>
            </a:r>
          </a:p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chemeClr val="bg1"/>
                </a:solidFill>
                <a:ea typeface="SimSun" pitchFamily="2" charset="-122"/>
              </a:rPr>
              <a:t>	</a:t>
            </a:r>
            <a:r>
              <a:rPr lang="en-US" altLang="zh-CN" sz="2800" dirty="0">
                <a:ea typeface="SimSun" pitchFamily="2" charset="-122"/>
              </a:rPr>
              <a:t>b.   £ 4,000  </a:t>
            </a:r>
          </a:p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chemeClr val="bg1"/>
                </a:solidFill>
                <a:ea typeface="SimSun" pitchFamily="2" charset="-122"/>
              </a:rPr>
              <a:t>	</a:t>
            </a:r>
            <a:r>
              <a:rPr lang="en-US" altLang="zh-CN" sz="2800" dirty="0">
                <a:ea typeface="SimSun" pitchFamily="2" charset="-122"/>
              </a:rPr>
              <a:t>c.   £10,000</a:t>
            </a:r>
          </a:p>
          <a:p>
            <a:pPr>
              <a:buFontTx/>
              <a:buNone/>
              <a:defRPr/>
            </a:pPr>
            <a:r>
              <a:rPr lang="en-US" altLang="zh-CN" sz="2800" dirty="0">
                <a:ea typeface="SimSun" pitchFamily="2" charset="-122"/>
              </a:rPr>
              <a:t>	d.   £12,000	</a:t>
            </a:r>
          </a:p>
        </p:txBody>
      </p:sp>
      <p:sp>
        <p:nvSpPr>
          <p:cNvPr id="36867" name="Oval 4">
            <a:extLst>
              <a:ext uri="{FF2B5EF4-FFF2-40B4-BE49-F238E27FC236}">
                <a16:creationId xmlns:a16="http://schemas.microsoft.com/office/drawing/2014/main" id="{A90924EE-89C1-450D-BA53-A5B622D86F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568" y="3273735"/>
            <a:ext cx="635000" cy="558800"/>
          </a:xfrm>
          <a:prstGeom prst="ellipse">
            <a:avLst/>
          </a:prstGeom>
          <a:noFill/>
          <a:ln w="508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400">
              <a:latin typeface="Times New Roman" panose="02020603050405020304" pitchFamily="18" charset="0"/>
            </a:endParaRPr>
          </a:p>
        </p:txBody>
      </p:sp>
      <p:sp>
        <p:nvSpPr>
          <p:cNvPr id="36868" name="Rectangle 10">
            <a:extLst>
              <a:ext uri="{FF2B5EF4-FFF2-40B4-BE49-F238E27FC236}">
                <a16:creationId xmlns:a16="http://schemas.microsoft.com/office/drawing/2014/main" id="{19836790-EE5D-44D3-AF4B-26CE9688A8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52400"/>
            <a:ext cx="8001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chemeClr val="tx2"/>
                </a:solidFill>
                <a:latin typeface="+mj-lt"/>
                <a:ea typeface="SimSun" panose="02010600030101010101" pitchFamily="2" charset="-122"/>
              </a:rPr>
              <a:t>The High-Low Method</a:t>
            </a:r>
          </a:p>
        </p:txBody>
      </p:sp>
      <p:graphicFrame>
        <p:nvGraphicFramePr>
          <p:cNvPr id="36869" name="Object 6">
            <a:hlinkClick r:id="" action="ppaction://ole?verb=0"/>
            <a:extLst>
              <a:ext uri="{FF2B5EF4-FFF2-40B4-BE49-F238E27FC236}">
                <a16:creationId xmlns:a16="http://schemas.microsoft.com/office/drawing/2014/main" id="{C4F4D658-0BFB-4FF4-872F-664EE394585F}"/>
              </a:ext>
            </a:extLst>
          </p:cNvPr>
          <p:cNvGraphicFramePr>
            <a:graphicFrameLocks/>
          </p:cNvGraphicFramePr>
          <p:nvPr/>
        </p:nvGraphicFramePr>
        <p:xfrm>
          <a:off x="5116513" y="3243263"/>
          <a:ext cx="5408612" cy="278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2674687" imgH="1394360" progId="Excel.Sheet.8">
                  <p:embed/>
                </p:oleObj>
              </mc:Choice>
              <mc:Fallback>
                <p:oleObj name="Worksheet" r:id="rId2" imgW="2674687" imgH="1394360" progId="Excel.Sheet.8">
                  <p:embed/>
                  <p:pic>
                    <p:nvPicPr>
                      <p:cNvPr id="36869" name="Object 6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C4F4D658-0BFB-4FF4-872F-664EE394585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6513" y="3243263"/>
                        <a:ext cx="5408612" cy="2787650"/>
                      </a:xfrm>
                      <a:prstGeom prst="rect">
                        <a:avLst/>
                      </a:prstGeom>
                      <a:solidFill>
                        <a:srgbClr val="CEF7C1"/>
                      </a:solidFill>
                      <a:ln w="50800">
                        <a:solidFill>
                          <a:schemeClr val="accent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Seal &amp; Rohde Management Accounting 6th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5CAD9F-DDD5-429B-B059-E4AE8684B20F}" type="slidenum">
              <a:rPr lang="en-GB" altLang="en-US" smtClean="0"/>
              <a:pPr/>
              <a:t>30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180522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00C43-CAC6-9744-8562-C8D083962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4EC078-069F-D74E-A11E-E0F2772078D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76250" y="1280160"/>
            <a:ext cx="10588302" cy="4309080"/>
          </a:xfrm>
        </p:spPr>
        <p:txBody>
          <a:bodyPr/>
          <a:lstStyle/>
          <a:p>
            <a:r>
              <a:rPr lang="en-US" dirty="0"/>
              <a:t>Rhode, S. and Garrison, N. (2019) Management Accounting. Sixth edition. London, England: McGraw Hill 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39F018-8A05-5F4D-9CC9-AFCE700015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93813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144</TotalTime>
  <Words>1645</Words>
  <Application>Microsoft Office PowerPoint</Application>
  <PresentationFormat>Widescreen</PresentationFormat>
  <Paragraphs>245</Paragraphs>
  <Slides>31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31</vt:i4>
      </vt:variant>
    </vt:vector>
  </HeadingPairs>
  <TitlesOfParts>
    <vt:vector size="42" baseType="lpstr">
      <vt:lpstr>Monotype Sorts</vt:lpstr>
      <vt:lpstr>Myriad Pro</vt:lpstr>
      <vt:lpstr>SimSun</vt:lpstr>
      <vt:lpstr>Arial</vt:lpstr>
      <vt:lpstr>Times New Roman</vt:lpstr>
      <vt:lpstr>Verdana</vt:lpstr>
      <vt:lpstr>Wingdings 2</vt:lpstr>
      <vt:lpstr>20140311PresentationUWTSDTemplate</vt:lpstr>
      <vt:lpstr>Worksheet</vt:lpstr>
      <vt:lpstr>Clip</vt:lpstr>
      <vt:lpstr>Microsoft Excel 97-2003 Worksheet</vt:lpstr>
      <vt:lpstr>﻿LCBB5010</vt:lpstr>
      <vt:lpstr>Learning Outcomes; by the end of this session you should be able to: </vt:lpstr>
      <vt:lpstr>Types of Cost Behavior Patterns</vt:lpstr>
      <vt:lpstr>RECAP: Total Variable Cost Example</vt:lpstr>
      <vt:lpstr>Variable Cost Per Unit Example</vt:lpstr>
      <vt:lpstr>Total Fixed Cost Example</vt:lpstr>
      <vt:lpstr>Fixed Cost Per Unit Example</vt:lpstr>
      <vt:lpstr>Cost Behaviour</vt:lpstr>
      <vt:lpstr>The Activity Base: They make cost rise</vt:lpstr>
      <vt:lpstr>Step-Variable Costs</vt:lpstr>
      <vt:lpstr>Step-Variable Costs</vt:lpstr>
      <vt:lpstr>Types of Fixed Costs</vt:lpstr>
      <vt:lpstr>Trend Towards Fixed Costs</vt:lpstr>
      <vt:lpstr>Is Labour Variable or Fixed Cost?</vt:lpstr>
      <vt:lpstr>Fixed Costs and Relevant Range</vt:lpstr>
      <vt:lpstr>Fixed Costs and Relevant Range</vt:lpstr>
      <vt:lpstr>Fixed Costs and Relevant Range</vt:lpstr>
      <vt:lpstr>Mixed Costs </vt:lpstr>
      <vt:lpstr>Mixed Costs </vt:lpstr>
      <vt:lpstr>Mixed Costs: slant slope = variable costs straight line  = fixed costs </vt:lpstr>
      <vt:lpstr>The Analysis of Mixed Costs</vt:lpstr>
      <vt:lpstr>High-Low method</vt:lpstr>
      <vt:lpstr>The High-Low Method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Patrick Yeboah</cp:lastModifiedBy>
  <cp:revision>161</cp:revision>
  <cp:lastPrinted>2018-07-09T15:27:01Z</cp:lastPrinted>
  <dcterms:created xsi:type="dcterms:W3CDTF">2002-10-07T19:43:58Z</dcterms:created>
  <dcterms:modified xsi:type="dcterms:W3CDTF">2025-06-02T10:40:35Z</dcterms:modified>
</cp:coreProperties>
</file>