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331" r:id="rId3"/>
    <p:sldId id="258" r:id="rId4"/>
    <p:sldId id="332" r:id="rId5"/>
    <p:sldId id="333" r:id="rId6"/>
    <p:sldId id="334" r:id="rId7"/>
    <p:sldId id="359" r:id="rId8"/>
    <p:sldId id="358" r:id="rId9"/>
    <p:sldId id="354" r:id="rId10"/>
    <p:sldId id="360" r:id="rId11"/>
    <p:sldId id="339" r:id="rId12"/>
    <p:sldId id="363" r:id="rId13"/>
    <p:sldId id="364" r:id="rId14"/>
    <p:sldId id="365" r:id="rId15"/>
    <p:sldId id="366" r:id="rId16"/>
    <p:sldId id="367" r:id="rId17"/>
    <p:sldId id="361" r:id="rId18"/>
    <p:sldId id="362" r:id="rId19"/>
    <p:sldId id="348"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1" d="100"/>
          <a:sy n="111" d="100"/>
        </p:scale>
        <p:origin x="147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30/03/2023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30/03/2023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30/03/2023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30/03/2023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30/03/2023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ACCA6022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Name:Switching</a:t>
            </a:r>
            <a:r>
              <a:rPr lang="en-GB" altLang="en-US" dirty="0">
                <a:solidFill>
                  <a:schemeClr val="tx1"/>
                </a:solidFill>
              </a:rPr>
              <a:t>, Routing and Wireless</a:t>
            </a:r>
          </a:p>
          <a:p>
            <a:pPr eaLnBrk="1" hangingPunct="1"/>
            <a:endParaRPr lang="en-GB" altLang="en-US" dirty="0">
              <a:solidFill>
                <a:schemeClr val="tx1"/>
              </a:solidFill>
            </a:endParaRPr>
          </a:p>
          <a:p>
            <a:pPr eaLnBrk="1" hangingPunct="1"/>
            <a:r>
              <a:rPr lang="en-GB" altLang="en-US" dirty="0">
                <a:solidFill>
                  <a:schemeClr val="tx1"/>
                </a:solidFill>
              </a:rPr>
              <a:t>Lesson 9</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Border gateway protocol(BGP) and GRE</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endParaRPr lang="en-GB" altLang="en-US" sz="2400" dirty="0"/>
          </a:p>
          <a:p>
            <a:pPr eaLnBrk="1" hangingPunct="1">
              <a:defRPr/>
            </a:pPr>
            <a:r>
              <a:rPr lang="en-GB" altLang="en-US" sz="2400" dirty="0"/>
              <a:t>BGP Routing Protocol</a:t>
            </a:r>
          </a:p>
          <a:p>
            <a:pPr marL="0" indent="0" eaLnBrk="1" hangingPunct="1">
              <a:buNone/>
              <a:defRPr/>
            </a:pPr>
            <a:endParaRPr lang="en-GB" altLang="en-US" sz="2400" dirty="0"/>
          </a:p>
          <a:p>
            <a:pPr eaLnBrk="1" hangingPunct="1">
              <a:defRPr/>
            </a:pPr>
            <a:r>
              <a:rPr lang="en-GB" altLang="en-US" sz="2400" dirty="0"/>
              <a:t>GRE Protocol</a:t>
            </a:r>
          </a:p>
          <a:p>
            <a:pPr eaLnBrk="1" hangingPunct="1">
              <a:defRPr/>
            </a:pPr>
            <a:endParaRPr lang="en-GB" altLang="en-US" sz="2400" dirty="0"/>
          </a:p>
          <a:p>
            <a:pPr eaLnBrk="1" hangingPunct="1">
              <a:defRPr/>
            </a:pPr>
            <a:r>
              <a:rPr lang="en-GB" altLang="en-US" sz="2400" dirty="0"/>
              <a:t>Advantages of GRE</a:t>
            </a:r>
          </a:p>
          <a:p>
            <a:pPr eaLnBrk="1" hangingPunct="1">
              <a:defRPr/>
            </a:pPr>
            <a:endParaRPr lang="en-GB" altLang="en-US" sz="2400" dirty="0"/>
          </a:p>
          <a:p>
            <a:pPr eaLnBrk="1" hangingPunct="1">
              <a:defRPr/>
            </a:pPr>
            <a:r>
              <a:rPr lang="en-GB" altLang="en-US" sz="2400" dirty="0"/>
              <a:t>Practical tasks </a:t>
            </a:r>
            <a:r>
              <a:rPr lang="en-GB" altLang="en-US" sz="2400"/>
              <a:t>on BGP and GRE</a:t>
            </a:r>
            <a:endParaRPr lang="en-GB" altLang="en-US" sz="2400" dirty="0"/>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3" end="3"/>
                                            </p:txEl>
                                          </p:spTgt>
                                        </p:tgtEl>
                                        <p:attrNameLst>
                                          <p:attrName>style.visibility</p:attrName>
                                        </p:attrNameLst>
                                      </p:cBhvr>
                                      <p:to>
                                        <p:strVal val="visible"/>
                                      </p:to>
                                    </p:set>
                                    <p:anim calcmode="lin" valueType="num">
                                      <p:cBhvr additive="base">
                                        <p:cTn id="13"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5" end="5"/>
                                            </p:txEl>
                                          </p:spTgt>
                                        </p:tgtEl>
                                        <p:attrNameLst>
                                          <p:attrName>style.visibility</p:attrName>
                                        </p:attrNameLst>
                                      </p:cBhvr>
                                      <p:to>
                                        <p:strVal val="visible"/>
                                      </p:to>
                                    </p:set>
                                    <p:anim calcmode="lin" valueType="num">
                                      <p:cBhvr additive="base">
                                        <p:cTn id="19"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7" end="7"/>
                                            </p:txEl>
                                          </p:spTgt>
                                        </p:tgtEl>
                                        <p:attrNameLst>
                                          <p:attrName>style.visibility</p:attrName>
                                        </p:attrNameLst>
                                      </p:cBhvr>
                                      <p:to>
                                        <p:strVal val="visible"/>
                                      </p:to>
                                    </p:set>
                                    <p:anim calcmode="lin" valueType="num">
                                      <p:cBhvr additive="base">
                                        <p:cTn id="25" dur="500" fill="hold"/>
                                        <p:tgtEl>
                                          <p:spTgt spid="7172">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457200" y="114300"/>
            <a:ext cx="8229600" cy="1226468"/>
          </a:xfrm>
        </p:spPr>
        <p:txBody>
          <a:bodyPr/>
          <a:lstStyle/>
          <a:p>
            <a:pPr eaLnBrk="1" hangingPunct="1"/>
            <a:r>
              <a:rPr lang="en-GB" altLang="en-US" dirty="0"/>
              <a:t>BGP Protocol</a:t>
            </a:r>
          </a:p>
        </p:txBody>
      </p:sp>
      <p:sp>
        <p:nvSpPr>
          <p:cNvPr id="9222" name="Rectangle 3"/>
          <p:cNvSpPr>
            <a:spLocks noGrp="1"/>
          </p:cNvSpPr>
          <p:nvPr>
            <p:ph type="body" idx="1"/>
          </p:nvPr>
        </p:nvSpPr>
        <p:spPr>
          <a:xfrm>
            <a:off x="457200" y="2060847"/>
            <a:ext cx="8003232" cy="1800201"/>
          </a:xfrm>
        </p:spPr>
        <p:txBody>
          <a:bodyPr/>
          <a:lstStyle/>
          <a:p>
            <a:pPr eaLnBrk="1" hangingPunct="1">
              <a:buNone/>
            </a:pPr>
            <a:r>
              <a:rPr lang="en-GB" altLang="en-US" sz="2000" dirty="0"/>
              <a:t>. Border Gateway Protocol (BGP) is a standardized exterior gateway protocol designed to exchange routing and reachability information between autonomous systems (AS) on the Internet. The protocol is often classified as a path vector protocol but is sometimes also classed as a distance-vector routing protocol.</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600" b="1" dirty="0"/>
              <a:t>BGP and TVP</a:t>
            </a:r>
          </a:p>
        </p:txBody>
      </p:sp>
      <p:sp>
        <p:nvSpPr>
          <p:cNvPr id="3" name="Content Placeholder 2"/>
          <p:cNvSpPr>
            <a:spLocks noGrp="1"/>
          </p:cNvSpPr>
          <p:nvPr>
            <p:ph idx="1"/>
          </p:nvPr>
        </p:nvSpPr>
        <p:spPr>
          <a:xfrm>
            <a:off x="457200" y="1700808"/>
            <a:ext cx="8229600" cy="1509117"/>
          </a:xfrm>
        </p:spPr>
        <p:txBody>
          <a:bodyPr/>
          <a:lstStyle/>
          <a:p>
            <a:pPr marL="0" indent="0" algn="just">
              <a:buNone/>
            </a:pPr>
            <a:r>
              <a:rPr lang="en-GB" sz="2000" dirty="0"/>
              <a:t>BGP uses TCP as its transport protocol. This eliminates the need to implement explicit update fragmentation, retransmission, acknowledgement, and sequencing</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What is the difference between OSPF and BGP?</a:t>
            </a:r>
            <a:endParaRPr lang="en-US" sz="3200" b="1" dirty="0"/>
          </a:p>
        </p:txBody>
      </p:sp>
      <p:sp>
        <p:nvSpPr>
          <p:cNvPr id="3" name="Content Placeholder 2"/>
          <p:cNvSpPr>
            <a:spLocks noGrp="1"/>
          </p:cNvSpPr>
          <p:nvPr>
            <p:ph idx="1"/>
          </p:nvPr>
        </p:nvSpPr>
        <p:spPr>
          <a:xfrm>
            <a:off x="457200" y="1268760"/>
            <a:ext cx="8229600" cy="4248473"/>
          </a:xfrm>
        </p:spPr>
        <p:txBody>
          <a:bodyPr/>
          <a:lstStyle/>
          <a:p>
            <a:r>
              <a:rPr lang="en-GB" dirty="0"/>
              <a:t>BGP is considered to be more flexible as well as scalable than OSPF and it would be also used on a larger network. OSPF would be used to determine the fastest route whereas the BGP would be putting emphasis on determining the best path. </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BGP</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3" name="Rectangle 1">
            <a:extLst>
              <a:ext uri="{FF2B5EF4-FFF2-40B4-BE49-F238E27FC236}">
                <a16:creationId xmlns:a16="http://schemas.microsoft.com/office/drawing/2014/main" id="{DAEFD4C6-EF83-4214-8C67-A409C910B8DB}"/>
              </a:ext>
            </a:extLst>
          </p:cNvPr>
          <p:cNvSpPr>
            <a:spLocks noGrp="1" noChangeArrowheads="1"/>
          </p:cNvSpPr>
          <p:nvPr>
            <p:ph idx="1"/>
          </p:nvPr>
        </p:nvSpPr>
        <p:spPr bwMode="auto">
          <a:xfrm>
            <a:off x="457200" y="2311378"/>
            <a:ext cx="8507288"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rPr>
              <a:t>BGP allows different autonomous systems on the Internet to share routing information. The gateways of autonomous systems are called Autonomous System Boundary Routers (ASBR). BGP allows each peer to collect routing information from its </a:t>
            </a:r>
            <a:r>
              <a:rPr kumimoji="0" lang="en-GB" altLang="en-US" sz="2000" b="0" i="0" u="none" strike="noStrike" cap="none" normalizeH="0" baseline="0" dirty="0" err="1">
                <a:ln>
                  <a:noFill/>
                </a:ln>
                <a:solidFill>
                  <a:schemeClr val="tx1"/>
                </a:solidFill>
                <a:effectLst/>
                <a:latin typeface="Arial" panose="020B0604020202020204" pitchFamily="34" charset="0"/>
              </a:rPr>
              <a:t>neighboring</a:t>
            </a:r>
            <a:r>
              <a:rPr kumimoji="0" lang="en-GB" altLang="en-US" sz="2000" b="0" i="0" u="none" strike="noStrike" cap="none" normalizeH="0" baseline="0" dirty="0">
                <a:ln>
                  <a:noFill/>
                </a:ln>
                <a:solidFill>
                  <a:schemeClr val="tx1"/>
                </a:solidFill>
                <a:effectLst/>
                <a:latin typeface="Arial" panose="020B0604020202020204" pitchFamily="34" charset="0"/>
              </a:rPr>
              <a:t> peer and later advertise that information, in its entirety, further.</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1754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F82A-0A94-456F-A524-EED4D54D78EF}"/>
              </a:ext>
            </a:extLst>
          </p:cNvPr>
          <p:cNvSpPr>
            <a:spLocks noGrp="1"/>
          </p:cNvSpPr>
          <p:nvPr>
            <p:ph type="title"/>
          </p:nvPr>
        </p:nvSpPr>
        <p:spPr/>
        <p:txBody>
          <a:bodyPr/>
          <a:lstStyle/>
          <a:p>
            <a:r>
              <a:rPr lang="en-GB" dirty="0"/>
              <a:t>Difference between RIP,OSPF and BGP?</a:t>
            </a:r>
          </a:p>
        </p:txBody>
      </p:sp>
      <p:sp>
        <p:nvSpPr>
          <p:cNvPr id="3" name="Content Placeholder 2">
            <a:extLst>
              <a:ext uri="{FF2B5EF4-FFF2-40B4-BE49-F238E27FC236}">
                <a16:creationId xmlns:a16="http://schemas.microsoft.com/office/drawing/2014/main" id="{C2BB43E5-6A99-4670-945F-8167553F8B5C}"/>
              </a:ext>
            </a:extLst>
          </p:cNvPr>
          <p:cNvSpPr>
            <a:spLocks noGrp="1"/>
          </p:cNvSpPr>
          <p:nvPr>
            <p:ph idx="1"/>
          </p:nvPr>
        </p:nvSpPr>
        <p:spPr/>
        <p:txBody>
          <a:bodyPr/>
          <a:lstStyle/>
          <a:p>
            <a:r>
              <a:rPr lang="en-GB" dirty="0"/>
              <a:t>OSPF and RIP are Interior Gateway Protocols (IGP) and distribute routing information within an autonomous system, whereas BGP is a Exterior Gateway </a:t>
            </a:r>
            <a:r>
              <a:rPr lang="en-GB" dirty="0" err="1"/>
              <a:t>Protocol.Set</a:t>
            </a:r>
            <a:r>
              <a:rPr lang="en-GB" dirty="0"/>
              <a:t> the route metric instead of the administrative distance to prioritize one route over the other.</a:t>
            </a:r>
          </a:p>
        </p:txBody>
      </p:sp>
      <p:sp>
        <p:nvSpPr>
          <p:cNvPr id="4" name="Date Placeholder 3">
            <a:extLst>
              <a:ext uri="{FF2B5EF4-FFF2-40B4-BE49-F238E27FC236}">
                <a16:creationId xmlns:a16="http://schemas.microsoft.com/office/drawing/2014/main" id="{D3CB08B0-4441-446E-A9C6-15E3CF30235A}"/>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0EBA42E4-D5A9-4747-B4BF-39DC8B24758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61718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26D5-BC3E-4E98-8D26-17AA30C8AD27}"/>
              </a:ext>
            </a:extLst>
          </p:cNvPr>
          <p:cNvSpPr>
            <a:spLocks noGrp="1"/>
          </p:cNvSpPr>
          <p:nvPr>
            <p:ph type="title"/>
          </p:nvPr>
        </p:nvSpPr>
        <p:spPr/>
        <p:txBody>
          <a:bodyPr/>
          <a:lstStyle/>
          <a:p>
            <a:r>
              <a:rPr lang="en-GB" dirty="0"/>
              <a:t>Example of Commands</a:t>
            </a:r>
          </a:p>
        </p:txBody>
      </p:sp>
      <p:sp>
        <p:nvSpPr>
          <p:cNvPr id="3" name="Content Placeholder 2">
            <a:extLst>
              <a:ext uri="{FF2B5EF4-FFF2-40B4-BE49-F238E27FC236}">
                <a16:creationId xmlns:a16="http://schemas.microsoft.com/office/drawing/2014/main" id="{AE1900CE-7811-4B32-A45B-7338305EFDAA}"/>
              </a:ext>
            </a:extLst>
          </p:cNvPr>
          <p:cNvSpPr>
            <a:spLocks noGrp="1"/>
          </p:cNvSpPr>
          <p:nvPr>
            <p:ph idx="1"/>
          </p:nvPr>
        </p:nvSpPr>
        <p:spPr/>
        <p:txBody>
          <a:bodyPr/>
          <a:lstStyle/>
          <a:p>
            <a:r>
              <a:rPr lang="en-GB" sz="1400" dirty="0"/>
              <a:t>Router&gt;enable</a:t>
            </a:r>
          </a:p>
          <a:p>
            <a:r>
              <a:rPr lang="en-GB" sz="1400" dirty="0"/>
              <a:t>Router#</a:t>
            </a:r>
          </a:p>
          <a:p>
            <a:r>
              <a:rPr lang="en-GB" sz="1400" dirty="0" err="1"/>
              <a:t>Router#configure</a:t>
            </a:r>
            <a:r>
              <a:rPr lang="en-GB" sz="1400" dirty="0"/>
              <a:t> terminal</a:t>
            </a:r>
          </a:p>
          <a:p>
            <a:r>
              <a:rPr lang="en-GB" sz="1400" dirty="0"/>
              <a:t>Router(config)#interface FastEthernet0/0</a:t>
            </a:r>
          </a:p>
          <a:p>
            <a:r>
              <a:rPr lang="en-GB" sz="1400" dirty="0"/>
              <a:t>Router(config-if)# </a:t>
            </a:r>
            <a:r>
              <a:rPr lang="en-GB" sz="1400" dirty="0" err="1"/>
              <a:t>ip</a:t>
            </a:r>
            <a:r>
              <a:rPr lang="en-GB" sz="1400" dirty="0"/>
              <a:t> address 192.168.12.2  255.255.255.0</a:t>
            </a:r>
          </a:p>
          <a:p>
            <a:r>
              <a:rPr lang="en-GB" sz="1400" dirty="0"/>
              <a:t>Router(config-if)# no shutdown</a:t>
            </a:r>
          </a:p>
          <a:p>
            <a:endParaRPr lang="en-GB" sz="1400" dirty="0"/>
          </a:p>
          <a:p>
            <a:endParaRPr lang="en-GB" sz="1400" dirty="0"/>
          </a:p>
          <a:p>
            <a:r>
              <a:rPr lang="en-GB" sz="1400" dirty="0"/>
              <a:t>Router&gt;enable</a:t>
            </a:r>
          </a:p>
          <a:p>
            <a:r>
              <a:rPr lang="en-GB" sz="1400" dirty="0"/>
              <a:t>Router#</a:t>
            </a:r>
          </a:p>
          <a:p>
            <a:r>
              <a:rPr lang="en-GB" sz="1400" dirty="0" err="1"/>
              <a:t>Router#configure</a:t>
            </a:r>
            <a:r>
              <a:rPr lang="en-GB" sz="1400" dirty="0"/>
              <a:t> terminal</a:t>
            </a:r>
          </a:p>
          <a:p>
            <a:r>
              <a:rPr lang="en-GB" sz="1400" dirty="0"/>
              <a:t>Router(config)#interface Serial0/0/0</a:t>
            </a:r>
          </a:p>
          <a:p>
            <a:r>
              <a:rPr lang="en-GB" sz="1400" dirty="0"/>
              <a:t>Router(config-if)# </a:t>
            </a:r>
            <a:r>
              <a:rPr lang="en-GB" sz="1400" dirty="0" err="1"/>
              <a:t>ip</a:t>
            </a:r>
            <a:r>
              <a:rPr lang="en-GB" sz="1400" dirty="0"/>
              <a:t> address 192.168.12.2  255.255.255.0</a:t>
            </a:r>
          </a:p>
          <a:p>
            <a:r>
              <a:rPr lang="en-GB" sz="1400" dirty="0"/>
              <a:t>Router(config-if)# no shutdown</a:t>
            </a:r>
          </a:p>
          <a:p>
            <a:endParaRPr lang="en-GB" sz="1400" dirty="0"/>
          </a:p>
        </p:txBody>
      </p:sp>
      <p:sp>
        <p:nvSpPr>
          <p:cNvPr id="4" name="Date Placeholder 3">
            <a:extLst>
              <a:ext uri="{FF2B5EF4-FFF2-40B4-BE49-F238E27FC236}">
                <a16:creationId xmlns:a16="http://schemas.microsoft.com/office/drawing/2014/main" id="{6D746395-D576-4812-9848-3F66487CA094}"/>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FDE2564D-E499-448D-BEFF-E38266D7DC7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029899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9E95-5656-466A-A2BE-847844B82DAC}"/>
              </a:ext>
            </a:extLst>
          </p:cNvPr>
          <p:cNvSpPr>
            <a:spLocks noGrp="1"/>
          </p:cNvSpPr>
          <p:nvPr>
            <p:ph type="title"/>
          </p:nvPr>
        </p:nvSpPr>
        <p:spPr>
          <a:xfrm>
            <a:off x="457200" y="114300"/>
            <a:ext cx="8229600" cy="1082452"/>
          </a:xfrm>
        </p:spPr>
        <p:txBody>
          <a:bodyPr/>
          <a:lstStyle/>
          <a:p>
            <a:r>
              <a:rPr lang="en-GB" dirty="0"/>
              <a:t>Example of Commands</a:t>
            </a:r>
          </a:p>
        </p:txBody>
      </p:sp>
      <p:sp>
        <p:nvSpPr>
          <p:cNvPr id="3" name="Content Placeholder 2">
            <a:extLst>
              <a:ext uri="{FF2B5EF4-FFF2-40B4-BE49-F238E27FC236}">
                <a16:creationId xmlns:a16="http://schemas.microsoft.com/office/drawing/2014/main" id="{5BD06187-6700-49B0-A584-B783C1FB2118}"/>
              </a:ext>
            </a:extLst>
          </p:cNvPr>
          <p:cNvSpPr>
            <a:spLocks noGrp="1"/>
          </p:cNvSpPr>
          <p:nvPr>
            <p:ph idx="1"/>
          </p:nvPr>
        </p:nvSpPr>
        <p:spPr>
          <a:xfrm>
            <a:off x="107504" y="1412776"/>
            <a:ext cx="8928992" cy="4608512"/>
          </a:xfrm>
        </p:spPr>
        <p:txBody>
          <a:bodyPr/>
          <a:lstStyle/>
          <a:p>
            <a:r>
              <a:rPr lang="en-GB" sz="2000" dirty="0" err="1">
                <a:effectLst/>
              </a:rPr>
              <a:t>Router#config</a:t>
            </a:r>
            <a:r>
              <a:rPr lang="en-GB" sz="2000" dirty="0">
                <a:effectLst/>
              </a:rPr>
              <a:t> t</a:t>
            </a:r>
          </a:p>
          <a:p>
            <a:r>
              <a:rPr lang="en-GB" sz="2000" dirty="0">
                <a:effectLst/>
              </a:rPr>
              <a:t>Router(config)#hostname </a:t>
            </a:r>
            <a:r>
              <a:rPr lang="en-GB" sz="2000" dirty="0" err="1">
                <a:effectLst/>
              </a:rPr>
              <a:t>london</a:t>
            </a:r>
            <a:endParaRPr lang="en-GB" sz="2000" dirty="0">
              <a:effectLst/>
            </a:endParaRPr>
          </a:p>
          <a:p>
            <a:r>
              <a:rPr lang="en-GB" sz="2000" dirty="0" err="1">
                <a:effectLst/>
              </a:rPr>
              <a:t>london</a:t>
            </a:r>
            <a:r>
              <a:rPr lang="en-GB" sz="2000" dirty="0">
                <a:effectLst/>
              </a:rPr>
              <a:t>(config)#router </a:t>
            </a:r>
            <a:r>
              <a:rPr lang="en-GB" sz="2000" dirty="0" err="1">
                <a:effectLst/>
              </a:rPr>
              <a:t>bgp</a:t>
            </a:r>
            <a:r>
              <a:rPr lang="en-GB" sz="2000" dirty="0">
                <a:effectLst/>
              </a:rPr>
              <a:t> 12</a:t>
            </a:r>
          </a:p>
          <a:p>
            <a:r>
              <a:rPr lang="en-GB" sz="2000" dirty="0" err="1">
                <a:effectLst/>
              </a:rPr>
              <a:t>london</a:t>
            </a:r>
            <a:r>
              <a:rPr lang="en-GB" sz="2000" dirty="0">
                <a:effectLst/>
              </a:rPr>
              <a:t>(config-router)#neighbor 192.168.30.1 remote-as 11</a:t>
            </a:r>
          </a:p>
          <a:p>
            <a:r>
              <a:rPr lang="en-GB" sz="2000" dirty="0" err="1">
                <a:effectLst/>
              </a:rPr>
              <a:t>london</a:t>
            </a:r>
            <a:r>
              <a:rPr lang="en-GB" sz="2000" dirty="0">
                <a:effectLst/>
              </a:rPr>
              <a:t>(config-router)#neighbor 192.168.50.2 remote-as 13</a:t>
            </a:r>
          </a:p>
          <a:p>
            <a:r>
              <a:rPr lang="en-GB" sz="2000" dirty="0" err="1">
                <a:effectLst/>
              </a:rPr>
              <a:t>london</a:t>
            </a:r>
            <a:r>
              <a:rPr lang="en-GB" sz="2000" dirty="0">
                <a:effectLst/>
              </a:rPr>
              <a:t>(config-router)#network 192.168.40.0 mask 255.255.255.0</a:t>
            </a:r>
          </a:p>
          <a:p>
            <a:r>
              <a:rPr lang="en-GB" sz="2000" dirty="0" err="1">
                <a:effectLst/>
              </a:rPr>
              <a:t>london</a:t>
            </a:r>
            <a:r>
              <a:rPr lang="en-GB" sz="2000" dirty="0">
                <a:effectLst/>
              </a:rPr>
              <a:t>(config-router)#do </a:t>
            </a:r>
            <a:r>
              <a:rPr lang="en-GB" sz="2000" dirty="0" err="1">
                <a:effectLst/>
              </a:rPr>
              <a:t>wr</a:t>
            </a:r>
            <a:endParaRPr lang="en-GB" sz="2000" dirty="0">
              <a:effectLst/>
            </a:endParaRPr>
          </a:p>
          <a:p>
            <a:r>
              <a:rPr lang="en-GB" sz="2000" dirty="0">
                <a:effectLst/>
              </a:rPr>
              <a:t>Building configuration...</a:t>
            </a:r>
          </a:p>
        </p:txBody>
      </p:sp>
      <p:sp>
        <p:nvSpPr>
          <p:cNvPr id="4" name="Date Placeholder 3">
            <a:extLst>
              <a:ext uri="{FF2B5EF4-FFF2-40B4-BE49-F238E27FC236}">
                <a16:creationId xmlns:a16="http://schemas.microsoft.com/office/drawing/2014/main" id="{98086284-20D2-4979-870D-B87A86D1E39E}"/>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1B933A98-47B4-4EA7-8E4D-8DC3D9D354A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027712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EE0E7-DD25-4774-9B34-AD8519C93A71}"/>
              </a:ext>
            </a:extLst>
          </p:cNvPr>
          <p:cNvSpPr>
            <a:spLocks noGrp="1"/>
          </p:cNvSpPr>
          <p:nvPr>
            <p:ph type="title"/>
          </p:nvPr>
        </p:nvSpPr>
        <p:spPr>
          <a:xfrm>
            <a:off x="107504" y="-99392"/>
            <a:ext cx="8579296" cy="1008113"/>
          </a:xfrm>
        </p:spPr>
        <p:txBody>
          <a:bodyPr/>
          <a:lstStyle/>
          <a:p>
            <a:r>
              <a:rPr lang="en-GB" dirty="0"/>
              <a:t>Commands</a:t>
            </a:r>
          </a:p>
        </p:txBody>
      </p:sp>
      <p:sp>
        <p:nvSpPr>
          <p:cNvPr id="3" name="Content Placeholder 2">
            <a:extLst>
              <a:ext uri="{FF2B5EF4-FFF2-40B4-BE49-F238E27FC236}">
                <a16:creationId xmlns:a16="http://schemas.microsoft.com/office/drawing/2014/main" id="{5E4D9E83-B1F3-4EA6-9B86-062E9B45516C}"/>
              </a:ext>
            </a:extLst>
          </p:cNvPr>
          <p:cNvSpPr>
            <a:spLocks noGrp="1"/>
          </p:cNvSpPr>
          <p:nvPr>
            <p:ph idx="1"/>
          </p:nvPr>
        </p:nvSpPr>
        <p:spPr>
          <a:xfrm>
            <a:off x="107504" y="764704"/>
            <a:ext cx="8712968" cy="5184575"/>
          </a:xfrm>
        </p:spPr>
        <p:txBody>
          <a:bodyPr/>
          <a:lstStyle/>
          <a:p>
            <a:r>
              <a:rPr lang="en-GB" sz="1800" dirty="0"/>
              <a:t>Router(config)#router </a:t>
            </a:r>
            <a:r>
              <a:rPr lang="en-GB" sz="1800" dirty="0" err="1"/>
              <a:t>bgp</a:t>
            </a:r>
            <a:r>
              <a:rPr lang="en-GB" sz="1800" dirty="0"/>
              <a:t> 11</a:t>
            </a:r>
          </a:p>
          <a:p>
            <a:r>
              <a:rPr lang="en-GB" sz="1800" dirty="0"/>
              <a:t>Router(config-router)#neighbor 192.168.30.2 remote-as 12</a:t>
            </a:r>
          </a:p>
          <a:p>
            <a:r>
              <a:rPr lang="en-GB" sz="1800" dirty="0"/>
              <a:t>Router(config-router)#network 192.168.10.0 mask 255.255.255.0</a:t>
            </a:r>
          </a:p>
          <a:p>
            <a:r>
              <a:rPr lang="en-GB" sz="1800" dirty="0"/>
              <a:t>Router(config-router)#do </a:t>
            </a:r>
            <a:r>
              <a:rPr lang="en-GB" sz="1800" dirty="0" err="1"/>
              <a:t>wr</a:t>
            </a:r>
            <a:endParaRPr lang="en-GB" sz="1800" dirty="0"/>
          </a:p>
          <a:p>
            <a:endParaRPr lang="en-GB" sz="1800" dirty="0"/>
          </a:p>
          <a:p>
            <a:endParaRPr lang="en-GB" sz="1800" dirty="0"/>
          </a:p>
          <a:p>
            <a:r>
              <a:rPr lang="en-GB" sz="1800" dirty="0"/>
              <a:t>Router(config)#hostname </a:t>
            </a:r>
            <a:r>
              <a:rPr lang="en-GB" sz="1800" dirty="0" err="1"/>
              <a:t>manchester</a:t>
            </a:r>
            <a:endParaRPr lang="en-GB" sz="1800" dirty="0"/>
          </a:p>
          <a:p>
            <a:r>
              <a:rPr lang="en-GB" sz="1800" dirty="0" err="1"/>
              <a:t>manchester</a:t>
            </a:r>
            <a:r>
              <a:rPr lang="en-GB" sz="1800" dirty="0"/>
              <a:t>(config)#router </a:t>
            </a:r>
            <a:r>
              <a:rPr lang="en-GB" sz="1800" dirty="0" err="1"/>
              <a:t>bgp</a:t>
            </a:r>
            <a:r>
              <a:rPr lang="en-GB" sz="1800" dirty="0"/>
              <a:t> 13</a:t>
            </a:r>
          </a:p>
          <a:p>
            <a:r>
              <a:rPr lang="en-GB" sz="1800" dirty="0" err="1"/>
              <a:t>manchester</a:t>
            </a:r>
            <a:r>
              <a:rPr lang="en-GB" sz="1800" dirty="0"/>
              <a:t>(config-router)#neighbor 192.168.50.1 remote-as 12</a:t>
            </a:r>
          </a:p>
          <a:p>
            <a:r>
              <a:rPr lang="en-GB" sz="1800" dirty="0" err="1"/>
              <a:t>manchester</a:t>
            </a:r>
            <a:r>
              <a:rPr lang="en-GB" sz="1800" dirty="0"/>
              <a:t>(config-router)#network 192.168.20.0 mask 255.255.255.0</a:t>
            </a:r>
          </a:p>
          <a:p>
            <a:r>
              <a:rPr lang="en-GB" sz="1800" dirty="0" err="1"/>
              <a:t>manchester</a:t>
            </a:r>
            <a:r>
              <a:rPr lang="en-GB" sz="1800" dirty="0"/>
              <a:t>(config-router)#do </a:t>
            </a:r>
            <a:r>
              <a:rPr lang="en-GB" sz="1800" dirty="0" err="1"/>
              <a:t>wr</a:t>
            </a:r>
            <a:endParaRPr lang="en-GB" sz="1800" dirty="0"/>
          </a:p>
          <a:p>
            <a:endParaRPr lang="en-GB" sz="1800" dirty="0"/>
          </a:p>
        </p:txBody>
      </p:sp>
      <p:sp>
        <p:nvSpPr>
          <p:cNvPr id="4" name="Date Placeholder 3">
            <a:extLst>
              <a:ext uri="{FF2B5EF4-FFF2-40B4-BE49-F238E27FC236}">
                <a16:creationId xmlns:a16="http://schemas.microsoft.com/office/drawing/2014/main" id="{028928EB-C795-4ECA-84FA-1A2BB30A8C55}"/>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BA3A2C85-79A1-42DB-AF47-4171C71DB052}"/>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587650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dirty="0"/>
              <a:t>Practical Task 1 Using BGP</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9" name="Content Placeholder 8">
            <a:extLst>
              <a:ext uri="{FF2B5EF4-FFF2-40B4-BE49-F238E27FC236}">
                <a16:creationId xmlns:a16="http://schemas.microsoft.com/office/drawing/2014/main" id="{7EA49EF8-AFCF-41A9-B3BB-5D81873F33DE}"/>
              </a:ext>
            </a:extLst>
          </p:cNvPr>
          <p:cNvPicPr>
            <a:picLocks noGrp="1" noChangeAspect="1"/>
          </p:cNvPicPr>
          <p:nvPr>
            <p:ph idx="1"/>
          </p:nvPr>
        </p:nvPicPr>
        <p:blipFill>
          <a:blip r:embed="rId2"/>
          <a:stretch>
            <a:fillRect/>
          </a:stretch>
        </p:blipFill>
        <p:spPr>
          <a:xfrm>
            <a:off x="552912" y="980728"/>
            <a:ext cx="8097745" cy="4535835"/>
          </a:xfrm>
        </p:spPr>
      </p:pic>
    </p:spTree>
    <p:extLst>
      <p:ext uri="{BB962C8B-B14F-4D97-AF65-F5344CB8AC3E}">
        <p14:creationId xmlns:p14="http://schemas.microsoft.com/office/powerpoint/2010/main" val="1831834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0FCC7-1DF0-45A2-9BE3-D43748BAE626}"/>
              </a:ext>
            </a:extLst>
          </p:cNvPr>
          <p:cNvSpPr>
            <a:spLocks noGrp="1"/>
          </p:cNvSpPr>
          <p:nvPr>
            <p:ph type="title"/>
          </p:nvPr>
        </p:nvSpPr>
        <p:spPr/>
        <p:txBody>
          <a:bodyPr/>
          <a:lstStyle/>
          <a:p>
            <a:r>
              <a:rPr lang="en-GB" dirty="0"/>
              <a:t>Generic Routing Encapsulation(GRE)</a:t>
            </a:r>
          </a:p>
        </p:txBody>
      </p:sp>
      <p:sp>
        <p:nvSpPr>
          <p:cNvPr id="3" name="Content Placeholder 2">
            <a:extLst>
              <a:ext uri="{FF2B5EF4-FFF2-40B4-BE49-F238E27FC236}">
                <a16:creationId xmlns:a16="http://schemas.microsoft.com/office/drawing/2014/main" id="{F51349EF-C438-4625-BD38-8D9BBF8FB89E}"/>
              </a:ext>
            </a:extLst>
          </p:cNvPr>
          <p:cNvSpPr>
            <a:spLocks noGrp="1"/>
          </p:cNvSpPr>
          <p:nvPr>
            <p:ph idx="1"/>
          </p:nvPr>
        </p:nvSpPr>
        <p:spPr/>
        <p:txBody>
          <a:bodyPr/>
          <a:lstStyle/>
          <a:p>
            <a:r>
              <a:rPr lang="en-GB" dirty="0"/>
              <a:t>Generic Routing Encapsulation, or GRE, is a protocol for encapsulating data packets that use one routing protocol inside the packets of another protocol. "Encapsulating" means wrapping one data packet within another data packet, like putting a box inside another box.</a:t>
            </a:r>
          </a:p>
        </p:txBody>
      </p:sp>
      <p:sp>
        <p:nvSpPr>
          <p:cNvPr id="4" name="Date Placeholder 3">
            <a:extLst>
              <a:ext uri="{FF2B5EF4-FFF2-40B4-BE49-F238E27FC236}">
                <a16:creationId xmlns:a16="http://schemas.microsoft.com/office/drawing/2014/main" id="{84CE46C4-5DA3-4756-9AE4-521C3A957B64}"/>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9CC849A6-3960-4F3B-9EBB-D5B1B2A5D7A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984541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95651-2BC5-4FB6-B555-2AE0E44F5EFE}"/>
              </a:ext>
            </a:extLst>
          </p:cNvPr>
          <p:cNvSpPr>
            <a:spLocks noGrp="1"/>
          </p:cNvSpPr>
          <p:nvPr>
            <p:ph type="title"/>
          </p:nvPr>
        </p:nvSpPr>
        <p:spPr/>
        <p:txBody>
          <a:bodyPr/>
          <a:lstStyle/>
          <a:p>
            <a:r>
              <a:rPr lang="en-GB" dirty="0"/>
              <a:t>How does the GRE protocol work?</a:t>
            </a:r>
          </a:p>
        </p:txBody>
      </p:sp>
      <p:sp>
        <p:nvSpPr>
          <p:cNvPr id="3" name="Content Placeholder 2">
            <a:extLst>
              <a:ext uri="{FF2B5EF4-FFF2-40B4-BE49-F238E27FC236}">
                <a16:creationId xmlns:a16="http://schemas.microsoft.com/office/drawing/2014/main" id="{D64CE47A-90DC-43CE-AF39-9A25B6311F50}"/>
              </a:ext>
            </a:extLst>
          </p:cNvPr>
          <p:cNvSpPr>
            <a:spLocks noGrp="1"/>
          </p:cNvSpPr>
          <p:nvPr>
            <p:ph idx="1"/>
          </p:nvPr>
        </p:nvSpPr>
        <p:spPr/>
        <p:txBody>
          <a:bodyPr/>
          <a:lstStyle/>
          <a:p>
            <a:r>
              <a:rPr lang="en-GB" dirty="0"/>
              <a:t>Generic routing encapsulation (GRE) provides a private path for transporting packets through an otherwise public network by encapsulating (or </a:t>
            </a:r>
            <a:r>
              <a:rPr lang="en-GB" dirty="0" err="1"/>
              <a:t>tunneling</a:t>
            </a:r>
            <a:r>
              <a:rPr lang="en-GB" dirty="0"/>
              <a:t>) the packets. GRE </a:t>
            </a:r>
            <a:r>
              <a:rPr lang="en-GB" dirty="0" err="1"/>
              <a:t>tunneling</a:t>
            </a:r>
            <a:r>
              <a:rPr lang="en-GB" dirty="0"/>
              <a:t> is accomplished through tunnel endpoints that encapsulate or de-encapsulate traffic.</a:t>
            </a:r>
          </a:p>
        </p:txBody>
      </p:sp>
      <p:sp>
        <p:nvSpPr>
          <p:cNvPr id="4" name="Date Placeholder 3">
            <a:extLst>
              <a:ext uri="{FF2B5EF4-FFF2-40B4-BE49-F238E27FC236}">
                <a16:creationId xmlns:a16="http://schemas.microsoft.com/office/drawing/2014/main" id="{70487B97-658A-4AA9-AB01-CACCB27A7CEB}"/>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337959CE-C0A3-4499-A461-5C2011AC319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292264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1393-98FA-4F7B-8CAD-18048997D9E6}"/>
              </a:ext>
            </a:extLst>
          </p:cNvPr>
          <p:cNvSpPr>
            <a:spLocks noGrp="1"/>
          </p:cNvSpPr>
          <p:nvPr>
            <p:ph type="title"/>
          </p:nvPr>
        </p:nvSpPr>
        <p:spPr/>
        <p:txBody>
          <a:bodyPr/>
          <a:lstStyle/>
          <a:p>
            <a:r>
              <a:rPr lang="en-GB" dirty="0"/>
              <a:t>What is the difference between </a:t>
            </a:r>
            <a:r>
              <a:rPr lang="en-GB" dirty="0" err="1"/>
              <a:t>IPSec</a:t>
            </a:r>
            <a:r>
              <a:rPr lang="en-GB" dirty="0"/>
              <a:t> and GRE?</a:t>
            </a:r>
          </a:p>
        </p:txBody>
      </p:sp>
      <p:sp>
        <p:nvSpPr>
          <p:cNvPr id="3" name="Content Placeholder 2">
            <a:extLst>
              <a:ext uri="{FF2B5EF4-FFF2-40B4-BE49-F238E27FC236}">
                <a16:creationId xmlns:a16="http://schemas.microsoft.com/office/drawing/2014/main" id="{E5992CA0-9761-4BCC-98BD-87F7A027C2C3}"/>
              </a:ext>
            </a:extLst>
          </p:cNvPr>
          <p:cNvSpPr>
            <a:spLocks noGrp="1"/>
          </p:cNvSpPr>
          <p:nvPr>
            <p:ph idx="1"/>
          </p:nvPr>
        </p:nvSpPr>
        <p:spPr/>
        <p:txBody>
          <a:bodyPr/>
          <a:lstStyle/>
          <a:p>
            <a:r>
              <a:rPr lang="en-GB" dirty="0"/>
              <a:t>GRE is a </a:t>
            </a:r>
            <a:r>
              <a:rPr lang="en-GB" dirty="0" err="1"/>
              <a:t>tunneling</a:t>
            </a:r>
            <a:r>
              <a:rPr lang="en-GB" dirty="0"/>
              <a:t> protocol which is used to transport multicast, broadcast and non-IP packets . </a:t>
            </a:r>
            <a:r>
              <a:rPr lang="en-GB" dirty="0" err="1"/>
              <a:t>IPSec</a:t>
            </a:r>
            <a:r>
              <a:rPr lang="en-GB" dirty="0"/>
              <a:t> is an encryption protocol. </a:t>
            </a:r>
            <a:r>
              <a:rPr lang="en-GB" dirty="0" err="1"/>
              <a:t>IPSec</a:t>
            </a:r>
            <a:r>
              <a:rPr lang="en-GB" dirty="0"/>
              <a:t> can only transport unicast packets not multicast &amp; broadcast.</a:t>
            </a:r>
          </a:p>
        </p:txBody>
      </p:sp>
      <p:sp>
        <p:nvSpPr>
          <p:cNvPr id="4" name="Date Placeholder 3">
            <a:extLst>
              <a:ext uri="{FF2B5EF4-FFF2-40B4-BE49-F238E27FC236}">
                <a16:creationId xmlns:a16="http://schemas.microsoft.com/office/drawing/2014/main" id="{85EAF71D-993E-446A-9F42-654DA80593E2}"/>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869AC3B0-240F-48AE-B55C-36C447F6257B}"/>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0710762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C9FCD-1078-4FEF-AC6A-9F84A29BD71B}"/>
              </a:ext>
            </a:extLst>
          </p:cNvPr>
          <p:cNvSpPr>
            <a:spLocks noGrp="1"/>
          </p:cNvSpPr>
          <p:nvPr>
            <p:ph type="title"/>
          </p:nvPr>
        </p:nvSpPr>
        <p:spPr/>
        <p:txBody>
          <a:bodyPr/>
          <a:lstStyle/>
          <a:p>
            <a:r>
              <a:rPr lang="en-GB" dirty="0"/>
              <a:t>GRE tunnel and VPN</a:t>
            </a:r>
          </a:p>
        </p:txBody>
      </p:sp>
      <p:sp>
        <p:nvSpPr>
          <p:cNvPr id="3" name="Content Placeholder 2">
            <a:extLst>
              <a:ext uri="{FF2B5EF4-FFF2-40B4-BE49-F238E27FC236}">
                <a16:creationId xmlns:a16="http://schemas.microsoft.com/office/drawing/2014/main" id="{97408E40-69DC-47D3-AD58-FBABFF5A81C6}"/>
              </a:ext>
            </a:extLst>
          </p:cNvPr>
          <p:cNvSpPr>
            <a:spLocks noGrp="1"/>
          </p:cNvSpPr>
          <p:nvPr>
            <p:ph idx="1"/>
          </p:nvPr>
        </p:nvSpPr>
        <p:spPr/>
        <p:txBody>
          <a:bodyPr/>
          <a:lstStyle/>
          <a:p>
            <a:r>
              <a:rPr lang="en-GB" dirty="0"/>
              <a:t>While many might think a GRE </a:t>
            </a:r>
            <a:r>
              <a:rPr lang="en-GB" dirty="0" err="1"/>
              <a:t>IPSec</a:t>
            </a:r>
            <a:r>
              <a:rPr lang="en-GB" dirty="0"/>
              <a:t> tunnel between two routers is similar to a site to site </a:t>
            </a:r>
            <a:r>
              <a:rPr lang="en-GB" dirty="0" err="1"/>
              <a:t>IPSec</a:t>
            </a:r>
            <a:r>
              <a:rPr lang="en-GB" dirty="0"/>
              <a:t> VPN (crypto), it is not. A major difference is that GRE tunnels allow multicast packets to traverse the tunnel whereas </a:t>
            </a:r>
            <a:r>
              <a:rPr lang="en-GB" dirty="0" err="1"/>
              <a:t>IPSec</a:t>
            </a:r>
            <a:r>
              <a:rPr lang="en-GB" dirty="0"/>
              <a:t> VPN does not support multicast packets.</a:t>
            </a:r>
          </a:p>
        </p:txBody>
      </p:sp>
      <p:sp>
        <p:nvSpPr>
          <p:cNvPr id="4" name="Date Placeholder 3">
            <a:extLst>
              <a:ext uri="{FF2B5EF4-FFF2-40B4-BE49-F238E27FC236}">
                <a16:creationId xmlns:a16="http://schemas.microsoft.com/office/drawing/2014/main" id="{773A68AE-E61D-4D7B-B11F-FAC6CB365587}"/>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B2CE76CC-8281-496B-84E0-12A0DD570E99}"/>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380935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B6C06-0EF7-450D-B82D-89BD5D71EA3A}"/>
              </a:ext>
            </a:extLst>
          </p:cNvPr>
          <p:cNvSpPr>
            <a:spLocks noGrp="1"/>
          </p:cNvSpPr>
          <p:nvPr>
            <p:ph type="title"/>
          </p:nvPr>
        </p:nvSpPr>
        <p:spPr/>
        <p:txBody>
          <a:bodyPr/>
          <a:lstStyle/>
          <a:p>
            <a:r>
              <a:rPr lang="en-GB" dirty="0"/>
              <a:t>Practical Task 1 Using GRE</a:t>
            </a:r>
          </a:p>
        </p:txBody>
      </p:sp>
      <p:pic>
        <p:nvPicPr>
          <p:cNvPr id="7" name="Content Placeholder 6">
            <a:extLst>
              <a:ext uri="{FF2B5EF4-FFF2-40B4-BE49-F238E27FC236}">
                <a16:creationId xmlns:a16="http://schemas.microsoft.com/office/drawing/2014/main" id="{C2302EF8-996A-4980-8EFF-B0C9727317C1}"/>
              </a:ext>
            </a:extLst>
          </p:cNvPr>
          <p:cNvPicPr>
            <a:picLocks noGrp="1" noChangeAspect="1"/>
          </p:cNvPicPr>
          <p:nvPr>
            <p:ph idx="1"/>
          </p:nvPr>
        </p:nvPicPr>
        <p:blipFill>
          <a:blip r:embed="rId2"/>
          <a:stretch>
            <a:fillRect/>
          </a:stretch>
        </p:blipFill>
        <p:spPr>
          <a:xfrm>
            <a:off x="526299" y="1600200"/>
            <a:ext cx="8091402" cy="3916363"/>
          </a:xfrm>
        </p:spPr>
      </p:pic>
      <p:sp>
        <p:nvSpPr>
          <p:cNvPr id="4" name="Date Placeholder 3">
            <a:extLst>
              <a:ext uri="{FF2B5EF4-FFF2-40B4-BE49-F238E27FC236}">
                <a16:creationId xmlns:a16="http://schemas.microsoft.com/office/drawing/2014/main" id="{F219103B-6EEC-489A-BC58-276E891A42AE}"/>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1B70F33C-1C86-4CBB-AEF1-5483633CC187}"/>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172175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5F94F-3DD7-4988-8F3A-8C0E5EC55A14}"/>
              </a:ext>
            </a:extLst>
          </p:cNvPr>
          <p:cNvSpPr>
            <a:spLocks noGrp="1"/>
          </p:cNvSpPr>
          <p:nvPr>
            <p:ph type="title"/>
          </p:nvPr>
        </p:nvSpPr>
        <p:spPr>
          <a:xfrm>
            <a:off x="457200" y="0"/>
            <a:ext cx="8229600" cy="735684"/>
          </a:xfrm>
        </p:spPr>
        <p:txBody>
          <a:bodyPr/>
          <a:lstStyle/>
          <a:p>
            <a:r>
              <a:rPr lang="en-GB" dirty="0"/>
              <a:t>GRE </a:t>
            </a:r>
            <a:r>
              <a:rPr lang="en-GB" dirty="0" err="1"/>
              <a:t>Tunneling</a:t>
            </a:r>
            <a:endParaRPr lang="en-GB" dirty="0"/>
          </a:p>
        </p:txBody>
      </p:sp>
      <p:sp>
        <p:nvSpPr>
          <p:cNvPr id="3" name="Content Placeholder 2">
            <a:extLst>
              <a:ext uri="{FF2B5EF4-FFF2-40B4-BE49-F238E27FC236}">
                <a16:creationId xmlns:a16="http://schemas.microsoft.com/office/drawing/2014/main" id="{C02FFABA-AED6-4E67-A636-88F0B8CECB7B}"/>
              </a:ext>
            </a:extLst>
          </p:cNvPr>
          <p:cNvSpPr>
            <a:spLocks noGrp="1"/>
          </p:cNvSpPr>
          <p:nvPr>
            <p:ph idx="1"/>
          </p:nvPr>
        </p:nvSpPr>
        <p:spPr>
          <a:xfrm>
            <a:off x="457200" y="735684"/>
            <a:ext cx="8229600" cy="4925564"/>
          </a:xfrm>
        </p:spPr>
        <p:txBody>
          <a:bodyPr/>
          <a:lstStyle/>
          <a:p>
            <a:r>
              <a:rPr lang="en-GB" sz="2000" dirty="0" err="1"/>
              <a:t>birmingham#config</a:t>
            </a:r>
            <a:r>
              <a:rPr lang="en-GB" sz="2000" dirty="0"/>
              <a:t> t</a:t>
            </a:r>
          </a:p>
          <a:p>
            <a:r>
              <a:rPr lang="en-GB" sz="2000" dirty="0"/>
              <a:t>Enter configuration commands, one per line.  End with CNTL/Z.</a:t>
            </a:r>
          </a:p>
          <a:p>
            <a:r>
              <a:rPr lang="en-GB" sz="2000" dirty="0" err="1"/>
              <a:t>birmingham</a:t>
            </a:r>
            <a:r>
              <a:rPr lang="en-GB" sz="2000" dirty="0"/>
              <a:t>(config)#interface tunnel 1</a:t>
            </a:r>
          </a:p>
          <a:p>
            <a:r>
              <a:rPr lang="en-GB" sz="2000" dirty="0" err="1"/>
              <a:t>birmingham</a:t>
            </a:r>
            <a:r>
              <a:rPr lang="en-GB" sz="2000" dirty="0"/>
              <a:t>(config-if)#ip address 50.50.50.1 255.255.255.0 </a:t>
            </a:r>
          </a:p>
          <a:p>
            <a:r>
              <a:rPr lang="en-GB" sz="2000" dirty="0" err="1"/>
              <a:t>birmingham</a:t>
            </a:r>
            <a:r>
              <a:rPr lang="en-GB" sz="2000" dirty="0"/>
              <a:t>(config-if)#tunnel source Se0/0/0</a:t>
            </a:r>
          </a:p>
          <a:p>
            <a:r>
              <a:rPr lang="en-GB" sz="2000" dirty="0" err="1"/>
              <a:t>birmingham</a:t>
            </a:r>
            <a:r>
              <a:rPr lang="en-GB" sz="2000" dirty="0"/>
              <a:t>(config-if)#tunnel destination 192.168.50.2</a:t>
            </a:r>
          </a:p>
          <a:p>
            <a:endParaRPr lang="en-GB" sz="2000" dirty="0"/>
          </a:p>
          <a:p>
            <a:r>
              <a:rPr lang="en-GB" sz="2000" dirty="0" err="1"/>
              <a:t>manchester</a:t>
            </a:r>
            <a:r>
              <a:rPr lang="en-GB" sz="2000" dirty="0"/>
              <a:t>(config)#interface tunnel 1</a:t>
            </a:r>
          </a:p>
          <a:p>
            <a:r>
              <a:rPr lang="en-GB" sz="2000" dirty="0" err="1"/>
              <a:t>manchester</a:t>
            </a:r>
            <a:r>
              <a:rPr lang="en-GB" sz="2000" dirty="0"/>
              <a:t>(config-if)#ip address 50.50.50.2 255.255.255.0</a:t>
            </a:r>
          </a:p>
          <a:p>
            <a:r>
              <a:rPr lang="en-GB" sz="2000" dirty="0" err="1"/>
              <a:t>manchester</a:t>
            </a:r>
            <a:r>
              <a:rPr lang="en-GB" sz="2000" dirty="0"/>
              <a:t>(config-if)#tunnel source Se0/0/0</a:t>
            </a:r>
          </a:p>
          <a:p>
            <a:r>
              <a:rPr lang="en-GB" sz="2000" dirty="0" err="1"/>
              <a:t>manchester</a:t>
            </a:r>
            <a:r>
              <a:rPr lang="en-GB" sz="2000" dirty="0"/>
              <a:t>(config-if)#tunnel destination 192.168.30.1</a:t>
            </a:r>
          </a:p>
          <a:p>
            <a:r>
              <a:rPr lang="en-GB" sz="2000" dirty="0" err="1"/>
              <a:t>manchester#copy</a:t>
            </a:r>
            <a:r>
              <a:rPr lang="en-GB" sz="2000" dirty="0"/>
              <a:t> run start</a:t>
            </a:r>
          </a:p>
        </p:txBody>
      </p:sp>
      <p:sp>
        <p:nvSpPr>
          <p:cNvPr id="4" name="Date Placeholder 3">
            <a:extLst>
              <a:ext uri="{FF2B5EF4-FFF2-40B4-BE49-F238E27FC236}">
                <a16:creationId xmlns:a16="http://schemas.microsoft.com/office/drawing/2014/main" id="{702EDB97-5E8C-4016-894B-6D7993E03CBA}"/>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F002DBFA-69A3-45BC-9507-53FA9FF41D2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128998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7CA3D-F0E9-497B-B4C2-DB1E2F41F72E}"/>
              </a:ext>
            </a:extLst>
          </p:cNvPr>
          <p:cNvSpPr>
            <a:spLocks noGrp="1"/>
          </p:cNvSpPr>
          <p:nvPr>
            <p:ph type="title"/>
          </p:nvPr>
        </p:nvSpPr>
        <p:spPr>
          <a:xfrm>
            <a:off x="457200" y="274638"/>
            <a:ext cx="8229600" cy="634082"/>
          </a:xfrm>
        </p:spPr>
        <p:txBody>
          <a:bodyPr/>
          <a:lstStyle/>
          <a:p>
            <a:r>
              <a:rPr lang="en-GB" dirty="0" err="1"/>
              <a:t>Gre</a:t>
            </a:r>
            <a:r>
              <a:rPr lang="en-GB" dirty="0"/>
              <a:t> </a:t>
            </a:r>
            <a:r>
              <a:rPr lang="en-GB" dirty="0" err="1"/>
              <a:t>Tunneling</a:t>
            </a:r>
            <a:r>
              <a:rPr lang="en-GB" dirty="0"/>
              <a:t> Commands</a:t>
            </a:r>
          </a:p>
        </p:txBody>
      </p:sp>
      <p:sp>
        <p:nvSpPr>
          <p:cNvPr id="3" name="Content Placeholder 2">
            <a:extLst>
              <a:ext uri="{FF2B5EF4-FFF2-40B4-BE49-F238E27FC236}">
                <a16:creationId xmlns:a16="http://schemas.microsoft.com/office/drawing/2014/main" id="{89C9DEC3-E3B0-416D-8919-154758F0C90F}"/>
              </a:ext>
            </a:extLst>
          </p:cNvPr>
          <p:cNvSpPr>
            <a:spLocks noGrp="1"/>
          </p:cNvSpPr>
          <p:nvPr>
            <p:ph idx="1"/>
          </p:nvPr>
        </p:nvSpPr>
        <p:spPr>
          <a:xfrm>
            <a:off x="457200" y="692696"/>
            <a:ext cx="8229600" cy="4824537"/>
          </a:xfrm>
        </p:spPr>
        <p:txBody>
          <a:bodyPr/>
          <a:lstStyle/>
          <a:p>
            <a:r>
              <a:rPr lang="en-GB" sz="2000" dirty="0" err="1"/>
              <a:t>birmingham#config</a:t>
            </a:r>
            <a:r>
              <a:rPr lang="en-GB" sz="2000" dirty="0"/>
              <a:t> t</a:t>
            </a:r>
          </a:p>
          <a:p>
            <a:r>
              <a:rPr lang="en-GB" sz="2000" dirty="0"/>
              <a:t>Enter configuration commands, one per line.  End with CNTL/Z.</a:t>
            </a:r>
          </a:p>
          <a:p>
            <a:r>
              <a:rPr lang="en-GB" sz="2000" dirty="0" err="1"/>
              <a:t>birmingham</a:t>
            </a:r>
            <a:r>
              <a:rPr lang="en-GB" sz="2000" dirty="0"/>
              <a:t>(config)#ip route 192.168.20.0 255.255.255.0 50.50.50.2</a:t>
            </a:r>
          </a:p>
          <a:p>
            <a:r>
              <a:rPr lang="en-GB" sz="2000" dirty="0" err="1"/>
              <a:t>birmingham</a:t>
            </a:r>
            <a:r>
              <a:rPr lang="en-GB" sz="2000" dirty="0"/>
              <a:t>(config)#exit</a:t>
            </a:r>
          </a:p>
          <a:p>
            <a:pPr marL="0" indent="0">
              <a:buNone/>
            </a:pPr>
            <a:endParaRPr lang="en-GB" sz="2000" dirty="0"/>
          </a:p>
          <a:p>
            <a:r>
              <a:rPr lang="en-GB" sz="2000" dirty="0" err="1"/>
              <a:t>manchester</a:t>
            </a:r>
            <a:r>
              <a:rPr lang="en-GB" sz="2000" dirty="0"/>
              <a:t>(config)#</a:t>
            </a:r>
          </a:p>
          <a:p>
            <a:r>
              <a:rPr lang="en-GB" sz="2000" dirty="0" err="1"/>
              <a:t>manchester</a:t>
            </a:r>
            <a:r>
              <a:rPr lang="en-GB" sz="2000" dirty="0"/>
              <a:t>(config)#ip route 192.168.10.0 255.255.255.0 50.50.50.1</a:t>
            </a:r>
          </a:p>
          <a:p>
            <a:r>
              <a:rPr lang="en-GB" sz="2000" dirty="0"/>
              <a:t>Manchester(config)#exit</a:t>
            </a:r>
          </a:p>
          <a:p>
            <a:endParaRPr lang="en-GB" sz="2000" dirty="0"/>
          </a:p>
          <a:p>
            <a:r>
              <a:rPr lang="en-GB" sz="2000" dirty="0"/>
              <a:t>Testing:</a:t>
            </a:r>
          </a:p>
          <a:p>
            <a:r>
              <a:rPr lang="en-GB" sz="2000" dirty="0" err="1"/>
              <a:t>birmingham#show</a:t>
            </a:r>
            <a:r>
              <a:rPr lang="en-GB" sz="2000" dirty="0"/>
              <a:t> interface tunnel 1</a:t>
            </a:r>
          </a:p>
          <a:p>
            <a:r>
              <a:rPr lang="en-GB" sz="2000" dirty="0" err="1"/>
              <a:t>birmingham#show</a:t>
            </a:r>
            <a:r>
              <a:rPr lang="en-GB" sz="2000" dirty="0"/>
              <a:t> </a:t>
            </a:r>
            <a:r>
              <a:rPr lang="en-GB" sz="2000" dirty="0" err="1"/>
              <a:t>ip</a:t>
            </a:r>
            <a:r>
              <a:rPr lang="en-GB" sz="2000" dirty="0"/>
              <a:t> interface brief</a:t>
            </a:r>
          </a:p>
          <a:p>
            <a:endParaRPr lang="en-GB" sz="2000" dirty="0"/>
          </a:p>
        </p:txBody>
      </p:sp>
      <p:sp>
        <p:nvSpPr>
          <p:cNvPr id="4" name="Date Placeholder 3">
            <a:extLst>
              <a:ext uri="{FF2B5EF4-FFF2-40B4-BE49-F238E27FC236}">
                <a16:creationId xmlns:a16="http://schemas.microsoft.com/office/drawing/2014/main" id="{91C33F25-AA04-4A00-980C-69A9A962605A}"/>
              </a:ext>
            </a:extLst>
          </p:cNvPr>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a:extLst>
              <a:ext uri="{FF2B5EF4-FFF2-40B4-BE49-F238E27FC236}">
                <a16:creationId xmlns:a16="http://schemas.microsoft.com/office/drawing/2014/main" id="{4CC16C03-EB9F-4BE0-867A-EDB69590815D}"/>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960890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30/03/2023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1688</TotalTime>
  <Words>942</Words>
  <Application>Microsoft Office PowerPoint</Application>
  <PresentationFormat>On-screen Show (4:3)</PresentationFormat>
  <Paragraphs>145</Paragraphs>
  <Slides>19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Myriad Pro</vt:lpstr>
      <vt:lpstr>Verdana</vt:lpstr>
      <vt:lpstr>20140311PresentationUWTSDTemplate</vt:lpstr>
      <vt:lpstr>Module Code:ACCA6022  </vt:lpstr>
      <vt:lpstr>Lesson Aims</vt:lpstr>
      <vt:lpstr>BGP Protocol</vt:lpstr>
      <vt:lpstr>BGP and TVP</vt:lpstr>
      <vt:lpstr>What is the difference between OSPF and BGP?</vt:lpstr>
      <vt:lpstr>Advantages of BGP</vt:lpstr>
      <vt:lpstr>Difference between RIP,OSPF and BGP?</vt:lpstr>
      <vt:lpstr>Example of Commands</vt:lpstr>
      <vt:lpstr>Example of Commands</vt:lpstr>
      <vt:lpstr>Commands</vt:lpstr>
      <vt:lpstr>Practical Task 1 Using BGP</vt:lpstr>
      <vt:lpstr>Generic Routing Encapsulation(GRE)</vt:lpstr>
      <vt:lpstr>How does the GRE protocol work?</vt:lpstr>
      <vt:lpstr>What is the difference between IPSec and GRE?</vt:lpstr>
      <vt:lpstr>GRE tunnel and VPN</vt:lpstr>
      <vt:lpstr>Practical Task 1 Using GRE</vt:lpstr>
      <vt:lpstr>GRE Tunneling</vt:lpstr>
      <vt:lpstr>Gre Tunneling Commands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AMIT NAIK</cp:lastModifiedBy>
  <cp:revision>206</cp:revision>
  <cp:lastPrinted>2018-07-09T15:27:01Z</cp:lastPrinted>
  <dcterms:created xsi:type="dcterms:W3CDTF">2002-10-07T19:43:58Z</dcterms:created>
  <dcterms:modified xsi:type="dcterms:W3CDTF">2023-03-30T19:21:11Z</dcterms:modified>
</cp:coreProperties>
</file>