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64" r:id="rId2"/>
    <p:sldId id="256" r:id="rId3"/>
    <p:sldId id="257" r:id="rId4"/>
    <p:sldId id="259" r:id="rId5"/>
    <p:sldId id="260" r:id="rId6"/>
    <p:sldId id="258" r:id="rId7"/>
    <p:sldId id="277" r:id="rId8"/>
    <p:sldId id="274" r:id="rId9"/>
    <p:sldId id="275" r:id="rId10"/>
    <p:sldId id="262" r:id="rId11"/>
    <p:sldId id="272" r:id="rId12"/>
    <p:sldId id="278" r:id="rId13"/>
    <p:sldId id="279" r:id="rId14"/>
    <p:sldId id="273" r:id="rId15"/>
    <p:sldId id="265" r:id="rId16"/>
    <p:sldId id="266" r:id="rId17"/>
    <p:sldId id="267" r:id="rId18"/>
    <p:sldId id="268" r:id="rId19"/>
    <p:sldId id="269" r:id="rId20"/>
    <p:sldId id="270" r:id="rId21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7918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7918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3D23FED-1A71-462C-9CBD-D67044956413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7918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7918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2EEA459C-DF79-44F3-B943-B863F7929F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387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DA709A6D-E1AA-4F95-883F-694F8723DF79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0BB134BB-18EE-40D7-A35D-BC3B2D7884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180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6D58CF-32EB-4CCB-BAFE-B135C8E487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20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6D58CF-32EB-4CCB-BAFE-B135C8E4873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1577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6D58CF-32EB-4CCB-BAFE-B135C8E4873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949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rTdM707BBI&amp;list=PLS_VOF2UN3BGy5QiuqKSe3ll5I-xR75SE&amp;index=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ikihow.com/Make-a-Balloon-Car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VrfcTPSzyo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ikihow.com/Make-a-Rubber-Band-Car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stt.org.uk/resources/curriculum-materials/assessment" TargetMode="External"/><Relationship Id="rId2" Type="http://schemas.openxmlformats.org/officeDocument/2006/relationships/hyperlink" Target="https://www.youtube.com/watch?v=1GPKGalhS3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mHCYq0SsrjU&amp;list=PLS_VOF2UN3BGy5QiuqKSe3ll5I-xR75SE&amp;index=10" TargetMode="External"/><Relationship Id="rId4" Type="http://schemas.openxmlformats.org/officeDocument/2006/relationships/hyperlink" Target="https://www.youtube.com/watch?v=0k6QG-IsQTE&amp;index=5&amp;list=PLS_VOF2UN3BGy5QiuqKSe3ll5I-xR75SE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eativitycultureeducation.org/wp-content/uploads/learning-creative-approaches-that-raise-standards-250.pdf" TargetMode="External"/><Relationship Id="rId2" Type="http://schemas.openxmlformats.org/officeDocument/2006/relationships/hyperlink" Target="https://www.ase.org.uk/journals/school-science-review/2009/3/332/1957/SSR332Mar2009p91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quiringminds.org.uk/pdfs/Enquiring_Minds_guide.pdf" TargetMode="External"/><Relationship Id="rId4" Type="http://schemas.openxmlformats.org/officeDocument/2006/relationships/hyperlink" Target="http://www.educationscotland.gov.uk/resources/w/genericresource_tcm4872101.asp?strReferringChannel=learningandteaching&amp;strReferringPageID=tcm:4-612195-64&amp;class=l3+d137245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bc.co.uk/terrificscientific" TargetMode="External"/><Relationship Id="rId3" Type="http://schemas.openxmlformats.org/officeDocument/2006/relationships/hyperlink" Target="https://hwb.wales.gov.uk/search?query=Gwyddoniaeth" TargetMode="External"/><Relationship Id="rId7" Type="http://schemas.openxmlformats.org/officeDocument/2006/relationships/hyperlink" Target="http://www.saps.org.uk/" TargetMode="External"/><Relationship Id="rId2" Type="http://schemas.openxmlformats.org/officeDocument/2006/relationships/hyperlink" Target="https://www.data.org.uk/for-education/prima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amilton-trust.org.uk/" TargetMode="External"/><Relationship Id="rId5" Type="http://schemas.openxmlformats.org/officeDocument/2006/relationships/hyperlink" Target="https://www.tes.com/primary-teaching-resources/" TargetMode="External"/><Relationship Id="rId4" Type="http://schemas.openxmlformats.org/officeDocument/2006/relationships/hyperlink" Target="https://www.tes.com/member/Teachers%20TV" TargetMode="External"/><Relationship Id="rId9" Type="http://schemas.openxmlformats.org/officeDocument/2006/relationships/hyperlink" Target="http://www.stem.org.uk/audience/primary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pstt.org.uk/" TargetMode="External"/><Relationship Id="rId3" Type="http://schemas.openxmlformats.org/officeDocument/2006/relationships/hyperlink" Target="http://www.nuffieldfoundation.org/primary-science-and-space" TargetMode="External"/><Relationship Id="rId7" Type="http://schemas.openxmlformats.org/officeDocument/2006/relationships/hyperlink" Target="https://pstt.org.uk/resources/curriculum-material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choolscience.co.uk/primary/resources" TargetMode="External"/><Relationship Id="rId5" Type="http://schemas.openxmlformats.org/officeDocument/2006/relationships/hyperlink" Target="https://www.stem.org.uk/elibrary/resource/35440" TargetMode="External"/><Relationship Id="rId10" Type="http://schemas.openxmlformats.org/officeDocument/2006/relationships/hyperlink" Target="http://www.ase.org.uk/journals/primary-science/issue-contents/" TargetMode="External"/><Relationship Id="rId4" Type="http://schemas.openxmlformats.org/officeDocument/2006/relationships/hyperlink" Target="https://www.stem.org.uk/primary-science" TargetMode="External"/><Relationship Id="rId9" Type="http://schemas.openxmlformats.org/officeDocument/2006/relationships/hyperlink" Target="https://wellcome.ac.uk/what-we-do/our-work/transforming-primary-science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and Teaching in the Primary School / 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yr Ysgol </a:t>
            </a:r>
            <a:r>
              <a:rPr lang="en-GB" sz="4324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ynradd</a:t>
            </a:r>
            <a:endParaRPr lang="en-GB" sz="4324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Dr.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Ceri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Lewis</a:t>
            </a:r>
          </a:p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Iwan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Ellis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Williams</a:t>
            </a:r>
          </a:p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Mathew Jones</a:t>
            </a:r>
          </a:p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Tom Cox</a:t>
            </a:r>
          </a:p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January 2019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Science and Technology /</a:t>
            </a:r>
            <a:br>
              <a:rPr lang="en-GB" sz="2800" dirty="0" smtClean="0"/>
            </a:br>
            <a:r>
              <a:rPr lang="en-GB" sz="2800" dirty="0" smtClean="0"/>
              <a:t>Lecture </a:t>
            </a:r>
            <a:r>
              <a:rPr lang="en-GB" sz="2800" dirty="0"/>
              <a:t>5</a:t>
            </a:r>
            <a:r>
              <a:rPr lang="en-GB" sz="2800" dirty="0" smtClean="0"/>
              <a:t>: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5204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Review: ACTIVE </a:t>
            </a:r>
            <a:r>
              <a:rPr lang="en-GB" dirty="0"/>
              <a:t>LEARNING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Activities and techniques that encourage the learner to assess evidence, negotiate, make decisions, solve problems, and work independently and in groups and learn from each other.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Based on the principles of “assessment for learning”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Encourage expression of ideas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Encourage peer and self assessment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Encourage collaborative learning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Encourage open questioning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Encourage personalised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8999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Encouraging pupils’ independence and active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 smtClean="0"/>
          </a:p>
          <a:p>
            <a:r>
              <a:rPr lang="en-GB" sz="4000" dirty="0" smtClean="0"/>
              <a:t>“Bright Ideas”; “</a:t>
            </a:r>
            <a:r>
              <a:rPr lang="en-GB" sz="4000" dirty="0" err="1" smtClean="0"/>
              <a:t>Think,Talk,Do</a:t>
            </a:r>
            <a:r>
              <a:rPr lang="en-GB" sz="4000" dirty="0" smtClean="0"/>
              <a:t> Science”; “I can explain”; “Future Learn/ </a:t>
            </a:r>
            <a:r>
              <a:rPr lang="en-GB" sz="4000" dirty="0" err="1" smtClean="0"/>
              <a:t>Explorify</a:t>
            </a:r>
            <a:r>
              <a:rPr lang="en-GB" sz="4000" dirty="0" smtClean="0"/>
              <a:t>”; TAPS Wales; </a:t>
            </a:r>
            <a:r>
              <a:rPr lang="en-GB" sz="4000" dirty="0" err="1" smtClean="0"/>
              <a:t>Succesful</a:t>
            </a:r>
            <a:r>
              <a:rPr lang="en-GB" sz="4000" dirty="0" smtClean="0"/>
              <a:t> Futures.</a:t>
            </a:r>
          </a:p>
          <a:p>
            <a:pPr marL="0" indent="0">
              <a:buNone/>
            </a:pPr>
            <a:endParaRPr lang="en-GB" sz="4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 smtClean="0"/>
              <a:t> Observing </a:t>
            </a:r>
            <a:r>
              <a:rPr lang="en-GB" sz="4000" dirty="0"/>
              <a:t>over </a:t>
            </a:r>
            <a:r>
              <a:rPr lang="en-GB" sz="4000" dirty="0" smtClean="0"/>
              <a:t>time?</a:t>
            </a:r>
            <a:endParaRPr lang="en-GB" sz="4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 Identifying and </a:t>
            </a:r>
            <a:r>
              <a:rPr lang="en-GB" sz="4000" dirty="0" smtClean="0"/>
              <a:t>Classifying? </a:t>
            </a:r>
            <a:endParaRPr lang="en-GB" sz="4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 Pattern </a:t>
            </a:r>
            <a:r>
              <a:rPr lang="en-GB" sz="4000" dirty="0" smtClean="0"/>
              <a:t>Seeking?</a:t>
            </a:r>
            <a:endParaRPr lang="en-GB" sz="4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 </a:t>
            </a:r>
            <a:r>
              <a:rPr lang="en-GB" sz="4000" dirty="0" smtClean="0"/>
              <a:t>Research?</a:t>
            </a:r>
            <a:endParaRPr lang="en-GB" sz="4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 Fair </a:t>
            </a:r>
            <a:r>
              <a:rPr lang="en-GB" sz="4000" dirty="0" smtClean="0"/>
              <a:t>Testing?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 smtClean="0">
                <a:solidFill>
                  <a:schemeClr val="tx1"/>
                </a:solidFill>
              </a:rPr>
              <a:t> Making things?</a:t>
            </a:r>
            <a:endParaRPr lang="en-GB" sz="4000" dirty="0"/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35952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Plan to encourage independence and embed active learning opportunities into: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1598603"/>
              </p:ext>
            </p:extLst>
          </p:nvPr>
        </p:nvGraphicFramePr>
        <p:xfrm>
          <a:off x="1097280" y="2064703"/>
          <a:ext cx="100584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4083">
                <a:tc>
                  <a:txBody>
                    <a:bodyPr/>
                    <a:lstStyle/>
                    <a:p>
                      <a:r>
                        <a:rPr lang="en-GB" dirty="0" smtClean="0"/>
                        <a:t>Exploring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Children explore a question, statement</a:t>
                      </a:r>
                      <a:r>
                        <a:rPr lang="en-GB" smtClean="0"/>
                        <a:t>, problem, idea, </a:t>
                      </a:r>
                      <a:r>
                        <a:rPr lang="en-GB" dirty="0" smtClean="0"/>
                        <a:t>artefact, living thing or event as a starting point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083">
                <a:tc>
                  <a:txBody>
                    <a:bodyPr/>
                    <a:lstStyle/>
                    <a:p>
                      <a:r>
                        <a:rPr lang="en-GB" dirty="0" smtClean="0"/>
                        <a:t>Collecting and analysing evidence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Children Observe over time; look for patterns; identify and classify; research using secondary sources or carry out a fair test, and record and analyse their findings.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083">
                <a:tc>
                  <a:txBody>
                    <a:bodyPr/>
                    <a:lstStyle/>
                    <a:p>
                      <a:r>
                        <a:rPr lang="en-GB" b="1" dirty="0" smtClean="0"/>
                        <a:t>Reaching a suitable and satisfying outcome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Children solve a problem, answer a question, develop an explanation, </a:t>
                      </a:r>
                      <a:r>
                        <a:rPr lang="en-GB" b="1" i="1" dirty="0" smtClean="0"/>
                        <a:t>make and evaluate an artefact or system, </a:t>
                      </a:r>
                      <a:r>
                        <a:rPr lang="en-GB" b="1" dirty="0" smtClean="0"/>
                        <a:t>provide evidence to justify why the outcome is appropriate, or raise more questions to investigate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764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TAPS: SCIENCE AND TECHNOLOGY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Video summary (5 </a:t>
            </a:r>
            <a:r>
              <a:rPr lang="en-GB" dirty="0" err="1" smtClean="0"/>
              <a:t>mins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048000" y="3105835"/>
            <a:ext cx="6096000" cy="264687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>
                <a:hlinkClick r:id="rId2"/>
              </a:rPr>
              <a:t>https://</a:t>
            </a:r>
            <a:r>
              <a:rPr lang="en-GB" sz="2800" dirty="0" smtClean="0">
                <a:hlinkClick r:id="rId2"/>
              </a:rPr>
              <a:t>www.youtube.com/watch?v=qrTdM707BBI&amp;list=PLS_VOF2UN3BGy5QiuqKSe3ll5I-xR75SE&amp;index=1</a:t>
            </a:r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085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Year 5 </a:t>
            </a:r>
            <a:r>
              <a:rPr lang="en-GB" dirty="0" err="1" smtClean="0"/>
              <a:t>Cadoxton</a:t>
            </a:r>
            <a:r>
              <a:rPr lang="en-GB" dirty="0" smtClean="0"/>
              <a:t> with Miss Whitaker Making a Christmas tree buzzer game</a:t>
            </a:r>
            <a:endParaRPr lang="en-GB" dirty="0"/>
          </a:p>
        </p:txBody>
      </p:sp>
      <p:pic>
        <p:nvPicPr>
          <p:cNvPr id="1026" name="Picture 2" descr="https://attachment.outlook.office.net/owa/C.J.Lewis@uwtsd.ac.uk/service.svc/s/GetFileAttachment?id=AAMkADY4NTA4MWRiLWJiNDAtNDJlNS04NWFlLTE0YWY3OGZiNjczMABGAAAAAADIi3HlY2uiTLEIFZcMp5YJBwBkIR47%2F%2FMJR5SiwlkTRlvrAAAAAAEMAABkIR47%2F%2FMJR5SiwlkTRlvrAAP2NzkNAAABEgAQAESYRWJjS4ZAoYt1XeVj9XQ%3D&amp;X-OWA-CANARY=AULH3JJ0eEye2zXenH84GFDPZHLUZNYYZJ8eLnca2SGPuvfNznNdCstSfeV1vTWBCuvHm6Q_47Q.&amp;token=eyJhbGciOiJSUzI1NiIsImtpZCI6IjA2MDBGOUY2NzQ2MjA3MzdFNzM0MDRFMjg3QzQ1QTgxOENCN0NFQjgiLCJ4NXQiOiJCZ0Q1OW5SaUJ6Zm5OQVRpaDhSYWdZeTN6cmciLCJ0eXAiOiJKV1QifQ.eyJ2ZXIiOiJFeGNoYW5nZS5DYWxsYmFjay5WMSIsImFwcGN0eHNlbmRlciI6Ik93YURvd25sb2FkQDRlMGYxMWY5LTA0NmUtNDUwNS05Y2I4LWRiMjE1MjMxMWUyMSIsImFwcGN0eCI6IntcIm1zZXhjaHByb3RcIjpcIm93YVwiLFwicHJpbWFyeXNpZFwiOlwiUy0xLTUtMjEtMTgwMDQ5MTYxLTM5OTY2MDU2NjctNDAzNzQyMDI0MS0xMTU3MzM3NlwiLFwicHVpZFwiOlwiMTE1Mzc2NTkzMTg4MDMxMDE1MVwiLFwib2lkXCI6XCJlNjY2NzE4MS00YjRhLTQzNWUtYTE5ZS1mYzcxOGRlZWI5NGJcIixcInNjb3BlXCI6XCJPd2FEb3dubG9hZFwifSIsIm5iZiI6MTU0NTEyOTI5MCwiZXhwIjoxNTQ1MTI5ODkwLCJpc3MiOiIwMDAwMDAwMi0wMDAwLTBmZjEtY2UwMC0wMDAwMDAwMDAwMDBANGUwZjExZjktMDQ2ZS00NTA1LTljYjgtZGIyMTUyMzExZTIxIiwiYXVkIjoiMDAwMDAwMDItMDAwMC0wZmYxLWNlMDAtMDAwMDAwMDAwMDAwL2F0dGFjaG1lbnQub3V0bG9vay5vZmZpY2UubmV0QDRlMGYxMWY5LTA0NmUtNDUwNS05Y2I4LWRiMjE1MjMxMWUyMSJ9.YjB7Ba2Vo85YDbqHmszZx2lDdPRikFuFbW8z8SNKgr89Fv_pcrSC1SnV5g254ZX6QnEjC9uJCcSMLYh7wstXzDqC-b7PNQlg2kYCaIWErc0lS-ILEGGZ2EBUxDwx-vSzIWmoNS4ofnInhWu9QyZ-J8b3gPoxSRXTFIS5vrhYgTwMnjTGEcitMCkEw14LGK5qieWzx7mDY6D4eWoM8_nGxpmePLhsWTPw2ONWoWr1_9uSkadOYPVgsXdyxsW60v_7X1FQleurQ7JrBRcI6JpcYbfxwiB4wQwfchvJKOR-dNjIC40xg6tZBry3NZeHTwNaz_VbWgLGPrMqNzMTgg9qhw&amp;owa=outlook.office365.com&amp;isImagePreview=Tru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924" y="2264228"/>
            <a:ext cx="7491601" cy="4319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246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presennol</a:t>
            </a:r>
            <a:r>
              <a:rPr lang="en-US" dirty="0" smtClean="0"/>
              <a:t> / </a:t>
            </a:r>
            <a:br>
              <a:rPr lang="en-US" dirty="0" smtClean="0"/>
            </a:br>
            <a:r>
              <a:rPr lang="en-US" dirty="0" smtClean="0"/>
              <a:t>The current curriculum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US" b="1" dirty="0" err="1" smtClean="0"/>
              <a:t>Sgiliau</a:t>
            </a:r>
            <a:r>
              <a:rPr lang="en-US" b="1" dirty="0" smtClean="0"/>
              <a:t> </a:t>
            </a:r>
            <a:r>
              <a:rPr lang="en-US" b="1" dirty="0" err="1" smtClean="0"/>
              <a:t>ar</a:t>
            </a:r>
            <a:r>
              <a:rPr lang="en-US" b="1" dirty="0" smtClean="0"/>
              <a:t> draws</a:t>
            </a:r>
          </a:p>
          <a:p>
            <a:r>
              <a:rPr lang="en-US" b="1" dirty="0" err="1" smtClean="0"/>
              <a:t>Meddwl</a:t>
            </a:r>
            <a:endParaRPr lang="en-US" b="1" dirty="0" smtClean="0"/>
          </a:p>
          <a:p>
            <a:r>
              <a:rPr lang="en-US" b="1" dirty="0" err="1" smtClean="0"/>
              <a:t>Cyfathrebu</a:t>
            </a:r>
            <a:endParaRPr lang="en-US" b="1" dirty="0" smtClean="0"/>
          </a:p>
          <a:p>
            <a:r>
              <a:rPr lang="en-US" b="1" dirty="0" err="1" smtClean="0"/>
              <a:t>TGCh</a:t>
            </a:r>
            <a:endParaRPr lang="en-US" b="1" dirty="0" smtClean="0"/>
          </a:p>
          <a:p>
            <a:r>
              <a:rPr lang="en-US" b="1" dirty="0" err="1" smtClean="0"/>
              <a:t>Rhif</a:t>
            </a:r>
            <a:endParaRPr lang="en-US" b="1" dirty="0" smtClean="0"/>
          </a:p>
          <a:p>
            <a:r>
              <a:rPr lang="en-US" b="1" dirty="0" smtClean="0"/>
              <a:t>Y </a:t>
            </a:r>
            <a:r>
              <a:rPr lang="en-US" b="1" dirty="0" err="1" smtClean="0"/>
              <a:t>Cwricwlwm</a:t>
            </a:r>
            <a:r>
              <a:rPr lang="en-US" b="1" dirty="0" smtClean="0"/>
              <a:t> </a:t>
            </a:r>
            <a:r>
              <a:rPr lang="en-US" b="1" dirty="0" err="1" smtClean="0"/>
              <a:t>Cymraeg</a:t>
            </a:r>
            <a:endParaRPr lang="en-US" b="1" dirty="0" smtClean="0"/>
          </a:p>
          <a:p>
            <a:r>
              <a:rPr lang="en-US" b="1" dirty="0" err="1" smtClean="0"/>
              <a:t>Personol</a:t>
            </a:r>
            <a:r>
              <a:rPr lang="en-US" b="1" dirty="0" smtClean="0"/>
              <a:t> a </a:t>
            </a:r>
            <a:r>
              <a:rPr lang="en-US" b="1" dirty="0" err="1" smtClean="0"/>
              <a:t>Chymdeithasol</a:t>
            </a:r>
            <a:endParaRPr lang="en-US" b="1" dirty="0" smtClean="0"/>
          </a:p>
          <a:p>
            <a:r>
              <a:rPr lang="en-US" b="1" dirty="0" err="1" smtClean="0"/>
              <a:t>Gyrfaoedd</a:t>
            </a:r>
            <a:r>
              <a:rPr lang="en-US" b="1" dirty="0" smtClean="0"/>
              <a:t> a </a:t>
            </a:r>
            <a:r>
              <a:rPr lang="en-US" b="1" dirty="0" err="1" smtClean="0"/>
              <a:t>byd</a:t>
            </a:r>
            <a:r>
              <a:rPr lang="en-US" b="1" dirty="0" smtClean="0"/>
              <a:t> </a:t>
            </a:r>
            <a:r>
              <a:rPr lang="en-US" b="1" dirty="0" err="1" smtClean="0"/>
              <a:t>gwaith</a:t>
            </a:r>
            <a:endParaRPr lang="en-US" b="1" dirty="0" smtClean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b="1" dirty="0" smtClean="0"/>
              <a:t>Skills across</a:t>
            </a:r>
          </a:p>
          <a:p>
            <a:r>
              <a:rPr lang="en-US" b="1" dirty="0" smtClean="0"/>
              <a:t>Thinking</a:t>
            </a:r>
          </a:p>
          <a:p>
            <a:r>
              <a:rPr lang="en-US" b="1" dirty="0" smtClean="0"/>
              <a:t>Communication</a:t>
            </a:r>
          </a:p>
          <a:p>
            <a:r>
              <a:rPr lang="en-US" b="1" dirty="0" smtClean="0"/>
              <a:t>ICT</a:t>
            </a:r>
          </a:p>
          <a:p>
            <a:r>
              <a:rPr lang="en-US" b="1" dirty="0" smtClean="0"/>
              <a:t>Number</a:t>
            </a:r>
          </a:p>
          <a:p>
            <a:r>
              <a:rPr lang="en-US" b="1" dirty="0" smtClean="0"/>
              <a:t>Y </a:t>
            </a:r>
            <a:r>
              <a:rPr lang="en-US" b="1" dirty="0" err="1" smtClean="0"/>
              <a:t>Cwricwlwm</a:t>
            </a:r>
            <a:r>
              <a:rPr lang="en-US" b="1" dirty="0" smtClean="0"/>
              <a:t> </a:t>
            </a:r>
            <a:r>
              <a:rPr lang="en-US" b="1" dirty="0" err="1" smtClean="0"/>
              <a:t>Cymraeg</a:t>
            </a:r>
            <a:endParaRPr lang="en-US" b="1" dirty="0" smtClean="0"/>
          </a:p>
          <a:p>
            <a:r>
              <a:rPr lang="en-US" b="1" dirty="0" smtClean="0"/>
              <a:t>Personal and Social</a:t>
            </a:r>
          </a:p>
          <a:p>
            <a:r>
              <a:rPr lang="en-US" b="1" dirty="0" smtClean="0"/>
              <a:t>Careers + work (sec)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5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DTEvaltool.png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t="-30195" b="-30195"/>
          <a:stretch>
            <a:fillRect/>
          </a:stretch>
        </p:blipFill>
        <p:spPr>
          <a:xfrm>
            <a:off x="1902279" y="-163286"/>
            <a:ext cx="8645978" cy="6498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479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b="1" dirty="0" err="1" smtClean="0"/>
              <a:t>Dylunio</a:t>
            </a:r>
            <a:r>
              <a:rPr lang="en-US" b="1" dirty="0" smtClean="0"/>
              <a:t> </a:t>
            </a:r>
            <a:r>
              <a:rPr lang="en-US" b="1" dirty="0"/>
              <a:t>a </a:t>
            </a:r>
            <a:r>
              <a:rPr lang="en-US" b="1" dirty="0" err="1"/>
              <a:t>gwneud</a:t>
            </a:r>
            <a:endParaRPr lang="en-US" b="1" dirty="0"/>
          </a:p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US" b="1" dirty="0"/>
              <a:t>Designing and making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FontTx/>
              <a:buChar char="-"/>
            </a:pPr>
            <a:r>
              <a:rPr lang="en-US" b="1" dirty="0" err="1" smtClean="0"/>
              <a:t>Datblygu</a:t>
            </a:r>
            <a:r>
              <a:rPr lang="en-US" b="1" dirty="0" smtClean="0"/>
              <a:t> </a:t>
            </a:r>
            <a:r>
              <a:rPr lang="en-US" b="1" dirty="0" err="1" smtClean="0"/>
              <a:t>gallu</a:t>
            </a:r>
            <a:r>
              <a:rPr lang="en-US" b="1" dirty="0" smtClean="0"/>
              <a:t> </a:t>
            </a:r>
            <a:r>
              <a:rPr lang="en-US" b="1" dirty="0" err="1" smtClean="0"/>
              <a:t>TGCh</a:t>
            </a:r>
            <a:endParaRPr lang="en-US" b="1" dirty="0" smtClean="0"/>
          </a:p>
          <a:p>
            <a:pPr>
              <a:buFontTx/>
              <a:buChar char="-"/>
            </a:pPr>
            <a:r>
              <a:rPr lang="en-US" b="1" dirty="0" err="1" smtClean="0"/>
              <a:t>Bwyd</a:t>
            </a:r>
            <a:endParaRPr lang="en-US" b="1" dirty="0" smtClean="0"/>
          </a:p>
          <a:p>
            <a:pPr>
              <a:buFontTx/>
              <a:buChar char="-"/>
            </a:pPr>
            <a:r>
              <a:rPr lang="en-US" b="1" i="1" dirty="0" err="1" smtClean="0"/>
              <a:t>Defnyddiau</a:t>
            </a:r>
            <a:r>
              <a:rPr lang="en-US" b="1" i="1" dirty="0" smtClean="0"/>
              <a:t> </a:t>
            </a:r>
            <a:r>
              <a:rPr lang="en-US" b="1" i="1" dirty="0" err="1" smtClean="0"/>
              <a:t>hyblyg</a:t>
            </a:r>
            <a:r>
              <a:rPr lang="en-US" b="1" i="1" dirty="0" smtClean="0"/>
              <a:t> ac </a:t>
            </a:r>
            <a:r>
              <a:rPr lang="en-US" b="1" i="1" dirty="0" err="1" smtClean="0"/>
              <a:t>anhyblyg</a:t>
            </a:r>
            <a:endParaRPr lang="en-US" b="1" i="1" dirty="0" smtClean="0"/>
          </a:p>
          <a:p>
            <a:pPr>
              <a:buFontTx/>
              <a:buChar char="-"/>
            </a:pPr>
            <a:r>
              <a:rPr lang="en-US" b="1" i="1" dirty="0" err="1" smtClean="0"/>
              <a:t>Systemau</a:t>
            </a:r>
            <a:r>
              <a:rPr lang="en-US" b="1" i="1" dirty="0" smtClean="0"/>
              <a:t> a </a:t>
            </a:r>
            <a:r>
              <a:rPr lang="en-US" b="1" i="1" dirty="0" err="1" smtClean="0"/>
              <a:t>rheoli</a:t>
            </a:r>
            <a:endParaRPr lang="en-US" b="1" i="1" dirty="0" smtClean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 dirty="0" smtClean="0"/>
          </a:p>
          <a:p>
            <a:pPr>
              <a:buFontTx/>
              <a:buChar char="-"/>
            </a:pPr>
            <a:r>
              <a:rPr lang="en-US" b="1" dirty="0" smtClean="0"/>
              <a:t>Developing ICT capability</a:t>
            </a:r>
          </a:p>
          <a:p>
            <a:pPr>
              <a:buFontTx/>
              <a:buChar char="-"/>
            </a:pPr>
            <a:r>
              <a:rPr lang="en-US" b="1" dirty="0" smtClean="0"/>
              <a:t>Food</a:t>
            </a:r>
          </a:p>
          <a:p>
            <a:pPr>
              <a:buFontTx/>
              <a:buChar char="-"/>
            </a:pPr>
            <a:r>
              <a:rPr lang="en-US" b="1" i="1" dirty="0" smtClean="0"/>
              <a:t>Rigid and flexible materials</a:t>
            </a:r>
          </a:p>
          <a:p>
            <a:pPr>
              <a:buFontTx/>
              <a:buChar char="-"/>
            </a:pPr>
            <a:r>
              <a:rPr lang="en-US" b="1" i="1" dirty="0" smtClean="0"/>
              <a:t>Systems and control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22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Bringing science and technology together in practice: “Whoosh” Cars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b="1" dirty="0" smtClean="0">
                <a:solidFill>
                  <a:schemeClr val="tx1"/>
                </a:solidFill>
              </a:rPr>
              <a:t>Think about the characteristics of active learning as you collaborate to make your working model:</a:t>
            </a:r>
          </a:p>
          <a:p>
            <a:pPr marL="0" indent="0">
              <a:buNone/>
            </a:pPr>
            <a:endParaRPr lang="en-GB" sz="3600" b="1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smtClean="0">
                <a:solidFill>
                  <a:schemeClr val="tx1"/>
                </a:solidFill>
              </a:rPr>
              <a:t>“assessment </a:t>
            </a:r>
            <a:r>
              <a:rPr lang="en-GB" sz="3600" b="1" dirty="0">
                <a:solidFill>
                  <a:schemeClr val="tx1"/>
                </a:solidFill>
              </a:rPr>
              <a:t>for learning</a:t>
            </a:r>
            <a:r>
              <a:rPr lang="en-GB" sz="3600" b="1" dirty="0" smtClean="0">
                <a:solidFill>
                  <a:schemeClr val="tx1"/>
                </a:solidFill>
              </a:rPr>
              <a:t>”?</a:t>
            </a:r>
            <a:endParaRPr lang="en-GB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chemeClr val="tx1"/>
                </a:solidFill>
              </a:rPr>
              <a:t> Encourage expression of </a:t>
            </a:r>
            <a:r>
              <a:rPr lang="en-GB" sz="3600" b="1" dirty="0" smtClean="0">
                <a:solidFill>
                  <a:schemeClr val="tx1"/>
                </a:solidFill>
              </a:rPr>
              <a:t>ideas?</a:t>
            </a:r>
            <a:endParaRPr lang="en-GB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chemeClr val="tx1"/>
                </a:solidFill>
              </a:rPr>
              <a:t> Encourage peer and self </a:t>
            </a:r>
            <a:r>
              <a:rPr lang="en-GB" sz="3600" b="1" dirty="0" smtClean="0">
                <a:solidFill>
                  <a:schemeClr val="tx1"/>
                </a:solidFill>
              </a:rPr>
              <a:t>assessment?</a:t>
            </a:r>
            <a:endParaRPr lang="en-GB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chemeClr val="tx1"/>
                </a:solidFill>
              </a:rPr>
              <a:t> Encourage collaborative </a:t>
            </a:r>
            <a:r>
              <a:rPr lang="en-GB" sz="3600" b="1" dirty="0" smtClean="0">
                <a:solidFill>
                  <a:schemeClr val="tx1"/>
                </a:solidFill>
              </a:rPr>
              <a:t>learning?</a:t>
            </a:r>
            <a:endParaRPr lang="en-GB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chemeClr val="tx1"/>
                </a:solidFill>
              </a:rPr>
              <a:t> Encourage open </a:t>
            </a:r>
            <a:r>
              <a:rPr lang="en-GB" sz="3600" b="1" dirty="0" smtClean="0">
                <a:solidFill>
                  <a:schemeClr val="tx1"/>
                </a:solidFill>
              </a:rPr>
              <a:t>questioning?</a:t>
            </a:r>
            <a:endParaRPr lang="en-GB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chemeClr val="tx1"/>
                </a:solidFill>
              </a:rPr>
              <a:t> Encourage personalised </a:t>
            </a:r>
            <a:r>
              <a:rPr lang="en-GB" sz="3600" b="1" dirty="0" smtClean="0">
                <a:solidFill>
                  <a:schemeClr val="tx1"/>
                </a:solidFill>
              </a:rPr>
              <a:t>learning?</a:t>
            </a:r>
            <a:endParaRPr lang="en-GB" sz="3600" b="1" dirty="0">
              <a:solidFill>
                <a:schemeClr val="tx1"/>
              </a:solidFill>
            </a:endParaRPr>
          </a:p>
          <a:p>
            <a:endParaRPr lang="en-GB" sz="3600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8394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/>
              <a:t>Whoosh</a:t>
            </a:r>
            <a:br>
              <a:rPr lang="en-GB" sz="3100" dirty="0" smtClean="0"/>
            </a:br>
            <a:r>
              <a:rPr lang="en-GB" sz="3100" dirty="0">
                <a:hlinkClick r:id="rId2"/>
              </a:rPr>
              <a:t>https://www.wikihow.com/Make-a-Balloon-Car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This </a:t>
            </a:r>
            <a:r>
              <a:rPr lang="en-GB" sz="2800" b="1" dirty="0"/>
              <a:t>activity can be used to help </a:t>
            </a:r>
            <a:r>
              <a:rPr lang="en-GB" sz="2800" b="1" dirty="0" smtClean="0"/>
              <a:t>learning about how </a:t>
            </a:r>
            <a:r>
              <a:rPr lang="en-GB" sz="2800" b="1" dirty="0"/>
              <a:t>wind energy can be used to propel an object, as well as other principles in physics like momentum, force, friction, and </a:t>
            </a:r>
            <a:r>
              <a:rPr lang="en-GB" sz="2800" b="1" dirty="0" smtClean="0"/>
              <a:t>speed. It's </a:t>
            </a:r>
            <a:r>
              <a:rPr lang="en-GB" sz="2800" b="1" dirty="0"/>
              <a:t>also a great lesson in recycling and how to re-purpose waste items into fun toys. You'll only need a few simple materials: some sort of base, straws, skewers, tape, and a </a:t>
            </a:r>
            <a:r>
              <a:rPr lang="en-GB" sz="2800" b="1" dirty="0" smtClean="0"/>
              <a:t>balloon.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734283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Make and test: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What questions can you now investigate as a focus for Fair Test enquiries?</a:t>
            </a:r>
          </a:p>
          <a:p>
            <a:endParaRPr lang="en-GB" sz="3200" b="1" dirty="0"/>
          </a:p>
          <a:p>
            <a:r>
              <a:rPr lang="en-GB" sz="3200" b="1" dirty="0" smtClean="0"/>
              <a:t>Plan, develop, reflect on your choice of enquiry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208722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Make a Scribble </a:t>
            </a:r>
            <a:r>
              <a:rPr lang="en-GB" dirty="0"/>
              <a:t>B</a:t>
            </a:r>
            <a:r>
              <a:rPr lang="en-GB" dirty="0" smtClean="0"/>
              <a:t>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www.youtube.com/watch?v=IVrfcTPSzyo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885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6870" y="545733"/>
            <a:ext cx="9585126" cy="1280890"/>
          </a:xfrm>
        </p:spPr>
        <p:txBody>
          <a:bodyPr>
            <a:normAutofit fontScale="90000"/>
          </a:bodyPr>
          <a:lstStyle/>
          <a:p>
            <a:r>
              <a:rPr lang="en-GB" sz="3100" dirty="0" smtClean="0"/>
              <a:t>See also Twang Car</a:t>
            </a:r>
            <a:br>
              <a:rPr lang="en-GB" sz="3100" dirty="0" smtClean="0"/>
            </a:br>
            <a:r>
              <a:rPr lang="en-GB" sz="3100" dirty="0">
                <a:hlinkClick r:id="rId2"/>
              </a:rPr>
              <a:t>https://www.wikihow.com/Make-a-Rubber-Band-Car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b="1" dirty="0" smtClean="0"/>
              <a:t>This activity can be used to </a:t>
            </a:r>
            <a:r>
              <a:rPr lang="en-GB" sz="3200" b="1" dirty="0"/>
              <a:t>learn about motion, propulsion, and energy. </a:t>
            </a:r>
            <a:r>
              <a:rPr lang="en-GB" sz="3200" b="1" dirty="0" smtClean="0"/>
              <a:t>Once </a:t>
            </a:r>
            <a:r>
              <a:rPr lang="en-GB" sz="3200" b="1" dirty="0"/>
              <a:t>you know the basics of building a rubber band car, you can experiment with </a:t>
            </a:r>
            <a:r>
              <a:rPr lang="en-GB" sz="3200" b="1" dirty="0" smtClean="0"/>
              <a:t>your </a:t>
            </a:r>
            <a:r>
              <a:rPr lang="en-GB" sz="3200" b="1" dirty="0"/>
              <a:t>own design and </a:t>
            </a:r>
            <a:r>
              <a:rPr lang="en-GB" sz="3200" b="1" dirty="0" smtClean="0"/>
              <a:t>construction to </a:t>
            </a:r>
            <a:r>
              <a:rPr lang="en-GB" sz="3200" b="1" dirty="0"/>
              <a:t>find out which one is the </a:t>
            </a:r>
            <a:r>
              <a:rPr lang="en-GB" sz="3200" b="1" dirty="0" smtClean="0"/>
              <a:t>best.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9598845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Teacher </a:t>
            </a:r>
            <a:r>
              <a:rPr lang="en-US" b="1" dirty="0"/>
              <a:t>Assessment in Primary </a:t>
            </a:r>
            <a:r>
              <a:rPr lang="en-US" b="1" dirty="0" smtClean="0"/>
              <a:t>Science </a:t>
            </a:r>
            <a:r>
              <a:rPr lang="en-US" dirty="0" smtClean="0"/>
              <a:t>(</a:t>
            </a:r>
            <a:r>
              <a:rPr lang="en-GB" dirty="0" smtClean="0"/>
              <a:t>TAPS) </a:t>
            </a:r>
            <a:r>
              <a:rPr lang="en-GB" dirty="0" err="1" smtClean="0"/>
              <a:t>Cymru</a:t>
            </a:r>
            <a:r>
              <a:rPr lang="en-GB" dirty="0" smtClean="0"/>
              <a:t> – on Moodle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Explanation of TAPS: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www.youtube.com/watch?v=1GPKGalhS3U</a:t>
            </a:r>
            <a:endParaRPr lang="en-GB" dirty="0" smtClean="0"/>
          </a:p>
          <a:p>
            <a:r>
              <a:rPr lang="en-GB" dirty="0" smtClean="0"/>
              <a:t>Primary Science Teacher Trust TAPS background and resources:</a:t>
            </a:r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pstt.org.uk/resources/curriculum-materials/assessment</a:t>
            </a:r>
            <a:endParaRPr lang="en-GB" dirty="0" smtClean="0"/>
          </a:p>
          <a:p>
            <a:r>
              <a:rPr lang="en-GB" dirty="0" smtClean="0"/>
              <a:t>“Pupil voice wall”:</a:t>
            </a:r>
          </a:p>
          <a:p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www.youtube.com/watch?v=0k6QG-IsQTE&amp;index=5&amp;list=PLS_VOF2UN3BGy5QiuqKSe3ll5I-xR75SE</a:t>
            </a:r>
            <a:endParaRPr lang="en-GB" dirty="0" smtClean="0"/>
          </a:p>
          <a:p>
            <a:r>
              <a:rPr lang="en-GB" dirty="0" smtClean="0"/>
              <a:t>Video: TAPS explained:</a:t>
            </a:r>
          </a:p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www.youtube.com/watch?v=mHCYq0SsrjU&amp;list=PLS_VOF2UN3BGy5QiuqKSe3ll5I-xR75SE&amp;index=10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25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Further </a:t>
            </a:r>
            <a:r>
              <a:rPr lang="en-GB" dirty="0"/>
              <a:t>r</a:t>
            </a:r>
            <a:r>
              <a:rPr lang="en-GB" dirty="0" smtClean="0"/>
              <a:t>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Davies, D. (2011) </a:t>
            </a:r>
            <a:r>
              <a:rPr lang="en-GB" i="1" dirty="0" smtClean="0"/>
              <a:t>Teaching Science Creatively</a:t>
            </a:r>
            <a:r>
              <a:rPr lang="en-GB" dirty="0" smtClean="0"/>
              <a:t>. Abingdon. Routledge.</a:t>
            </a:r>
          </a:p>
          <a:p>
            <a:r>
              <a:rPr lang="en-GB" dirty="0" smtClean="0"/>
              <a:t>Cross, A. and Board, J. (2014) Creative ways to teach primary science. Maidenhead, McGraw and Hill.</a:t>
            </a:r>
          </a:p>
          <a:p>
            <a:r>
              <a:rPr lang="en-GB" dirty="0" err="1" smtClean="0"/>
              <a:t>Longshaw</a:t>
            </a:r>
            <a:r>
              <a:rPr lang="en-GB" dirty="0" smtClean="0"/>
              <a:t>, S. (2009) </a:t>
            </a:r>
            <a:r>
              <a:rPr lang="en-GB" i="1" dirty="0" smtClean="0"/>
              <a:t>Creativity in Science Teaching</a:t>
            </a:r>
            <a:r>
              <a:rPr lang="en-GB" dirty="0" smtClean="0"/>
              <a:t>, Available at: </a:t>
            </a:r>
            <a:r>
              <a:rPr lang="en-GB" u="sng" dirty="0" smtClean="0">
                <a:hlinkClick r:id="rId2"/>
              </a:rPr>
              <a:t>https://www.ase.org.uk/journals/school-science-review/2009/3/332/1957/SSR332Mar2009p91.pdf</a:t>
            </a:r>
            <a:endParaRPr lang="en-GB" dirty="0" smtClean="0"/>
          </a:p>
          <a:p>
            <a:r>
              <a:rPr lang="en-GB" dirty="0" smtClean="0"/>
              <a:t>OFSTED (2010) Learning creative approaches that raise standards, Available at: </a:t>
            </a:r>
            <a:r>
              <a:rPr lang="en-GB" u="sng" dirty="0" smtClean="0">
                <a:hlinkClick r:id="rId3"/>
              </a:rPr>
              <a:t>http://www.creativitycultureeducation.org/wp-content/uploads/learning-creative-approaches-that-raise-standards-250.pdf</a:t>
            </a:r>
            <a:endParaRPr lang="en-GB" dirty="0" smtClean="0"/>
          </a:p>
          <a:p>
            <a:r>
              <a:rPr lang="en-GB" dirty="0" smtClean="0"/>
              <a:t>Education Scotland (2015) </a:t>
            </a:r>
            <a:r>
              <a:rPr lang="en-GB" i="1" dirty="0" smtClean="0"/>
              <a:t>What are creativity skills?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4"/>
              </a:rPr>
              <a:t>http://www.educationscotland.gov.uk/resources/w/genericresource_tcm4872101.asp?strReferringChannel=learningandteaching&amp;strReferringPageID=tcm:4-612195-64&amp;class=l3+d137245</a:t>
            </a:r>
            <a:endParaRPr lang="en-GB" u="sng" dirty="0" smtClean="0"/>
          </a:p>
          <a:p>
            <a:r>
              <a:rPr lang="en-GB" dirty="0"/>
              <a:t>Future Lab (2007) </a:t>
            </a:r>
            <a:r>
              <a:rPr lang="en-GB" i="1" dirty="0"/>
              <a:t>Enquiring Minds Guide</a:t>
            </a:r>
            <a:r>
              <a:rPr lang="en-GB" dirty="0"/>
              <a:t>, Available at: </a:t>
            </a:r>
            <a:r>
              <a:rPr lang="en-GB" u="sng" dirty="0">
                <a:hlinkClick r:id="rId5"/>
              </a:rPr>
              <a:t>http://enquiringminds.org.uk/pdfs/Enquiring_Minds_guide.pdf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6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>
                <a:hlinkClick r:id="rId2"/>
              </a:rPr>
              <a:t>https://www.data.org.uk/for-education/primary</a:t>
            </a:r>
            <a:r>
              <a:rPr lang="en-US" dirty="0" smtClean="0">
                <a:hlinkClick r:id="rId2"/>
              </a:rPr>
              <a:t>/#</a:t>
            </a:r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://hwb.wales.gov.uk/search?query=Gwyddoniaeth</a:t>
            </a:r>
            <a:r>
              <a:rPr lang="en-GB" dirty="0"/>
              <a:t>+</a:t>
            </a:r>
          </a:p>
          <a:p>
            <a:r>
              <a:rPr lang="en-GB" dirty="0"/>
              <a:t>TES Teacher’s TV:</a:t>
            </a:r>
          </a:p>
          <a:p>
            <a:r>
              <a:rPr lang="en-GB" dirty="0">
                <a:hlinkClick r:id="rId4"/>
              </a:rPr>
              <a:t>https://www.tes.com/member/Teachers%20TV</a:t>
            </a:r>
            <a:endParaRPr lang="en-GB" dirty="0"/>
          </a:p>
          <a:p>
            <a:r>
              <a:rPr lang="en-GB" dirty="0">
                <a:hlinkClick r:id="rId5"/>
              </a:rPr>
              <a:t>https://www.tes.com/primary-teaching-resources/</a:t>
            </a:r>
            <a:endParaRPr lang="en-GB" dirty="0"/>
          </a:p>
          <a:p>
            <a:r>
              <a:rPr lang="en-US" b="1" dirty="0"/>
              <a:t>The Primary Science Teaching Trust (PSTT)</a:t>
            </a:r>
            <a:endParaRPr lang="en-GB" dirty="0">
              <a:hlinkClick r:id=""/>
            </a:endParaRPr>
          </a:p>
          <a:p>
            <a:r>
              <a:rPr lang="en-GB" dirty="0">
                <a:hlinkClick r:id=""/>
              </a:rPr>
              <a:t>http://www.pstt.org.uk/</a:t>
            </a:r>
            <a:endParaRPr lang="en-GB" dirty="0"/>
          </a:p>
          <a:p>
            <a:r>
              <a:rPr lang="en-GB" b="1" dirty="0"/>
              <a:t>Hamilton Trust</a:t>
            </a:r>
          </a:p>
          <a:p>
            <a:r>
              <a:rPr lang="en-GB" dirty="0">
                <a:hlinkClick r:id="rId6"/>
              </a:rPr>
              <a:t>https://www.hamilton-trust.org.uk/</a:t>
            </a:r>
            <a:endParaRPr lang="en-GB" dirty="0"/>
          </a:p>
          <a:p>
            <a:r>
              <a:rPr lang="en-GB" b="1" dirty="0" smtClean="0"/>
              <a:t>Science </a:t>
            </a:r>
            <a:r>
              <a:rPr lang="en-GB" b="1" dirty="0"/>
              <a:t>and plants for schools</a:t>
            </a:r>
          </a:p>
          <a:p>
            <a:r>
              <a:rPr lang="en-GB" dirty="0">
                <a:hlinkClick r:id="rId7"/>
              </a:rPr>
              <a:t>http://www.saps.org.uk</a:t>
            </a:r>
            <a:r>
              <a:rPr lang="en-GB" dirty="0" smtClean="0">
                <a:hlinkClick r:id="rId7"/>
              </a:rPr>
              <a:t>/</a:t>
            </a:r>
            <a:endParaRPr lang="en-GB" dirty="0" smtClean="0"/>
          </a:p>
          <a:p>
            <a:r>
              <a:rPr lang="en-GB" u="sng" dirty="0">
                <a:hlinkClick r:id="rId8"/>
              </a:rPr>
              <a:t>http://</a:t>
            </a:r>
            <a:r>
              <a:rPr lang="en-GB" u="sng" dirty="0" smtClean="0">
                <a:hlinkClick r:id="rId8"/>
              </a:rPr>
              <a:t>www.bbc.co.uk/terrificscientific</a:t>
            </a:r>
            <a:endParaRPr lang="en-GB" u="sng" dirty="0" smtClean="0"/>
          </a:p>
          <a:p>
            <a:r>
              <a:rPr lang="en-US" dirty="0" smtClean="0">
                <a:hlinkClick r:id="rId9"/>
              </a:rPr>
              <a:t>www.stem.org.uk/audience/primary</a:t>
            </a:r>
            <a:endParaRPr lang="en-US" dirty="0" smtClean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18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Directed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sz="5400" dirty="0" smtClean="0"/>
              <a:t>ALL ARTICLES ON MOODLE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134245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Websites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u="sng" dirty="0">
                <a:hlinkClick r:id="rId3"/>
              </a:rPr>
              <a:t>http://</a:t>
            </a:r>
            <a:r>
              <a:rPr lang="en-GB" u="sng" dirty="0" smtClean="0">
                <a:hlinkClick r:id="rId3"/>
              </a:rPr>
              <a:t>www.nuffieldfoundation.org/primary-science-and-space</a:t>
            </a:r>
            <a:endParaRPr lang="en-GB" dirty="0"/>
          </a:p>
          <a:p>
            <a:r>
              <a:rPr lang="en-GB" u="sng" dirty="0">
                <a:hlinkClick r:id="rId4"/>
              </a:rPr>
              <a:t>https://</a:t>
            </a:r>
            <a:r>
              <a:rPr lang="en-GB" u="sng" dirty="0" smtClean="0">
                <a:hlinkClick r:id="rId4"/>
              </a:rPr>
              <a:t>www.stem.org.uk/primary-science</a:t>
            </a:r>
            <a:endParaRPr lang="en-GB" dirty="0"/>
          </a:p>
          <a:p>
            <a:r>
              <a:rPr lang="en-GB" u="sng" dirty="0">
                <a:hlinkClick r:id="rId5"/>
              </a:rPr>
              <a:t>https://</a:t>
            </a:r>
            <a:r>
              <a:rPr lang="en-GB" u="sng" dirty="0" smtClean="0">
                <a:hlinkClick r:id="rId5"/>
              </a:rPr>
              <a:t>www.stem.org.uk/elibrary/resource/35440</a:t>
            </a:r>
            <a:endParaRPr lang="en-GB" dirty="0"/>
          </a:p>
          <a:p>
            <a:r>
              <a:rPr lang="en-GB" u="sng" dirty="0">
                <a:hlinkClick r:id="rId6"/>
              </a:rPr>
              <a:t>http://</a:t>
            </a:r>
            <a:r>
              <a:rPr lang="en-GB" u="sng" dirty="0" smtClean="0">
                <a:hlinkClick r:id="rId6"/>
              </a:rPr>
              <a:t>www.schoolscience.co.uk/primary/resources</a:t>
            </a:r>
            <a:endParaRPr lang="en-GB" dirty="0"/>
          </a:p>
          <a:p>
            <a:r>
              <a:rPr lang="en-GB" u="sng" dirty="0">
                <a:hlinkClick r:id="rId7"/>
              </a:rPr>
              <a:t>https://</a:t>
            </a:r>
            <a:r>
              <a:rPr lang="en-GB" u="sng" dirty="0" smtClean="0">
                <a:hlinkClick r:id="rId7"/>
              </a:rPr>
              <a:t>pstt.org.uk/resources/curriculum-materials</a:t>
            </a:r>
            <a:endParaRPr lang="en-GB" dirty="0"/>
          </a:p>
          <a:p>
            <a:r>
              <a:rPr lang="en-GB" u="sng" dirty="0">
                <a:hlinkClick r:id="rId8"/>
              </a:rPr>
              <a:t>https://pstt.org.uk</a:t>
            </a:r>
            <a:r>
              <a:rPr lang="en-GB" u="sng" dirty="0" smtClean="0">
                <a:hlinkClick r:id="rId8"/>
              </a:rPr>
              <a:t>/</a:t>
            </a:r>
            <a:endParaRPr lang="en-GB" u="sng" dirty="0" smtClean="0"/>
          </a:p>
          <a:p>
            <a:r>
              <a:rPr lang="en-GB" dirty="0">
                <a:hlinkClick r:id="rId9"/>
              </a:rPr>
              <a:t>https://</a:t>
            </a:r>
            <a:r>
              <a:rPr lang="en-GB" dirty="0" smtClean="0">
                <a:hlinkClick r:id="rId9"/>
              </a:rPr>
              <a:t>wellcome.ac.uk/what-we-do/our-work/transforming-primary-science</a:t>
            </a:r>
            <a:endParaRPr lang="en-GB" dirty="0" smtClean="0"/>
          </a:p>
          <a:p>
            <a:r>
              <a:rPr lang="en-GB" dirty="0" smtClean="0"/>
              <a:t>PRIMARY </a:t>
            </a:r>
            <a:r>
              <a:rPr lang="en-GB" dirty="0"/>
              <a:t>SCIENCE ARCHIVE:</a:t>
            </a:r>
          </a:p>
          <a:p>
            <a:r>
              <a:rPr lang="en-GB" u="sng" dirty="0">
                <a:hlinkClick r:id="rId10"/>
              </a:rPr>
              <a:t>http://www.ase.org.uk/journals/primary-science/issue-contents</a:t>
            </a:r>
            <a:r>
              <a:rPr lang="en-GB" u="sng" dirty="0" smtClean="0">
                <a:hlinkClick r:id="rId10"/>
              </a:rPr>
              <a:t>/</a:t>
            </a:r>
            <a:endParaRPr lang="en-GB" u="sng" dirty="0" smtClean="0"/>
          </a:p>
          <a:p>
            <a:endParaRPr lang="en-GB" u="sng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48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u="sng" dirty="0">
                <a:solidFill>
                  <a:schemeClr val="tx1"/>
                </a:solidFill>
              </a:rPr>
              <a:t>TEXTBOOKS a selection: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Allen, M. (2016) </a:t>
            </a:r>
            <a:r>
              <a:rPr lang="en-GB" i="1" dirty="0" smtClean="0">
                <a:solidFill>
                  <a:schemeClr val="tx1"/>
                </a:solidFill>
              </a:rPr>
              <a:t>The Best Ways to Teach Primary Science, Research into Practice. </a:t>
            </a:r>
            <a:r>
              <a:rPr lang="en-GB" dirty="0" smtClean="0">
                <a:solidFill>
                  <a:schemeClr val="tx1"/>
                </a:solidFill>
              </a:rPr>
              <a:t>London: Open University Press.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</a:rPr>
              <a:t>Anon. (2007) </a:t>
            </a:r>
            <a:r>
              <a:rPr lang="en-GB" b="1" i="1" dirty="0" smtClean="0">
                <a:solidFill>
                  <a:schemeClr val="tx1"/>
                </a:solidFill>
              </a:rPr>
              <a:t>Scientific Enquiry Materials. </a:t>
            </a:r>
            <a:r>
              <a:rPr lang="en-GB" b="1" dirty="0" smtClean="0">
                <a:solidFill>
                  <a:schemeClr val="tx1"/>
                </a:solidFill>
              </a:rPr>
              <a:t>CRIPSAT. Cardiff. Zenith Media.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tx1"/>
                </a:solidFill>
              </a:rPr>
              <a:t>Harlen</a:t>
            </a:r>
            <a:r>
              <a:rPr lang="en-GB" dirty="0" smtClean="0">
                <a:solidFill>
                  <a:schemeClr val="tx1"/>
                </a:solidFill>
              </a:rPr>
              <a:t>, W. &amp; </a:t>
            </a:r>
            <a:r>
              <a:rPr lang="en-GB" dirty="0" err="1" smtClean="0">
                <a:solidFill>
                  <a:schemeClr val="tx1"/>
                </a:solidFill>
              </a:rPr>
              <a:t>Qualter</a:t>
            </a:r>
            <a:r>
              <a:rPr lang="en-GB" dirty="0" smtClean="0">
                <a:solidFill>
                  <a:schemeClr val="tx1"/>
                </a:solidFill>
              </a:rPr>
              <a:t>, A. (2014) </a:t>
            </a:r>
            <a:r>
              <a:rPr lang="en-GB" i="1" dirty="0" smtClean="0">
                <a:solidFill>
                  <a:schemeClr val="tx1"/>
                </a:solidFill>
              </a:rPr>
              <a:t>The Teaching of Science in Primary School (6</a:t>
            </a:r>
            <a:r>
              <a:rPr lang="en-GB" i="1" baseline="30000" dirty="0" smtClean="0">
                <a:solidFill>
                  <a:schemeClr val="tx1"/>
                </a:solidFill>
              </a:rPr>
              <a:t>th</a:t>
            </a:r>
            <a:r>
              <a:rPr lang="en-GB" i="1" dirty="0" smtClean="0">
                <a:solidFill>
                  <a:schemeClr val="tx1"/>
                </a:solidFill>
              </a:rPr>
              <a:t> </a:t>
            </a:r>
            <a:r>
              <a:rPr lang="en-GB" i="1" dirty="0">
                <a:solidFill>
                  <a:schemeClr val="tx1"/>
                </a:solidFill>
              </a:rPr>
              <a:t>E</a:t>
            </a:r>
            <a:r>
              <a:rPr lang="en-GB" i="1" dirty="0" smtClean="0">
                <a:solidFill>
                  <a:schemeClr val="tx1"/>
                </a:solidFill>
              </a:rPr>
              <a:t>d). </a:t>
            </a:r>
            <a:r>
              <a:rPr lang="en-GB" dirty="0" smtClean="0">
                <a:solidFill>
                  <a:schemeClr val="tx1"/>
                </a:solidFill>
              </a:rPr>
              <a:t>Oxon: David Fulton.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Loxley, P. et al.(2014) </a:t>
            </a:r>
            <a:r>
              <a:rPr lang="en-GB" i="1" dirty="0" smtClean="0">
                <a:solidFill>
                  <a:schemeClr val="tx1"/>
                </a:solidFill>
              </a:rPr>
              <a:t>Teaching Primary Science, promoting enjoyment and developing understanding (2</a:t>
            </a:r>
            <a:r>
              <a:rPr lang="en-GB" i="1" baseline="30000" dirty="0" smtClean="0">
                <a:solidFill>
                  <a:schemeClr val="tx1"/>
                </a:solidFill>
              </a:rPr>
              <a:t>nd</a:t>
            </a:r>
            <a:r>
              <a:rPr lang="en-GB" i="1" dirty="0" smtClean="0">
                <a:solidFill>
                  <a:schemeClr val="tx1"/>
                </a:solidFill>
              </a:rPr>
              <a:t> Ed)</a:t>
            </a:r>
            <a:r>
              <a:rPr lang="en-GB" dirty="0" smtClean="0">
                <a:solidFill>
                  <a:schemeClr val="tx1"/>
                </a:solidFill>
              </a:rPr>
              <a:t>. </a:t>
            </a:r>
          </a:p>
          <a:p>
            <a:pPr marL="0" indent="0">
              <a:buNone/>
            </a:pPr>
            <a:r>
              <a:rPr lang="en-GB" b="1" dirty="0" err="1" smtClean="0">
                <a:solidFill>
                  <a:schemeClr val="tx1"/>
                </a:solidFill>
              </a:rPr>
              <a:t>Lakin</a:t>
            </a:r>
            <a:r>
              <a:rPr lang="en-GB" b="1" dirty="0" smtClean="0">
                <a:solidFill>
                  <a:schemeClr val="tx1"/>
                </a:solidFill>
              </a:rPr>
              <a:t>, L. (2013) </a:t>
            </a:r>
            <a:r>
              <a:rPr lang="en-GB" b="1" i="1" dirty="0" smtClean="0">
                <a:solidFill>
                  <a:schemeClr val="tx1"/>
                </a:solidFill>
              </a:rPr>
              <a:t>Developing Independent Learning in Science</a:t>
            </a:r>
            <a:r>
              <a:rPr lang="en-GB" b="1" dirty="0" smtClean="0">
                <a:solidFill>
                  <a:schemeClr val="tx1"/>
                </a:solidFill>
              </a:rPr>
              <a:t>. Maidenhead: OU Press.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Russell, T. &amp; </a:t>
            </a:r>
            <a:r>
              <a:rPr lang="en-GB" dirty="0" err="1" smtClean="0">
                <a:solidFill>
                  <a:schemeClr val="tx1"/>
                </a:solidFill>
              </a:rPr>
              <a:t>McGuigan</a:t>
            </a:r>
            <a:r>
              <a:rPr lang="en-GB" dirty="0" smtClean="0">
                <a:solidFill>
                  <a:schemeClr val="tx1"/>
                </a:solidFill>
              </a:rPr>
              <a:t>, L. (2016) </a:t>
            </a:r>
            <a:r>
              <a:rPr lang="en-GB" i="1" dirty="0" smtClean="0">
                <a:solidFill>
                  <a:schemeClr val="tx1"/>
                </a:solidFill>
              </a:rPr>
              <a:t>Exploring Science with Young Children. </a:t>
            </a:r>
            <a:r>
              <a:rPr lang="en-GB" dirty="0" smtClean="0">
                <a:solidFill>
                  <a:schemeClr val="tx1"/>
                </a:solidFill>
              </a:rPr>
              <a:t>London: Sage.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Turner, J. et al. (2011) </a:t>
            </a:r>
            <a:r>
              <a:rPr lang="en-GB" b="1" i="1" dirty="0" smtClean="0">
                <a:solidFill>
                  <a:schemeClr val="tx1"/>
                </a:solidFill>
              </a:rPr>
              <a:t>It’s </a:t>
            </a:r>
            <a:r>
              <a:rPr lang="en-GB" b="1" i="1" dirty="0">
                <a:solidFill>
                  <a:schemeClr val="tx1"/>
                </a:solidFill>
              </a:rPr>
              <a:t>not fair or is it</a:t>
            </a:r>
            <a:r>
              <a:rPr lang="en-GB" b="1" i="1" dirty="0" smtClean="0">
                <a:solidFill>
                  <a:schemeClr val="tx1"/>
                </a:solidFill>
              </a:rPr>
              <a:t>?. </a:t>
            </a:r>
            <a:r>
              <a:rPr lang="en-GB" b="1" dirty="0" err="1" smtClean="0">
                <a:solidFill>
                  <a:schemeClr val="tx1"/>
                </a:solidFill>
              </a:rPr>
              <a:t>Sandbach</a:t>
            </a:r>
            <a:r>
              <a:rPr lang="en-GB" b="1" dirty="0" smtClean="0">
                <a:solidFill>
                  <a:schemeClr val="tx1"/>
                </a:solidFill>
              </a:rPr>
              <a:t>: </a:t>
            </a:r>
            <a:r>
              <a:rPr lang="en-GB" b="1" dirty="0">
                <a:solidFill>
                  <a:schemeClr val="tx1"/>
                </a:solidFill>
              </a:rPr>
              <a:t>MHE.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31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302</TotalTime>
  <Words>984</Words>
  <Application>Microsoft Office PowerPoint</Application>
  <PresentationFormat>Widescreen</PresentationFormat>
  <Paragraphs>146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Century Gothic</vt:lpstr>
      <vt:lpstr>Wingdings</vt:lpstr>
      <vt:lpstr>Wingdings 3</vt:lpstr>
      <vt:lpstr>Wisp</vt:lpstr>
      <vt:lpstr>Science and Technology / Lecture 5:</vt:lpstr>
      <vt:lpstr>Review: ACTIVE LEARNING</vt:lpstr>
      <vt:lpstr>Encouraging pupils’ independence and active learning outcomes</vt:lpstr>
      <vt:lpstr>Plan to encourage independence and embed active learning opportunities into:</vt:lpstr>
      <vt:lpstr>TAPS: SCIENCE AND TECHNOLOGY</vt:lpstr>
      <vt:lpstr>Year 5 Cadoxton with Miss Whitaker Making a Christmas tree buzzer game</vt:lpstr>
      <vt:lpstr>Y cwricwlwm presennol /  The current curriculum</vt:lpstr>
      <vt:lpstr>PowerPoint Presentation</vt:lpstr>
      <vt:lpstr>PowerPoint Presentation</vt:lpstr>
      <vt:lpstr>Bringing science and technology together in practice: “Whoosh” Cars</vt:lpstr>
      <vt:lpstr>Whoosh https://www.wikihow.com/Make-a-Balloon-Car </vt:lpstr>
      <vt:lpstr>Make and test: </vt:lpstr>
      <vt:lpstr> Make a Scribble Bot</vt:lpstr>
      <vt:lpstr>See also Twang Car https://www.wikihow.com/Make-a-Rubber-Band-Car </vt:lpstr>
      <vt:lpstr>Teacher Assessment in Primary Science (TAPS) Cymru – on Moodle</vt:lpstr>
      <vt:lpstr> Further research</vt:lpstr>
      <vt:lpstr>Further research</vt:lpstr>
      <vt:lpstr>Directed reading</vt:lpstr>
      <vt:lpstr>Websites</vt:lpstr>
      <vt:lpstr>TEXTBOOKS a selection: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ACTIVE LEARNING</dc:title>
  <dc:creator>Ceri Lewis</dc:creator>
  <cp:lastModifiedBy>Ruth Thomas</cp:lastModifiedBy>
  <cp:revision>18</cp:revision>
  <cp:lastPrinted>2018-12-21T12:44:57Z</cp:lastPrinted>
  <dcterms:created xsi:type="dcterms:W3CDTF">2018-12-18T09:50:28Z</dcterms:created>
  <dcterms:modified xsi:type="dcterms:W3CDTF">2018-12-21T15:01:29Z</dcterms:modified>
</cp:coreProperties>
</file>