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18" r:id="rId2"/>
    <p:sldId id="306" r:id="rId3"/>
    <p:sldId id="307" r:id="rId4"/>
    <p:sldId id="308" r:id="rId5"/>
    <p:sldId id="309" r:id="rId6"/>
    <p:sldId id="310" r:id="rId7"/>
    <p:sldId id="312" r:id="rId8"/>
    <p:sldId id="313" r:id="rId9"/>
    <p:sldId id="314" r:id="rId10"/>
    <p:sldId id="315" r:id="rId11"/>
    <p:sldId id="316" r:id="rId12"/>
    <p:sldId id="31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Sin estilo, cuadrícula de la tabla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278" y="2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352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481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161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953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175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581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4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21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75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9087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113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767F4-AC7C-46F4-B66C-7F44AC94B332}" type="datetimeFigureOut">
              <a:rPr lang="en-GB" smtClean="0"/>
              <a:pPr/>
              <a:t>01/03/2019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82698E-006D-4D09-8927-337A3865231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699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185190" y="738282"/>
            <a:ext cx="669674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PROJECT PLANNING, MONITORING AND CONTROL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979004" y="3717032"/>
            <a:ext cx="517410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INCENTIVE SCHEMES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55670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1331640" y="1988840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HOW WOULD YOU INCREASE PRODUCTIVITY?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971600" y="2456795"/>
            <a:ext cx="691276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Show no </a:t>
            </a:r>
            <a:r>
              <a:rPr lang="es-ES_tradnl" sz="2000" b="1" dirty="0" err="1" smtClean="0"/>
              <a:t>favouratism</a:t>
            </a:r>
            <a:endParaRPr lang="es-ES_tradnl" sz="2000" b="1" dirty="0" smtClean="0"/>
          </a:p>
          <a:p>
            <a:pPr lvl="1"/>
            <a:r>
              <a:rPr lang="es-ES_tradnl" sz="2000" dirty="0" err="1" smtClean="0"/>
              <a:t>It’s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demotivating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others</a:t>
            </a:r>
            <a:endParaRPr lang="es-ES_tradnl" sz="2000" dirty="0" smtClean="0"/>
          </a:p>
          <a:p>
            <a:r>
              <a:rPr lang="es-ES_tradnl" sz="2000" b="1" dirty="0" err="1" smtClean="0"/>
              <a:t>Recognition</a:t>
            </a:r>
            <a:endParaRPr lang="es-ES_tradnl" sz="2000" b="1" dirty="0" smtClean="0"/>
          </a:p>
          <a:p>
            <a:pPr lvl="1"/>
            <a:r>
              <a:rPr lang="es-ES_tradnl" sz="2000" dirty="0" smtClean="0"/>
              <a:t>A simple “</a:t>
            </a:r>
            <a:r>
              <a:rPr lang="es-ES_tradnl" sz="2000" dirty="0" err="1" smtClean="0"/>
              <a:t>pat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back” can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effective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increasing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individuals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satisfaction</a:t>
            </a:r>
            <a:endParaRPr lang="es-ES_tradnl" sz="2000" dirty="0" smtClean="0"/>
          </a:p>
          <a:p>
            <a:r>
              <a:rPr lang="es-ES_tradnl" sz="2000" b="1" dirty="0" err="1" smtClean="0"/>
              <a:t>Offer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good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working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environment</a:t>
            </a:r>
            <a:endParaRPr lang="es-ES_tradnl" sz="2000" b="1" dirty="0" smtClean="0"/>
          </a:p>
          <a:p>
            <a:pPr lvl="1"/>
            <a:r>
              <a:rPr lang="es-ES_tradnl" sz="2000" dirty="0" err="1" smtClean="0"/>
              <a:t>Welfare</a:t>
            </a:r>
            <a:r>
              <a:rPr lang="es-ES_tradnl" sz="2000" dirty="0" smtClean="0"/>
              <a:t>, safety, </a:t>
            </a:r>
            <a:r>
              <a:rPr lang="es-ES_tradnl" sz="2000" dirty="0" err="1" smtClean="0"/>
              <a:t>cleanliness</a:t>
            </a:r>
            <a:endParaRPr lang="es-ES_tradnl" sz="2000" dirty="0" smtClean="0"/>
          </a:p>
          <a:p>
            <a:r>
              <a:rPr lang="es-ES_tradnl" sz="2000" b="1" dirty="0" err="1" smtClean="0"/>
              <a:t>Offer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security</a:t>
            </a:r>
            <a:endParaRPr lang="es-ES_tradnl" sz="2000" b="1" dirty="0" smtClean="0"/>
          </a:p>
          <a:p>
            <a:r>
              <a:rPr lang="es-ES_tradnl" sz="2000" b="1" dirty="0" err="1" smtClean="0"/>
              <a:t>Supervision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involvement</a:t>
            </a:r>
            <a:endParaRPr lang="es-ES_tradnl" sz="2000" b="1" dirty="0" smtClean="0"/>
          </a:p>
          <a:p>
            <a:pPr lvl="1"/>
            <a:r>
              <a:rPr lang="es-ES_tradnl" sz="2000" dirty="0" err="1" smtClean="0"/>
              <a:t>Nurtures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develop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team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environment</a:t>
            </a:r>
            <a:endParaRPr lang="es-ES_tradnl" sz="2000" dirty="0" smtClean="0"/>
          </a:p>
          <a:p>
            <a:r>
              <a:rPr lang="es-ES_tradnl" sz="2000" b="1" dirty="0" err="1" smtClean="0"/>
              <a:t>Achievements</a:t>
            </a:r>
            <a:r>
              <a:rPr lang="es-ES_tradnl" sz="2000" b="1" dirty="0" smtClean="0"/>
              <a:t>, </a:t>
            </a:r>
            <a:r>
              <a:rPr lang="es-ES_tradnl" sz="2000" b="1" dirty="0" err="1" smtClean="0"/>
              <a:t>reponsibility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autonomy</a:t>
            </a:r>
            <a:endParaRPr lang="es-ES_tradnl" sz="2000" b="1" dirty="0" smtClean="0"/>
          </a:p>
          <a:p>
            <a:pPr lvl="1"/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offers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increased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opportunities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satisfaction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grpSp>
        <p:nvGrpSpPr>
          <p:cNvPr id="6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77768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WHY AN INCENTIVE SCHEME? OBJECTIVE CRITERIA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971600" y="2996952"/>
            <a:ext cx="7488832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400" dirty="0" err="1" smtClean="0"/>
              <a:t>Reducing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costs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Increase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efficiency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Increase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productivity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smtClean="0"/>
              <a:t>Reduce </a:t>
            </a:r>
            <a:r>
              <a:rPr lang="es-ES_tradnl" sz="2400" dirty="0" err="1" smtClean="0"/>
              <a:t>activity</a:t>
            </a:r>
            <a:r>
              <a:rPr lang="es-ES_tradnl" sz="2400" dirty="0" smtClean="0"/>
              <a:t> (reduce </a:t>
            </a:r>
            <a:r>
              <a:rPr lang="es-ES_tradnl" sz="2400" dirty="0" err="1" smtClean="0"/>
              <a:t>contract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durations</a:t>
            </a:r>
            <a:r>
              <a:rPr lang="es-ES_tradnl" sz="2400" dirty="0" smtClean="0"/>
              <a:t> – reduce </a:t>
            </a:r>
            <a:r>
              <a:rPr lang="es-ES_tradnl" sz="2400" dirty="0" err="1" smtClean="0"/>
              <a:t>costs</a:t>
            </a:r>
            <a:r>
              <a:rPr lang="es-ES_tradnl" sz="2400" dirty="0" smtClean="0"/>
              <a:t>)</a:t>
            </a:r>
          </a:p>
          <a:p>
            <a:pPr>
              <a:spcAft>
                <a:spcPts val="600"/>
              </a:spcAft>
            </a:pPr>
            <a:r>
              <a:rPr lang="es-ES_tradnl" sz="2400" dirty="0" smtClean="0"/>
              <a:t>Reduce </a:t>
            </a:r>
            <a:r>
              <a:rPr lang="es-ES_tradnl" sz="2400" dirty="0" err="1" smtClean="0"/>
              <a:t>supervision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smtClean="0"/>
              <a:t>No </a:t>
            </a:r>
            <a:r>
              <a:rPr lang="es-ES_tradnl" sz="2400" dirty="0" err="1" smtClean="0"/>
              <a:t>reduction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quality</a:t>
            </a:r>
            <a:r>
              <a:rPr lang="es-ES_tradnl" sz="2400" dirty="0" smtClean="0"/>
              <a:t> </a:t>
            </a:r>
          </a:p>
          <a:p>
            <a:pPr>
              <a:spcAft>
                <a:spcPts val="600"/>
              </a:spcAft>
            </a:pPr>
            <a:endParaRPr lang="es-ES_tradnl" sz="2400" dirty="0" smtClean="0"/>
          </a:p>
          <a:p>
            <a:pPr>
              <a:spcAft>
                <a:spcPts val="600"/>
              </a:spcAft>
            </a:pP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DIFFICULTIES OF ACHIEVING THE CRITERIA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971600" y="2996952"/>
            <a:ext cx="6912768" cy="35086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s-ES_tradnl" sz="2400" dirty="0" err="1" smtClean="0"/>
              <a:t>Cooperation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labour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force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required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Realistic</a:t>
            </a:r>
            <a:r>
              <a:rPr lang="es-ES_tradnl" sz="2400" dirty="0" smtClean="0"/>
              <a:t> targets </a:t>
            </a:r>
            <a:r>
              <a:rPr lang="es-ES_tradnl" sz="2400" dirty="0" err="1" smtClean="0"/>
              <a:t>required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Quality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affected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Additional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staff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required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implement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scheme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result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reducing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workers</a:t>
            </a:r>
            <a:endParaRPr lang="es-ES_tradnl" sz="2400" dirty="0" smtClean="0"/>
          </a:p>
          <a:p>
            <a:pPr>
              <a:spcAft>
                <a:spcPts val="600"/>
              </a:spcAft>
            </a:pPr>
            <a:endParaRPr lang="es-ES_tradnl" sz="2400" dirty="0" smtClean="0"/>
          </a:p>
          <a:p>
            <a:pPr>
              <a:spcAft>
                <a:spcPts val="600"/>
              </a:spcAft>
            </a:pP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SCHEMES FOR MANAGERS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899592" y="2708920"/>
            <a:ext cx="770485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1.- Extra </a:t>
            </a:r>
            <a:r>
              <a:rPr lang="es-ES_tradnl" sz="2400" dirty="0" err="1" smtClean="0"/>
              <a:t>payments</a:t>
            </a:r>
            <a:r>
              <a:rPr lang="es-ES_tradnl" sz="2400" dirty="0" smtClean="0"/>
              <a:t> – as a </a:t>
            </a:r>
            <a:r>
              <a:rPr lang="es-ES_tradnl" sz="2400" dirty="0" err="1" smtClean="0"/>
              <a:t>result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increased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production</a:t>
            </a:r>
            <a:endParaRPr lang="es-ES_tradnl" sz="2400" dirty="0" smtClean="0"/>
          </a:p>
          <a:p>
            <a:r>
              <a:rPr lang="es-ES_tradnl" sz="2400" dirty="0" smtClean="0"/>
              <a:t>2.- </a:t>
            </a:r>
            <a:r>
              <a:rPr lang="es-ES_tradnl" sz="2400" dirty="0" err="1" smtClean="0"/>
              <a:t>Fringe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benefits</a:t>
            </a:r>
            <a:r>
              <a:rPr lang="es-ES_tradnl" sz="2400" dirty="0" smtClean="0"/>
              <a:t> – car, share </a:t>
            </a:r>
            <a:r>
              <a:rPr lang="es-ES_tradnl" sz="2400" dirty="0" err="1" smtClean="0"/>
              <a:t>options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bupa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fees</a:t>
            </a:r>
            <a:r>
              <a:rPr lang="es-ES_tradnl" sz="2400" dirty="0" smtClean="0"/>
              <a:t>, etc.</a:t>
            </a:r>
          </a:p>
          <a:p>
            <a:endParaRPr lang="es-ES_tradnl" dirty="0" smtClean="0"/>
          </a:p>
          <a:p>
            <a:endParaRPr lang="es-ES_tradnl" dirty="0" smtClean="0"/>
          </a:p>
          <a:p>
            <a:endParaRPr lang="es-ES_tradnl" dirty="0" smtClean="0"/>
          </a:p>
          <a:p>
            <a:r>
              <a:rPr lang="es-ES_tradnl" sz="2400" b="1" dirty="0" smtClean="0">
                <a:solidFill>
                  <a:schemeClr val="tx2"/>
                </a:solidFill>
              </a:rPr>
              <a:t>SCHEMES FOR OPERATIVES</a:t>
            </a:r>
          </a:p>
          <a:p>
            <a:endParaRPr lang="es-ES_tradnl" dirty="0" smtClean="0"/>
          </a:p>
          <a:p>
            <a:endParaRPr lang="es-ES_tradnl" dirty="0" smtClean="0"/>
          </a:p>
          <a:p>
            <a:r>
              <a:rPr lang="es-ES_tradnl" sz="2400" dirty="0" smtClean="0"/>
              <a:t>1.- </a:t>
            </a:r>
            <a:r>
              <a:rPr lang="es-ES_tradnl" sz="2400" dirty="0" err="1" smtClean="0"/>
              <a:t>Geared</a:t>
            </a:r>
            <a:r>
              <a:rPr lang="es-ES_tradnl" sz="2400" dirty="0" smtClean="0"/>
              <a:t> incentives</a:t>
            </a:r>
          </a:p>
          <a:p>
            <a:r>
              <a:rPr lang="es-ES_tradnl" sz="2400" dirty="0" smtClean="0"/>
              <a:t>2.- </a:t>
            </a:r>
            <a:r>
              <a:rPr lang="es-ES_tradnl" sz="2400" dirty="0" err="1" smtClean="0"/>
              <a:t>Standing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bonus</a:t>
            </a:r>
            <a:r>
              <a:rPr lang="es-ES_tradnl" sz="2400" dirty="0" smtClean="0"/>
              <a:t> incentives</a:t>
            </a:r>
          </a:p>
          <a:p>
            <a:endParaRPr lang="es-ES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GEARED INCENTIVE BONUS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971600" y="2492896"/>
            <a:ext cx="748883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Allow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making</a:t>
            </a:r>
            <a:r>
              <a:rPr lang="es-ES_tradnl" sz="2000" dirty="0" smtClean="0"/>
              <a:t> of extra </a:t>
            </a:r>
            <a:r>
              <a:rPr lang="es-ES_tradnl" sz="2000" dirty="0" err="1" smtClean="0"/>
              <a:t>payments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increased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productivity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b="1" dirty="0" err="1" smtClean="0"/>
              <a:t>Advantages</a:t>
            </a:r>
            <a:endParaRPr lang="es-ES_tradnl" sz="2000" b="1" dirty="0" smtClean="0"/>
          </a:p>
          <a:p>
            <a:pPr>
              <a:buFontTx/>
              <a:buChar char="-"/>
            </a:pPr>
            <a:r>
              <a:rPr lang="es-ES_tradnl" sz="2000" dirty="0" smtClean="0"/>
              <a:t>Reduce </a:t>
            </a:r>
            <a:r>
              <a:rPr lang="es-ES_tradnl" sz="2000" dirty="0" err="1" smtClean="0"/>
              <a:t>unit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costs</a:t>
            </a:r>
            <a:r>
              <a:rPr lang="es-ES_tradnl" sz="2000" dirty="0" smtClean="0"/>
              <a:t> as a </a:t>
            </a:r>
            <a:r>
              <a:rPr lang="es-ES_tradnl" sz="2000" dirty="0" err="1" smtClean="0"/>
              <a:t>result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increased</a:t>
            </a:r>
            <a:r>
              <a:rPr lang="es-ES_tradnl" sz="2000" dirty="0" smtClean="0"/>
              <a:t> output</a:t>
            </a:r>
          </a:p>
          <a:p>
            <a:pPr>
              <a:buFontTx/>
              <a:buChar char="-"/>
            </a:pPr>
            <a:r>
              <a:rPr lang="es-ES_tradnl" sz="2000" dirty="0" err="1" smtClean="0"/>
              <a:t>Make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supervisors</a:t>
            </a:r>
            <a:r>
              <a:rPr lang="es-ES_tradnl" sz="2000" dirty="0" smtClean="0"/>
              <a:t> more </a:t>
            </a:r>
            <a:r>
              <a:rPr lang="es-ES_tradnl" sz="2000" dirty="0" err="1" smtClean="0"/>
              <a:t>conscious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efficiency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Increase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levels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earnings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Increase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production</a:t>
            </a:r>
            <a:r>
              <a:rPr lang="es-ES_tradnl" sz="2000" dirty="0" smtClean="0"/>
              <a:t> – </a:t>
            </a:r>
            <a:r>
              <a:rPr lang="es-ES_tradnl" sz="2000" dirty="0" err="1" smtClean="0"/>
              <a:t>accelerate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err="1" smtClean="0"/>
              <a:t>Earlier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handover</a:t>
            </a:r>
            <a:endParaRPr lang="es-ES_tradnl" sz="2000" dirty="0" smtClean="0"/>
          </a:p>
          <a:p>
            <a:pPr>
              <a:buFontTx/>
              <a:buChar char="-"/>
            </a:pPr>
            <a:r>
              <a:rPr lang="es-ES_tradnl" sz="2000" dirty="0" smtClean="0"/>
              <a:t>Reduce </a:t>
            </a:r>
            <a:r>
              <a:rPr lang="es-ES_tradnl" sz="2000" dirty="0" err="1" smtClean="0"/>
              <a:t>supervision</a:t>
            </a:r>
            <a:r>
              <a:rPr lang="es-ES_tradnl" sz="2000" dirty="0" smtClean="0"/>
              <a:t> time</a:t>
            </a:r>
          </a:p>
          <a:p>
            <a:pPr>
              <a:buFontTx/>
              <a:buChar char="-"/>
            </a:pPr>
            <a:endParaRPr lang="es-ES_tradnl" sz="2000" dirty="0" smtClean="0"/>
          </a:p>
          <a:p>
            <a:r>
              <a:rPr lang="es-ES_tradnl" sz="2000" b="1" dirty="0" err="1" smtClean="0"/>
              <a:t>Disadvantages</a:t>
            </a:r>
            <a:endParaRPr lang="es-ES_tradnl" sz="2000" b="1" dirty="0" smtClean="0"/>
          </a:p>
          <a:p>
            <a:r>
              <a:rPr lang="es-ES_tradnl" sz="2000" dirty="0" smtClean="0"/>
              <a:t>-</a:t>
            </a:r>
            <a:r>
              <a:rPr lang="es-ES_tradnl" sz="2000" dirty="0" err="1" smtClean="0"/>
              <a:t>Quality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workmanship</a:t>
            </a:r>
            <a:endParaRPr lang="es-ES_tradnl" sz="2000" dirty="0" smtClean="0"/>
          </a:p>
          <a:p>
            <a:endParaRPr lang="es-ES_tradnl" sz="2000" dirty="0" smtClean="0"/>
          </a:p>
          <a:p>
            <a:endParaRPr lang="es-ES" sz="20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GEARED INCENTIVE BONUS</a:t>
            </a:r>
            <a:endParaRPr lang="es-ES" sz="2400" b="1" dirty="0"/>
          </a:p>
        </p:txBody>
      </p:sp>
      <p:sp>
        <p:nvSpPr>
          <p:cNvPr id="5" name="4 CuadroTexto"/>
          <p:cNvSpPr txBox="1"/>
          <p:nvPr/>
        </p:nvSpPr>
        <p:spPr>
          <a:xfrm>
            <a:off x="683568" y="2564904"/>
            <a:ext cx="84604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calculations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simple</a:t>
            </a:r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paid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weekly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maximum</a:t>
            </a:r>
            <a:r>
              <a:rPr lang="es-ES_tradnl" sz="2400" dirty="0" smtClean="0"/>
              <a:t> 2 </a:t>
            </a:r>
            <a:r>
              <a:rPr lang="es-ES_tradnl" sz="2400" dirty="0" err="1" smtClean="0"/>
              <a:t>weeks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arrears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smtClean="0"/>
              <a:t>No </a:t>
            </a:r>
            <a:r>
              <a:rPr lang="es-ES_tradnl" sz="2400" dirty="0" err="1" smtClean="0"/>
              <a:t>maximum</a:t>
            </a:r>
            <a:endParaRPr lang="es-ES_tradnl" sz="2400" dirty="0" smtClean="0"/>
          </a:p>
          <a:p>
            <a:r>
              <a:rPr lang="es-ES_tradnl" sz="2400" dirty="0" err="1" smtClean="0"/>
              <a:t>Excessive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reduced</a:t>
            </a:r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earnings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affected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delays</a:t>
            </a:r>
            <a:endParaRPr lang="es-ES_tradnl" sz="2400" dirty="0" smtClean="0"/>
          </a:p>
          <a:p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week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averaged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bad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week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Man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r>
              <a:rPr lang="es-ES_tradnl" sz="2400" dirty="0" smtClean="0"/>
              <a:t> as target</a:t>
            </a:r>
          </a:p>
          <a:p>
            <a:r>
              <a:rPr lang="es-ES_tradnl" sz="2400" dirty="0" smtClean="0"/>
              <a:t>Targets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issued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before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commencing</a:t>
            </a:r>
            <a:r>
              <a:rPr lang="es-ES_tradnl" sz="2400" dirty="0" smtClean="0"/>
              <a:t> </a:t>
            </a: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GEARED INCENTIVE BONUS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971600" y="3068960"/>
            <a:ext cx="6912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schemes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should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self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financing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operatives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receiving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percentage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saving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If</a:t>
            </a:r>
            <a:r>
              <a:rPr lang="es-ES_tradnl" sz="2400" dirty="0" smtClean="0"/>
              <a:t> a </a:t>
            </a:r>
            <a:r>
              <a:rPr lang="es-ES_tradnl" sz="2400" dirty="0" err="1" smtClean="0"/>
              <a:t>standard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rate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production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maintained</a:t>
            </a:r>
            <a:r>
              <a:rPr lang="es-ES_tradnl" sz="2400" dirty="0" smtClean="0"/>
              <a:t> – </a:t>
            </a:r>
            <a:r>
              <a:rPr lang="es-ES_tradnl" sz="2400" dirty="0" err="1" smtClean="0"/>
              <a:t>increase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wages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33.3%</a:t>
            </a: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84482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BONUS CALCULATIONS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1115616" y="3284984"/>
            <a:ext cx="69127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Time </a:t>
            </a:r>
            <a:r>
              <a:rPr lang="es-ES_tradnl" sz="2400" dirty="0" err="1" smtClean="0"/>
              <a:t>saved</a:t>
            </a:r>
            <a:r>
              <a:rPr lang="es-ES_tradnl" sz="2400" dirty="0" smtClean="0"/>
              <a:t> = Target – time </a:t>
            </a:r>
            <a:r>
              <a:rPr lang="es-ES_tradnl" sz="2400" dirty="0" err="1" smtClean="0"/>
              <a:t>taken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= time </a:t>
            </a:r>
            <a:r>
              <a:rPr lang="es-ES_tradnl" sz="2400" dirty="0" err="1" smtClean="0"/>
              <a:t>saved</a:t>
            </a:r>
            <a:r>
              <a:rPr lang="es-ES_tradnl" sz="2400" dirty="0" smtClean="0"/>
              <a:t>  x  %</a:t>
            </a:r>
            <a:r>
              <a:rPr lang="es-ES_tradnl" sz="2400" dirty="0" err="1" smtClean="0"/>
              <a:t>payback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pay</a:t>
            </a:r>
            <a:r>
              <a:rPr lang="es-ES_tradnl" sz="2400" dirty="0" smtClean="0"/>
              <a:t> = </a:t>
            </a:r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 x  </a:t>
            </a:r>
            <a:r>
              <a:rPr lang="es-ES_tradnl" sz="2400" dirty="0" err="1" smtClean="0"/>
              <a:t>basic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rate</a:t>
            </a: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48478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EXAMPLE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179512" y="2132856"/>
            <a:ext cx="28083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smtClean="0"/>
              <a:t>2 </a:t>
            </a:r>
            <a:r>
              <a:rPr lang="es-ES_tradnl" dirty="0" err="1" smtClean="0"/>
              <a:t>bricklayers</a:t>
            </a:r>
            <a:r>
              <a:rPr lang="es-ES_tradnl" dirty="0" smtClean="0"/>
              <a:t> + 1 </a:t>
            </a:r>
            <a:r>
              <a:rPr lang="es-ES_tradnl" dirty="0" err="1" smtClean="0"/>
              <a:t>labourer</a:t>
            </a:r>
            <a:r>
              <a:rPr lang="es-ES_tradnl" dirty="0" smtClean="0"/>
              <a:t> </a:t>
            </a:r>
            <a:r>
              <a:rPr lang="es-ES_tradnl" dirty="0" err="1" smtClean="0"/>
              <a:t>carry</a:t>
            </a:r>
            <a:r>
              <a:rPr lang="es-ES_tradnl" dirty="0" smtClean="0"/>
              <a:t> </a:t>
            </a:r>
            <a:r>
              <a:rPr lang="es-ES_tradnl" dirty="0" err="1" smtClean="0"/>
              <a:t>out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following</a:t>
            </a:r>
            <a:r>
              <a:rPr lang="es-ES_tradnl" dirty="0" smtClean="0"/>
              <a:t> </a:t>
            </a:r>
            <a:r>
              <a:rPr lang="es-ES_tradnl" dirty="0" err="1" smtClean="0"/>
              <a:t>work</a:t>
            </a:r>
            <a:r>
              <a:rPr lang="es-ES_tradnl" dirty="0" smtClean="0"/>
              <a:t> in a </a:t>
            </a:r>
            <a:r>
              <a:rPr lang="es-ES_tradnl" dirty="0" err="1" smtClean="0"/>
              <a:t>week</a:t>
            </a:r>
            <a:endParaRPr lang="es-ES_tradnl" dirty="0" smtClean="0"/>
          </a:p>
          <a:p>
            <a:r>
              <a:rPr lang="es-ES_tradnl" dirty="0" smtClean="0"/>
              <a:t>(38 </a:t>
            </a:r>
            <a:r>
              <a:rPr lang="es-ES_tradnl" dirty="0" err="1" smtClean="0"/>
              <a:t>hours</a:t>
            </a:r>
            <a:r>
              <a:rPr lang="es-ES_tradnl" dirty="0" smtClean="0"/>
              <a:t>/</a:t>
            </a:r>
            <a:r>
              <a:rPr lang="es-ES_tradnl" dirty="0" err="1" smtClean="0"/>
              <a:t>week</a:t>
            </a:r>
            <a:r>
              <a:rPr lang="es-ES_tradnl" dirty="0" smtClean="0"/>
              <a:t>).</a:t>
            </a:r>
          </a:p>
          <a:p>
            <a:endParaRPr lang="es-ES_tradnl" dirty="0" smtClean="0"/>
          </a:p>
          <a:p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company</a:t>
            </a:r>
            <a:r>
              <a:rPr lang="es-ES_tradnl" dirty="0" smtClean="0"/>
              <a:t> has </a:t>
            </a:r>
            <a:r>
              <a:rPr lang="es-ES_tradnl" dirty="0" err="1" smtClean="0"/>
              <a:t>established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targets </a:t>
            </a:r>
            <a:r>
              <a:rPr lang="es-ES_tradnl" dirty="0" err="1" smtClean="0"/>
              <a:t>for</a:t>
            </a:r>
            <a:r>
              <a:rPr lang="es-ES_tradnl" dirty="0" smtClean="0"/>
              <a:t> </a:t>
            </a:r>
            <a:r>
              <a:rPr lang="es-ES_tradnl" dirty="0" err="1" smtClean="0"/>
              <a:t>every</a:t>
            </a:r>
            <a:r>
              <a:rPr lang="es-ES_tradnl" dirty="0" smtClean="0"/>
              <a:t> </a:t>
            </a:r>
            <a:r>
              <a:rPr lang="es-ES_tradnl" dirty="0" err="1" smtClean="0"/>
              <a:t>operation</a:t>
            </a:r>
            <a:r>
              <a:rPr lang="es-ES_tradnl" dirty="0" smtClean="0"/>
              <a:t> as </a:t>
            </a:r>
            <a:r>
              <a:rPr lang="es-ES_tradnl" dirty="0" err="1" smtClean="0"/>
              <a:t>it</a:t>
            </a:r>
            <a:r>
              <a:rPr lang="es-ES_tradnl" dirty="0" smtClean="0"/>
              <a:t> </a:t>
            </a:r>
            <a:r>
              <a:rPr lang="es-ES_tradnl" dirty="0" err="1" smtClean="0"/>
              <a:t>is</a:t>
            </a:r>
            <a:r>
              <a:rPr lang="es-ES_tradnl" dirty="0" smtClean="0"/>
              <a:t> </a:t>
            </a:r>
            <a:r>
              <a:rPr lang="es-ES_tradnl" dirty="0" err="1" smtClean="0"/>
              <a:t>shown</a:t>
            </a:r>
            <a:r>
              <a:rPr lang="es-ES_tradnl" dirty="0" smtClean="0"/>
              <a:t> in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same</a:t>
            </a:r>
            <a:r>
              <a:rPr lang="es-ES_tradnl" dirty="0" smtClean="0"/>
              <a:t> </a:t>
            </a:r>
            <a:r>
              <a:rPr lang="es-ES_tradnl" dirty="0" err="1" smtClean="0"/>
              <a:t>table</a:t>
            </a:r>
            <a:r>
              <a:rPr lang="es-ES_tradnl" dirty="0" smtClean="0"/>
              <a:t>.</a:t>
            </a:r>
          </a:p>
          <a:p>
            <a:r>
              <a:rPr lang="es-ES_tradnl" dirty="0" smtClean="0"/>
              <a:t>%</a:t>
            </a:r>
            <a:r>
              <a:rPr lang="es-ES_tradnl" dirty="0" err="1" smtClean="0"/>
              <a:t>payback</a:t>
            </a:r>
            <a:r>
              <a:rPr lang="es-ES_tradnl" dirty="0" smtClean="0"/>
              <a:t>: 50%</a:t>
            </a:r>
          </a:p>
          <a:p>
            <a:endParaRPr lang="es-ES_tradnl" dirty="0" smtClean="0"/>
          </a:p>
          <a:p>
            <a:r>
              <a:rPr lang="es-ES_tradnl" dirty="0" err="1" smtClean="0"/>
              <a:t>Calculate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bonus</a:t>
            </a:r>
            <a:r>
              <a:rPr lang="es-ES_tradnl" dirty="0" smtClean="0"/>
              <a:t> </a:t>
            </a:r>
            <a:r>
              <a:rPr lang="es-ES_tradnl" dirty="0" err="1" smtClean="0"/>
              <a:t>earned</a:t>
            </a:r>
            <a:r>
              <a:rPr lang="es-ES_tradnl" dirty="0" smtClean="0"/>
              <a:t> </a:t>
            </a:r>
            <a:r>
              <a:rPr lang="es-ES_tradnl" dirty="0" err="1" smtClean="0"/>
              <a:t>by</a:t>
            </a:r>
            <a:r>
              <a:rPr lang="es-ES_tradnl" dirty="0" smtClean="0"/>
              <a:t> </a:t>
            </a:r>
            <a:r>
              <a:rPr lang="es-ES_tradnl" dirty="0" err="1" smtClean="0"/>
              <a:t>this</a:t>
            </a:r>
            <a:r>
              <a:rPr lang="es-ES_tradnl" dirty="0" smtClean="0"/>
              <a:t> </a:t>
            </a:r>
            <a:r>
              <a:rPr lang="es-ES_tradnl" dirty="0" err="1" smtClean="0"/>
              <a:t>gang</a:t>
            </a:r>
            <a:r>
              <a:rPr lang="es-ES_tradnl" dirty="0" smtClean="0"/>
              <a:t> </a:t>
            </a:r>
            <a:r>
              <a:rPr lang="es-ES_tradnl" dirty="0" err="1" smtClean="0"/>
              <a:t>if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basic</a:t>
            </a:r>
            <a:r>
              <a:rPr lang="es-ES_tradnl" dirty="0" smtClean="0"/>
              <a:t> </a:t>
            </a:r>
            <a:r>
              <a:rPr lang="es-ES_tradnl" dirty="0" err="1" smtClean="0"/>
              <a:t>hourly</a:t>
            </a:r>
            <a:r>
              <a:rPr lang="es-ES_tradnl" dirty="0" smtClean="0"/>
              <a:t> </a:t>
            </a:r>
            <a:r>
              <a:rPr lang="es-ES_tradnl" dirty="0" err="1" smtClean="0"/>
              <a:t>rate</a:t>
            </a:r>
            <a:r>
              <a:rPr lang="es-ES_tradnl" dirty="0" smtClean="0"/>
              <a:t> </a:t>
            </a:r>
            <a:r>
              <a:rPr lang="es-ES_tradnl" dirty="0" err="1" smtClean="0"/>
              <a:t>is</a:t>
            </a:r>
            <a:r>
              <a:rPr lang="es-ES_tradnl" dirty="0" smtClean="0"/>
              <a:t> £8.50/</a:t>
            </a:r>
            <a:r>
              <a:rPr lang="es-ES_tradnl" dirty="0" err="1" smtClean="0"/>
              <a:t>hour</a:t>
            </a:r>
            <a:r>
              <a:rPr lang="es-ES_tradnl" dirty="0" smtClean="0"/>
              <a:t>.</a:t>
            </a:r>
            <a:endParaRPr lang="es-ES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1" name="10 Tabla"/>
          <p:cNvGraphicFramePr>
            <a:graphicFrameLocks noGrp="1"/>
          </p:cNvGraphicFramePr>
          <p:nvPr/>
        </p:nvGraphicFramePr>
        <p:xfrm>
          <a:off x="3047999" y="2204864"/>
          <a:ext cx="6096001" cy="4251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15952"/>
                <a:gridCol w="1728192"/>
                <a:gridCol w="17518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Operation</a:t>
                      </a:r>
                      <a:endParaRPr lang="es-E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Quantity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carried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out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by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this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gang</a:t>
                      </a:r>
                      <a:endParaRPr lang="es-E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Company</a:t>
                      </a:r>
                      <a:r>
                        <a:rPr lang="es-ES_tradnl" b="1" baseline="0" dirty="0" smtClean="0"/>
                        <a:t> targets</a:t>
                      </a:r>
                      <a:endParaRPr lang="es-ES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Brick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to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outer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skin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45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1.38 h/m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Cavity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insulation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44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1.16 h/m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150mm</a:t>
                      </a:r>
                      <a:r>
                        <a:rPr lang="es-ES_tradnl" baseline="0" dirty="0" smtClean="0"/>
                        <a:t> block </a:t>
                      </a:r>
                      <a:r>
                        <a:rPr lang="es-ES_tradnl" baseline="0" dirty="0" err="1" smtClean="0"/>
                        <a:t>inner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skin</a:t>
                      </a:r>
                      <a:r>
                        <a:rPr lang="es-ES_tradnl" baseline="0" dirty="0" smtClean="0"/>
                        <a:t>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43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1.88 h/m</a:t>
                      </a:r>
                      <a:r>
                        <a:rPr lang="es-ES_tradnl" baseline="30000" dirty="0" smtClean="0"/>
                        <a:t>2</a:t>
                      </a:r>
                      <a:endParaRPr lang="es-E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Form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openings</a:t>
                      </a:r>
                      <a:r>
                        <a:rPr lang="es-ES_tradnl" dirty="0" smtClean="0"/>
                        <a:t>: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 Block </a:t>
                      </a:r>
                      <a:r>
                        <a:rPr lang="es-ES_tradnl" dirty="0" err="1" smtClean="0"/>
                        <a:t>closing</a:t>
                      </a:r>
                      <a:r>
                        <a:rPr lang="es-ES_tradnl" dirty="0" smtClean="0"/>
                        <a:t> at </a:t>
                      </a:r>
                      <a:r>
                        <a:rPr lang="es-ES_tradnl" dirty="0" err="1" smtClean="0"/>
                        <a:t>sill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0.22 h/m</a:t>
                      </a:r>
                      <a:endParaRPr lang="es-E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</a:t>
                      </a:r>
                      <a:r>
                        <a:rPr lang="es-ES_tradnl" dirty="0" err="1" smtClean="0"/>
                        <a:t>Ditto</a:t>
                      </a:r>
                      <a:r>
                        <a:rPr lang="es-ES_tradnl" dirty="0" smtClean="0"/>
                        <a:t> at </a:t>
                      </a:r>
                      <a:r>
                        <a:rPr lang="es-ES_tradnl" dirty="0" err="1" smtClean="0"/>
                        <a:t>jamb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25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0.17 h/m</a:t>
                      </a:r>
                      <a:endParaRPr lang="es-E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-Vertical DPC at </a:t>
                      </a:r>
                      <a:r>
                        <a:rPr lang="es-ES_tradnl" dirty="0" err="1" smtClean="0"/>
                        <a:t>jamb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25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0.06 h/m</a:t>
                      </a:r>
                      <a:endParaRPr lang="es-E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-Lintel </a:t>
                      </a:r>
                      <a:r>
                        <a:rPr lang="es-ES_tradnl" dirty="0" err="1" smtClean="0"/>
                        <a:t>steel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combined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11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0.12 h/m</a:t>
                      </a:r>
                      <a:endParaRPr lang="es-E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-Horizontal</a:t>
                      </a:r>
                      <a:r>
                        <a:rPr lang="es-ES_tradnl" baseline="0" dirty="0" smtClean="0"/>
                        <a:t> DPC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11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0.08 h/m</a:t>
                      </a:r>
                      <a:endParaRPr lang="es-E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48478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EXAMPLE</a:t>
            </a:r>
            <a:endParaRPr lang="es-ES" sz="2400" b="1" dirty="0">
              <a:solidFill>
                <a:schemeClr val="tx2"/>
              </a:solidFill>
            </a:endParaRP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aphicFrame>
        <p:nvGraphicFramePr>
          <p:cNvPr id="11" name="10 Tabla"/>
          <p:cNvGraphicFramePr>
            <a:graphicFrameLocks noGrp="1"/>
          </p:cNvGraphicFramePr>
          <p:nvPr/>
        </p:nvGraphicFramePr>
        <p:xfrm>
          <a:off x="971600" y="1988840"/>
          <a:ext cx="7200800" cy="46228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00266"/>
                <a:gridCol w="1585702"/>
                <a:gridCol w="1607416"/>
                <a:gridCol w="160741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Operation</a:t>
                      </a:r>
                      <a:endParaRPr lang="es-E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Quantity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carried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out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by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this</a:t>
                      </a:r>
                      <a:r>
                        <a:rPr lang="es-ES_tradnl" b="1" dirty="0" smtClean="0"/>
                        <a:t> </a:t>
                      </a:r>
                      <a:r>
                        <a:rPr lang="es-ES_tradnl" b="1" dirty="0" err="1" smtClean="0"/>
                        <a:t>gang</a:t>
                      </a:r>
                      <a:endParaRPr lang="es-E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err="1" smtClean="0"/>
                        <a:t>Company</a:t>
                      </a:r>
                      <a:r>
                        <a:rPr lang="es-ES_tradnl" b="1" baseline="0" dirty="0" smtClean="0"/>
                        <a:t> targets</a:t>
                      </a:r>
                      <a:endParaRPr lang="es-E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_tradnl" b="1" dirty="0" smtClean="0"/>
                        <a:t>Total target</a:t>
                      </a:r>
                      <a:endParaRPr lang="es-ES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Brick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to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outer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skin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45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1.38 h/m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62.10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Cavity</a:t>
                      </a:r>
                      <a:r>
                        <a:rPr lang="es-ES_tradnl" dirty="0" smtClean="0"/>
                        <a:t> and </a:t>
                      </a:r>
                      <a:r>
                        <a:rPr lang="es-ES_tradnl" dirty="0" err="1" smtClean="0"/>
                        <a:t>insulation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44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1.16 h/m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51.04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150mm</a:t>
                      </a:r>
                      <a:r>
                        <a:rPr lang="es-ES_tradnl" baseline="0" dirty="0" smtClean="0"/>
                        <a:t> block </a:t>
                      </a:r>
                      <a:r>
                        <a:rPr lang="es-ES_tradnl" baseline="0" dirty="0" err="1" smtClean="0"/>
                        <a:t>inner</a:t>
                      </a:r>
                      <a:r>
                        <a:rPr lang="es-ES_tradnl" baseline="0" dirty="0" smtClean="0"/>
                        <a:t> </a:t>
                      </a:r>
                      <a:r>
                        <a:rPr lang="es-ES_tradnl" baseline="0" dirty="0" err="1" smtClean="0"/>
                        <a:t>skin</a:t>
                      </a:r>
                      <a:r>
                        <a:rPr lang="es-ES_tradnl" baseline="0" dirty="0" smtClean="0"/>
                        <a:t> 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43 m</a:t>
                      </a:r>
                      <a:r>
                        <a:rPr lang="es-ES_tradnl" baseline="30000" dirty="0" smtClean="0"/>
                        <a:t>2</a:t>
                      </a:r>
                      <a:endParaRPr lang="es-ES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1.88 h/m</a:t>
                      </a:r>
                      <a:r>
                        <a:rPr lang="es-ES_tradnl" baseline="30000" dirty="0" smtClean="0"/>
                        <a:t>2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81.84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err="1" smtClean="0"/>
                        <a:t>Form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openings</a:t>
                      </a:r>
                      <a:r>
                        <a:rPr lang="es-ES_tradnl" dirty="0" smtClean="0"/>
                        <a:t>: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 Block </a:t>
                      </a:r>
                      <a:r>
                        <a:rPr lang="es-ES_tradnl" dirty="0" err="1" smtClean="0"/>
                        <a:t>closing</a:t>
                      </a:r>
                      <a:r>
                        <a:rPr lang="es-ES_tradnl" dirty="0" smtClean="0"/>
                        <a:t> at </a:t>
                      </a:r>
                      <a:r>
                        <a:rPr lang="es-ES_tradnl" dirty="0" err="1" smtClean="0"/>
                        <a:t>sill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10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0.22 h/m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2.20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</a:t>
                      </a:r>
                      <a:r>
                        <a:rPr lang="es-ES_tradnl" dirty="0" err="1" smtClean="0"/>
                        <a:t>Ditto</a:t>
                      </a:r>
                      <a:r>
                        <a:rPr lang="es-ES_tradnl" dirty="0" smtClean="0"/>
                        <a:t> at </a:t>
                      </a:r>
                      <a:r>
                        <a:rPr lang="es-ES_tradnl" dirty="0" err="1" smtClean="0"/>
                        <a:t>jamb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25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0.17 h/m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4.25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-Vertical DPC at </a:t>
                      </a:r>
                      <a:r>
                        <a:rPr lang="es-ES_tradnl" dirty="0" err="1" smtClean="0"/>
                        <a:t>jamb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25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0.06 h/m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1.50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-Lintel </a:t>
                      </a:r>
                      <a:r>
                        <a:rPr lang="es-ES_tradnl" dirty="0" err="1" smtClean="0"/>
                        <a:t>steel</a:t>
                      </a:r>
                      <a:r>
                        <a:rPr lang="es-ES_tradnl" dirty="0" smtClean="0"/>
                        <a:t> </a:t>
                      </a:r>
                      <a:r>
                        <a:rPr lang="es-ES_tradnl" dirty="0" err="1" smtClean="0"/>
                        <a:t>combined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11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0.12 h/m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1.32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-Horizontal</a:t>
                      </a:r>
                      <a:r>
                        <a:rPr lang="es-ES_tradnl" baseline="0" dirty="0" smtClean="0"/>
                        <a:t> DPC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11 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_tradnl" dirty="0" smtClean="0"/>
                        <a:t>0.08 h/m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0.88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s-ES_tradnl" dirty="0" smtClean="0"/>
                        <a:t>TOTAL TARGET</a:t>
                      </a:r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s-E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s-ES_tradnl" baseline="0" dirty="0" smtClean="0"/>
                        <a:t>204.13 </a:t>
                      </a:r>
                      <a:r>
                        <a:rPr lang="es-ES_tradnl" baseline="0" dirty="0" err="1" smtClean="0"/>
                        <a:t>hours</a:t>
                      </a:r>
                      <a:endParaRPr lang="es-ES" baseline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899592" y="908720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INCENTIVE SCHEMES</a:t>
            </a:r>
            <a:endParaRPr lang="es-ES" sz="2400" b="1" dirty="0"/>
          </a:p>
        </p:txBody>
      </p:sp>
      <p:sp>
        <p:nvSpPr>
          <p:cNvPr id="3" name="2 CuadroTexto"/>
          <p:cNvSpPr txBox="1"/>
          <p:nvPr/>
        </p:nvSpPr>
        <p:spPr>
          <a:xfrm>
            <a:off x="899592" y="1484784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tx2"/>
                </a:solidFill>
              </a:rPr>
              <a:t>EXAMPLE</a:t>
            </a:r>
            <a:endParaRPr lang="es-ES" sz="2400" b="1" dirty="0">
              <a:solidFill>
                <a:schemeClr val="tx2"/>
              </a:solidFill>
            </a:endParaRPr>
          </a:p>
        </p:txBody>
      </p:sp>
      <p:sp>
        <p:nvSpPr>
          <p:cNvPr id="5" name="4 CuadroTexto"/>
          <p:cNvSpPr txBox="1"/>
          <p:nvPr/>
        </p:nvSpPr>
        <p:spPr>
          <a:xfrm>
            <a:off x="323528" y="2276872"/>
            <a:ext cx="80648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smtClean="0"/>
              <a:t>Time </a:t>
            </a:r>
            <a:r>
              <a:rPr lang="es-ES_tradnl" sz="2400" dirty="0" err="1" smtClean="0"/>
              <a:t>saved</a:t>
            </a:r>
            <a:r>
              <a:rPr lang="es-ES_tradnl" sz="2400" dirty="0" smtClean="0"/>
              <a:t> = target – time </a:t>
            </a:r>
            <a:r>
              <a:rPr lang="es-ES_tradnl" sz="2400" dirty="0" err="1" smtClean="0"/>
              <a:t>taken</a:t>
            </a:r>
            <a:endParaRPr lang="es-ES_tradnl" sz="2400" dirty="0" smtClean="0"/>
          </a:p>
          <a:p>
            <a:r>
              <a:rPr lang="es-ES_tradnl" sz="2400" dirty="0" smtClean="0"/>
              <a:t>Time </a:t>
            </a:r>
            <a:r>
              <a:rPr lang="es-ES_tradnl" sz="2400" dirty="0" err="1" smtClean="0"/>
              <a:t>saved</a:t>
            </a:r>
            <a:r>
              <a:rPr lang="es-ES_tradnl" sz="2400" dirty="0" smtClean="0"/>
              <a:t> = 204.13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– (38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/</a:t>
            </a:r>
            <a:r>
              <a:rPr lang="es-ES_tradnl" sz="2400" dirty="0" err="1" smtClean="0"/>
              <a:t>week</a:t>
            </a:r>
            <a:r>
              <a:rPr lang="es-ES_tradnl" sz="2400" dirty="0" smtClean="0"/>
              <a:t> x 3) = 90.13 </a:t>
            </a:r>
            <a:r>
              <a:rPr lang="es-ES_tradnl" sz="2400" dirty="0" err="1" smtClean="0"/>
              <a:t>hours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= time </a:t>
            </a:r>
            <a:r>
              <a:rPr lang="es-ES_tradnl" sz="2400" dirty="0" err="1" smtClean="0"/>
              <a:t>saved</a:t>
            </a:r>
            <a:r>
              <a:rPr lang="es-ES_tradnl" sz="2400" dirty="0" smtClean="0"/>
              <a:t>  x  %</a:t>
            </a:r>
            <a:r>
              <a:rPr lang="es-ES_tradnl" sz="2400" dirty="0" err="1" smtClean="0"/>
              <a:t>payback</a:t>
            </a:r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= 90.13  x  0.5 = 45 </a:t>
            </a:r>
            <a:r>
              <a:rPr lang="es-ES_tradnl" sz="2400" dirty="0" err="1" smtClean="0"/>
              <a:t>hours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pay</a:t>
            </a:r>
            <a:r>
              <a:rPr lang="es-ES_tradnl" sz="2400" dirty="0" smtClean="0"/>
              <a:t> = </a:t>
            </a:r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 x  </a:t>
            </a:r>
            <a:r>
              <a:rPr lang="es-ES_tradnl" sz="2400" dirty="0" err="1" smtClean="0"/>
              <a:t>basic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rate</a:t>
            </a:r>
            <a:endParaRPr lang="es-ES_tradnl" sz="2400" dirty="0" smtClean="0"/>
          </a:p>
          <a:p>
            <a:r>
              <a:rPr lang="es-ES_tradnl" sz="2400" dirty="0" err="1" smtClean="0"/>
              <a:t>Bonus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pay</a:t>
            </a:r>
            <a:r>
              <a:rPr lang="es-ES_tradnl" sz="2400" dirty="0" smtClean="0"/>
              <a:t> = 45  x  8.50 = £382.5</a:t>
            </a:r>
          </a:p>
          <a:p>
            <a:endParaRPr lang="es-ES_tradnl" sz="2400" dirty="0" smtClean="0"/>
          </a:p>
          <a:p>
            <a:r>
              <a:rPr lang="es-ES_tradnl" sz="2400" dirty="0" err="1" smtClean="0"/>
              <a:t>This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quantity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split</a:t>
            </a:r>
            <a:r>
              <a:rPr lang="es-ES_tradnl" sz="2400" dirty="0" smtClean="0"/>
              <a:t> as </a:t>
            </a:r>
            <a:r>
              <a:rPr lang="es-ES_tradnl" sz="2400" dirty="0" err="1" smtClean="0"/>
              <a:t>agreed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gang</a:t>
            </a:r>
            <a:endParaRPr lang="es-ES" sz="2400" dirty="0"/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 smtClean="0">
                  <a:solidFill>
                    <a:srgbClr val="0070C0"/>
                  </a:solidFill>
                </a:rPr>
                <a:t>WORK STUDY. INCENTIVE SCHEMES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1073</TotalTime>
  <Words>715</Words>
  <Application>Microsoft Office PowerPoint</Application>
  <PresentationFormat>On-screen Show (4:3)</PresentationFormat>
  <Paragraphs>183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</cp:lastModifiedBy>
  <cp:revision>32</cp:revision>
  <dcterms:created xsi:type="dcterms:W3CDTF">2015-03-06T13:39:48Z</dcterms:created>
  <dcterms:modified xsi:type="dcterms:W3CDTF">2019-03-01T10:21:38Z</dcterms:modified>
</cp:coreProperties>
</file>