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4"/>
  </p:notesMasterIdLst>
  <p:handoutMasterIdLst>
    <p:handoutMasterId r:id="rId25"/>
  </p:handoutMasterIdLst>
  <p:sldIdLst>
    <p:sldId id="256" r:id="rId4"/>
    <p:sldId id="258" r:id="rId5"/>
    <p:sldId id="298" r:id="rId6"/>
    <p:sldId id="299" r:id="rId7"/>
    <p:sldId id="300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7" r:id="rId16"/>
    <p:sldId id="294" r:id="rId17"/>
    <p:sldId id="295" r:id="rId18"/>
    <p:sldId id="296" r:id="rId19"/>
    <p:sldId id="301" r:id="rId20"/>
    <p:sldId id="302" r:id="rId21"/>
    <p:sldId id="303" r:id="rId22"/>
    <p:sldId id="285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85590" autoAdjust="0"/>
  </p:normalViewPr>
  <p:slideViewPr>
    <p:cSldViewPr>
      <p:cViewPr varScale="1">
        <p:scale>
          <a:sx n="100" d="100"/>
          <a:sy n="100" d="100"/>
        </p:scale>
        <p:origin x="1926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</a:t>
            </a:r>
          </a:p>
          <a:p>
            <a:r>
              <a:rPr lang="en-GB" dirty="0" smtClean="0"/>
              <a:t>https://unity3d.com/learn/tutorials/s/navigation</a:t>
            </a:r>
          </a:p>
          <a:p>
            <a:r>
              <a:rPr lang="en-GB" dirty="0" smtClean="0"/>
              <a:t>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238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</a:t>
            </a:r>
            <a:r>
              <a:rPr lang="en-GB" baseline="0" dirty="0" smtClean="0"/>
              <a:t> https://docs.unity3d.com/Manual/nav-NavigationSystem.html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524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5441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Manual/Coroutines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unity3d.com/ScriptReference/AI.NavMeshAgent.CalculatePath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AI.NavMeshPathStatus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docs.unity3d.com/ScriptReference/Physics.Raycast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Coroutines</a:t>
            </a:r>
            <a:r>
              <a:rPr lang="en-GB" dirty="0" smtClean="0"/>
              <a:t> and </a:t>
            </a:r>
            <a:r>
              <a:rPr lang="en-GB" dirty="0" err="1" smtClean="0"/>
              <a:t>NavMesh</a:t>
            </a:r>
            <a:r>
              <a:rPr lang="en-GB" dirty="0" smtClean="0"/>
              <a:t> </a:t>
            </a:r>
            <a:r>
              <a:rPr lang="en-GB" dirty="0"/>
              <a:t>Agents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6: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 smtClean="0"/>
              <a:t>Coroutines</a:t>
            </a:r>
            <a:endParaRPr lang="en-GB" dirty="0" smtClean="0"/>
          </a:p>
          <a:p>
            <a:r>
              <a:rPr lang="en-GB" dirty="0" smtClean="0"/>
              <a:t>Unity’s Navigation System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Coroutines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141168"/>
          </a:xfrm>
        </p:spPr>
        <p:txBody>
          <a:bodyPr/>
          <a:lstStyle/>
          <a:p>
            <a:r>
              <a:rPr lang="en-GB" dirty="0"/>
              <a:t>When you call a function, it runs line by line until it completes.</a:t>
            </a:r>
          </a:p>
          <a:p>
            <a:r>
              <a:rPr lang="en-GB" dirty="0"/>
              <a:t>Thus, any action taking place in a function must happen </a:t>
            </a:r>
            <a:r>
              <a:rPr lang="en-GB" b="1" i="1" dirty="0"/>
              <a:t>within a single frame update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Sometimes you want to execute code that pauses for a bit before continuing e.g. animations or a sequence of events happening over a period of time.</a:t>
            </a:r>
          </a:p>
          <a:p>
            <a:pPr lvl="1"/>
            <a:r>
              <a:rPr lang="en-GB" dirty="0"/>
              <a:t>A normal function call cannot be used for these.</a:t>
            </a:r>
          </a:p>
          <a:p>
            <a:r>
              <a:rPr lang="en-GB" b="1" dirty="0" err="1">
                <a:hlinkClick r:id="rId2"/>
              </a:rPr>
              <a:t>Coroutines</a:t>
            </a:r>
            <a:r>
              <a:rPr lang="en-GB" dirty="0"/>
              <a:t> allow a method to pause in the middle of execution, allowing other methods to execute, and then return to </a:t>
            </a:r>
            <a:r>
              <a:rPr lang="en-GB" i="1" dirty="0"/>
              <a:t>resume</a:t>
            </a:r>
            <a:r>
              <a:rPr lang="en-GB" dirty="0"/>
              <a:t> the execution.</a:t>
            </a:r>
          </a:p>
        </p:txBody>
      </p:sp>
    </p:spTree>
    <p:extLst>
      <p:ext uri="{BB962C8B-B14F-4D97-AF65-F5344CB8AC3E}">
        <p14:creationId xmlns:p14="http://schemas.microsoft.com/office/powerpoint/2010/main" val="2664806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Coroutines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dirty="0" err="1"/>
              <a:t>coroutine</a:t>
            </a:r>
            <a:r>
              <a:rPr lang="en-GB" dirty="0"/>
              <a:t> is a method defined with a return type of </a:t>
            </a:r>
            <a:r>
              <a:rPr lang="en-GB" b="1" dirty="0" err="1"/>
              <a:t>IEnumerator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yield return</a:t>
            </a:r>
            <a:r>
              <a:rPr lang="en-GB" dirty="0"/>
              <a:t> statement is used to pause execution and transfer control over to other method(s) to execute.</a:t>
            </a:r>
          </a:p>
          <a:p>
            <a:pPr lvl="1"/>
            <a:r>
              <a:rPr lang="en-GB" b="1" i="1" dirty="0"/>
              <a:t>yield return null;</a:t>
            </a:r>
            <a:r>
              <a:rPr lang="en-GB" dirty="0"/>
              <a:t> execution will pause and be resumed the following frame.</a:t>
            </a:r>
          </a:p>
          <a:p>
            <a:pPr lvl="1"/>
            <a:r>
              <a:rPr lang="en-GB" b="1" i="1" dirty="0"/>
              <a:t>yield return new </a:t>
            </a:r>
            <a:r>
              <a:rPr lang="en-GB" b="1" i="1" dirty="0" err="1"/>
              <a:t>WaitForSeconds</a:t>
            </a:r>
            <a:r>
              <a:rPr lang="en-GB" b="1" i="1" dirty="0"/>
              <a:t>(n)</a:t>
            </a:r>
            <a:r>
              <a:rPr lang="en-GB" b="1" dirty="0"/>
              <a:t>;</a:t>
            </a:r>
            <a:r>
              <a:rPr lang="en-GB" dirty="0"/>
              <a:t> execution is suspended for the given amount of seconds (n).</a:t>
            </a:r>
          </a:p>
          <a:p>
            <a:r>
              <a:rPr lang="en-GB" dirty="0"/>
              <a:t>A </a:t>
            </a:r>
            <a:r>
              <a:rPr lang="en-GB" dirty="0" err="1"/>
              <a:t>coroutine</a:t>
            </a:r>
            <a:r>
              <a:rPr lang="en-GB" dirty="0"/>
              <a:t> is started by calling the </a:t>
            </a:r>
            <a:r>
              <a:rPr lang="en-GB" b="1" dirty="0" err="1"/>
              <a:t>StartCoroutine</a:t>
            </a:r>
            <a:r>
              <a:rPr lang="en-GB" dirty="0"/>
              <a:t>() method.</a:t>
            </a:r>
          </a:p>
          <a:p>
            <a:pPr lvl="1"/>
            <a:r>
              <a:rPr lang="en-GB" dirty="0"/>
              <a:t>It accepts one parameter, the </a:t>
            </a:r>
            <a:r>
              <a:rPr lang="en-GB" dirty="0" err="1"/>
              <a:t>coroutine</a:t>
            </a:r>
            <a:r>
              <a:rPr lang="en-GB" dirty="0"/>
              <a:t> method to execute.</a:t>
            </a:r>
          </a:p>
        </p:txBody>
      </p:sp>
    </p:spTree>
    <p:extLst>
      <p:ext uri="{BB962C8B-B14F-4D97-AF65-F5344CB8AC3E}">
        <p14:creationId xmlns:p14="http://schemas.microsoft.com/office/powerpoint/2010/main" val="427350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Coroutines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Define a </a:t>
            </a:r>
            <a:r>
              <a:rPr lang="en-GB" dirty="0" err="1" smtClean="0"/>
              <a:t>Coroutine</a:t>
            </a:r>
            <a:r>
              <a:rPr lang="en-GB" dirty="0" smtClean="0"/>
              <a:t> Method</a:t>
            </a:r>
          </a:p>
          <a:p>
            <a:pPr lvl="1"/>
            <a:r>
              <a:rPr lang="en-GB" dirty="0" err="1" smtClean="0"/>
              <a:t>Coroutine</a:t>
            </a:r>
            <a:r>
              <a:rPr lang="en-GB" dirty="0" smtClean="0"/>
              <a:t> methods are defined with </a:t>
            </a:r>
            <a:r>
              <a:rPr lang="en-GB" b="1" dirty="0" err="1" smtClean="0"/>
              <a:t>IEnumerator</a:t>
            </a:r>
            <a:endParaRPr lang="en-GB" b="1" dirty="0" smtClean="0"/>
          </a:p>
          <a:p>
            <a:pPr marL="594360" lvl="2" indent="0">
              <a:buNone/>
            </a:pP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IEnumerator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WaitAndTryLaterMethod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400" dirty="0" smtClean="0">
                <a:solidFill>
                  <a:srgbClr val="008000"/>
                </a:solidFill>
                <a:latin typeface="Consolas" panose="020B0609020204030204" pitchFamily="49" charset="0"/>
              </a:rPr>
              <a:t>     // 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yield over control for 5 seconds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yield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WaitForSeconds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(5);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GetNextDestination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Start the </a:t>
            </a:r>
            <a:r>
              <a:rPr lang="en-GB" dirty="0" err="1" smtClean="0"/>
              <a:t>Coroutine</a:t>
            </a:r>
            <a:r>
              <a:rPr lang="en-GB" dirty="0" smtClean="0"/>
              <a:t> Method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// Start the </a:t>
            </a:r>
            <a:r>
              <a:rPr lang="en-GB" dirty="0" err="1">
                <a:solidFill>
                  <a:srgbClr val="008000"/>
                </a:solidFill>
                <a:latin typeface="Consolas" panose="020B0609020204030204" pitchFamily="49" charset="0"/>
              </a:rPr>
              <a:t>coroutine</a:t>
            </a:r>
            <a:r>
              <a:rPr lang="en-GB" dirty="0">
                <a:solidFill>
                  <a:srgbClr val="008000"/>
                </a:solidFill>
                <a:latin typeface="Consolas" panose="020B0609020204030204" pitchFamily="49" charset="0"/>
              </a:rPr>
              <a:t> method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StartCoroutine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WaitAndTryLaterMethod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());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2636912"/>
            <a:ext cx="1872208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203848" y="2619222"/>
            <a:ext cx="3384376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707904" y="6093296"/>
            <a:ext cx="3384376" cy="43204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77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Unity’s Navigation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Allows you to create AI characters that can navigate the game world.</a:t>
            </a:r>
          </a:p>
          <a:p>
            <a:r>
              <a:rPr lang="en-GB" dirty="0" smtClean="0"/>
              <a:t>It consist of four main components</a:t>
            </a:r>
            <a:r>
              <a:rPr lang="en-GB" dirty="0"/>
              <a:t>.</a:t>
            </a:r>
            <a:endParaRPr lang="en-GB" dirty="0" smtClean="0"/>
          </a:p>
          <a:p>
            <a:r>
              <a:rPr lang="en-GB" b="1" dirty="0" err="1" smtClean="0"/>
              <a:t>NavMesh</a:t>
            </a:r>
            <a:endParaRPr lang="en-GB" b="1" dirty="0" smtClean="0"/>
          </a:p>
          <a:p>
            <a:pPr lvl="1"/>
            <a:r>
              <a:rPr lang="en-GB" dirty="0" smtClean="0"/>
              <a:t>Defines the walkable surfaces of the game world.</a:t>
            </a:r>
          </a:p>
          <a:p>
            <a:pPr lvl="1"/>
            <a:r>
              <a:rPr lang="en-GB" dirty="0" smtClean="0"/>
              <a:t>Enables finding a path from one location to another.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Agent</a:t>
            </a:r>
            <a:endParaRPr lang="en-GB" dirty="0" smtClean="0"/>
          </a:p>
          <a:p>
            <a:pPr lvl="1"/>
            <a:r>
              <a:rPr lang="en-GB" dirty="0" smtClean="0"/>
              <a:t>A component you attach to a game object to make it an AI character that avoids other characters while moving towards its goal.</a:t>
            </a:r>
          </a:p>
        </p:txBody>
      </p:sp>
    </p:spTree>
    <p:extLst>
      <p:ext uri="{BB962C8B-B14F-4D97-AF65-F5344CB8AC3E}">
        <p14:creationId xmlns:p14="http://schemas.microsoft.com/office/powerpoint/2010/main" val="940164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Navigation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Off-Mesh </a:t>
            </a:r>
            <a:r>
              <a:rPr lang="en-GB" b="1" dirty="0" smtClean="0"/>
              <a:t>Link</a:t>
            </a:r>
          </a:p>
          <a:p>
            <a:pPr lvl="1"/>
            <a:r>
              <a:rPr lang="en-GB" dirty="0" smtClean="0"/>
              <a:t>Allows </a:t>
            </a:r>
            <a:r>
              <a:rPr lang="en-GB" dirty="0"/>
              <a:t>you to incorporate navigation shortcuts which cannot be </a:t>
            </a:r>
            <a:r>
              <a:rPr lang="en-GB" dirty="0" smtClean="0"/>
              <a:t>represented using a walkable surface.</a:t>
            </a:r>
          </a:p>
          <a:p>
            <a:pPr lvl="1"/>
            <a:r>
              <a:rPr lang="en-GB" dirty="0" smtClean="0"/>
              <a:t>For example, jumping over a ditch or fence, opening a door, etc.</a:t>
            </a:r>
          </a:p>
          <a:p>
            <a:r>
              <a:rPr lang="en-GB" b="1" dirty="0" err="1" smtClean="0"/>
              <a:t>NavMesh</a:t>
            </a:r>
            <a:r>
              <a:rPr lang="en-GB" b="1" dirty="0" smtClean="0"/>
              <a:t> Obstacle</a:t>
            </a:r>
          </a:p>
          <a:p>
            <a:pPr lvl="1"/>
            <a:r>
              <a:rPr lang="en-GB" dirty="0" smtClean="0"/>
              <a:t>Moving obstacles the agents should avoid while navigating round the world.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648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Navigation System in Unity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1680" y="1600200"/>
            <a:ext cx="5362575" cy="458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37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</a:t>
            </a:r>
            <a:r>
              <a:rPr lang="en-GB" dirty="0" err="1" smtClean="0"/>
              <a:t>NavMesh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Four steps:</a:t>
            </a:r>
          </a:p>
          <a:p>
            <a:r>
              <a:rPr lang="en-GB" dirty="0" smtClean="0"/>
              <a:t>Identify the scene objects that will form part of the </a:t>
            </a:r>
            <a:r>
              <a:rPr lang="en-GB" dirty="0" err="1" smtClean="0"/>
              <a:t>NavMesh</a:t>
            </a:r>
            <a:r>
              <a:rPr lang="en-GB" dirty="0" smtClean="0"/>
              <a:t> (walkable surfaces and obstacles).</a:t>
            </a:r>
          </a:p>
          <a:p>
            <a:r>
              <a:rPr lang="en-GB" dirty="0" smtClean="0"/>
              <a:t>Select the fixed (static) objects that are part of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811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a </a:t>
            </a:r>
            <a:r>
              <a:rPr lang="en-GB" dirty="0" err="1"/>
              <a:t>NavMesh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Adjust the Bake settings to match your agent’s size:</a:t>
            </a:r>
          </a:p>
          <a:p>
            <a:pPr lvl="1"/>
            <a:r>
              <a:rPr lang="en-GB" b="1" dirty="0"/>
              <a:t>Agent Radius</a:t>
            </a:r>
            <a:r>
              <a:rPr lang="en-GB" dirty="0"/>
              <a:t>: defines how close the agent centre point can get to a wall or ledge.</a:t>
            </a:r>
          </a:p>
          <a:p>
            <a:pPr lvl="1"/>
            <a:r>
              <a:rPr lang="en-GB" b="1" dirty="0" smtClean="0"/>
              <a:t>Agent Height</a:t>
            </a:r>
            <a:r>
              <a:rPr lang="en-GB" dirty="0" smtClean="0"/>
              <a:t>: defines how low the spaces are that the agent can reach.</a:t>
            </a:r>
          </a:p>
          <a:p>
            <a:pPr lvl="1"/>
            <a:r>
              <a:rPr lang="en-GB" b="1" dirty="0" smtClean="0"/>
              <a:t>Max Slope</a:t>
            </a:r>
            <a:r>
              <a:rPr lang="en-GB" dirty="0" smtClean="0"/>
              <a:t>: defines how steep the ramps are that the agent can walk up.</a:t>
            </a:r>
          </a:p>
          <a:p>
            <a:pPr lvl="1"/>
            <a:r>
              <a:rPr lang="en-GB" b="1" dirty="0" smtClean="0"/>
              <a:t>Step Height</a:t>
            </a:r>
            <a:r>
              <a:rPr lang="en-GB" dirty="0" smtClean="0"/>
              <a:t>: defines how high obstructions are that the agent can step on.</a:t>
            </a:r>
          </a:p>
          <a:p>
            <a:r>
              <a:rPr lang="en-GB" dirty="0" smtClean="0"/>
              <a:t>Last step is to click Bake to build the </a:t>
            </a:r>
            <a:r>
              <a:rPr lang="en-GB" dirty="0" err="1" smtClean="0"/>
              <a:t>NavMesh</a:t>
            </a:r>
            <a:r>
              <a:rPr lang="en-GB" dirty="0" smtClean="0"/>
              <a:t>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003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NavMesh</a:t>
            </a:r>
            <a:r>
              <a:rPr lang="en-GB" dirty="0" smtClean="0"/>
              <a:t> Obstacles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Simply attach a </a:t>
            </a:r>
            <a:r>
              <a:rPr lang="en-GB" dirty="0" err="1" smtClean="0"/>
              <a:t>Nav</a:t>
            </a:r>
            <a:r>
              <a:rPr lang="en-GB" dirty="0" smtClean="0"/>
              <a:t> Mesh Obstacle component to any moving obstacles.</a:t>
            </a:r>
          </a:p>
          <a:p>
            <a:r>
              <a:rPr lang="en-GB" dirty="0" smtClean="0"/>
              <a:t>You will need to set the size of the obstacle at the minimum.</a:t>
            </a:r>
          </a:p>
          <a:p>
            <a:r>
              <a:rPr lang="en-GB" dirty="0" smtClean="0"/>
              <a:t>Also adjust the </a:t>
            </a:r>
            <a:r>
              <a:rPr lang="en-GB" dirty="0" err="1" smtClean="0"/>
              <a:t>Center</a:t>
            </a:r>
            <a:r>
              <a:rPr lang="en-GB" dirty="0" smtClean="0"/>
              <a:t> Y position.</a:t>
            </a:r>
          </a:p>
          <a:p>
            <a:r>
              <a:rPr lang="en-GB" dirty="0" smtClean="0"/>
              <a:t>You can also specify its shape: Box or Capsule.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485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Scripting the Agent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do need to create some code, but not much.</a:t>
            </a:r>
          </a:p>
          <a:p>
            <a:r>
              <a:rPr lang="en-GB" dirty="0" smtClean="0"/>
              <a:t>Scripting is mostly via the </a:t>
            </a:r>
            <a:r>
              <a:rPr lang="en-GB" dirty="0" err="1" smtClean="0">
                <a:hlinkClick r:id="rId2"/>
              </a:rPr>
              <a:t>NavMeshAgent</a:t>
            </a:r>
            <a:r>
              <a:rPr lang="en-GB" dirty="0" smtClean="0"/>
              <a:t> class.</a:t>
            </a:r>
          </a:p>
          <a:p>
            <a:r>
              <a:rPr lang="en-GB" dirty="0" smtClean="0"/>
              <a:t>Make sure you have a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lvl="1"/>
            <a:r>
              <a:rPr lang="en-GB" dirty="0" smtClean="0"/>
              <a:t>You probably want to adjust its radius and height.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200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Create a script that allows you to specify the target destination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That is, expose variable(s) to the Inspector to set the destination.</a:t>
            </a:r>
            <a:endParaRPr lang="en-GB" dirty="0"/>
          </a:p>
          <a:p>
            <a:r>
              <a:rPr lang="en-GB" dirty="0"/>
              <a:t>To get access to the </a:t>
            </a:r>
            <a:r>
              <a:rPr lang="en-GB" dirty="0" err="1"/>
              <a:t>NavMesh</a:t>
            </a:r>
            <a:r>
              <a:rPr lang="en-GB" dirty="0"/>
              <a:t> scripting library, import the following library into your script: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UnityEngine.AI;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468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First you need to get access to the </a:t>
            </a:r>
            <a:r>
              <a:rPr lang="en-GB" dirty="0" err="1" smtClean="0"/>
              <a:t>Nav</a:t>
            </a:r>
            <a:r>
              <a:rPr lang="en-GB" dirty="0" smtClean="0"/>
              <a:t> Mesh Agent component attached to the game object.</a:t>
            </a:r>
          </a:p>
          <a:p>
            <a:pPr marL="365760" lvl="1" indent="0">
              <a:buNone/>
            </a:pPr>
            <a:r>
              <a:rPr lang="en-GB" dirty="0" err="1" smtClean="0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 smtClean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agent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GetComponent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NavMeshAgent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  <a:endParaRPr lang="en-GB" dirty="0"/>
          </a:p>
          <a:p>
            <a:r>
              <a:rPr lang="en-GB" dirty="0" smtClean="0"/>
              <a:t>Create a new </a:t>
            </a:r>
            <a:r>
              <a:rPr lang="en-GB" dirty="0" err="1" smtClean="0"/>
              <a:t>Nav</a:t>
            </a:r>
            <a:r>
              <a:rPr lang="en-GB" dirty="0"/>
              <a:t> </a:t>
            </a:r>
            <a:r>
              <a:rPr lang="en-GB" dirty="0" smtClean="0"/>
              <a:t>Mesh Path object.</a:t>
            </a:r>
          </a:p>
          <a:p>
            <a:pPr marL="365760" lvl="1" indent="0">
              <a:buNone/>
            </a:pP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path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88629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Next, use the </a:t>
            </a:r>
            <a:r>
              <a:rPr lang="en-GB" dirty="0" err="1"/>
              <a:t>NavMeshAgent’s</a:t>
            </a:r>
            <a:r>
              <a:rPr lang="en-GB" dirty="0"/>
              <a:t> </a:t>
            </a:r>
            <a:r>
              <a:rPr lang="en-GB" dirty="0" err="1">
                <a:hlinkClick r:id="rId2"/>
              </a:rPr>
              <a:t>CalculatePath</a:t>
            </a:r>
            <a:r>
              <a:rPr lang="en-GB" dirty="0"/>
              <a:t> method to check and calculate a valid path to a </a:t>
            </a:r>
            <a:r>
              <a:rPr lang="en-GB" dirty="0" smtClean="0"/>
              <a:t>destination.</a:t>
            </a:r>
          </a:p>
          <a:p>
            <a:r>
              <a:rPr lang="en-GB" dirty="0" smtClean="0"/>
              <a:t>The method:</a:t>
            </a:r>
          </a:p>
          <a:p>
            <a:pPr lvl="1"/>
            <a:r>
              <a:rPr lang="en-GB" dirty="0" smtClean="0"/>
              <a:t>Accepts two parameters:</a:t>
            </a:r>
          </a:p>
          <a:p>
            <a:pPr lvl="2"/>
            <a:r>
              <a:rPr lang="en-GB" dirty="0" smtClean="0"/>
              <a:t>Target Position</a:t>
            </a:r>
          </a:p>
          <a:p>
            <a:pPr lvl="2"/>
            <a:r>
              <a:rPr lang="en-GB" dirty="0" smtClean="0"/>
              <a:t>Path: a </a:t>
            </a:r>
            <a:r>
              <a:rPr lang="en-GB" dirty="0" err="1" smtClean="0"/>
              <a:t>NavMeshPath</a:t>
            </a:r>
            <a:r>
              <a:rPr lang="en-GB" dirty="0" smtClean="0"/>
              <a:t> object to store the calculated path in.</a:t>
            </a:r>
          </a:p>
          <a:p>
            <a:pPr lvl="1"/>
            <a:r>
              <a:rPr lang="en-GB" dirty="0" smtClean="0"/>
              <a:t>Returns true/false. True if a path is found.</a:t>
            </a:r>
          </a:p>
          <a:p>
            <a:r>
              <a:rPr lang="en-GB" dirty="0" smtClean="0"/>
              <a:t>For example: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bool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agent.CalculatePath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destination.position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, path);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46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Scripting the Agent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Once a path has been found, you can set the </a:t>
            </a:r>
            <a:r>
              <a:rPr lang="en-GB" dirty="0" err="1" smtClean="0"/>
              <a:t>NavMeshAgent’s</a:t>
            </a:r>
            <a:r>
              <a:rPr lang="en-GB" dirty="0" smtClean="0"/>
              <a:t> path property.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hasPath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(path);</a:t>
            </a:r>
          </a:p>
          <a:p>
            <a:pPr marL="68580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You can also use the </a:t>
            </a:r>
            <a:r>
              <a:rPr lang="en-GB" dirty="0" err="1" smtClean="0"/>
              <a:t>NavMashPath’s</a:t>
            </a:r>
            <a:r>
              <a:rPr lang="en-GB" dirty="0" smtClean="0"/>
              <a:t> </a:t>
            </a:r>
            <a:r>
              <a:rPr lang="en-GB" dirty="0" smtClean="0">
                <a:hlinkClick r:id="rId3"/>
              </a:rPr>
              <a:t>status</a:t>
            </a:r>
            <a:r>
              <a:rPr lang="en-GB" dirty="0" smtClean="0"/>
              <a:t> property to check if the path returned is complete, partial or invalid.</a:t>
            </a:r>
          </a:p>
          <a:p>
            <a:pPr marL="64008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if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path.status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==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NavMeshPathStatus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.PathComplete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/>
            </a:r>
            <a:b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agent.SetPath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(path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 smtClean="0"/>
              <a:t>The agent should be off and away as long as there is a valid path.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156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Raycasting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ray is an imaginary line or invisible line that starts at some origin point and extends out in a specific direction cast into the scene.</a:t>
            </a:r>
          </a:p>
          <a:p>
            <a:r>
              <a:rPr lang="en-GB" dirty="0"/>
              <a:t>For example, when shooting:</a:t>
            </a:r>
          </a:p>
          <a:p>
            <a:pPr lvl="1"/>
            <a:r>
              <a:rPr lang="en-GB" dirty="0"/>
              <a:t>a ray is analogous to the path of the bullet</a:t>
            </a:r>
          </a:p>
          <a:p>
            <a:pPr lvl="1"/>
            <a:r>
              <a:rPr lang="en-GB" dirty="0" err="1"/>
              <a:t>raycasting</a:t>
            </a:r>
            <a:r>
              <a:rPr lang="en-GB" dirty="0"/>
              <a:t> is analogous to firing the bullet and seeing where/what it hits.</a:t>
            </a:r>
          </a:p>
          <a:p>
            <a:r>
              <a:rPr lang="en-GB" dirty="0"/>
              <a:t>The actual math behind </a:t>
            </a:r>
            <a:r>
              <a:rPr lang="en-GB" dirty="0" err="1"/>
              <a:t>raycasting</a:t>
            </a:r>
            <a:r>
              <a:rPr lang="en-GB" dirty="0"/>
              <a:t> is quite complicated</a:t>
            </a:r>
            <a:r>
              <a:rPr lang="en-GB" dirty="0" smtClean="0"/>
              <a:t>.</a:t>
            </a:r>
          </a:p>
          <a:p>
            <a:r>
              <a:rPr lang="en-GB" dirty="0"/>
              <a:t>Unity, however, handles all this for </a:t>
            </a:r>
            <a:r>
              <a:rPr lang="en-GB" dirty="0" smtClean="0"/>
              <a:t>you</a:t>
            </a:r>
            <a:br>
              <a:rPr lang="en-GB" dirty="0" smtClean="0"/>
            </a:br>
            <a:r>
              <a:rPr lang="en-GB" dirty="0" smtClean="0"/>
              <a:t>with its </a:t>
            </a:r>
            <a:r>
              <a:rPr lang="en-GB" dirty="0" err="1">
                <a:hlinkClick r:id="rId2"/>
              </a:rPr>
              <a:t>Physics.Raycast</a:t>
            </a:r>
            <a:r>
              <a:rPr lang="en-GB" dirty="0"/>
              <a:t> </a:t>
            </a:r>
            <a:r>
              <a:rPr lang="en-GB" dirty="0" smtClean="0"/>
              <a:t>method.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800" y="5084445"/>
            <a:ext cx="2391918" cy="1392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0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Raycasting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 Unity’s </a:t>
            </a:r>
            <a:r>
              <a:rPr lang="en-GB" dirty="0" err="1"/>
              <a:t>Physics.Raycast</a:t>
            </a:r>
            <a:r>
              <a:rPr lang="en-GB" dirty="0"/>
              <a:t> method all you have to worry about:</a:t>
            </a:r>
          </a:p>
          <a:p>
            <a:pPr lvl="1"/>
            <a:r>
              <a:rPr lang="en-GB" dirty="0"/>
              <a:t>Where the ray is being cast from?</a:t>
            </a:r>
          </a:p>
          <a:p>
            <a:pPr lvl="1"/>
            <a:r>
              <a:rPr lang="en-GB" dirty="0"/>
              <a:t>Why?</a:t>
            </a:r>
          </a:p>
          <a:p>
            <a:pPr lvl="1"/>
            <a:r>
              <a:rPr lang="en-GB" dirty="0"/>
              <a:t>What distance to travel.</a:t>
            </a:r>
          </a:p>
          <a:p>
            <a:r>
              <a:rPr lang="en-GB" dirty="0"/>
              <a:t>The method casts a </a:t>
            </a:r>
            <a:r>
              <a:rPr lang="en-GB" dirty="0" smtClean="0"/>
              <a:t>ray: </a:t>
            </a:r>
            <a:endParaRPr lang="en-GB" dirty="0"/>
          </a:p>
          <a:p>
            <a:pPr lvl="1"/>
            <a:r>
              <a:rPr lang="en-GB" dirty="0"/>
              <a:t>from point of origin, </a:t>
            </a:r>
          </a:p>
          <a:p>
            <a:pPr lvl="1"/>
            <a:r>
              <a:rPr lang="en-GB" dirty="0"/>
              <a:t>in specified direction, </a:t>
            </a:r>
          </a:p>
          <a:p>
            <a:pPr lvl="1"/>
            <a:r>
              <a:rPr lang="en-GB" dirty="0"/>
              <a:t>of length </a:t>
            </a:r>
            <a:r>
              <a:rPr lang="en-GB" dirty="0" err="1"/>
              <a:t>maxDistance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against all colliders in the scene</a:t>
            </a:r>
          </a:p>
          <a:p>
            <a:pPr marL="365760" lvl="1" indent="0">
              <a:buNone/>
            </a:pPr>
            <a:r>
              <a:rPr lang="en-GB" i="1" dirty="0" smtClean="0"/>
              <a:t>You specify these as parameters to the method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1854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Raycasting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method returns true if the ray intersects with any collider.</a:t>
            </a:r>
          </a:p>
          <a:p>
            <a:r>
              <a:rPr lang="en-GB" dirty="0"/>
              <a:t>If you want to know what collider was </a:t>
            </a:r>
            <a:r>
              <a:rPr lang="en-GB" b="1" dirty="0"/>
              <a:t>hit</a:t>
            </a:r>
            <a:r>
              <a:rPr lang="en-GB" dirty="0"/>
              <a:t>, you specify an output parameter to receive it</a:t>
            </a:r>
            <a:r>
              <a:rPr lang="en-GB" dirty="0" smtClean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, that there are many versions of this method.</a:t>
            </a:r>
          </a:p>
          <a:p>
            <a:pPr lvl="1"/>
            <a:r>
              <a:rPr lang="en-GB" dirty="0"/>
              <a:t>The version you use depends on what you want to </a:t>
            </a:r>
            <a:r>
              <a:rPr lang="en-GB" dirty="0" smtClean="0"/>
              <a:t>do.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959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11579</TotalTime>
  <Words>1014</Words>
  <Application>Microsoft Office PowerPoint</Application>
  <PresentationFormat>On-screen Show (4:3)</PresentationFormat>
  <Paragraphs>131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Calibri</vt:lpstr>
      <vt:lpstr>Cambria</vt:lpstr>
      <vt:lpstr>Consolas</vt:lpstr>
      <vt:lpstr>Wingdings</vt:lpstr>
      <vt:lpstr>Wingdings 2</vt:lpstr>
      <vt:lpstr>Median</vt:lpstr>
      <vt:lpstr>Coroutines and NavMesh Agents</vt:lpstr>
      <vt:lpstr>Today’s Lecture</vt:lpstr>
      <vt:lpstr>Coroutines</vt:lpstr>
      <vt:lpstr>Coroutines</vt:lpstr>
      <vt:lpstr>Coroutines</vt:lpstr>
      <vt:lpstr>Unity’s Navigation System</vt:lpstr>
      <vt:lpstr>Unity’s Navigation System</vt:lpstr>
      <vt:lpstr>Navigation System in Unity</vt:lpstr>
      <vt:lpstr>Building a NavMesh</vt:lpstr>
      <vt:lpstr>Building a NavMesh</vt:lpstr>
      <vt:lpstr>NavMesh Obstacles</vt:lpstr>
      <vt:lpstr>Scripting the Agent</vt:lpstr>
      <vt:lpstr>Scripting the Agent</vt:lpstr>
      <vt:lpstr>Scripting the Agent</vt:lpstr>
      <vt:lpstr>Scripting the Agent</vt:lpstr>
      <vt:lpstr>Scripting the Agent</vt:lpstr>
      <vt:lpstr>Raycasting</vt:lpstr>
      <vt:lpstr>Raycasting</vt:lpstr>
      <vt:lpstr>Raycasting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1303</cp:revision>
  <cp:lastPrinted>2014-09-29T16:21:25Z</cp:lastPrinted>
  <dcterms:created xsi:type="dcterms:W3CDTF">2013-09-18T07:00:31Z</dcterms:created>
  <dcterms:modified xsi:type="dcterms:W3CDTF">2017-11-28T10:44:42Z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