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5" r:id="rId5"/>
    <p:sldId id="259" r:id="rId6"/>
    <p:sldId id="260" r:id="rId7"/>
    <p:sldId id="267" r:id="rId8"/>
    <p:sldId id="261" r:id="rId9"/>
    <p:sldId id="262" r:id="rId10"/>
    <p:sldId id="26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74" d="100"/>
          <a:sy n="74" d="100"/>
        </p:scale>
        <p:origin x="130" y="28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dictionary.cambridge.org/dictionary/english/alone" TargetMode="External"/><Relationship Id="rId3" Type="http://schemas.openxmlformats.org/officeDocument/2006/relationships/hyperlink" Target="https://dictionary.cambridge.org/dictionary/english/judge" TargetMode="External"/><Relationship Id="rId7" Type="http://schemas.openxmlformats.org/officeDocument/2006/relationships/hyperlink" Target="https://dictionary.cambridge.org/dictionary/english/finance" TargetMode="External"/><Relationship Id="rId2" Type="http://schemas.openxmlformats.org/officeDocument/2006/relationships/hyperlink" Target="https://dictionary.cambridge.org/dictionary/english/standar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ictionary.cambridge.org/dictionary/english/internal-revenue-service" TargetMode="External"/><Relationship Id="rId5" Type="http://schemas.openxmlformats.org/officeDocument/2006/relationships/hyperlink" Target="https://dictionary.cambridge.org/dictionary/english/deal" TargetMode="External"/><Relationship Id="rId4" Type="http://schemas.openxmlformats.org/officeDocument/2006/relationships/hyperlink" Target="https://dictionary.cambridge.org/dictionary/english/decide" TargetMode="External"/><Relationship Id="rId9" Type="http://schemas.openxmlformats.org/officeDocument/2006/relationships/hyperlink" Target="https://dictionary.cambridge.org/dictionary/english/criterion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0041" y="2767106"/>
            <a:ext cx="2880828" cy="3071906"/>
          </a:xfrm>
        </p:spPr>
        <p:txBody>
          <a:bodyPr anchor="t">
            <a:normAutofit/>
          </a:bodyPr>
          <a:lstStyle/>
          <a:p>
            <a:pPr algn="l"/>
            <a:r>
              <a:rPr lang="en-US" sz="4000">
                <a:solidFill>
                  <a:srgbClr val="FFFFFF"/>
                </a:solidFill>
              </a:rPr>
              <a:t>LCLM4002 </a:t>
            </a:r>
            <a:br>
              <a:rPr lang="en-US" sz="4000">
                <a:solidFill>
                  <a:srgbClr val="FFFFFF"/>
                </a:solidFill>
              </a:rPr>
            </a:br>
            <a:r>
              <a:rPr lang="en-US" sz="4000">
                <a:solidFill>
                  <a:srgbClr val="FFFFFF"/>
                </a:solidFill>
              </a:rPr>
              <a:t>Assessment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0042" y="806824"/>
            <a:ext cx="2919738" cy="149411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2000">
                <a:solidFill>
                  <a:srgbClr val="FFFFFF"/>
                </a:solidFill>
              </a:rPr>
              <a:t>Lesson 2</a:t>
            </a:r>
          </a:p>
        </p:txBody>
      </p:sp>
      <p:pic>
        <p:nvPicPr>
          <p:cNvPr id="7" name="Graphic 6" descr="Tick">
            <a:extLst>
              <a:ext uri="{FF2B5EF4-FFF2-40B4-BE49-F238E27FC236}">
                <a16:creationId xmlns:a16="http://schemas.microsoft.com/office/drawing/2014/main" id="{1F3B15D9-452C-A5D7-8960-7C8594ABA8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53510" y="467208"/>
            <a:ext cx="5923584" cy="592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723B49-750D-8CC0-AA22-D64C41D0A5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Assessment Specification – LCLM4002</a:t>
            </a:r>
            <a:b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Where to find it?</a:t>
            </a:r>
          </a:p>
        </p:txBody>
      </p:sp>
      <p:pic>
        <p:nvPicPr>
          <p:cNvPr id="7" name="Content Placeholder 6" descr="A computer screen shot of a document&#10;&#10;AI-generated content may be incorrect.">
            <a:extLst>
              <a:ext uri="{FF2B5EF4-FFF2-40B4-BE49-F238E27FC236}">
                <a16:creationId xmlns:a16="http://schemas.microsoft.com/office/drawing/2014/main" id="{C7B15C12-2BBE-794B-80C1-730C98B494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02428" y="1396759"/>
            <a:ext cx="7225748" cy="4064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4824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14729C-8836-EC46-6A50-C4292CF3E3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br>
              <a:rPr lang="en-US" sz="2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2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2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 assessment brief can be found in the purple tile on the Digital Skills homepage.</a:t>
            </a:r>
          </a:p>
          <a:p>
            <a:endParaRPr lang="en-US" sz="28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endParaRPr lang="en-US" sz="28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Content Placeholder 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8098E4C2-272A-0376-8E59-1ECE342F2B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-1494" t="10519" r="18529" b="-3921"/>
          <a:stretch/>
        </p:blipFill>
        <p:spPr>
          <a:xfrm>
            <a:off x="4502428" y="1141102"/>
            <a:ext cx="7225748" cy="4575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9013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A9185A-F37E-B0FA-C43B-0E988DABD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>
                <a:solidFill>
                  <a:srgbClr val="FFFFFF"/>
                </a:solidFill>
              </a:rPr>
              <a:t>How do you pass the Module?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865E15-F255-43EB-F15A-26ADCCE9A4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000"/>
              <a:t>Teachers use criteria to assess your work.</a:t>
            </a:r>
          </a:p>
          <a:p>
            <a:pPr marL="0" indent="0">
              <a:buNone/>
            </a:pPr>
            <a:r>
              <a:rPr lang="en-US" sz="2000"/>
              <a:t>What is criteria?</a:t>
            </a:r>
          </a:p>
          <a:p>
            <a:pPr>
              <a:buNone/>
            </a:pPr>
            <a:r>
              <a:rPr lang="en-US" sz="2000" b="1">
                <a:latin typeface="Arial"/>
                <a:cs typeface="Arial"/>
              </a:rPr>
              <a:t>a </a:t>
            </a:r>
            <a:r>
              <a:rPr lang="en-US" sz="2000" b="1">
                <a:latin typeface="Arial"/>
                <a:cs typeface="Arial"/>
                <a:hlinkClick r:id="rId2"/>
              </a:rPr>
              <a:t>standard</a:t>
            </a:r>
            <a:r>
              <a:rPr lang="en-US" sz="2000" b="1">
                <a:latin typeface="Arial"/>
                <a:cs typeface="Arial"/>
              </a:rPr>
              <a:t> by which you </a:t>
            </a:r>
            <a:r>
              <a:rPr lang="en-US" sz="2000" b="1">
                <a:latin typeface="Arial"/>
                <a:cs typeface="Arial"/>
                <a:hlinkClick r:id="rId3"/>
              </a:rPr>
              <a:t>judge</a:t>
            </a:r>
            <a:r>
              <a:rPr lang="en-US" sz="2000" b="1">
                <a:latin typeface="Arial"/>
                <a:cs typeface="Arial"/>
              </a:rPr>
              <a:t>, </a:t>
            </a:r>
            <a:r>
              <a:rPr lang="en-US" sz="2000" b="1">
                <a:latin typeface="Arial"/>
                <a:cs typeface="Arial"/>
                <a:hlinkClick r:id="rId4"/>
              </a:rPr>
              <a:t>decide</a:t>
            </a:r>
            <a:r>
              <a:rPr lang="en-US" sz="2000" b="1">
                <a:latin typeface="Arial"/>
                <a:cs typeface="Arial"/>
              </a:rPr>
              <a:t> about, or </a:t>
            </a:r>
            <a:r>
              <a:rPr lang="en-US" sz="2000" b="1">
                <a:latin typeface="Arial"/>
                <a:cs typeface="Arial"/>
                <a:hlinkClick r:id="rId5"/>
              </a:rPr>
              <a:t>deal</a:t>
            </a:r>
            <a:r>
              <a:rPr lang="en-US" sz="2000" b="1">
                <a:latin typeface="Arial"/>
                <a:cs typeface="Arial"/>
              </a:rPr>
              <a:t> with something:</a:t>
            </a:r>
            <a:endParaRPr lang="en-US" sz="2000"/>
          </a:p>
          <a:p>
            <a:pPr>
              <a:buNone/>
            </a:pPr>
            <a:r>
              <a:rPr lang="en-US" sz="2000" i="1">
                <a:latin typeface="Arial"/>
                <a:cs typeface="Arial"/>
              </a:rPr>
              <a:t>e.g. The Health </a:t>
            </a:r>
            <a:r>
              <a:rPr lang="en-US" sz="2000" i="1">
                <a:latin typeface="Arial"/>
                <a:cs typeface="Arial"/>
                <a:hlinkClick r:id="rId6"/>
              </a:rPr>
              <a:t>Service</a:t>
            </a:r>
            <a:r>
              <a:rPr lang="en-US" sz="2000" i="1">
                <a:latin typeface="Arial"/>
                <a:cs typeface="Arial"/>
              </a:rPr>
              <a:t> should not be </a:t>
            </a:r>
            <a:r>
              <a:rPr lang="en-US" sz="2000" i="1">
                <a:latin typeface="Arial"/>
                <a:cs typeface="Arial"/>
                <a:hlinkClick r:id="rId3"/>
              </a:rPr>
              <a:t>judged</a:t>
            </a:r>
            <a:r>
              <a:rPr lang="en-US" sz="2000" i="1">
                <a:latin typeface="Arial"/>
                <a:cs typeface="Arial"/>
              </a:rPr>
              <a:t> by </a:t>
            </a:r>
            <a:r>
              <a:rPr lang="en-US" sz="2000" i="1">
                <a:latin typeface="Arial"/>
                <a:cs typeface="Arial"/>
                <a:hlinkClick r:id="rId7"/>
              </a:rPr>
              <a:t>financial</a:t>
            </a:r>
            <a:r>
              <a:rPr lang="en-US" sz="2000" i="1">
                <a:latin typeface="Arial"/>
                <a:cs typeface="Arial"/>
              </a:rPr>
              <a:t> criteria </a:t>
            </a:r>
            <a:r>
              <a:rPr lang="en-US" sz="2000" i="1">
                <a:latin typeface="Arial"/>
                <a:cs typeface="Arial"/>
                <a:hlinkClick r:id="rId8"/>
              </a:rPr>
              <a:t>alone</a:t>
            </a:r>
            <a:r>
              <a:rPr lang="en-US" sz="2000" i="1">
                <a:latin typeface="Arial"/>
                <a:cs typeface="Arial"/>
              </a:rPr>
              <a:t>.</a:t>
            </a:r>
            <a:endParaRPr lang="en-US" sz="2000"/>
          </a:p>
          <a:p>
            <a:pPr>
              <a:buNone/>
            </a:pPr>
            <a:endParaRPr lang="en-US" sz="2000" i="1">
              <a:latin typeface="Arial"/>
              <a:cs typeface="Arial"/>
            </a:endParaRPr>
          </a:p>
          <a:p>
            <a:pPr>
              <a:buNone/>
            </a:pPr>
            <a:r>
              <a:rPr lang="en-US" sz="2000">
                <a:ea typeface="+mn-lt"/>
                <a:cs typeface="+mn-lt"/>
                <a:hlinkClick r:id="rId9"/>
              </a:rPr>
              <a:t>CRITERION | English meaning - Cambridge Dictionary</a:t>
            </a:r>
            <a:endParaRPr lang="en-US" sz="2000"/>
          </a:p>
          <a:p>
            <a:pPr marL="0" indent="0">
              <a:buNone/>
            </a:pPr>
            <a:r>
              <a:rPr lang="en-US" sz="2000"/>
              <a:t>Criteria = plural noun</a:t>
            </a:r>
          </a:p>
          <a:p>
            <a:pPr marL="0" indent="0">
              <a:buNone/>
            </a:pPr>
            <a:r>
              <a:rPr lang="en-US" sz="2000"/>
              <a:t>Criterion = singular noun</a:t>
            </a:r>
          </a:p>
        </p:txBody>
      </p:sp>
    </p:spTree>
    <p:extLst>
      <p:ext uri="{BB962C8B-B14F-4D97-AF65-F5344CB8AC3E}">
        <p14:creationId xmlns:p14="http://schemas.microsoft.com/office/powerpoint/2010/main" val="12649966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4B9590-86D0-06F6-7C60-B00CA9127E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 u="sng">
                <a:solidFill>
                  <a:srgbClr val="FFFFFF"/>
                </a:solidFill>
              </a:rPr>
              <a:t>Task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AE9631-C511-E323-2F40-DB950BC4C5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000"/>
              <a:t>Spend 30 minutes reading the assignment brief.</a:t>
            </a:r>
          </a:p>
          <a:p>
            <a:r>
              <a:rPr lang="en-US" sz="2000"/>
              <a:t>Read the three separate tasks (p2-3)</a:t>
            </a:r>
          </a:p>
          <a:p>
            <a:r>
              <a:rPr lang="en-US" sz="2000">
                <a:highlight>
                  <a:srgbClr val="FFFF00"/>
                </a:highlight>
              </a:rPr>
              <a:t>Annotate/highlight</a:t>
            </a:r>
            <a:r>
              <a:rPr lang="en-US" sz="2000"/>
              <a:t> important information e.g marks for each task</a:t>
            </a:r>
          </a:p>
          <a:p>
            <a:r>
              <a:rPr lang="en-US" sz="2000"/>
              <a:t>Write down the submission dates.</a:t>
            </a:r>
          </a:p>
          <a:p>
            <a:endParaRPr lang="en-US" sz="2000"/>
          </a:p>
          <a:p>
            <a:endParaRPr lang="en-US" sz="2000"/>
          </a:p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42506261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6398DF-0284-8211-25DB-FAB961ACD3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3100" i="1">
                <a:solidFill>
                  <a:srgbClr val="FFFFFF"/>
                </a:solidFill>
              </a:rPr>
              <a:t>Guidance for students in the completion of tasks</a:t>
            </a:r>
            <a:br>
              <a:rPr lang="en-US" sz="3100" i="1">
                <a:solidFill>
                  <a:srgbClr val="FFFFFF"/>
                </a:solidFill>
              </a:rPr>
            </a:br>
            <a:r>
              <a:rPr lang="en-US" sz="3100">
                <a:solidFill>
                  <a:srgbClr val="FFFFFF"/>
                </a:solidFill>
              </a:rPr>
              <a:t>Assessment Criteria – 5 </a:t>
            </a:r>
            <a:r>
              <a:rPr lang="en-US" sz="3100" u="sng">
                <a:solidFill>
                  <a:srgbClr val="FFFFFF"/>
                </a:solidFill>
              </a:rPr>
              <a:t>generic</a:t>
            </a:r>
            <a:r>
              <a:rPr lang="en-US" sz="3100">
                <a:solidFill>
                  <a:srgbClr val="FFFFFF"/>
                </a:solidFill>
              </a:rPr>
              <a:t> criteria (p4-6)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61F28-B9EE-5A8A-59A7-8E72901A2A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000"/>
              <a:t>This is the criteria you will find in </a:t>
            </a:r>
            <a:r>
              <a:rPr lang="en-US" sz="2000" u="sng"/>
              <a:t>all</a:t>
            </a:r>
            <a:r>
              <a:rPr lang="en-US" sz="2000"/>
              <a:t> your modules. This is important for:</a:t>
            </a:r>
          </a:p>
          <a:p>
            <a:pPr marL="0" indent="0">
              <a:buNone/>
            </a:pPr>
            <a:r>
              <a:rPr lang="en-US" sz="2000"/>
              <a:t>Students – </a:t>
            </a:r>
            <a:r>
              <a:rPr lang="en-US" sz="2000" u="sng"/>
              <a:t>what</a:t>
            </a:r>
            <a:r>
              <a:rPr lang="en-US" sz="2000"/>
              <a:t> to include in each task</a:t>
            </a:r>
          </a:p>
          <a:p>
            <a:pPr marL="0" indent="0">
              <a:buNone/>
            </a:pPr>
            <a:r>
              <a:rPr lang="en-US" sz="2000"/>
              <a:t>Teachers – </a:t>
            </a:r>
            <a:r>
              <a:rPr lang="en-US" sz="2000" u="sng"/>
              <a:t>how</a:t>
            </a:r>
            <a:r>
              <a:rPr lang="en-US" sz="2000"/>
              <a:t> we mark it and give you a grade</a:t>
            </a:r>
          </a:p>
          <a:p>
            <a:pPr marL="514350" indent="-514350">
              <a:buAutoNum type="arabicPeriod"/>
            </a:pPr>
            <a:endParaRPr lang="en-US" sz="2000"/>
          </a:p>
          <a:p>
            <a:pPr marL="514350" indent="-514350">
              <a:buAutoNum type="arabicPeriod"/>
            </a:pPr>
            <a:r>
              <a:rPr lang="en-US" sz="2000"/>
              <a:t>Engagement with Literature Skills</a:t>
            </a:r>
          </a:p>
          <a:p>
            <a:pPr marL="514350" indent="-514350">
              <a:buAutoNum type="arabicPeriod"/>
            </a:pPr>
            <a:r>
              <a:rPr lang="en-US" sz="2000"/>
              <a:t>Knowledge and Understanding Skills</a:t>
            </a:r>
          </a:p>
          <a:p>
            <a:pPr marL="514350" indent="-514350">
              <a:buAutoNum type="arabicPeriod"/>
            </a:pPr>
            <a:r>
              <a:rPr lang="en-US" sz="2000"/>
              <a:t>Cognitive and Intellectual Skills</a:t>
            </a:r>
          </a:p>
          <a:p>
            <a:pPr marL="514350" indent="-514350">
              <a:buAutoNum type="arabicPeriod"/>
            </a:pPr>
            <a:r>
              <a:rPr lang="en-US" sz="2000"/>
              <a:t>Practical Skills</a:t>
            </a:r>
          </a:p>
          <a:p>
            <a:pPr marL="514350" indent="-514350">
              <a:buAutoNum type="arabicPeriod"/>
            </a:pPr>
            <a:r>
              <a:rPr lang="en-US" sz="2000"/>
              <a:t>Transferable Skills for Life and Professional Practice</a:t>
            </a:r>
          </a:p>
        </p:txBody>
      </p:sp>
    </p:spTree>
    <p:extLst>
      <p:ext uri="{BB962C8B-B14F-4D97-AF65-F5344CB8AC3E}">
        <p14:creationId xmlns:p14="http://schemas.microsoft.com/office/powerpoint/2010/main" val="22795434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47028A-F819-EC78-0AF4-571727F94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>
                <a:solidFill>
                  <a:srgbClr val="FFFFFF"/>
                </a:solidFill>
              </a:rPr>
              <a:t>Generic Assessment Criteria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A7F33-9F53-DBE9-DF91-12F10399D7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000"/>
              <a:t>The marking criteria is broken down into % grades (p8-10): </a:t>
            </a:r>
          </a:p>
          <a:p>
            <a:pPr marL="0" indent="0">
              <a:buNone/>
            </a:pPr>
            <a:r>
              <a:rPr lang="en-US" sz="2000" b="1"/>
              <a:t>Excellent (70-84%)        Pass mark = 40%</a:t>
            </a:r>
          </a:p>
          <a:p>
            <a:pPr marL="0" indent="0">
              <a:buNone/>
            </a:pPr>
            <a:r>
              <a:rPr lang="en-US" sz="2000" b="1"/>
              <a:t>Very good (60-69%)</a:t>
            </a:r>
          </a:p>
          <a:p>
            <a:pPr marL="0" indent="0">
              <a:buNone/>
            </a:pPr>
            <a:r>
              <a:rPr lang="en-US" sz="2000" b="1"/>
              <a:t>Good (50-59%)</a:t>
            </a:r>
          </a:p>
          <a:p>
            <a:pPr marL="0" indent="0">
              <a:buNone/>
            </a:pPr>
            <a:r>
              <a:rPr lang="en-US" sz="2000" b="1"/>
              <a:t>Satisfactory (40-49%)</a:t>
            </a:r>
          </a:p>
          <a:p>
            <a:pPr marL="0" indent="0">
              <a:buNone/>
            </a:pPr>
            <a:r>
              <a:rPr lang="en-US" sz="2000" b="1"/>
              <a:t>Fail (30-39%)</a:t>
            </a:r>
          </a:p>
          <a:p>
            <a:pPr marL="0" indent="0">
              <a:buNone/>
            </a:pPr>
            <a:endParaRPr lang="en-US" sz="2000" b="1"/>
          </a:p>
          <a:p>
            <a:pPr>
              <a:buNone/>
            </a:pPr>
            <a:r>
              <a:rPr lang="en-US" sz="2000" b="1" u="sng"/>
              <a:t>Homework</a:t>
            </a:r>
          </a:p>
          <a:p>
            <a:pPr marL="0" indent="0">
              <a:buNone/>
            </a:pPr>
            <a:r>
              <a:rPr lang="en-US" sz="2000"/>
              <a:t>Read and compare the wording for each grade for each criterion. Underline the differences in adjectives e.g.</a:t>
            </a:r>
            <a:r>
              <a:rPr lang="en-US" sz="2000" i="1"/>
              <a:t>excellent/sound/good limited </a:t>
            </a:r>
            <a:r>
              <a:rPr lang="en-US" sz="2000"/>
              <a:t>evaluation... (criterion 3)</a:t>
            </a:r>
            <a:endParaRPr lang="en-US" sz="2000" b="1"/>
          </a:p>
        </p:txBody>
      </p:sp>
    </p:spTree>
    <p:extLst>
      <p:ext uri="{BB962C8B-B14F-4D97-AF65-F5344CB8AC3E}">
        <p14:creationId xmlns:p14="http://schemas.microsoft.com/office/powerpoint/2010/main" val="31874108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12609869-9E80-471B-A487-A53288E0E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772A0C4-94A9-2AE7-1E44-90B1F14FB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6397" y="502020"/>
            <a:ext cx="5323715" cy="1642970"/>
          </a:xfrm>
        </p:spPr>
        <p:txBody>
          <a:bodyPr anchor="b">
            <a:normAutofit/>
          </a:bodyPr>
          <a:lstStyle/>
          <a:p>
            <a:r>
              <a:rPr lang="en-US" sz="4000"/>
              <a:t>Specific guidance for each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B00133-DFDF-9CD3-C69E-B8627D2D79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4923" y="2405894"/>
            <a:ext cx="5315189" cy="353508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2000" u="sng"/>
          </a:p>
          <a:p>
            <a:pPr marL="0" indent="0">
              <a:buNone/>
            </a:pPr>
            <a:r>
              <a:rPr lang="en-US" sz="2000" u="sng"/>
              <a:t>Task 2</a:t>
            </a:r>
            <a:endParaRPr lang="en-US" sz="2000"/>
          </a:p>
          <a:p>
            <a:pPr marL="0" indent="0">
              <a:buNone/>
            </a:pPr>
            <a:r>
              <a:rPr lang="en-US" sz="2000"/>
              <a:t>Read the </a:t>
            </a:r>
            <a:r>
              <a:rPr lang="en-US" sz="2000" i="1"/>
              <a:t>Guidance specific to this assessment</a:t>
            </a:r>
            <a:r>
              <a:rPr lang="en-US" sz="2000"/>
              <a:t> for </a:t>
            </a:r>
            <a:r>
              <a:rPr lang="en-US" sz="2000" u="sng"/>
              <a:t>each task</a:t>
            </a:r>
            <a:r>
              <a:rPr lang="en-US" sz="2000"/>
              <a:t> (red writing, p5-6).</a:t>
            </a:r>
          </a:p>
          <a:p>
            <a:pPr marL="0" indent="0">
              <a:buNone/>
            </a:pPr>
            <a:r>
              <a:rPr lang="en-US" sz="2000"/>
              <a:t>In groups, choose </a:t>
            </a:r>
            <a:r>
              <a:rPr lang="en-US" sz="2000" u="sng"/>
              <a:t>one </a:t>
            </a:r>
            <a:r>
              <a:rPr lang="en-US" sz="2000"/>
              <a:t>of the assessment criterions. In the table below, identify the key words and phrases that are important.</a:t>
            </a:r>
          </a:p>
          <a:p>
            <a:pPr>
              <a:buNone/>
            </a:pPr>
            <a:endParaRPr lang="en-US" sz="2000"/>
          </a:p>
          <a:p>
            <a:pPr>
              <a:buNone/>
            </a:pPr>
            <a:endParaRPr lang="en-US" sz="2000"/>
          </a:p>
          <a:p>
            <a:pPr>
              <a:buNone/>
            </a:pPr>
            <a:endParaRPr lang="en-US" sz="2000"/>
          </a:p>
          <a:p>
            <a:pPr>
              <a:buNone/>
            </a:pPr>
            <a:endParaRPr lang="en-US" sz="2000"/>
          </a:p>
          <a:p>
            <a:pPr>
              <a:buNone/>
            </a:pPr>
            <a:endParaRPr lang="en-US" sz="2000"/>
          </a:p>
          <a:p>
            <a:pPr>
              <a:buNone/>
            </a:pPr>
            <a:endParaRPr lang="en-US" sz="2000"/>
          </a:p>
          <a:p>
            <a:pPr>
              <a:buNone/>
            </a:pPr>
            <a:endParaRPr lang="en-US" sz="2000"/>
          </a:p>
          <a:p>
            <a:pPr>
              <a:buNone/>
            </a:pPr>
            <a:endParaRPr lang="en-US" sz="2000"/>
          </a:p>
          <a:p>
            <a:pPr>
              <a:buNone/>
            </a:pPr>
            <a:endParaRPr lang="en-US" sz="2000"/>
          </a:p>
          <a:p>
            <a:pPr>
              <a:buNone/>
            </a:pPr>
            <a:endParaRPr lang="en-US" sz="2000"/>
          </a:p>
          <a:p>
            <a:pPr>
              <a:buNone/>
            </a:pPr>
            <a:endParaRPr lang="en-US" sz="2000"/>
          </a:p>
          <a:p>
            <a:pPr marL="0" indent="0">
              <a:buNone/>
            </a:pPr>
            <a:endParaRPr lang="en-US" sz="200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004738A-9D34-43E8-97D2-CA0EED4F8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5"/>
            <a:ext cx="4092521" cy="6858000"/>
          </a:xfrm>
          <a:prstGeom prst="rect">
            <a:avLst/>
          </a:prstGeom>
          <a:gradFill>
            <a:gsLst>
              <a:gs pos="8000">
                <a:srgbClr val="000000">
                  <a:alpha val="94000"/>
                </a:srgbClr>
              </a:gs>
              <a:gs pos="100000">
                <a:schemeClr val="accent1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8B8D07F-F13E-443E-BA68-2D26672D76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"/>
            <a:ext cx="4092521" cy="6400369"/>
          </a:xfrm>
          <a:prstGeom prst="rect">
            <a:avLst/>
          </a:prstGeom>
          <a:gradFill>
            <a:gsLst>
              <a:gs pos="31000">
                <a:schemeClr val="accent1">
                  <a:lumMod val="50000"/>
                  <a:alpha val="0"/>
                </a:schemeClr>
              </a:gs>
              <a:gs pos="100000">
                <a:schemeClr val="accent1">
                  <a:lumMod val="50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813A4FA-24A5-41ED-A534-3807D1B2F3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2"/>
            <a:ext cx="4068667" cy="6400389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72000">
                <a:srgbClr val="000000">
                  <a:alpha val="21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3944F27-CA70-4E84-A51A-E6BF89558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10"/>
            <a:ext cx="3611467" cy="6857997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93000">
                <a:srgbClr val="000000">
                  <a:alpha val="29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080D869-0D8B-355A-ECB6-85CB869F6A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588477"/>
              </p:ext>
            </p:extLst>
          </p:nvPr>
        </p:nvGraphicFramePr>
        <p:xfrm>
          <a:off x="7075967" y="2819606"/>
          <a:ext cx="4170533" cy="1250682"/>
        </p:xfrm>
        <a:graphic>
          <a:graphicData uri="http://schemas.openxmlformats.org/drawingml/2006/table">
            <a:tbl>
              <a:tblPr firstRow="1" bandRow="1">
                <a:noFill/>
                <a:tableStyleId>{5C22544A-7EE6-4342-B048-85BDC9FD1C3A}</a:tableStyleId>
              </a:tblPr>
              <a:tblGrid>
                <a:gridCol w="839973">
                  <a:extLst>
                    <a:ext uri="{9D8B030D-6E8A-4147-A177-3AD203B41FA5}">
                      <a16:colId xmlns:a16="http://schemas.microsoft.com/office/drawing/2014/main" val="1048204060"/>
                    </a:ext>
                  </a:extLst>
                </a:gridCol>
                <a:gridCol w="832640">
                  <a:extLst>
                    <a:ext uri="{9D8B030D-6E8A-4147-A177-3AD203B41FA5}">
                      <a16:colId xmlns:a16="http://schemas.microsoft.com/office/drawing/2014/main" val="984708488"/>
                    </a:ext>
                  </a:extLst>
                </a:gridCol>
                <a:gridCol w="832640">
                  <a:extLst>
                    <a:ext uri="{9D8B030D-6E8A-4147-A177-3AD203B41FA5}">
                      <a16:colId xmlns:a16="http://schemas.microsoft.com/office/drawing/2014/main" val="4224395641"/>
                    </a:ext>
                  </a:extLst>
                </a:gridCol>
                <a:gridCol w="832640">
                  <a:extLst>
                    <a:ext uri="{9D8B030D-6E8A-4147-A177-3AD203B41FA5}">
                      <a16:colId xmlns:a16="http://schemas.microsoft.com/office/drawing/2014/main" val="2719073020"/>
                    </a:ext>
                  </a:extLst>
                </a:gridCol>
                <a:gridCol w="832640">
                  <a:extLst>
                    <a:ext uri="{9D8B030D-6E8A-4147-A177-3AD203B41FA5}">
                      <a16:colId xmlns:a16="http://schemas.microsoft.com/office/drawing/2014/main" val="3466301843"/>
                    </a:ext>
                  </a:extLst>
                </a:gridCol>
              </a:tblGrid>
              <a:tr h="763784">
                <a:tc>
                  <a:txBody>
                    <a:bodyPr/>
                    <a:lstStyle/>
                    <a:p>
                      <a:r>
                        <a:rPr lang="en-US" sz="1800" b="0" cap="none" spc="60">
                          <a:solidFill>
                            <a:schemeClr val="bg1"/>
                          </a:solidFill>
                        </a:rPr>
                        <a:t>Crit. 1</a:t>
                      </a:r>
                    </a:p>
                  </a:txBody>
                  <a:tcPr marL="105592" marR="105592" marT="105592" marB="52796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i="0" u="none" strike="noStrike" cap="none" spc="60" noProof="0">
                          <a:solidFill>
                            <a:schemeClr val="bg1"/>
                          </a:solidFill>
                          <a:latin typeface="Aptos"/>
                        </a:rPr>
                        <a:t>Crit. 2</a:t>
                      </a:r>
                      <a:endParaRPr lang="en-US" sz="1800" b="0" cap="none" spc="60">
                        <a:solidFill>
                          <a:schemeClr val="bg1"/>
                        </a:solidFill>
                      </a:endParaRPr>
                    </a:p>
                  </a:txBody>
                  <a:tcPr marL="105592" marR="105592" marT="105592" marB="52796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i="0" u="none" strike="noStrike" cap="none" spc="60" noProof="0">
                          <a:solidFill>
                            <a:schemeClr val="bg1"/>
                          </a:solidFill>
                          <a:latin typeface="Aptos"/>
                        </a:rPr>
                        <a:t>Crit. 3</a:t>
                      </a:r>
                      <a:endParaRPr lang="en-US" sz="1800" b="0" cap="none" spc="60">
                        <a:solidFill>
                          <a:schemeClr val="bg1"/>
                        </a:solidFill>
                      </a:endParaRPr>
                    </a:p>
                  </a:txBody>
                  <a:tcPr marL="105592" marR="105592" marT="105592" marB="52796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i="0" u="none" strike="noStrike" cap="none" spc="60" noProof="0">
                          <a:solidFill>
                            <a:schemeClr val="bg1"/>
                          </a:solidFill>
                          <a:latin typeface="Aptos"/>
                        </a:rPr>
                        <a:t>Crit. 4</a:t>
                      </a:r>
                      <a:endParaRPr lang="en-US" sz="1800" b="0" cap="none" spc="60">
                        <a:solidFill>
                          <a:schemeClr val="bg1"/>
                        </a:solidFill>
                      </a:endParaRPr>
                    </a:p>
                  </a:txBody>
                  <a:tcPr marL="105592" marR="105592" marT="105592" marB="52796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i="0" u="none" strike="noStrike" cap="none" spc="60" noProof="0">
                          <a:solidFill>
                            <a:schemeClr val="bg1"/>
                          </a:solidFill>
                          <a:latin typeface="Aptos"/>
                        </a:rPr>
                        <a:t>Crit. 5</a:t>
                      </a:r>
                      <a:endParaRPr lang="en-US" sz="1800" b="0" cap="none" spc="60">
                        <a:solidFill>
                          <a:schemeClr val="bg1"/>
                        </a:solidFill>
                      </a:endParaRPr>
                    </a:p>
                  </a:txBody>
                  <a:tcPr marL="105592" marR="105592" marT="105592" marB="52796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4794743"/>
                  </a:ext>
                </a:extLst>
              </a:tr>
              <a:tr h="486898">
                <a:tc>
                  <a:txBody>
                    <a:bodyPr/>
                    <a:lstStyle/>
                    <a:p>
                      <a:endParaRPr lang="en-US" sz="16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05592" marR="105592" marT="105592" marB="5279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6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05592" marR="105592" marT="105592" marB="5279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6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05592" marR="105592" marT="105592" marB="5279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6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05592" marR="105592" marT="105592" marB="5279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6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05592" marR="105592" marT="105592" marB="5279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76960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27294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6D5E69-8C79-05E7-0095-F653D28155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>
                <a:solidFill>
                  <a:srgbClr val="FFFFFF"/>
                </a:solidFill>
              </a:rPr>
              <a:t>Class Feedback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776AD5-A506-A719-C950-E2A02DD21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000"/>
              <a:t>In groups, explain your criterion to the class. Relate the skill (criterion) to the three tasks (some may relate to just two tasks).</a:t>
            </a:r>
          </a:p>
          <a:p>
            <a:pPr marL="0" indent="0">
              <a:buNone/>
            </a:pPr>
            <a:r>
              <a:rPr lang="en-US" sz="2000"/>
              <a:t>   </a:t>
            </a:r>
          </a:p>
        </p:txBody>
      </p:sp>
    </p:spTree>
    <p:extLst>
      <p:ext uri="{BB962C8B-B14F-4D97-AF65-F5344CB8AC3E}">
        <p14:creationId xmlns:p14="http://schemas.microsoft.com/office/powerpoint/2010/main" val="15431051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B527ED-C7FA-36B2-40DD-0E3D6E12D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>
                <a:solidFill>
                  <a:srgbClr val="FFFFFF"/>
                </a:solidFill>
              </a:rPr>
              <a:t>Use of AI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A15130-75A3-0520-2344-6AD180501D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000" u="sng"/>
              <a:t>Task 3</a:t>
            </a:r>
            <a:endParaRPr lang="en-US" sz="2000"/>
          </a:p>
          <a:p>
            <a:pPr marL="0" indent="0">
              <a:buNone/>
            </a:pPr>
            <a:r>
              <a:rPr lang="en-US" sz="2000"/>
              <a:t>What is AI? Read the </a:t>
            </a:r>
            <a:r>
              <a:rPr lang="en-US" sz="2000" i="1"/>
              <a:t>Use of Generative AI in Assessment</a:t>
            </a:r>
            <a:r>
              <a:rPr lang="en-US" sz="2000"/>
              <a:t> (p2). </a:t>
            </a:r>
          </a:p>
          <a:p>
            <a:pPr marL="0" indent="0">
              <a:buNone/>
            </a:pPr>
            <a:r>
              <a:rPr lang="en-US" sz="2000"/>
              <a:t>Class discussion:</a:t>
            </a:r>
          </a:p>
          <a:p>
            <a:pPr>
              <a:buFont typeface="Arial"/>
              <a:buChar char="•"/>
            </a:pPr>
            <a:r>
              <a:rPr lang="en-US" sz="2000">
                <a:ea typeface="+mn-lt"/>
                <a:cs typeface="+mn-lt"/>
              </a:rPr>
              <a:t>Using ChatGPT to research the topic for your assessment.</a:t>
            </a:r>
            <a:endParaRPr lang="en-US" sz="2000"/>
          </a:p>
          <a:p>
            <a:pPr>
              <a:buFont typeface="Arial"/>
              <a:buChar char="•"/>
            </a:pPr>
            <a:r>
              <a:rPr lang="en-US" sz="2000">
                <a:ea typeface="+mn-lt"/>
                <a:cs typeface="+mn-lt"/>
              </a:rPr>
              <a:t>Using Copilot to write your assessment.  </a:t>
            </a:r>
            <a:endParaRPr lang="en-US" sz="2000"/>
          </a:p>
          <a:p>
            <a:pPr>
              <a:buFont typeface="Arial"/>
              <a:buChar char="•"/>
            </a:pPr>
            <a:r>
              <a:rPr lang="en-US" sz="2000">
                <a:ea typeface="+mn-lt"/>
                <a:cs typeface="+mn-lt"/>
              </a:rPr>
              <a:t>Using translation tools to write your assessment.  </a:t>
            </a:r>
            <a:endParaRPr lang="en-US" sz="2000"/>
          </a:p>
          <a:p>
            <a:pPr>
              <a:buFont typeface="Arial"/>
              <a:buChar char="•"/>
            </a:pPr>
            <a:r>
              <a:rPr lang="en-US" sz="2000">
                <a:ea typeface="+mn-lt"/>
                <a:cs typeface="+mn-lt"/>
              </a:rPr>
              <a:t>What would be the advantages and disadvantages of using AI? </a:t>
            </a:r>
            <a:endParaRPr lang="en-US" sz="2000"/>
          </a:p>
          <a:p>
            <a:pPr>
              <a:buFont typeface="Arial"/>
              <a:buChar char="•"/>
            </a:pPr>
            <a:r>
              <a:rPr lang="en-US" sz="2000">
                <a:ea typeface="+mn-lt"/>
                <a:cs typeface="+mn-lt"/>
              </a:rPr>
              <a:t>In what ways can you use it in this assessment?</a:t>
            </a:r>
            <a:endParaRPr lang="en-US" sz="2000"/>
          </a:p>
          <a:p>
            <a:pPr>
              <a:buFont typeface="Arial"/>
              <a:buChar char="•"/>
            </a:pPr>
            <a:endParaRPr lang="en-US" sz="2000" u="sng"/>
          </a:p>
          <a:p>
            <a:pPr marL="0" indent="0">
              <a:buNone/>
            </a:pPr>
            <a:r>
              <a:rPr lang="en-US" sz="2000" u="sng"/>
              <a:t>Academic Misconduct</a:t>
            </a:r>
            <a:endParaRPr lang="en-US" sz="2000"/>
          </a:p>
          <a:p>
            <a:pPr marL="0" indent="0">
              <a:buNone/>
            </a:pPr>
            <a:r>
              <a:rPr lang="en-US" sz="2000"/>
              <a:t>You will learn more about misuse of AI in your Academic Skills lesson.</a:t>
            </a:r>
          </a:p>
          <a:p>
            <a:pPr marL="0" indent="0">
              <a:buNone/>
            </a:pPr>
            <a:endParaRPr lang="en-US" sz="2000"/>
          </a:p>
          <a:p>
            <a:pPr marL="0" indent="0">
              <a:buNone/>
            </a:pP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28247067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465</Words>
  <Application>Microsoft Office PowerPoint</Application>
  <PresentationFormat>Widescreen</PresentationFormat>
  <Paragraphs>74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Aptos</vt:lpstr>
      <vt:lpstr>Aptos Display</vt:lpstr>
      <vt:lpstr>Arial</vt:lpstr>
      <vt:lpstr>office theme</vt:lpstr>
      <vt:lpstr>LCLM4002  Assessment</vt:lpstr>
      <vt:lpstr>Assessment Specification – LCLM4002 Where to find it?</vt:lpstr>
      <vt:lpstr>  The assessment brief can be found in the purple tile on the Digital Skills homepage.  </vt:lpstr>
      <vt:lpstr>How do you pass the Module?</vt:lpstr>
      <vt:lpstr>Task 1</vt:lpstr>
      <vt:lpstr>Guidance for students in the completion of tasks Assessment Criteria – 5 generic criteria (p4-6)</vt:lpstr>
      <vt:lpstr>Generic Assessment Criteria</vt:lpstr>
      <vt:lpstr>Specific guidance for each task</vt:lpstr>
      <vt:lpstr>Class Feedback</vt:lpstr>
      <vt:lpstr>Use of AI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Walsh</dc:creator>
  <cp:lastModifiedBy>Caroline Walsh</cp:lastModifiedBy>
  <cp:revision>518</cp:revision>
  <dcterms:created xsi:type="dcterms:W3CDTF">2025-05-04T19:32:00Z</dcterms:created>
  <dcterms:modified xsi:type="dcterms:W3CDTF">2025-05-08T23:59:59Z</dcterms:modified>
</cp:coreProperties>
</file>