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1" r:id="rId1"/>
  </p:sldMasterIdLst>
  <p:notesMasterIdLst>
    <p:notesMasterId r:id="rId46"/>
  </p:notesMasterIdLst>
  <p:handoutMasterIdLst>
    <p:handoutMasterId r:id="rId47"/>
  </p:handoutMasterIdLst>
  <p:sldIdLst>
    <p:sldId id="278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09" r:id="rId33"/>
    <p:sldId id="310" r:id="rId34"/>
    <p:sldId id="311" r:id="rId35"/>
    <p:sldId id="312" r:id="rId36"/>
    <p:sldId id="313" r:id="rId37"/>
    <p:sldId id="314" r:id="rId38"/>
    <p:sldId id="315" r:id="rId39"/>
    <p:sldId id="316" r:id="rId40"/>
    <p:sldId id="317" r:id="rId41"/>
    <p:sldId id="318" r:id="rId42"/>
    <p:sldId id="319" r:id="rId43"/>
    <p:sldId id="320" r:id="rId44"/>
    <p:sldId id="321" r:id="rId4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Verdana" charset="0"/>
        <a:ea typeface="ＭＳ Ｐゴシック" charset="0"/>
        <a:cs typeface="ＭＳ Ｐゴシック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416F"/>
    <a:srgbClr val="4DC0EF"/>
    <a:srgbClr val="4D0CEF"/>
    <a:srgbClr val="364395"/>
    <a:srgbClr val="FFCC66"/>
    <a:srgbClr val="6D7F9F"/>
    <a:srgbClr val="FDC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28" y="-1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notesMaster" Target="notesMasters/notesMaster1.xml"/><Relationship Id="rId47" Type="http://schemas.openxmlformats.org/officeDocument/2006/relationships/handoutMaster" Target="handoutMasters/handoutMaster1.xml"/><Relationship Id="rId48" Type="http://schemas.openxmlformats.org/officeDocument/2006/relationships/printerSettings" Target="printerSettings/printerSettings1.bin"/><Relationship Id="rId49" Type="http://schemas.openxmlformats.org/officeDocument/2006/relationships/presProps" Target="pres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viewProps" Target="viewProps.xml"/><Relationship Id="rId51" Type="http://schemas.openxmlformats.org/officeDocument/2006/relationships/theme" Target="theme/theme1.xml"/><Relationship Id="rId5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664C092C-4C00-054D-93FE-BCE0EFD5A006}" type="datetime1">
              <a:rPr lang="en-US"/>
              <a:pPr/>
              <a:t>9/11/14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6DEDC402-7FD0-B946-A295-59AEECEE980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315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22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36827DEB-8A87-6D49-BAE8-F8C56792616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944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1519" indent="-285080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1878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9875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6314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496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361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0226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50916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2122A933-E61F-414B-A821-416F41F39F9E}" type="slidenum">
              <a:rPr lang="en-US"/>
              <a:pPr/>
              <a:t>2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  <a:extLs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41519" indent="-285080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41878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99875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56314" indent="-227441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50496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5361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402265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50916" indent="-227441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92AD3C21-5BC6-914E-AC5B-504E942240A3}" type="slidenum">
              <a:rPr lang="en-US"/>
              <a:pPr/>
              <a:t>3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  <a:extLs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29057" indent="-28040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2162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7027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18927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46757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1622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36487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1352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F45B78EA-B369-5C4F-A68E-10C3364F8905}" type="slidenum">
              <a:rPr lang="en-US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29057" indent="-28040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2162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7027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18927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46757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1622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36487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1352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ADF69532-1524-634F-939D-91C0237CDC50}" type="slidenum">
              <a:rPr lang="en-US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29057" indent="-28040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2162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7027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18927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46757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1622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36487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1352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70296E9B-8A6B-E549-9675-17205EE755B1}" type="slidenum">
              <a:rPr lang="en-US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29057" indent="-28040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2162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7027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18927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46757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1622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36487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1352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4A154461-07C0-A24B-81DA-783ED600F288}" type="slidenum">
              <a:rPr lang="en-US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1pPr>
            <a:lvl2pPr marL="729057" indent="-280406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2pPr>
            <a:lvl3pPr marL="112162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3pPr>
            <a:lvl4pPr marL="1570276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4pPr>
            <a:lvl5pPr marL="2018927" indent="-224325"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5pPr>
            <a:lvl6pPr marL="246757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6pPr>
            <a:lvl7pPr marL="2916227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7pPr>
            <a:lvl8pPr marL="336487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8pPr>
            <a:lvl9pPr marL="3813528" indent="-224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charset="0"/>
                <a:ea typeface="ＭＳ Ｐゴシック" charset="0"/>
              </a:defRPr>
            </a:lvl9pPr>
          </a:lstStyle>
          <a:p>
            <a:fld id="{AFCE2678-82CE-B745-8AF6-EFD3A7F22080}" type="slidenum">
              <a:rPr lang="en-US"/>
              <a:pPr/>
              <a:t>33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4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em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ChangeArrowheads="1"/>
          </p:cNvSpPr>
          <p:nvPr/>
        </p:nvSpPr>
        <p:spPr bwMode="gray">
          <a:xfrm>
            <a:off x="0" y="6397625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pPr eaLnBrk="0" hangingPunct="0">
              <a:defRPr/>
            </a:pPr>
            <a:endParaRPr lang="en-US" sz="1800">
              <a:cs typeface="+mn-cs"/>
            </a:endParaRPr>
          </a:p>
        </p:txBody>
      </p:sp>
      <p:pic>
        <p:nvPicPr>
          <p:cNvPr id="3" name="Picture 12" descr="Pearson_Bound_Wh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6350"/>
            <a:ext cx="1655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3" descr="Pearson_Strap_Bound_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6350"/>
            <a:ext cx="1908175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3" descr="moffett_0205989756.jp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75238" cy="640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21570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951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4377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929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7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148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4778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5008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083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23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0"/>
            <a:ext cx="211455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0"/>
            <a:ext cx="619125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928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emf"/><Relationship Id="rId14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23" name="Rectangle 11"/>
          <p:cNvSpPr>
            <a:spLocks noChangeArrowheads="1"/>
          </p:cNvSpPr>
          <p:nvPr/>
        </p:nvSpPr>
        <p:spPr bwMode="gray">
          <a:xfrm>
            <a:off x="0" y="6400800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pPr eaLnBrk="0" hangingPunct="0">
              <a:defRPr/>
            </a:pPr>
            <a:endParaRPr lang="en-US" sz="1800">
              <a:cs typeface="+mn-cs"/>
            </a:endParaRPr>
          </a:p>
        </p:txBody>
      </p:sp>
      <p:pic>
        <p:nvPicPr>
          <p:cNvPr id="1027" name="Picture 12" descr="Pearson_Bound_White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9525"/>
            <a:ext cx="1655762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8" name="Rectangle 17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447800"/>
            <a:ext cx="83820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29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6931" name="Rectangle 19"/>
          <p:cNvSpPr>
            <a:spLocks noChangeArrowheads="1"/>
          </p:cNvSpPr>
          <p:nvPr/>
        </p:nvSpPr>
        <p:spPr bwMode="gray">
          <a:xfrm>
            <a:off x="925513" y="6553200"/>
            <a:ext cx="5399087" cy="1793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0" tIns="0" rIns="0" bIns="0"/>
          <a:lstStyle/>
          <a:p>
            <a:r>
              <a:rPr lang="en-GB" sz="900" dirty="0">
                <a:solidFill>
                  <a:schemeClr val="bg1"/>
                </a:solidFill>
                <a:cs typeface="Arial" charset="0"/>
              </a:rPr>
              <a:t>© </a:t>
            </a:r>
            <a:r>
              <a:rPr lang="en-GB" sz="900" dirty="0" smtClean="0">
                <a:solidFill>
                  <a:schemeClr val="bg1"/>
                </a:solidFill>
                <a:cs typeface="Arial" charset="0"/>
              </a:rPr>
              <a:t>2015 </a:t>
            </a:r>
            <a:r>
              <a:rPr lang="en-GB" sz="900" dirty="0">
                <a:solidFill>
                  <a:schemeClr val="bg1"/>
                </a:solidFill>
                <a:cs typeface="Arial" charset="0"/>
              </a:rPr>
              <a:t>Pearson Education, Inc. All rights reserved. </a:t>
            </a:r>
          </a:p>
        </p:txBody>
      </p:sp>
      <p:sp>
        <p:nvSpPr>
          <p:cNvPr id="166932" name="Rectangle 20"/>
          <p:cNvSpPr>
            <a:spLocks noChangeArrowheads="1"/>
          </p:cNvSpPr>
          <p:nvPr/>
        </p:nvSpPr>
        <p:spPr bwMode="gray">
          <a:xfrm>
            <a:off x="244475" y="6553200"/>
            <a:ext cx="360363" cy="1793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lIns="0" tIns="0" rIns="0" bIns="0"/>
          <a:lstStyle/>
          <a:p>
            <a:pPr>
              <a:defRPr/>
            </a:pPr>
            <a:r>
              <a:rPr lang="en-GB" sz="900" dirty="0" smtClean="0">
                <a:solidFill>
                  <a:schemeClr val="bg1"/>
                </a:solidFill>
                <a:cs typeface="Arial" charset="0"/>
              </a:rPr>
              <a:t>3-</a:t>
            </a:r>
            <a:fld id="{3886E5FF-E910-6948-B33E-514A66A79998}" type="slidenum">
              <a:rPr lang="en-GB" sz="900">
                <a:solidFill>
                  <a:schemeClr val="bg1"/>
                </a:solidFill>
                <a:cs typeface="Arial" charset="0"/>
              </a:rPr>
              <a:pPr>
                <a:defRPr/>
              </a:pPr>
              <a:t>‹#›</a:t>
            </a:fld>
            <a:r>
              <a:rPr lang="en-GB" sz="900" dirty="0">
                <a:solidFill>
                  <a:schemeClr val="bg1"/>
                </a:solidFill>
                <a:cs typeface="Arial" charset="0"/>
              </a:rPr>
              <a:t> </a:t>
            </a:r>
          </a:p>
        </p:txBody>
      </p:sp>
      <p:pic>
        <p:nvPicPr>
          <p:cNvPr id="2" name="Picture 1" descr="moffett_corner_0205989756.jpg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467" y="-8468"/>
            <a:ext cx="992388" cy="130386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+mj-lt"/>
          <a:ea typeface="+mj-ea"/>
          <a:cs typeface="ＭＳ Ｐゴシック" charset="0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  <a:cs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ＭＳ Ｐゴシック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gi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gi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gi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gi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gi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gi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gi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 bwMode="auto">
          <a:xfrm>
            <a:off x="5105400" y="2286000"/>
            <a:ext cx="403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lang="en-US" sz="3600" b="1" dirty="0">
                <a:solidFill>
                  <a:srgbClr val="1F416F"/>
                </a:solidFill>
                <a:latin typeface="+mj-lt"/>
                <a:ea typeface="+mj-ea"/>
                <a:cs typeface="ＭＳ Ｐゴシック" charset="0"/>
              </a:defRPr>
            </a:lvl1pPr>
            <a:lvl2pPr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  <a:cs typeface="ＭＳ Ｐゴシック" charset="0"/>
              </a:defRPr>
            </a:lvl2pPr>
            <a:lvl3pPr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  <a:cs typeface="ＭＳ Ｐゴシック" charset="0"/>
              </a:defRPr>
            </a:lvl3pPr>
            <a:lvl4pPr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  <a:cs typeface="ＭＳ Ｐゴシック" charset="0"/>
              </a:defRPr>
            </a:lvl4pPr>
            <a:lvl5pPr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  <a:cs typeface="ＭＳ Ｐゴシック" charset="0"/>
              </a:defRPr>
            </a:lvl5pPr>
            <a:lvl6pPr marL="457200"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marL="914400"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marL="1371600"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marL="1828800" algn="l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>
              <a:defRPr/>
            </a:pPr>
            <a:r>
              <a:rPr lang="en-US" dirty="0" smtClean="0">
                <a:cs typeface="+mn-cs"/>
              </a:rPr>
              <a:t>Chapter 3</a:t>
            </a:r>
            <a:endParaRPr lang="en-US" dirty="0">
              <a:cs typeface="+mn-cs"/>
            </a:endParaRP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437188" y="3886200"/>
            <a:ext cx="3325812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 algn="ctr" rtl="0" eaLnBrk="1" fontAlgn="base" hangingPunct="1">
              <a:spcBef>
                <a:spcPct val="20000"/>
              </a:spcBef>
              <a:spcAft>
                <a:spcPct val="0"/>
              </a:spcAft>
              <a:buNone/>
              <a:defRPr lang="en-US" sz="2800" b="1">
                <a:solidFill>
                  <a:srgbClr val="1F416F"/>
                </a:solidFill>
                <a:latin typeface="+mn-lt"/>
                <a:ea typeface="+mn-ea"/>
                <a:cs typeface="ＭＳ Ｐゴシック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defRPr/>
            </a:pPr>
            <a:r>
              <a:rPr lang="en-US" smtClean="0">
                <a:cs typeface="+mn-cs"/>
              </a:rPr>
              <a:t>The Balance of Payments</a:t>
            </a:r>
            <a:endParaRPr lang="en-US" dirty="0">
              <a:cs typeface="+mn-cs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Learning Objectives 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Learn how nations measure their own levels of international economic activity, and how that is measured by the balance of payments</a:t>
            </a:r>
          </a:p>
          <a:p>
            <a:pPr eaLnBrk="1" hangingPunct="1"/>
            <a:r>
              <a:rPr lang="en-US" sz="2400">
                <a:latin typeface="Verdana" charset="0"/>
              </a:rPr>
              <a:t>Examine the economic relationships underlying the two basic sub-components of the balance of payments – the current and financial accounts</a:t>
            </a:r>
          </a:p>
          <a:p>
            <a:pPr eaLnBrk="1" hangingPunct="1"/>
            <a:r>
              <a:rPr lang="en-US" sz="2400">
                <a:latin typeface="Verdana" charset="0"/>
              </a:rPr>
              <a:t>Consider the financial dimensions of international economic activity, and how they differ between merchandise &amp; services trade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Learning Objectives cont.</a:t>
            </a: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Identify balance of payment activities by nations in pursuit of macroeconomic policies</a:t>
            </a:r>
          </a:p>
          <a:p>
            <a:pPr eaLnBrk="1" hangingPunct="1"/>
            <a:r>
              <a:rPr lang="en-US" sz="2400">
                <a:latin typeface="Verdana" charset="0"/>
              </a:rPr>
              <a:t>Examine how exchange rate changes and volatility influence trade balances over time</a:t>
            </a:r>
          </a:p>
          <a:p>
            <a:pPr eaLnBrk="1" hangingPunct="1"/>
            <a:r>
              <a:rPr lang="en-US" sz="2400">
                <a:latin typeface="Verdana" charset="0"/>
              </a:rPr>
              <a:t>Evaluate the history of capital mobility, and conditions that lead in times of crisis to capital flight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Balance of Payments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>
                <a:latin typeface="Verdana" charset="0"/>
              </a:rPr>
              <a:t>International business transactions occur in many different forms over the course of a year</a:t>
            </a:r>
          </a:p>
          <a:p>
            <a:pPr eaLnBrk="1" hangingPunct="1">
              <a:spcBef>
                <a:spcPct val="40000"/>
              </a:spcBef>
            </a:pPr>
            <a:r>
              <a:rPr lang="en-US" sz="2400">
                <a:latin typeface="Verdana" charset="0"/>
              </a:rPr>
              <a:t>The measurement of all international economic transactions between the residents of a country and foreign residents is called the </a:t>
            </a:r>
            <a:r>
              <a:rPr lang="en-US" sz="2400" i="1">
                <a:latin typeface="Verdana" charset="0"/>
              </a:rPr>
              <a:t>balance of payments </a:t>
            </a:r>
            <a:r>
              <a:rPr lang="en-US" sz="2400">
                <a:latin typeface="Verdana" charset="0"/>
              </a:rPr>
              <a:t>(BOP)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Balance of Payments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BOP data is important for government policymakers and MNEs as it is a gauge of a nation’s competitiveness or health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2400">
                <a:latin typeface="Verdana" charset="0"/>
              </a:rPr>
              <a:t>BOP data is important as: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>
                <a:latin typeface="Verdana" charset="0"/>
              </a:rPr>
              <a:t>An indication of pressure on a country’s foreign exchange rate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>
                <a:latin typeface="Verdana" charset="0"/>
              </a:rPr>
              <a:t>A signal of the imposition or removal of controls in various sorts of payments</a:t>
            </a:r>
          </a:p>
          <a:p>
            <a:pPr lvl="1" eaLnBrk="1" hangingPunct="1">
              <a:lnSpc>
                <a:spcPct val="80000"/>
              </a:lnSpc>
              <a:spcBef>
                <a:spcPct val="40000"/>
              </a:spcBef>
            </a:pPr>
            <a:r>
              <a:rPr lang="en-US">
                <a:latin typeface="Verdana" charset="0"/>
              </a:rPr>
              <a:t>A forecast of a country’s market potential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Typical BOP Transactions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Examples of transactions that are counted in and captured in the U.S. BOP:</a:t>
            </a:r>
          </a:p>
          <a:p>
            <a:pPr lvl="1" eaLnBrk="1" hangingPunct="1">
              <a:lnSpc>
                <a:spcPct val="80000"/>
              </a:lnSpc>
              <a:spcBef>
                <a:spcPct val="35000"/>
              </a:spcBef>
            </a:pPr>
            <a:r>
              <a:rPr lang="en-US" sz="2000">
                <a:latin typeface="Verdana" charset="0"/>
              </a:rPr>
              <a:t>A U.S. subsidiary of a foreign MNE acts as a distributor for the MNEs products in the U.S. market</a:t>
            </a:r>
          </a:p>
          <a:p>
            <a:pPr lvl="1" eaLnBrk="1" hangingPunct="1">
              <a:lnSpc>
                <a:spcPct val="80000"/>
              </a:lnSpc>
              <a:spcBef>
                <a:spcPct val="35000"/>
              </a:spcBef>
            </a:pPr>
            <a:r>
              <a:rPr lang="en-US" sz="2000">
                <a:latin typeface="Verdana" charset="0"/>
              </a:rPr>
              <a:t>A U.S. based firm, manages the construction of a major water treatment facility in a foreign country</a:t>
            </a:r>
          </a:p>
          <a:p>
            <a:pPr lvl="1" eaLnBrk="1" hangingPunct="1">
              <a:lnSpc>
                <a:spcPct val="80000"/>
              </a:lnSpc>
              <a:spcBef>
                <a:spcPct val="35000"/>
              </a:spcBef>
            </a:pPr>
            <a:r>
              <a:rPr lang="en-US" sz="2000">
                <a:latin typeface="Verdana" charset="0"/>
              </a:rPr>
              <a:t>The U.S. subsidiary of a foreign firm pays profits (dividends) back to a parent in its home (foreign) country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Fundamentals of BOP Accounting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defRPr/>
            </a:pPr>
            <a:r>
              <a:rPr lang="en-US" altLang="en-US" sz="2400" dirty="0" smtClean="0">
                <a:ea typeface="+mn-ea"/>
              </a:rPr>
              <a:t>The BOP </a:t>
            </a:r>
            <a:r>
              <a:rPr lang="en-US" altLang="en-US" sz="2400" i="1" dirty="0" smtClean="0">
                <a:ea typeface="+mn-ea"/>
              </a:rPr>
              <a:t>must</a:t>
            </a:r>
            <a:r>
              <a:rPr lang="en-US" altLang="en-US" sz="2400" dirty="0" smtClean="0">
                <a:ea typeface="+mn-ea"/>
              </a:rPr>
              <a:t> balance</a:t>
            </a:r>
          </a:p>
          <a:p>
            <a:pPr eaLnBrk="1" hangingPunct="1">
              <a:defRPr/>
            </a:pPr>
            <a:r>
              <a:rPr lang="en-US" altLang="en-US" sz="2400" dirty="0" smtClean="0">
                <a:ea typeface="+mn-ea"/>
              </a:rPr>
              <a:t>Three main elements of actual process of measuring international economic activity</a:t>
            </a:r>
          </a:p>
          <a:p>
            <a:pPr lvl="1" eaLnBrk="1" hangingPunct="1">
              <a:defRPr/>
            </a:pPr>
            <a:r>
              <a:rPr lang="en-US" altLang="en-US" sz="2000" dirty="0" smtClean="0"/>
              <a:t>Identifying an international economic transaction</a:t>
            </a:r>
          </a:p>
          <a:p>
            <a:pPr lvl="1" eaLnBrk="1" hangingPunct="1">
              <a:defRPr/>
            </a:pPr>
            <a:r>
              <a:rPr lang="en-US" altLang="en-US" sz="2000" dirty="0" smtClean="0"/>
              <a:t>Understanding how transactions create debits and credits</a:t>
            </a:r>
          </a:p>
          <a:p>
            <a:pPr lvl="1" eaLnBrk="1" hangingPunct="1">
              <a:defRPr/>
            </a:pPr>
            <a:r>
              <a:rPr lang="en-US" altLang="en-US" sz="2000" dirty="0" smtClean="0"/>
              <a:t>Understanding the bookkeeping procedures for BOP accounting</a:t>
            </a:r>
          </a:p>
          <a:p>
            <a:pPr marL="342900" lvl="1" indent="-342900" eaLnBrk="1" hangingPunct="1">
              <a:buFontTx/>
              <a:buChar char="•"/>
              <a:defRPr/>
            </a:pPr>
            <a:r>
              <a:rPr lang="en-US" altLang="en-US" dirty="0" smtClean="0">
                <a:ea typeface="+mn-ea"/>
                <a:cs typeface="+mn-cs"/>
              </a:rPr>
              <a:t>Double-entry book keeping in theory but not in practice</a:t>
            </a:r>
          </a:p>
          <a:p>
            <a:pPr lvl="1" eaLnBrk="1" hangingPunct="1">
              <a:defRPr/>
            </a:pPr>
            <a:endParaRPr lang="en-US" altLang="en-US" sz="2000" dirty="0" smtClean="0"/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Defining International Economic Transactions</a:t>
            </a:r>
          </a:p>
        </p:txBody>
      </p:sp>
      <p:sp>
        <p:nvSpPr>
          <p:cNvPr id="10243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Current Account Transactions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export of merchandise, goods such as trucks, machinery, computers is an international transaction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Imports such as French wine, Japanese cameras and German automobiles are international transactions</a:t>
            </a:r>
          </a:p>
          <a:p>
            <a:pPr eaLnBrk="1" hangingPunct="1"/>
            <a:r>
              <a:rPr lang="en-US" sz="2400">
                <a:latin typeface="Verdana" charset="0"/>
              </a:rPr>
              <a:t>Financial Account Transactions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purchase of a US Treasury bill by a foreign resident 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BOP as a Flow Statement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The BOP is often misunderstood as a </a:t>
            </a:r>
            <a:r>
              <a:rPr lang="en-US" sz="2400" i="1">
                <a:latin typeface="Verdana" charset="0"/>
              </a:rPr>
              <a:t>balance sheet</a:t>
            </a:r>
            <a:r>
              <a:rPr lang="en-US" sz="2400">
                <a:latin typeface="Verdana" charset="0"/>
              </a:rPr>
              <a:t>, whereas in fact it is a </a:t>
            </a:r>
            <a:r>
              <a:rPr lang="en-US" sz="2400" i="1">
                <a:latin typeface="Verdana" charset="0"/>
              </a:rPr>
              <a:t>cash flow statement</a:t>
            </a:r>
          </a:p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It tracks the continuing flows of purchases and payments between a country and all other countries</a:t>
            </a:r>
          </a:p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It does not add up the value of all assets and liabilities of a country on a specific date (as an individual firm’s balance sheet would do)</a:t>
            </a:r>
            <a:endParaRPr lang="en-US">
              <a:latin typeface="Verdana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BOP as a Flow Statement</a:t>
            </a:r>
          </a:p>
        </p:txBody>
      </p:sp>
      <p:sp>
        <p:nvSpPr>
          <p:cNvPr id="12291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Exchange of Real Assets – exchange of goods and services for other goods and services or for monetary payment</a:t>
            </a:r>
          </a:p>
          <a:p>
            <a:pPr eaLnBrk="1" hangingPunct="1"/>
            <a:r>
              <a:rPr lang="en-US" sz="2400">
                <a:latin typeface="Verdana" charset="0"/>
              </a:rPr>
              <a:t>Exchange of Financial Assets – Exchange of financial claims for other financial claims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Accounts of the BOP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0"/>
            <a:ext cx="8001000" cy="4495800"/>
          </a:xfrm>
        </p:spPr>
        <p:txBody>
          <a:bodyPr/>
          <a:lstStyle/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The BOP is composed of </a:t>
            </a:r>
            <a:r>
              <a:rPr lang="en-US" sz="2400" i="1">
                <a:latin typeface="Verdana" charset="0"/>
              </a:rPr>
              <a:t>two</a:t>
            </a:r>
            <a:r>
              <a:rPr lang="en-US" sz="2400">
                <a:latin typeface="Verdana" charset="0"/>
              </a:rPr>
              <a:t> primary sub accounts, the Current Account and the Capital/Financial Account</a:t>
            </a:r>
          </a:p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In addition, the Official Reserves account tracks government currency transactions</a:t>
            </a:r>
          </a:p>
          <a:p>
            <a:pPr eaLnBrk="1" hangingPunct="1">
              <a:spcBef>
                <a:spcPct val="45000"/>
              </a:spcBef>
            </a:pPr>
            <a:r>
              <a:rPr lang="en-US" sz="2400">
                <a:latin typeface="Verdana" charset="0"/>
              </a:rPr>
              <a:t>A fourth account, the Net Errors and Omissions account is produced to preserve the </a:t>
            </a:r>
            <a:r>
              <a:rPr lang="en-US" sz="2400" i="1">
                <a:latin typeface="Verdana" charset="0"/>
              </a:rPr>
              <a:t>balance</a:t>
            </a:r>
            <a:r>
              <a:rPr lang="en-US" sz="2400">
                <a:latin typeface="Verdana" charset="0"/>
              </a:rPr>
              <a:t> of the BOP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Generic Balance of Payments</a:t>
            </a:r>
          </a:p>
        </p:txBody>
      </p:sp>
      <p:pic>
        <p:nvPicPr>
          <p:cNvPr id="14339" name="Picture 6" descr="ex04_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00" y="2011363"/>
            <a:ext cx="7594600" cy="283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 bwMode="auto">
          <a:xfrm>
            <a:off x="1143000" y="7620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1" charset="0"/>
              </a:defRPr>
            </a:lvl9pPr>
          </a:lstStyle>
          <a:p>
            <a:pPr>
              <a:defRPr/>
            </a:pPr>
            <a:r>
              <a:rPr lang="en-US" altLang="en-US" kern="0" dirty="0" smtClean="0"/>
              <a:t>Exhibit 3.1  The U.S. BOP Accounts Summary, 2005-2012</a:t>
            </a:r>
          </a:p>
        </p:txBody>
      </p:sp>
      <p:pic>
        <p:nvPicPr>
          <p:cNvPr id="2" name="Picture 1" descr="ex03_0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2209800"/>
            <a:ext cx="8305800" cy="1830599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Current Account</a:t>
            </a:r>
          </a:p>
        </p:txBody>
      </p:sp>
      <p:sp>
        <p:nvSpPr>
          <p:cNvPr id="16387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000">
                <a:latin typeface="Verdana" charset="0"/>
              </a:rPr>
              <a:t>Goods Trade – export/import of goods.  </a:t>
            </a:r>
          </a:p>
          <a:p>
            <a:pPr eaLnBrk="1" hangingPunct="1"/>
            <a:r>
              <a:rPr lang="en-US" sz="2000">
                <a:latin typeface="Verdana" charset="0"/>
              </a:rPr>
              <a:t>Services Trade – export/import of services.</a:t>
            </a:r>
          </a:p>
          <a:p>
            <a:pPr eaLnBrk="1" hangingPunct="1"/>
            <a:r>
              <a:rPr lang="en-US" sz="2000">
                <a:latin typeface="Verdana" charset="0"/>
              </a:rPr>
              <a:t>Income – predominately </a:t>
            </a:r>
            <a:r>
              <a:rPr lang="en-US" sz="2000" i="1">
                <a:latin typeface="Verdana" charset="0"/>
              </a:rPr>
              <a:t>current income</a:t>
            </a:r>
            <a:r>
              <a:rPr lang="en-US" sz="2000">
                <a:latin typeface="Verdana" charset="0"/>
              </a:rPr>
              <a:t> associated with investments and wages &amp; salaries </a:t>
            </a:r>
          </a:p>
          <a:p>
            <a:pPr eaLnBrk="1" hangingPunct="1"/>
            <a:r>
              <a:rPr lang="en-US" sz="2000">
                <a:latin typeface="Verdana" charset="0"/>
              </a:rPr>
              <a:t>Current Transfers – financial settlements associated with change in ownership of real resources or financial items plus  gifts and grants </a:t>
            </a:r>
          </a:p>
          <a:p>
            <a:pPr eaLnBrk="1" hangingPunct="1"/>
            <a:r>
              <a:rPr lang="en-US" sz="2000">
                <a:latin typeface="Verdana" charset="0"/>
              </a:rPr>
              <a:t>Typically dominated by the export/import of goods, for this reason the </a:t>
            </a:r>
            <a:r>
              <a:rPr lang="en-US" sz="2000" i="1">
                <a:latin typeface="Verdana" charset="0"/>
              </a:rPr>
              <a:t>Balance of Trade (BOT)</a:t>
            </a:r>
            <a:r>
              <a:rPr lang="en-US" sz="2000">
                <a:latin typeface="Verdana" charset="0"/>
              </a:rPr>
              <a:t> is widely quoted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 idx="4294967295"/>
          </p:nvPr>
        </p:nvSpPr>
        <p:spPr>
          <a:xfrm>
            <a:off x="1143000" y="76200"/>
            <a:ext cx="7696200" cy="11430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800" dirty="0">
                <a:latin typeface="Verdana" charset="0"/>
              </a:rPr>
              <a:t>Exhibit 3.2  U.S. Trade Balances on Goods and Services, 1985-2012</a:t>
            </a:r>
          </a:p>
        </p:txBody>
      </p:sp>
      <p:pic>
        <p:nvPicPr>
          <p:cNvPr id="2" name="Picture 1" descr="ex03_02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600200"/>
            <a:ext cx="7315200" cy="45800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9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Capital and Financial Accounts</a:t>
            </a:r>
          </a:p>
        </p:txBody>
      </p:sp>
      <p:sp>
        <p:nvSpPr>
          <p:cNvPr id="18435" name="Rectangle 10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1447800"/>
            <a:ext cx="8763000" cy="46482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Capital account - transfers of fixed assets and acquisitions/disposal of non-produced/non-financial assets</a:t>
            </a:r>
          </a:p>
          <a:p>
            <a:pPr eaLnBrk="1" hangingPunct="1"/>
            <a:r>
              <a:rPr lang="en-US" sz="2400">
                <a:latin typeface="Verdana" charset="0"/>
              </a:rPr>
              <a:t>Financial account consists of three components and uses maturity and degree of control over assets to classify them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Direct Investment – Net balance of long term capital which is dispersed from and into a country for the purpose of exerting control over assets.    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Capital and Financial Accounts</a:t>
            </a:r>
          </a:p>
        </p:txBody>
      </p:sp>
      <p:sp>
        <p:nvSpPr>
          <p:cNvPr id="1945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sz="2000">
                <a:latin typeface="Verdana" charset="0"/>
              </a:rPr>
              <a:t>Portfolio Investment – Net balance of short term capital which flows in and out of the country but does not reach the 10% ownership threshold of direct investment.  </a:t>
            </a:r>
          </a:p>
          <a:p>
            <a:pPr lvl="2" eaLnBrk="1" hangingPunct="1"/>
            <a:r>
              <a:rPr lang="en-US" sz="1800">
                <a:latin typeface="Verdana" charset="0"/>
              </a:rPr>
              <a:t>This capital is purely return motivated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Other Investment Assets/Liabilities – Consists of various short and long-term trade credits, cross-border loans, currency and bank deposits and other accounts receivable and payable related to cross-border trade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 idx="4294967295"/>
          </p:nvPr>
        </p:nvSpPr>
        <p:spPr>
          <a:xfrm>
            <a:off x="1143000" y="76200"/>
            <a:ext cx="7696200" cy="11430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800" dirty="0">
                <a:latin typeface="Verdana" charset="0"/>
              </a:rPr>
              <a:t>Exhibit 3.3  The U.S. Financial Accounts, 1985-2012</a:t>
            </a:r>
          </a:p>
        </p:txBody>
      </p:sp>
      <p:pic>
        <p:nvPicPr>
          <p:cNvPr id="2" name="Picture 1" descr="ex03_03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00200"/>
            <a:ext cx="8153400" cy="458460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 dirty="0">
                <a:latin typeface="Verdana" charset="0"/>
              </a:rPr>
              <a:t>Exhibit 3.4  Current and Combined Financial/Capital Account Balances for the United Sates, 1992-2012</a:t>
            </a:r>
          </a:p>
        </p:txBody>
      </p:sp>
      <p:pic>
        <p:nvPicPr>
          <p:cNvPr id="2" name="Picture 1" descr="ex03_04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600200"/>
            <a:ext cx="8077200" cy="46729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Net Errors &amp; Omissions/Official Reserves Accounts</a:t>
            </a:r>
          </a:p>
        </p:txBody>
      </p:sp>
      <p:sp>
        <p:nvSpPr>
          <p:cNvPr id="22531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sz="1800">
                <a:latin typeface="Verdana" charset="0"/>
              </a:rPr>
              <a:t>Net Errors and Omissions –account for statistical errors and/or untraceable monies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sz="1800">
                <a:latin typeface="Verdana" charset="0"/>
              </a:rPr>
              <a:t>Official Reserves – held by official monetary authorities within a country.  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sz="1600">
                <a:latin typeface="Verdana" charset="0"/>
              </a:rPr>
              <a:t>Typically comprised of major currencies and reserve accounts held at the IMF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r>
              <a:rPr lang="en-US" sz="1600">
                <a:latin typeface="Verdana" charset="0"/>
              </a:rPr>
              <a:t>The significance depends on whether the country is operating under a fixed exchange rate regime or a floating exchange rate system</a:t>
            </a:r>
          </a:p>
          <a:p>
            <a:pPr lvl="1" eaLnBrk="1" hangingPunct="1">
              <a:lnSpc>
                <a:spcPct val="90000"/>
              </a:lnSpc>
              <a:spcBef>
                <a:spcPct val="40000"/>
              </a:spcBef>
            </a:pPr>
            <a:endParaRPr lang="en-US" sz="16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800" dirty="0">
                <a:latin typeface="Verdana" charset="0"/>
              </a:rPr>
              <a:t>Breaking the Rules: China’s Twin Surpluses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China’s twin surpluses aka “double surplus” in the current and financial accounts is highly unusual</a:t>
            </a:r>
          </a:p>
          <a:p>
            <a:pPr eaLnBrk="1" hangingPunct="1"/>
            <a:r>
              <a:rPr lang="en-US" sz="2400">
                <a:latin typeface="Verdana" charset="0"/>
              </a:rPr>
              <a:t>Typically, these relationships are inverses of one another</a:t>
            </a:r>
          </a:p>
          <a:p>
            <a:pPr eaLnBrk="1" hangingPunct="1"/>
            <a:r>
              <a:rPr lang="en-US" sz="2400">
                <a:latin typeface="Verdana" charset="0"/>
              </a:rPr>
              <a:t>The reason for the twin surpluses is due to the exceptional growth of the Chinese economy 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solidFill>
                  <a:schemeClr val="tx2"/>
                </a:solidFill>
                <a:latin typeface="Verdana" charset="0"/>
              </a:rPr>
              <a:t>Exhibit 3.5  China’s Twin Surplus, 1998-2012</a:t>
            </a:r>
            <a:endParaRPr lang="en-US">
              <a:latin typeface="Verdana" charset="0"/>
            </a:endParaRPr>
          </a:p>
        </p:txBody>
      </p:sp>
      <p:pic>
        <p:nvPicPr>
          <p:cNvPr id="2" name="Picture 1" descr="ex03_05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600200"/>
            <a:ext cx="8001000" cy="461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 idx="4294967295"/>
          </p:nvPr>
        </p:nvSpPr>
        <p:spPr>
          <a:xfrm>
            <a:off x="1066800" y="0"/>
            <a:ext cx="7605713" cy="1152525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Breaking the Rules: China’s Twin Surpluses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Between 2001 – 2012 China increased foreign exchange reserves by more than a 10-fold increase (2.5 times larger than the next largest)</a:t>
            </a:r>
          </a:p>
          <a:p>
            <a:pPr eaLnBrk="1" hangingPunct="1"/>
            <a:r>
              <a:rPr lang="en-US" sz="2400">
                <a:latin typeface="Verdana" charset="0"/>
              </a:rPr>
              <a:t>China is now able to manage it currency to maintain competitiveness worldwide</a:t>
            </a:r>
          </a:p>
          <a:p>
            <a:pPr eaLnBrk="1" hangingPunct="1"/>
            <a:r>
              <a:rPr lang="en-US" sz="2400">
                <a:latin typeface="Verdana" charset="0"/>
              </a:rPr>
              <a:t>China can also maintain a relatively stable fixed exchange rate against other major currencies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800" dirty="0">
                <a:latin typeface="Verdana" charset="0"/>
              </a:rPr>
              <a:t>Balance of Payments Interaction with Key Macroeconomic Variables</a:t>
            </a:r>
          </a:p>
        </p:txBody>
      </p:sp>
      <p:sp>
        <p:nvSpPr>
          <p:cNvPr id="2662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A nation’s balance of payments interacts with nearly all of its key macroeconomic variables: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Gross domestic product (GDP)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The exchange rate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Interest rates</a:t>
            </a:r>
          </a:p>
          <a:p>
            <a:pPr lvl="1" eaLnBrk="1" hangingPunct="1"/>
            <a:r>
              <a:rPr lang="en-US" sz="2000">
                <a:latin typeface="Verdana" charset="0"/>
              </a:rPr>
              <a:t>Inflation rates</a:t>
            </a:r>
          </a:p>
          <a:p>
            <a:pPr eaLnBrk="1" hangingPunct="1"/>
            <a:endParaRPr lang="en-US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Balance of Payments Interaction with Key Macroeconomic Variables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04800" y="1371600"/>
            <a:ext cx="8294688" cy="5181600"/>
          </a:xfrm>
          <a:prstGeom prst="rect">
            <a:avLst/>
          </a:prstGeom>
        </p:spPr>
        <p:txBody>
          <a:bodyPr/>
          <a:lstStyle>
            <a:lvl1pPr>
              <a:defRPr sz="28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1pPr>
            <a:lvl2pPr>
              <a:defRPr sz="24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2pPr>
            <a:lvl3pPr>
              <a:defRPr sz="2000">
                <a:solidFill>
                  <a:schemeClr val="tx1"/>
                </a:solidFill>
                <a:latin typeface="Verdana" charset="0"/>
                <a:ea typeface="ＭＳ Ｐゴシック" charset="0"/>
              </a:defRPr>
            </a:lvl3pPr>
            <a:lvl4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4pPr>
            <a:lvl5pPr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5pPr>
            <a:lvl6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6pPr>
            <a:lvl7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7pPr>
            <a:lvl8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8pPr>
            <a:lvl9pPr eaLnBrk="0" hangingPunct="0">
              <a:defRPr>
                <a:solidFill>
                  <a:schemeClr val="tx1"/>
                </a:solidFill>
                <a:latin typeface="Verdana" charset="0"/>
                <a:ea typeface="ＭＳ Ｐゴシック" charset="0"/>
              </a:defRPr>
            </a:lvl9pPr>
          </a:lstStyle>
          <a:p>
            <a:pPr marL="342900" indent="-342900" algn="l">
              <a:spcBef>
                <a:spcPct val="20000"/>
              </a:spcBef>
              <a:buFontTx/>
              <a:buChar char="•"/>
            </a:pPr>
            <a:r>
              <a:rPr lang="en-US" sz="2400"/>
              <a:t>In a static (accounting) sense, a nation’s GDP can be represented by the following equation:</a:t>
            </a:r>
          </a:p>
          <a:p>
            <a:pPr marL="342900" indent="-342900" algn="l">
              <a:spcBef>
                <a:spcPct val="20000"/>
              </a:spcBef>
            </a:pPr>
            <a:r>
              <a:rPr lang="en-US" sz="2400" i="1"/>
              <a:t>		GDP = C + I + G + X – M</a:t>
            </a:r>
          </a:p>
          <a:p>
            <a:pPr marL="342900" indent="-342900" algn="l">
              <a:spcBef>
                <a:spcPct val="20000"/>
              </a:spcBef>
            </a:pPr>
            <a:endParaRPr lang="en-US" sz="2400" i="1"/>
          </a:p>
          <a:p>
            <a:pPr marL="742950" lvl="1" indent="-285750" algn="l">
              <a:spcBef>
                <a:spcPct val="20000"/>
              </a:spcBef>
            </a:pPr>
            <a:r>
              <a:rPr lang="en-US" sz="2000" i="1"/>
              <a:t>			</a:t>
            </a:r>
            <a:r>
              <a:rPr lang="en-US" sz="2000"/>
              <a:t>C = consumption spending</a:t>
            </a:r>
          </a:p>
          <a:p>
            <a:pPr marL="742950" lvl="1" indent="-285750" algn="l">
              <a:spcBef>
                <a:spcPct val="20000"/>
              </a:spcBef>
            </a:pPr>
            <a:r>
              <a:rPr lang="en-US" sz="2000"/>
              <a:t>			I = capital investment spending</a:t>
            </a:r>
          </a:p>
          <a:p>
            <a:pPr marL="742950" lvl="1" indent="-285750" algn="l">
              <a:spcBef>
                <a:spcPct val="20000"/>
              </a:spcBef>
            </a:pPr>
            <a:r>
              <a:rPr lang="en-US" sz="2000"/>
              <a:t>			G = net government spending</a:t>
            </a:r>
          </a:p>
          <a:p>
            <a:pPr marL="742950" lvl="1" indent="-285750" algn="l">
              <a:spcBef>
                <a:spcPct val="20000"/>
              </a:spcBef>
            </a:pPr>
            <a:r>
              <a:rPr lang="en-US" sz="2000"/>
              <a:t>			X = exports of goods and services</a:t>
            </a:r>
          </a:p>
          <a:p>
            <a:pPr marL="742950" lvl="1" indent="-285750" algn="l">
              <a:spcBef>
                <a:spcPct val="20000"/>
              </a:spcBef>
            </a:pPr>
            <a:r>
              <a:rPr lang="en-US" sz="2000"/>
              <a:t>			M = imports of goods and services</a:t>
            </a:r>
          </a:p>
          <a:p>
            <a:pPr marL="742950" lvl="1" indent="-285750" algn="l">
              <a:spcBef>
                <a:spcPct val="20000"/>
              </a:spcBef>
            </a:pPr>
            <a:r>
              <a:rPr lang="en-US" sz="2000"/>
              <a:t>			X – M = the current account balance</a:t>
            </a:r>
          </a:p>
          <a:p>
            <a:pPr marL="342900" indent="-342900" algn="l">
              <a:spcBef>
                <a:spcPct val="20000"/>
              </a:spcBef>
            </a:pPr>
            <a:endParaRPr lang="en-US" sz="2400" i="1"/>
          </a:p>
          <a:p>
            <a:pPr marL="342900" indent="-342900" algn="l">
              <a:spcBef>
                <a:spcPct val="20000"/>
              </a:spcBef>
            </a:pPr>
            <a:endParaRPr lang="en-US" sz="2400" i="1"/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BOP and Exchange Rates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400">
                <a:latin typeface="Verdana" charset="0"/>
              </a:rPr>
              <a:t>A country’s BOP can have a significant impact on the level of its exchange rate and vice versa</a:t>
            </a:r>
          </a:p>
          <a:p>
            <a:pPr eaLnBrk="1" hangingPunct="1"/>
            <a:r>
              <a:rPr lang="en-US" sz="2400">
                <a:latin typeface="Verdana" charset="0"/>
              </a:rPr>
              <a:t>The relationship between the BOP and exchange rates can be illustrated by use of a simplified equation that summarizes BOP Data (see next slide)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BOP and Exchange Rates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     </a:t>
            </a:r>
            <a:r>
              <a:rPr lang="en-US" sz="2200">
                <a:latin typeface="Verdana" charset="0"/>
              </a:rPr>
              <a:t>(X – M) + (CI – CO) + (FI – FO) + ∆FXB = BOP</a:t>
            </a:r>
          </a:p>
          <a:p>
            <a:pPr eaLnBrk="1" hangingPunct="1">
              <a:buFontTx/>
              <a:buNone/>
            </a:pPr>
            <a:endParaRPr lang="en-US" sz="1800">
              <a:latin typeface="Verdana" charset="0"/>
            </a:endParaRP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Where: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X = exports of goods and services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M = imports of goods and services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CI = capital inflows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CO = capital outflows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FI = financial inflows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FO = financial outflows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∆FXB = change in official monetary reserves</a:t>
            </a:r>
          </a:p>
          <a:p>
            <a:pPr eaLnBrk="1" hangingPunct="1">
              <a:buFontTx/>
              <a:buNone/>
            </a:pPr>
            <a:r>
              <a:rPr lang="en-US" sz="2000">
                <a:latin typeface="Verdana" charset="0"/>
              </a:rPr>
              <a:t>	</a:t>
            </a:r>
          </a:p>
        </p:txBody>
      </p:sp>
      <p:grpSp>
        <p:nvGrpSpPr>
          <p:cNvPr id="29700" name="Group 8"/>
          <p:cNvGrpSpPr>
            <a:grpSpLocks/>
          </p:cNvGrpSpPr>
          <p:nvPr/>
        </p:nvGrpSpPr>
        <p:grpSpPr bwMode="auto">
          <a:xfrm>
            <a:off x="5181600" y="2590800"/>
            <a:ext cx="3048000" cy="609600"/>
            <a:chOff x="3696" y="1728"/>
            <a:chExt cx="1920" cy="384"/>
          </a:xfrm>
        </p:grpSpPr>
        <p:sp>
          <p:nvSpPr>
            <p:cNvPr id="29707" name="AutoShape 6"/>
            <p:cNvSpPr>
              <a:spLocks/>
            </p:cNvSpPr>
            <p:nvPr/>
          </p:nvSpPr>
          <p:spPr bwMode="auto">
            <a:xfrm>
              <a:off x="3696" y="1728"/>
              <a:ext cx="144" cy="384"/>
            </a:xfrm>
            <a:prstGeom prst="rightBrace">
              <a:avLst>
                <a:gd name="adj1" fmla="val 22222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 sz="2400">
                <a:latin typeface="Times" charset="0"/>
                <a:ea typeface="ヒラギノ角ゴ Pro W3" charset="0"/>
                <a:cs typeface="ヒラギノ角ゴ Pro W3" charset="0"/>
              </a:endParaRPr>
            </a:p>
          </p:txBody>
        </p:sp>
        <p:sp>
          <p:nvSpPr>
            <p:cNvPr id="29708" name="Text Box 7"/>
            <p:cNvSpPr txBox="1">
              <a:spLocks noChangeArrowheads="1"/>
            </p:cNvSpPr>
            <p:nvPr/>
          </p:nvSpPr>
          <p:spPr bwMode="auto">
            <a:xfrm>
              <a:off x="3840" y="1776"/>
              <a:ext cx="177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1pPr>
              <a:lvl2pPr marL="37931725" indent="-37474525">
                <a:defRPr sz="24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2pPr>
              <a:lvl3pPr>
                <a:defRPr sz="20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3pPr>
              <a:lvl4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4pPr>
              <a:lvl5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5pPr>
              <a:lvl6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6pPr>
              <a:lvl7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7pPr>
              <a:lvl8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8pPr>
              <a:lvl9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9pPr>
            </a:lstStyle>
            <a:p>
              <a:r>
                <a:rPr lang="en-US" sz="2000">
                  <a:latin typeface="Times" charset="0"/>
                  <a:ea typeface="ヒラギノ角ゴ Pro W3" charset="0"/>
                  <a:cs typeface="ヒラギノ角ゴ Pro W3" charset="0"/>
                </a:rPr>
                <a:t>Current Account Balance</a:t>
              </a:r>
            </a:p>
          </p:txBody>
        </p:sp>
      </p:grpSp>
      <p:grpSp>
        <p:nvGrpSpPr>
          <p:cNvPr id="29701" name="Group 9"/>
          <p:cNvGrpSpPr>
            <a:grpSpLocks/>
          </p:cNvGrpSpPr>
          <p:nvPr/>
        </p:nvGrpSpPr>
        <p:grpSpPr bwMode="auto">
          <a:xfrm>
            <a:off x="3581400" y="3352800"/>
            <a:ext cx="3048000" cy="609600"/>
            <a:chOff x="3696" y="1728"/>
            <a:chExt cx="1920" cy="384"/>
          </a:xfrm>
        </p:grpSpPr>
        <p:sp>
          <p:nvSpPr>
            <p:cNvPr id="29705" name="AutoShape 10"/>
            <p:cNvSpPr>
              <a:spLocks/>
            </p:cNvSpPr>
            <p:nvPr/>
          </p:nvSpPr>
          <p:spPr bwMode="auto">
            <a:xfrm>
              <a:off x="3696" y="1728"/>
              <a:ext cx="144" cy="384"/>
            </a:xfrm>
            <a:prstGeom prst="rightBrace">
              <a:avLst>
                <a:gd name="adj1" fmla="val 22222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 sz="2400">
                <a:latin typeface="Times" charset="0"/>
                <a:ea typeface="ヒラギノ角ゴ Pro W3" charset="0"/>
                <a:cs typeface="ヒラギノ角ゴ Pro W3" charset="0"/>
              </a:endParaRPr>
            </a:p>
          </p:txBody>
        </p:sp>
        <p:sp>
          <p:nvSpPr>
            <p:cNvPr id="29706" name="Text Box 11"/>
            <p:cNvSpPr txBox="1">
              <a:spLocks noChangeArrowheads="1"/>
            </p:cNvSpPr>
            <p:nvPr/>
          </p:nvSpPr>
          <p:spPr bwMode="auto">
            <a:xfrm>
              <a:off x="3840" y="1776"/>
              <a:ext cx="177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1pPr>
              <a:lvl2pPr marL="37931725" indent="-37474525">
                <a:defRPr sz="24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2pPr>
              <a:lvl3pPr>
                <a:defRPr sz="20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3pPr>
              <a:lvl4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4pPr>
              <a:lvl5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5pPr>
              <a:lvl6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6pPr>
              <a:lvl7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7pPr>
              <a:lvl8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8pPr>
              <a:lvl9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9pPr>
            </a:lstStyle>
            <a:p>
              <a:r>
                <a:rPr lang="en-US" sz="2000">
                  <a:latin typeface="Times" charset="0"/>
                  <a:ea typeface="ヒラギノ角ゴ Pro W3" charset="0"/>
                  <a:cs typeface="ヒラギノ角ゴ Pro W3" charset="0"/>
                </a:rPr>
                <a:t>Capital Account Balance</a:t>
              </a:r>
            </a:p>
          </p:txBody>
        </p:sp>
      </p:grpSp>
      <p:grpSp>
        <p:nvGrpSpPr>
          <p:cNvPr id="29702" name="Group 12"/>
          <p:cNvGrpSpPr>
            <a:grpSpLocks/>
          </p:cNvGrpSpPr>
          <p:nvPr/>
        </p:nvGrpSpPr>
        <p:grpSpPr bwMode="auto">
          <a:xfrm>
            <a:off x="3886200" y="4038600"/>
            <a:ext cx="3657600" cy="609600"/>
            <a:chOff x="3696" y="1728"/>
            <a:chExt cx="1920" cy="384"/>
          </a:xfrm>
        </p:grpSpPr>
        <p:sp>
          <p:nvSpPr>
            <p:cNvPr id="29703" name="AutoShape 13"/>
            <p:cNvSpPr>
              <a:spLocks/>
            </p:cNvSpPr>
            <p:nvPr/>
          </p:nvSpPr>
          <p:spPr bwMode="auto">
            <a:xfrm>
              <a:off x="3696" y="1728"/>
              <a:ext cx="144" cy="384"/>
            </a:xfrm>
            <a:prstGeom prst="rightBrace">
              <a:avLst>
                <a:gd name="adj1" fmla="val 22222"/>
                <a:gd name="adj2" fmla="val 50000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US" sz="2400">
                <a:latin typeface="Times" charset="0"/>
                <a:ea typeface="ヒラギノ角ゴ Pro W3" charset="0"/>
                <a:cs typeface="ヒラギノ角ゴ Pro W3" charset="0"/>
              </a:endParaRPr>
            </a:p>
          </p:txBody>
        </p:sp>
        <p:sp>
          <p:nvSpPr>
            <p:cNvPr id="29704" name="Text Box 14"/>
            <p:cNvSpPr txBox="1">
              <a:spLocks noChangeArrowheads="1"/>
            </p:cNvSpPr>
            <p:nvPr/>
          </p:nvSpPr>
          <p:spPr bwMode="auto">
            <a:xfrm>
              <a:off x="3840" y="1776"/>
              <a:ext cx="177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8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1pPr>
              <a:lvl2pPr marL="37931725" indent="-37474525">
                <a:defRPr sz="24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2pPr>
              <a:lvl3pPr>
                <a:defRPr sz="2000"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3pPr>
              <a:lvl4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4pPr>
              <a:lvl5pPr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5pPr>
              <a:lvl6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6pPr>
              <a:lvl7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7pPr>
              <a:lvl8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8pPr>
              <a:lvl9pPr eaLnBrk="0" hangingPunct="0">
                <a:defRPr>
                  <a:solidFill>
                    <a:schemeClr val="tx1"/>
                  </a:solidFill>
                  <a:latin typeface="Verdana" charset="0"/>
                  <a:ea typeface="ＭＳ Ｐゴシック" charset="0"/>
                </a:defRPr>
              </a:lvl9pPr>
            </a:lstStyle>
            <a:p>
              <a:r>
                <a:rPr lang="en-US" sz="2000">
                  <a:latin typeface="Times" charset="0"/>
                  <a:ea typeface="ヒラギノ角ゴ Pro W3" charset="0"/>
                  <a:cs typeface="ヒラギノ角ゴ Pro W3" charset="0"/>
                </a:rPr>
                <a:t>Financial Account Balance</a:t>
              </a:r>
            </a:p>
          </p:txBody>
        </p:sp>
      </p:grp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The BOP and Exchange Rates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Fixed Exchange Rate Countries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>
                <a:latin typeface="Verdana" charset="0"/>
              </a:rPr>
              <a:t>Government bears the responsibility to ensure that the BOP is near zero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000">
              <a:latin typeface="Verdana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Floating Exchange Rate Countries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>
                <a:latin typeface="Verdana" charset="0"/>
              </a:rPr>
              <a:t>Government has no responsibility to peg its foreign exchange rate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US" sz="2000">
              <a:latin typeface="Verdana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>
                <a:latin typeface="Verdana" charset="0"/>
              </a:rPr>
              <a:t>Managed Floats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>
                <a:latin typeface="Verdana" charset="0"/>
              </a:rPr>
              <a:t>Government often takes action to maintain its desired exchange rate value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Balance of Payments and Interest Rates</a:t>
            </a:r>
          </a:p>
        </p:txBody>
      </p:sp>
      <p:sp>
        <p:nvSpPr>
          <p:cNvPr id="3174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The overall level of a country’s interest rates compared to other countries has an impact on the financial account of the BOP</a:t>
            </a:r>
          </a:p>
          <a:p>
            <a:pPr eaLnBrk="1" hangingPunct="1"/>
            <a:r>
              <a:rPr lang="en-US" sz="2400">
                <a:latin typeface="Verdana" charset="0"/>
              </a:rPr>
              <a:t>Relatively low interest rates should normally stimulate an outflow of capital seeking higher interest rates in other country-currencies </a:t>
            </a:r>
          </a:p>
          <a:p>
            <a:pPr eaLnBrk="1" hangingPunct="1"/>
            <a:r>
              <a:rPr lang="en-US" sz="2400">
                <a:latin typeface="Verdana" charset="0"/>
              </a:rPr>
              <a:t>The opposite has occurred in the U.S. as a result of attractive growth rate prospects, high levels of productive innovation, and perceived political stability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Balance of Payments and Inflation Rates</a:t>
            </a:r>
          </a:p>
        </p:txBody>
      </p:sp>
      <p:sp>
        <p:nvSpPr>
          <p:cNvPr id="3277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Imports have the potential to lower a country’s inflation rate, placing a limit on what domestic competitors charge for comparable goods and services</a:t>
            </a:r>
          </a:p>
          <a:p>
            <a:pPr eaLnBrk="1" hangingPunct="1"/>
            <a:endParaRPr lang="en-US" sz="24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Trade Balances and Exchange Rates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A simple concept in principle: Changes in exchange rates changes the relative prices of imports and exports which in turn result in changes in quantities demanded</a:t>
            </a:r>
          </a:p>
          <a:p>
            <a:pPr eaLnBrk="1" hangingPunct="1"/>
            <a:r>
              <a:rPr lang="en-US" sz="2400">
                <a:latin typeface="Verdana" charset="0"/>
              </a:rPr>
              <a:t>In reality the process is less straight-forward</a:t>
            </a:r>
          </a:p>
          <a:p>
            <a:pPr eaLnBrk="1" hangingPunct="1"/>
            <a:r>
              <a:rPr lang="en-US" sz="2400">
                <a:latin typeface="Verdana" charset="0"/>
              </a:rPr>
              <a:t>Countries occasionally devaluate their own currency to improve the trade balance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The J-Curve Adjustment Path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marL="533400" indent="-533400" eaLnBrk="1" hangingPunct="1"/>
            <a:r>
              <a:rPr lang="en-US" sz="2400">
                <a:latin typeface="Verdana" charset="0"/>
              </a:rPr>
              <a:t>Trade balance adjustment occurs in three stages over a varying and often lengthy period of time</a:t>
            </a:r>
          </a:p>
          <a:p>
            <a:pPr marL="952500" lvl="1" indent="-495300" eaLnBrk="1" hangingPunct="1">
              <a:buFont typeface="Times" charset="0"/>
              <a:buAutoNum type="arabicPeriod"/>
            </a:pPr>
            <a:r>
              <a:rPr lang="en-US" sz="2000">
                <a:latin typeface="Verdana" charset="0"/>
              </a:rPr>
              <a:t>The currency contract period</a:t>
            </a:r>
          </a:p>
          <a:p>
            <a:pPr marL="1371600" lvl="2" indent="-457200" eaLnBrk="1" hangingPunct="1">
              <a:buFont typeface="Times" charset="0"/>
              <a:buChar char="–"/>
            </a:pPr>
            <a:r>
              <a:rPr lang="en-US" sz="1800">
                <a:latin typeface="Verdana" charset="0"/>
              </a:rPr>
              <a:t>Adjustment is uncertain due to existing contracts</a:t>
            </a:r>
          </a:p>
          <a:p>
            <a:pPr marL="952500" lvl="1" indent="-495300" eaLnBrk="1" hangingPunct="1">
              <a:buFont typeface="Times" charset="0"/>
              <a:buAutoNum type="arabicPeriod"/>
            </a:pPr>
            <a:r>
              <a:rPr lang="en-US" sz="2000">
                <a:latin typeface="Verdana" charset="0"/>
              </a:rPr>
              <a:t>The pass-through period</a:t>
            </a:r>
          </a:p>
          <a:p>
            <a:pPr marL="1371600" lvl="2" indent="-457200" eaLnBrk="1" hangingPunct="1">
              <a:buFont typeface="Times" charset="0"/>
              <a:buChar char="–"/>
            </a:pPr>
            <a:r>
              <a:rPr lang="en-US" sz="1800">
                <a:latin typeface="Verdana" charset="0"/>
              </a:rPr>
              <a:t>Importers and exporters pass along the cost changes</a:t>
            </a:r>
          </a:p>
          <a:p>
            <a:pPr marL="952500" lvl="1" indent="-495300" eaLnBrk="1" hangingPunct="1">
              <a:buFont typeface="Times" charset="0"/>
              <a:buAutoNum type="arabicPeriod"/>
            </a:pPr>
            <a:r>
              <a:rPr lang="en-US" sz="2000">
                <a:latin typeface="Verdana" charset="0"/>
              </a:rPr>
              <a:t>Quantity adjustment period</a:t>
            </a:r>
          </a:p>
          <a:p>
            <a:pPr marL="1371600" lvl="2" indent="-457200" eaLnBrk="1" hangingPunct="1">
              <a:buFont typeface="Times" charset="0"/>
              <a:buChar char="–"/>
            </a:pPr>
            <a:r>
              <a:rPr lang="en-US" sz="1800">
                <a:latin typeface="Verdana" charset="0"/>
              </a:rPr>
              <a:t>The expected balance of trade is eventually realized</a:t>
            </a:r>
          </a:p>
          <a:p>
            <a:pPr marL="1371600" lvl="2" indent="-457200" eaLnBrk="1" hangingPunct="1">
              <a:buFont typeface="Times" charset="0"/>
              <a:buChar char="–"/>
            </a:pPr>
            <a:endParaRPr lang="en-US" sz="18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Trade Balance Adjustment Path: The Equation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marL="533400" indent="-533400"/>
            <a:r>
              <a:rPr lang="en-US" sz="2400">
                <a:latin typeface="Verdana" charset="0"/>
              </a:rPr>
              <a:t>Trade balance = (P</a:t>
            </a:r>
            <a:r>
              <a:rPr lang="en-US" sz="2400" baseline="30000">
                <a:latin typeface="Verdana" charset="0"/>
              </a:rPr>
              <a:t>$</a:t>
            </a:r>
            <a:r>
              <a:rPr lang="en-US" sz="2400" baseline="-25000">
                <a:latin typeface="Verdana" charset="0"/>
              </a:rPr>
              <a:t>x</a:t>
            </a:r>
            <a:r>
              <a:rPr lang="en-US" sz="2400">
                <a:latin typeface="Verdana" charset="0"/>
              </a:rPr>
              <a:t>Q</a:t>
            </a:r>
            <a:r>
              <a:rPr lang="en-US" sz="2400" baseline="-25000">
                <a:latin typeface="Verdana" charset="0"/>
              </a:rPr>
              <a:t>x</a:t>
            </a:r>
            <a:r>
              <a:rPr lang="en-US" sz="2400">
                <a:latin typeface="Verdana" charset="0"/>
              </a:rPr>
              <a:t>) – (S</a:t>
            </a:r>
            <a:r>
              <a:rPr lang="en-US" sz="2400" baseline="30000">
                <a:latin typeface="Verdana" charset="0"/>
              </a:rPr>
              <a:t>$/fc</a:t>
            </a:r>
            <a:r>
              <a:rPr lang="en-US" sz="2400">
                <a:latin typeface="Verdana" charset="0"/>
              </a:rPr>
              <a:t> P</a:t>
            </a:r>
            <a:r>
              <a:rPr lang="en-US" sz="2400" baseline="30000">
                <a:latin typeface="Verdana" charset="0"/>
              </a:rPr>
              <a:t>fc</a:t>
            </a:r>
            <a:r>
              <a:rPr lang="en-US" sz="2400" baseline="-25000">
                <a:latin typeface="Verdana" charset="0"/>
              </a:rPr>
              <a:t>M </a:t>
            </a:r>
            <a:r>
              <a:rPr lang="en-US" sz="2400">
                <a:latin typeface="Verdana" charset="0"/>
              </a:rPr>
              <a:t>Q</a:t>
            </a:r>
            <a:r>
              <a:rPr lang="en-US" sz="2400" baseline="-25000">
                <a:latin typeface="Verdana" charset="0"/>
              </a:rPr>
              <a:t>M</a:t>
            </a:r>
            <a:r>
              <a:rPr lang="en-US" sz="2400">
                <a:latin typeface="Verdana" charset="0"/>
              </a:rPr>
              <a:t>)</a:t>
            </a:r>
          </a:p>
          <a:p>
            <a:pPr marL="533400" indent="-533400">
              <a:spcBef>
                <a:spcPct val="30000"/>
              </a:spcBef>
              <a:buFontTx/>
              <a:buNone/>
            </a:pPr>
            <a:endParaRPr lang="en-US" sz="1200">
              <a:latin typeface="Verdana" charset="0"/>
            </a:endParaRPr>
          </a:p>
          <a:p>
            <a:pPr lvl="1"/>
            <a:r>
              <a:rPr lang="en-US" sz="2000">
                <a:latin typeface="Verdana" charset="0"/>
              </a:rPr>
              <a:t>The immediate impact of a devaluation is to increase the value of the spot exchange rate, S</a:t>
            </a:r>
            <a:r>
              <a:rPr lang="en-US" sz="2000" baseline="30000">
                <a:latin typeface="Verdana" charset="0"/>
              </a:rPr>
              <a:t>$/fc</a:t>
            </a:r>
            <a:r>
              <a:rPr lang="en-US" sz="2000">
                <a:latin typeface="Verdana" charset="0"/>
              </a:rPr>
              <a:t> </a:t>
            </a:r>
          </a:p>
          <a:p>
            <a:pPr lvl="1"/>
            <a:r>
              <a:rPr lang="en-US" sz="2000">
                <a:latin typeface="Verdana" charset="0"/>
              </a:rPr>
              <a:t>Deteriorating the trade balance due to existing contracts.</a:t>
            </a:r>
          </a:p>
          <a:p>
            <a:pPr lvl="1"/>
            <a:r>
              <a:rPr lang="en-US" sz="2000">
                <a:latin typeface="Verdana" charset="0"/>
              </a:rPr>
              <a:t>Only after a period of time when the quantities demanded and offered are adjusted to new prices, a trade balance improves.</a:t>
            </a:r>
          </a:p>
          <a:p>
            <a:pPr marL="533400" indent="-533400">
              <a:spcBef>
                <a:spcPct val="30000"/>
              </a:spcBef>
              <a:buFontTx/>
              <a:buNone/>
            </a:pPr>
            <a:endParaRPr lang="en-US">
              <a:latin typeface="Verdana" charset="0"/>
            </a:endParaRPr>
          </a:p>
          <a:p>
            <a:pPr marL="1371600" lvl="2" indent="-457200" eaLnBrk="1" hangingPunct="1">
              <a:buFont typeface="Times" charset="0"/>
              <a:buChar char="–"/>
            </a:pPr>
            <a:endParaRPr lang="en-US" sz="18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Exhibit 3.6  Trade Balance Adjustment to Exchange Rate Changes: The J-Curve</a:t>
            </a:r>
          </a:p>
        </p:txBody>
      </p:sp>
      <p:pic>
        <p:nvPicPr>
          <p:cNvPr id="2" name="Picture 1" descr="ex03_06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199" y="1295400"/>
            <a:ext cx="6575651" cy="48768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Capital Mobility</a:t>
            </a:r>
          </a:p>
        </p:txBody>
      </p:sp>
      <p:sp>
        <p:nvSpPr>
          <p:cNvPr id="37891" name="Rectangle 7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447800"/>
            <a:ext cx="8001000" cy="43434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The degree to which capital moves freely cross-border is critically important to a country’s BOP</a:t>
            </a:r>
          </a:p>
          <a:p>
            <a:pPr eaLnBrk="1" hangingPunct="1"/>
            <a:r>
              <a:rPr lang="en-US" sz="2400">
                <a:latin typeface="Verdana" charset="0"/>
              </a:rPr>
              <a:t>The free flow of capital can potentially destabilize an economy</a:t>
            </a:r>
          </a:p>
          <a:p>
            <a:pPr eaLnBrk="1" hangingPunct="1"/>
            <a:r>
              <a:rPr lang="en-US" sz="2400">
                <a:latin typeface="Verdana" charset="0"/>
              </a:rPr>
              <a:t>Bretton Woods Agreement promoted free movement of capital for </a:t>
            </a:r>
            <a:r>
              <a:rPr lang="en-US" sz="2400" i="1">
                <a:latin typeface="Verdana" charset="0"/>
              </a:rPr>
              <a:t>current account transactions</a:t>
            </a:r>
            <a:endParaRPr lang="en-US" sz="2400">
              <a:latin typeface="Verdana" charset="0"/>
            </a:endParaRPr>
          </a:p>
          <a:p>
            <a:pPr eaLnBrk="1" hangingPunct="1"/>
            <a:r>
              <a:rPr lang="en-US" sz="2400">
                <a:latin typeface="Verdana" charset="0"/>
              </a:rPr>
              <a:t>The 1997/1998 financial crisis showed the destructive effect of capital outflows and contagion</a:t>
            </a:r>
          </a:p>
          <a:p>
            <a:pPr eaLnBrk="1" hangingPunct="1"/>
            <a:endParaRPr lang="en-US" sz="2000">
              <a:latin typeface="Verdana" charset="0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Exhibit 3.7  The Evolution of Capital Mobility</a:t>
            </a:r>
          </a:p>
        </p:txBody>
      </p:sp>
      <p:pic>
        <p:nvPicPr>
          <p:cNvPr id="2" name="Picture 1" descr="ex03_07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8800"/>
            <a:ext cx="7737619" cy="42672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1066800" y="303213"/>
            <a:ext cx="7848600" cy="687387"/>
          </a:xfrm>
        </p:spPr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Capital Controls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304800" y="1371600"/>
            <a:ext cx="8294688" cy="4953000"/>
          </a:xfrm>
        </p:spPr>
        <p:txBody>
          <a:bodyPr/>
          <a:lstStyle/>
          <a:p>
            <a:pPr eaLnBrk="1" hangingPunct="1"/>
            <a:r>
              <a:rPr lang="en-US" sz="2400">
                <a:latin typeface="Verdana" charset="0"/>
              </a:rPr>
              <a:t>A </a:t>
            </a:r>
            <a:r>
              <a:rPr lang="en-US" sz="2400" i="1">
                <a:latin typeface="Verdana" charset="0"/>
              </a:rPr>
              <a:t>capital control </a:t>
            </a:r>
            <a:r>
              <a:rPr lang="en-US" sz="2400">
                <a:latin typeface="Verdana" charset="0"/>
              </a:rPr>
              <a:t>is any restriction that limits or alters the rate or direction of capital movement into or out of a country</a:t>
            </a:r>
          </a:p>
          <a:p>
            <a:pPr eaLnBrk="1" hangingPunct="1"/>
            <a:r>
              <a:rPr lang="en-US" sz="2400">
                <a:latin typeface="Verdana" charset="0"/>
              </a:rPr>
              <a:t>Free movement of capital is more the exception than the rule</a:t>
            </a:r>
          </a:p>
          <a:p>
            <a:pPr eaLnBrk="1" hangingPunct="1"/>
            <a:r>
              <a:rPr lang="en-US" sz="2400">
                <a:latin typeface="Verdana" charset="0"/>
              </a:rPr>
              <a:t>Exhibit 3.8 outlines several methods of and purposes for capital controls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2667000" cy="3505200"/>
          </a:xfrm>
        </p:spPr>
        <p:txBody>
          <a:bodyPr anchor="t"/>
          <a:lstStyle/>
          <a:p>
            <a:pPr eaLnBrk="1" hangingPunct="1"/>
            <a:r>
              <a:rPr lang="en-US" dirty="0">
                <a:latin typeface="Verdana" charset="0"/>
              </a:rPr>
              <a:t>Exhibit 3.8  </a:t>
            </a:r>
            <a:r>
              <a:rPr lang="en-US" b="0" dirty="0">
                <a:latin typeface="Verdana" charset="0"/>
              </a:rPr>
              <a:t>Purposes of Capital Controls</a:t>
            </a:r>
          </a:p>
        </p:txBody>
      </p:sp>
      <p:pic>
        <p:nvPicPr>
          <p:cNvPr id="2" name="Picture 1" descr="ex03_08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7402" y="304800"/>
            <a:ext cx="6120398" cy="5791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Verdana" charset="0"/>
              </a:rPr>
              <a:t>Capital Flight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2400">
                <a:latin typeface="Verdana" charset="0"/>
              </a:rPr>
              <a:t>Characterized as rapid outflow of capital in fear of domestic political and economic conditions and policies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2400">
                <a:latin typeface="Verdana" charset="0"/>
              </a:rPr>
              <a:t>Many heavily indebted countries have suffered capital flight, compounding their debt service problems</a:t>
            </a:r>
          </a:p>
          <a:p>
            <a:pPr eaLnBrk="1" hangingPunct="1">
              <a:lnSpc>
                <a:spcPct val="80000"/>
              </a:lnSpc>
              <a:spcBef>
                <a:spcPct val="50000"/>
              </a:spcBef>
            </a:pPr>
            <a:r>
              <a:rPr lang="en-US" sz="2400">
                <a:latin typeface="Verdana" charset="0"/>
              </a:rPr>
              <a:t>Capital can be moved via international transfers, with physical currency, collectables or precious metals, money laundering or false invoicing of international trade transactions. </a:t>
            </a:r>
          </a:p>
        </p:txBody>
      </p:sp>
      <p:sp>
        <p:nvSpPr>
          <p:cNvPr id="41988" name="FlagCount" hidden="1">
            <a:hlinkClick r:id="" action="ppaction://hlinkfile"/>
          </p:cNvPr>
          <p:cNvSpPr>
            <a:spLocks noChangeArrowheads="1"/>
          </p:cNvSpPr>
          <p:nvPr/>
        </p:nvSpPr>
        <p:spPr bwMode="auto">
          <a:xfrm>
            <a:off x="8255000" y="254000"/>
            <a:ext cx="381000" cy="317500"/>
          </a:xfrm>
          <a:prstGeom prst="wedgeRoundRectCallout">
            <a:avLst>
              <a:gd name="adj1" fmla="val -43750"/>
              <a:gd name="adj2" fmla="val 70000"/>
              <a:gd name="adj3" fmla="val 16667"/>
            </a:avLst>
          </a:prstGeom>
          <a:solidFill>
            <a:schemeClr val="accent1">
              <a:alpha val="25098"/>
            </a:schemeClr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en-US" sz="1400" b="1">
                <a:latin typeface="Tahoma" charset="0"/>
                <a:ea typeface="ヒラギノ角ゴ Pro W3" charset="0"/>
                <a:cs typeface="ヒラギノ角ゴ Pro W3" charset="0"/>
              </a:rPr>
              <a:t>0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301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The BOP is the summary statement of all international transactions between one country and all other countries</a:t>
            </a:r>
          </a:p>
          <a:p>
            <a:pPr eaLnBrk="1" hangingPunct="1"/>
            <a:r>
              <a:rPr lang="en-US" sz="2400">
                <a:latin typeface="Verdana" charset="0"/>
              </a:rPr>
              <a:t>The BOP is a flow statement over a period of time, typically a year</a:t>
            </a:r>
          </a:p>
          <a:p>
            <a:pPr eaLnBrk="1" hangingPunct="1"/>
            <a:r>
              <a:rPr lang="en-US" sz="2400">
                <a:latin typeface="Verdana" charset="0"/>
              </a:rPr>
              <a:t>Although the BOP must always balance in theory, in practice there are substantial imbalances as a result of statistical errors and misreporting of  flows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403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The two major sub-accounts of the BOP, the current account and the financial/capital account, summarize the current trade and international capital flows of the country respectively</a:t>
            </a:r>
          </a:p>
          <a:p>
            <a:pPr eaLnBrk="1" hangingPunct="1"/>
            <a:r>
              <a:rPr lang="en-US" sz="2400">
                <a:latin typeface="Verdana" charset="0"/>
              </a:rPr>
              <a:t>They are typically inverse on balance, one in surplus while the other experiences deficit</a:t>
            </a:r>
          </a:p>
          <a:p>
            <a:pPr eaLnBrk="1" hangingPunct="1"/>
            <a:r>
              <a:rPr lang="en-US" sz="2400">
                <a:latin typeface="Verdana" charset="0"/>
              </a:rPr>
              <a:t>Although most nations strive for current account surpluses, it is not clear that a balance on current or capital account, is either sustainable or desirable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5059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Although merchandise trade is more easily observed, the growth of services trade is more significant to the BOP for many of the world’s largest industrialized countries today</a:t>
            </a:r>
          </a:p>
          <a:p>
            <a:pPr eaLnBrk="1" hangingPunct="1"/>
            <a:r>
              <a:rPr lang="en-US" sz="2400">
                <a:latin typeface="Verdana" charset="0"/>
              </a:rPr>
              <a:t>BOP activity is helpful to decision-makers in detecting the underlying trends and movement of fundamental economic forces driving a country’s international economic activity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6083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Changes in exchange rates change relative prices of imports and exports which in turn result in changes in quantities of demanded through the elasticity of demand</a:t>
            </a:r>
          </a:p>
          <a:p>
            <a:pPr eaLnBrk="1" hangingPunct="1"/>
            <a:r>
              <a:rPr lang="en-US" sz="2400">
                <a:latin typeface="Verdana" charset="0"/>
              </a:rPr>
              <a:t>A devaluation results initially in a further deterioration in the trade balance before an eventual improvement – the path of adjustment takes on the shape of a flattened “j”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latin typeface="Verdana" charset="0"/>
              </a:rPr>
              <a:t>Summary of Learning Objectives</a:t>
            </a:r>
          </a:p>
        </p:txBody>
      </p:sp>
      <p:sp>
        <p:nvSpPr>
          <p:cNvPr id="4710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latin typeface="Verdana" charset="0"/>
              </a:rPr>
              <a:t>The ability of capital to move instantaneously and massively cross-border has been one of the major factors in the severity of recent currency crises</a:t>
            </a:r>
          </a:p>
          <a:p>
            <a:pPr eaLnBrk="1" hangingPunct="1"/>
            <a:r>
              <a:rPr lang="en-US" sz="2400">
                <a:latin typeface="Verdana" charset="0"/>
              </a:rPr>
              <a:t>Although not limited to heavily indebted countries, the rapid and sometimes illegal transfer of convertible currencies out of a country poses significant economic and political problems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FMF_MOFF_05_0000_PP_C01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Verdana"/>
        <a:ea typeface="ＭＳ Ｐゴシック"/>
        <a:cs typeface=""/>
      </a:majorFont>
      <a:minorFont>
        <a:latin typeface="Verdan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FMF_MOFF_05_0000_PP_C01.pot</Template>
  <TotalTime>65</TotalTime>
  <Words>2033</Words>
  <Application>Microsoft Macintosh PowerPoint</Application>
  <PresentationFormat>On-screen Show (4:3)</PresentationFormat>
  <Paragraphs>189</Paragraphs>
  <Slides>44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FMF_MOFF_05_0000_PP_C01</vt:lpstr>
      <vt:lpstr>PowerPoint Presentation</vt:lpstr>
      <vt:lpstr>Learning Objectives </vt:lpstr>
      <vt:lpstr>Learning Objectives cont.</vt:lpstr>
      <vt:lpstr>The Balance of Payments</vt:lpstr>
      <vt:lpstr>The Balance of Payments</vt:lpstr>
      <vt:lpstr>Typical BOP Transactions</vt:lpstr>
      <vt:lpstr>Fundamentals of BOP Accounting</vt:lpstr>
      <vt:lpstr>Defining International Economic Transactions</vt:lpstr>
      <vt:lpstr>BOP as a Flow Statement</vt:lpstr>
      <vt:lpstr>BOP as a Flow Statement</vt:lpstr>
      <vt:lpstr>The Accounts of the BOP</vt:lpstr>
      <vt:lpstr>Generic Balance of Payments</vt:lpstr>
      <vt:lpstr>PowerPoint Presentation</vt:lpstr>
      <vt:lpstr>The Current Account</vt:lpstr>
      <vt:lpstr>Exhibit 3.2  U.S. Trade Balances on Goods and Services, 1985-2012</vt:lpstr>
      <vt:lpstr>The Capital and Financial Accounts</vt:lpstr>
      <vt:lpstr>The Capital and Financial Accounts</vt:lpstr>
      <vt:lpstr>Exhibit 3.3  The U.S. Financial Accounts, 1985-2012</vt:lpstr>
      <vt:lpstr>Exhibit 3.4  Current and Combined Financial/Capital Account Balances for the United Sates, 1992-2012</vt:lpstr>
      <vt:lpstr>Net Errors &amp; Omissions/Official Reserves Accounts</vt:lpstr>
      <vt:lpstr>Breaking the Rules: China’s Twin Surpluses</vt:lpstr>
      <vt:lpstr>Exhibit 3.5  China’s Twin Surplus, 1998-2012</vt:lpstr>
      <vt:lpstr>Breaking the Rules: China’s Twin Surpluses</vt:lpstr>
      <vt:lpstr>Balance of Payments Interaction with Key Macroeconomic Variables</vt:lpstr>
      <vt:lpstr>Balance of Payments Interaction with Key Macroeconomic Variables</vt:lpstr>
      <vt:lpstr>The BOP and Exchange Rates</vt:lpstr>
      <vt:lpstr>The BOP and Exchange Rates</vt:lpstr>
      <vt:lpstr>The BOP and Exchange Rates</vt:lpstr>
      <vt:lpstr>The Balance of Payments and Interest Rates</vt:lpstr>
      <vt:lpstr>The Balance of Payments and Inflation Rates</vt:lpstr>
      <vt:lpstr>Trade Balances and Exchange Rates</vt:lpstr>
      <vt:lpstr>The J-Curve Adjustment Path</vt:lpstr>
      <vt:lpstr>Trade Balance Adjustment Path: The Equation</vt:lpstr>
      <vt:lpstr>Exhibit 3.6  Trade Balance Adjustment to Exchange Rate Changes: The J-Curve</vt:lpstr>
      <vt:lpstr>Capital Mobility</vt:lpstr>
      <vt:lpstr>Exhibit 3.7  The Evolution of Capital Mobility</vt:lpstr>
      <vt:lpstr>Capital Controls</vt:lpstr>
      <vt:lpstr>Exhibit 3.8  Purposes of Capital Controls</vt:lpstr>
      <vt:lpstr>Capital Flight</vt:lpstr>
      <vt:lpstr>Summary of Learning Objectives</vt:lpstr>
      <vt:lpstr>Summary of Learning Objectives</vt:lpstr>
      <vt:lpstr>Summary of Learning Objectives</vt:lpstr>
      <vt:lpstr>Summary of Learning Objectives</vt:lpstr>
      <vt:lpstr>Summary of Learning Objectives</vt:lpstr>
    </vt:vector>
  </TitlesOfParts>
  <Manager/>
  <Company>Copyright ©2015 Pearson Education, Inc. All rights reserved. 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3</dc:title>
  <dc:subject>Fundamentals of Multinational Finance, 5e </dc:subject>
  <dc:creator>Moffett, Stonehill, Eiteman </dc:creator>
  <cp:keywords/>
  <dc:description/>
  <cp:lastModifiedBy>Stephanie Lindsey</cp:lastModifiedBy>
  <cp:revision>8</cp:revision>
  <cp:lastPrinted>2008-10-27T20:14:13Z</cp:lastPrinted>
  <dcterms:created xsi:type="dcterms:W3CDTF">2014-08-21T20:56:03Z</dcterms:created>
  <dcterms:modified xsi:type="dcterms:W3CDTF">2014-09-11T10:21:13Z</dcterms:modified>
  <cp:category/>
</cp:coreProperties>
</file>