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custDataLst>
    <p:tags r:id="rId2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8F8F8"/>
    <a:srgbClr val="9966FF"/>
    <a:srgbClr val="D60093"/>
    <a:srgbClr val="66FF33"/>
    <a:srgbClr val="FF0000"/>
    <a:srgbClr val="FFCC66"/>
    <a:srgbClr val="66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549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413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4AD98-8854-4224-A54A-A84F061C55C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2D910-F469-49DB-86D3-BFDA9C7EB47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698BD3-E2E9-4E26-AF0A-106797BB9B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11874-0BDE-4EC9-9BA5-D2F101585D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53C01-7452-4CE2-84DC-7F3AAD22AB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838EC-FD2B-44AA-9774-70A2046E9F3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380DE-5FAF-48AA-A0DD-0E9934407AA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057104-532F-4156-90A1-97C1082D7B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216AE-0B69-4E79-AD66-AFC258081A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445548-8057-43C6-AB05-53271526427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C9A4D-045A-49C3-822B-74C9DDD0437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5EBDB9B-0825-4457-AEA6-106398CF04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ED900B-7C2D-488E-9B07-E1270249069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>
          <a:xfrm>
            <a:off x="539637" y="549275"/>
            <a:ext cx="8063137" cy="2013692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endParaRPr lang="x-none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>
              <a:defRPr b="0" i="0"/>
            </a:pPr>
            <a:r>
              <a:rPr lang="x-none" sz="4200" b="1">
                <a:solidFill>
                  <a:srgbClr val="FFFF00"/>
                </a:solidFill>
                <a:latin typeface="Comic Sans MS" pitchFamily="66" charset="0"/>
              </a:rPr>
              <a:t>Rhifau mewn Geiriau </a:t>
            </a:r>
          </a:p>
          <a:p>
            <a:pPr algn="ctr">
              <a:defRPr b="0" i="0"/>
            </a:pPr>
            <a:endParaRPr lang="x-none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>
          <a:xfrm>
            <a:off x="539637" y="3429000"/>
            <a:ext cx="8063137" cy="54918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3000" b="1">
                <a:solidFill>
                  <a:srgbClr val="D60093"/>
                </a:solidFill>
                <a:latin typeface="Comic Sans MS" pitchFamily="66" charset="0"/>
              </a:rPr>
              <a:t>Beth yw'r rhifau mewn geiriau?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>
          <a:xfrm>
            <a:off x="325438" y="6253163"/>
            <a:ext cx="1115857" cy="305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 b="0" i="0"/>
            </a:pPr>
            <a:r>
              <a:rPr lang="x-none" sz="1400">
                <a:solidFill>
                  <a:srgbClr val="6699FF"/>
                </a:solidFill>
                <a:latin typeface="Comic Sans MS" pitchFamily="66" charset="0"/>
              </a:rPr>
              <a:t>Blwyddyn 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 animBg="1"/>
      <p:bldP spid="6553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0" name="AutoShape 24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16" name="AutoShape 20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Tri chant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wyth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pedwar</a:t>
            </a:r>
          </a:p>
          <a:p>
            <a:pPr algn="ctr">
              <a:defRPr b="0" i="0"/>
            </a:pPr>
            <a:endParaRPr lang="x-none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118" name="AutoShape 22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119" name="Text Box 23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384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0722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723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Mil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naw cant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pedwar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saith </a:t>
            </a:r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1 947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1746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Chwe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mil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dau gant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naw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wyth </a:t>
            </a:r>
          </a:p>
        </p:txBody>
      </p:sp>
      <p:sp>
        <p:nvSpPr>
          <p:cNvPr id="31748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6 298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4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2770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Deuddeg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mil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tri chant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wyth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pump </a:t>
            </a:r>
          </a:p>
        </p:txBody>
      </p:sp>
      <p:sp>
        <p:nvSpPr>
          <p:cNvPr id="32772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12 385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8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3794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98515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Un 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deg </a:t>
            </a:r>
            <a:r>
              <a:rPr lang="en-GB" sz="4100" b="1" dirty="0" err="1" smtClean="0">
                <a:solidFill>
                  <a:srgbClr val="FF0000"/>
                </a:solidFill>
                <a:latin typeface="Comic Sans MS" pitchFamily="66" charset="0"/>
              </a:rPr>
              <a:t>chwech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 mil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pedwar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wyth</a:t>
            </a:r>
          </a:p>
          <a:p>
            <a:pPr algn="ctr">
              <a:defRPr b="0" i="0"/>
            </a:pPr>
            <a:endParaRPr lang="x-none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16 048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8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54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Wyth deg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t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air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mil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endParaRPr lang="x-none" sz="4100" b="1">
              <a:solidFill>
                <a:srgbClr val="FF0000"/>
              </a:solidFill>
              <a:latin typeface="Comic Sans MS" pitchFamily="66" charset="0"/>
            </a:endParaRPr>
          </a:p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tri chant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pedwar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</a:t>
            </a:r>
          </a:p>
        </p:txBody>
      </p:sp>
      <p:sp>
        <p:nvSpPr>
          <p:cNvPr id="49156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83 340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178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35421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Naw deg chwech 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mil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a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phedwar </a:t>
            </a:r>
          </a:p>
        </p:txBody>
      </p:sp>
      <p:sp>
        <p:nvSpPr>
          <p:cNvPr id="50180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96 004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02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Saith can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mil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tri chant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saith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pedwar</a:t>
            </a:r>
          </a:p>
          <a:p>
            <a:pPr algn="ctr">
              <a:defRPr b="0" i="0"/>
            </a:pPr>
            <a:endParaRPr lang="x-none" sz="4100" b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700 374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0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26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Tri chant a chwech 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mil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pedwar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saith</a:t>
            </a:r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306 047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4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50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723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Pum can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mil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pum cant</a:t>
            </a:r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500 500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8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274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35421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Naw cant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wyth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saith 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mil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chwe chant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pum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pedwar</a:t>
            </a:r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987 654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2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298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Un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filiwn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tri chant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saith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ped</a:t>
            </a:r>
            <a:r>
              <a:rPr lang="en-GB" sz="4100" b="1" dirty="0" err="1" smtClean="0">
                <a:solidFill>
                  <a:srgbClr val="FF0000"/>
                </a:solidFill>
                <a:latin typeface="Comic Sans MS" pitchFamily="66" charset="0"/>
              </a:rPr>
              <a:t>ai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r 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mil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naw cant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tri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wyth </a:t>
            </a: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1 374 938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6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22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35421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Saith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miliwn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wyth deg chwech 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mil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dau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gan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t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saith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naw </a:t>
            </a:r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7 086 279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0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46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343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Dau ddeg wyth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miliwn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pedair mil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pedwar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chwech </a:t>
            </a:r>
          </a:p>
        </p:txBody>
      </p:sp>
      <p:sp>
        <p:nvSpPr>
          <p:cNvPr id="57348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28 004 046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4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370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98515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Wyth cant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pedwar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naw </a:t>
            </a:r>
            <a:r>
              <a:rPr lang="en-GB" sz="4100" b="1" dirty="0" err="1" smtClean="0">
                <a:solidFill>
                  <a:srgbClr val="FF0000"/>
                </a:solidFill>
                <a:latin typeface="Comic Sans MS" pitchFamily="66" charset="0"/>
              </a:rPr>
              <a:t>miliwn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cant a thair 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mil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a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phump </a:t>
            </a:r>
          </a:p>
        </p:txBody>
      </p:sp>
      <p:sp>
        <p:nvSpPr>
          <p:cNvPr id="58372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849 103 005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8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394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98515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Wyth cant ac wyth </a:t>
            </a:r>
            <a:r>
              <a:rPr lang="en-GB" sz="4100" b="1" dirty="0" err="1" smtClean="0">
                <a:solidFill>
                  <a:srgbClr val="FF0000"/>
                </a:solidFill>
                <a:latin typeface="Comic Sans MS" pitchFamily="66" charset="0"/>
              </a:rPr>
              <a:t>miliwn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wyth cant ac wyth </a:t>
            </a:r>
            <a:r>
              <a:rPr lang="en-GB" sz="4100" b="1" dirty="0" smtClean="0">
                <a:solidFill>
                  <a:srgbClr val="FF0000"/>
                </a:solidFill>
                <a:latin typeface="Comic Sans MS" pitchFamily="66" charset="0"/>
              </a:rPr>
              <a:t>mil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wyth cant ac wyth </a:t>
            </a:r>
          </a:p>
        </p:txBody>
      </p:sp>
      <p:sp>
        <p:nvSpPr>
          <p:cNvPr id="59396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808 808 808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2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717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Naw miliwn a naw</a:t>
            </a:r>
          </a:p>
        </p:txBody>
      </p:sp>
      <p:sp>
        <p:nvSpPr>
          <p:cNvPr id="60420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9 000 009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6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98515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Pum cant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chwe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saith </a:t>
            </a:r>
            <a:r>
              <a:rPr lang="en-GB" sz="4100" b="1" dirty="0" err="1" smtClean="0">
                <a:solidFill>
                  <a:srgbClr val="FF0000"/>
                </a:solidFill>
                <a:latin typeface="Comic Sans MS" pitchFamily="66" charset="0"/>
              </a:rPr>
              <a:t>miliwn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saith cant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chwe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deg pump </a:t>
            </a:r>
          </a:p>
        </p:txBody>
      </p:sp>
      <p:sp>
        <p:nvSpPr>
          <p:cNvPr id="61444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567 000 765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AutoShape 6"/>
          <p:cNvSpPr>
            <a:spLocks noChangeArrowheads="1"/>
          </p:cNvSpPr>
          <p:nvPr/>
        </p:nvSpPr>
        <p:spPr>
          <a:xfrm>
            <a:off x="255587" y="-128587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466" name="AutoShape 2"/>
          <p:cNvSpPr>
            <a:spLocks noChangeArrowheads="1"/>
          </p:cNvSpPr>
          <p:nvPr/>
        </p:nvSpPr>
        <p:spPr>
          <a:xfrm>
            <a:off x="511175" y="3248025"/>
            <a:ext cx="8121650" cy="32940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>
          <a:xfrm>
            <a:off x="547688" y="3486150"/>
            <a:ext cx="8047037" cy="25545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 b="0" i="0"/>
            </a:pPr>
            <a:r>
              <a:rPr lang="x-none" sz="4000" b="1">
                <a:solidFill>
                  <a:srgbClr val="FF0000"/>
                </a:solidFill>
                <a:latin typeface="Comic Sans MS" pitchFamily="66" charset="0"/>
              </a:rPr>
              <a:t>Un biliwn, chwe chant </a:t>
            </a:r>
            <a:r>
              <a:rPr lang="x-none" sz="4000" b="1" smtClean="0">
                <a:solidFill>
                  <a:srgbClr val="FF0000"/>
                </a:solidFill>
                <a:latin typeface="Comic Sans MS" pitchFamily="66" charset="0"/>
              </a:rPr>
              <a:t>pedwar </a:t>
            </a:r>
            <a:r>
              <a:rPr lang="x-none" sz="4000" b="1">
                <a:solidFill>
                  <a:srgbClr val="FF0000"/>
                </a:solidFill>
                <a:latin typeface="Comic Sans MS" pitchFamily="66" charset="0"/>
              </a:rPr>
              <a:t>deg </a:t>
            </a:r>
            <a:r>
              <a:rPr lang="x-none" sz="4000" b="1" smtClean="0">
                <a:solidFill>
                  <a:srgbClr val="FF0000"/>
                </a:solidFill>
                <a:latin typeface="Comic Sans MS" pitchFamily="66" charset="0"/>
              </a:rPr>
              <a:t>pum </a:t>
            </a:r>
            <a:r>
              <a:rPr lang="en-GB" sz="4000" b="1" dirty="0" err="1" smtClean="0">
                <a:solidFill>
                  <a:srgbClr val="FF0000"/>
                </a:solidFill>
                <a:latin typeface="Comic Sans MS" pitchFamily="66" charset="0"/>
              </a:rPr>
              <a:t>miliwn</a:t>
            </a:r>
            <a:r>
              <a:rPr lang="x-none" sz="4000" b="1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x-none" sz="4000" b="1">
                <a:solidFill>
                  <a:srgbClr val="FF0000"/>
                </a:solidFill>
                <a:latin typeface="Comic Sans MS" pitchFamily="66" charset="0"/>
              </a:rPr>
              <a:t>tri chant a chwe deg </a:t>
            </a:r>
            <a:r>
              <a:rPr lang="en-GB" sz="4000" b="1" dirty="0" err="1" smtClean="0">
                <a:solidFill>
                  <a:srgbClr val="FF0000"/>
                </a:solidFill>
                <a:latin typeface="Comic Sans MS" pitchFamily="66" charset="0"/>
              </a:rPr>
              <a:t>pedair</a:t>
            </a:r>
            <a:r>
              <a:rPr lang="en-GB" sz="4000" b="1" dirty="0" smtClean="0">
                <a:solidFill>
                  <a:srgbClr val="FF0000"/>
                </a:solidFill>
                <a:latin typeface="Comic Sans MS" pitchFamily="66" charset="0"/>
              </a:rPr>
              <a:t> mil</a:t>
            </a:r>
            <a:r>
              <a:rPr lang="x-none" sz="4000" b="1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x-none" sz="4000" b="1">
                <a:solidFill>
                  <a:srgbClr val="FF0000"/>
                </a:solidFill>
                <a:latin typeface="Comic Sans MS" pitchFamily="66" charset="0"/>
              </a:rPr>
              <a:t>wyth cant a phedwar deg saith</a:t>
            </a:r>
          </a:p>
        </p:txBody>
      </p:sp>
      <p:sp>
        <p:nvSpPr>
          <p:cNvPr id="62468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1 645 364 847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AutoShape 6"/>
          <p:cNvSpPr>
            <a:spLocks noChangeArrowheads="1"/>
          </p:cNvSpPr>
          <p:nvPr/>
        </p:nvSpPr>
        <p:spPr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</a:gradFill>
          <a:ln w="38100">
            <a:solidFill>
              <a:srgbClr val="FF0000"/>
            </a:solidFill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490" name="AutoShape 2"/>
          <p:cNvSpPr>
            <a:spLocks noChangeArrowheads="1"/>
          </p:cNvSpPr>
          <p:nvPr/>
        </p:nvSpPr>
        <p:spPr>
          <a:xfrm>
            <a:off x="511175" y="3429000"/>
            <a:ext cx="8121650" cy="31130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ECFF"/>
              </a:gs>
              <a:gs pos="50000">
                <a:srgbClr val="FFFFCC"/>
              </a:gs>
              <a:gs pos="100000">
                <a:srgbClr val="CCEC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>
          <a:xfrm>
            <a:off x="547688" y="3697288"/>
            <a:ext cx="8047037" cy="196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7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biliwn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chwe chan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miliwn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pum can mil, pedwar cant </a:t>
            </a:r>
            <a:r>
              <a:rPr lang="x-none" sz="4100" b="1" smtClean="0">
                <a:solidFill>
                  <a:srgbClr val="FF0000"/>
                </a:solidFill>
                <a:latin typeface="Comic Sans MS" pitchFamily="66" charset="0"/>
              </a:rPr>
              <a:t>dau </a:t>
            </a:r>
            <a:r>
              <a:rPr lang="x-none" sz="4100" b="1">
                <a:solidFill>
                  <a:srgbClr val="FF0000"/>
                </a:solidFill>
                <a:latin typeface="Comic Sans MS" pitchFamily="66" charset="0"/>
              </a:rPr>
              <a:t>ddeg tri </a:t>
            </a: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>
          <a:xfrm>
            <a:off x="511175" y="425450"/>
            <a:ext cx="8121650" cy="18716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FF"/>
              </a:gs>
              <a:gs pos="50000">
                <a:srgbClr val="FFFF99"/>
              </a:gs>
              <a:gs pos="100000">
                <a:srgbClr val="FF99FF"/>
              </a:gs>
            </a:gsLst>
            <a:lin ang="2700000" scaled="1"/>
          </a:gradFill>
          <a:ln w="9525">
            <a:noFill/>
            <a:round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>
          <a:xfrm>
            <a:off x="547688" y="784225"/>
            <a:ext cx="8047037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 b="0" i="0"/>
            </a:pPr>
            <a:r>
              <a:rPr lang="x-none" sz="8000" b="1">
                <a:solidFill>
                  <a:schemeClr val="accent2"/>
                </a:solidFill>
                <a:latin typeface="Comic Sans MS" pitchFamily="66" charset="0"/>
              </a:rPr>
              <a:t>7 600 500 423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ChangeArrowheads="1"/>
          </p:cNvSpPr>
          <p:nvPr/>
        </p:nvSpPr>
        <p:spPr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</a:ln>
        </p:spPr>
        <p:txBody>
          <a:bodyPr wrap="none" anchor="ctr"/>
          <a:lstStyle/>
          <a:p>
            <a:pPr>
              <a:defRPr b="0" i="0"/>
            </a:pPr>
            <a:endParaRPr lang="en-GB"/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 b="0" i="0"/>
            </a:pPr>
            <a:r>
              <a:rPr lang="x-none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1022"/>
  <p:tag name="AS_OS" val="Microsoft Windows NT 6.1.7601 Service Pack 1"/>
  <p:tag name="AS_RELEASE_DATE" val="2014.04.28"/>
  <p:tag name="AS_TITLE" val="Aspose.Slides for .NET 4.0 Client Profile"/>
  <p:tag name="AS_VERSION" val="14.3.0.0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261</Words>
  <Application>Microsoft Office PowerPoint</Application>
  <PresentationFormat>On-screen Show (4:3)</PresentationFormat>
  <Paragraphs>46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DECharles</cp:lastModifiedBy>
  <cp:revision>26</cp:revision>
  <dcterms:created xsi:type="dcterms:W3CDTF">2006-03-03T16:34:11Z</dcterms:created>
  <dcterms:modified xsi:type="dcterms:W3CDTF">2014-10-02T11:47:48Z</dcterms:modified>
</cp:coreProperties>
</file>