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4"/>
    <p:sldMasterId id="2147483726" r:id="rId5"/>
  </p:sldMasterIdLst>
  <p:notesMasterIdLst>
    <p:notesMasterId r:id="rId27"/>
  </p:notesMasterIdLst>
  <p:handoutMasterIdLst>
    <p:handoutMasterId r:id="rId28"/>
  </p:handoutMasterIdLst>
  <p:sldIdLst>
    <p:sldId id="256" r:id="rId6"/>
    <p:sldId id="258" r:id="rId7"/>
    <p:sldId id="357" r:id="rId8"/>
    <p:sldId id="359" r:id="rId9"/>
    <p:sldId id="337" r:id="rId10"/>
    <p:sldId id="335" r:id="rId11"/>
    <p:sldId id="343" r:id="rId12"/>
    <p:sldId id="266" r:id="rId13"/>
    <p:sldId id="342" r:id="rId14"/>
    <p:sldId id="265" r:id="rId15"/>
    <p:sldId id="346" r:id="rId16"/>
    <p:sldId id="345" r:id="rId17"/>
    <p:sldId id="348" r:id="rId18"/>
    <p:sldId id="347" r:id="rId19"/>
    <p:sldId id="352" r:id="rId20"/>
    <p:sldId id="334" r:id="rId21"/>
    <p:sldId id="333" r:id="rId22"/>
    <p:sldId id="355" r:id="rId23"/>
    <p:sldId id="354" r:id="rId24"/>
    <p:sldId id="356" r:id="rId25"/>
    <p:sldId id="321" r:id="rId26"/>
  </p:sldIdLst>
  <p:sldSz cx="12188825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" dt="2026-09-05T09:27:28.308"/>
    <p1510:client id="{D203AA90-EEC9-9E86-8C55-83CAA8013F46}" v="8" dt="2026-09-06T08:16:55.840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pos="3839"/>
        <p:guide orient="horz" pos="216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e Ainsworth" userId="S::s.ainsworth@uwtsd.ac.uk::888be70d-2e4c-4f55-baa0-638ca1ed17b4" providerId="AD" clId="Web-{00000000-0000-0000-0000-000000000000}"/>
    <pc:docChg chg="sldOrd">
      <pc:chgData name="Sue Ainsworth" userId="S::s.ainsworth@uwtsd.ac.uk::888be70d-2e4c-4f55-baa0-638ca1ed17b4" providerId="AD" clId="Web-{00000000-0000-0000-0000-000000000000}" dt="2026-09-05T09:27:28.308" v="0"/>
      <pc:docMkLst>
        <pc:docMk/>
      </pc:docMkLst>
      <pc:sldChg chg="ord">
        <pc:chgData name="Sue Ainsworth" userId="S::s.ainsworth@uwtsd.ac.uk::888be70d-2e4c-4f55-baa0-638ca1ed17b4" providerId="AD" clId="Web-{00000000-0000-0000-0000-000000000000}" dt="2026-09-05T09:27:28.308" v="0"/>
        <pc:sldMkLst>
          <pc:docMk/>
          <pc:sldMk cId="2974843198" sldId="258"/>
        </pc:sldMkLst>
      </pc:sldChg>
    </pc:docChg>
  </pc:docChgLst>
  <pc:docChgLst>
    <pc:chgData name="Sue Ainsworth" userId="S::s.ainsworth@uwtsd.ac.uk::888be70d-2e4c-4f55-baa0-638ca1ed17b4" providerId="AD" clId="Web-{D203AA90-EEC9-9E86-8C55-83CAA8013F46}"/>
    <pc:docChg chg="modSld">
      <pc:chgData name="Sue Ainsworth" userId="S::s.ainsworth@uwtsd.ac.uk::888be70d-2e4c-4f55-baa0-638ca1ed17b4" providerId="AD" clId="Web-{D203AA90-EEC9-9E86-8C55-83CAA8013F46}" dt="2026-09-06T08:16:55.840" v="7" actId="20577"/>
      <pc:docMkLst>
        <pc:docMk/>
      </pc:docMkLst>
      <pc:sldChg chg="modSp">
        <pc:chgData name="Sue Ainsworth" userId="S::s.ainsworth@uwtsd.ac.uk::888be70d-2e4c-4f55-baa0-638ca1ed17b4" providerId="AD" clId="Web-{D203AA90-EEC9-9E86-8C55-83CAA8013F46}" dt="2026-09-06T08:16:55.840" v="7" actId="20577"/>
        <pc:sldMkLst>
          <pc:docMk/>
          <pc:sldMk cId="1662326931" sldId="265"/>
        </pc:sldMkLst>
        <pc:spChg chg="mod">
          <ac:chgData name="Sue Ainsworth" userId="S::s.ainsworth@uwtsd.ac.uk::888be70d-2e4c-4f55-baa0-638ca1ed17b4" providerId="AD" clId="Web-{D203AA90-EEC9-9E86-8C55-83CAA8013F46}" dt="2026-09-06T08:16:55.840" v="7" actId="20577"/>
          <ac:spMkLst>
            <pc:docMk/>
            <pc:sldMk cId="1662326931" sldId="265"/>
            <ac:spMk id="3" creationId="{53E0336A-655E-2193-1F84-9DD92409E83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9/6/2026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9/6/2026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725" y="731838"/>
            <a:ext cx="6497638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29503" indent="-280578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2312" indent="-224462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1236" indent="-224462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0161" indent="-224462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E2B05E56-1755-49CC-A826-41C779FC8AC4}" type="slidenum">
              <a:rPr lang="en-GB" altLang="en-US" smtClean="0">
                <a:cs typeface="Arial" charset="0"/>
              </a:rPr>
              <a:pPr/>
              <a:t>21</a:t>
            </a:fld>
            <a:endParaRPr lang="en-GB" altLang="en-US">
              <a:cs typeface="Arial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38362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6594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67E41-A7D0-2D1B-C535-F2C7BCC18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F3AB9-9F15-2B32-340E-5F593C8EB1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E4D5B-2D02-1A99-05A6-99A246A5B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46C56-41CB-8719-7881-3AB01F8D53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D5416-A439-CDEE-18DC-97BB030BF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471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6F753-13C8-5392-803F-21B797349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69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FBB7DD-A40A-831D-E4FB-3A64C967A5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570" y="1681163"/>
            <a:ext cx="5156444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81549F-35FA-A5CF-DB86-0A096A3C44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570" y="2505075"/>
            <a:ext cx="5156444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366839-BB39-B83A-63B1-33C0F5445F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1838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0D8396-97EB-EF54-0DF7-3A2FCB82BF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183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0504E9-13AF-2F71-34D8-BDC142482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F64CF9-EFD2-7E79-1C50-A8DB6CD7E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CC5129-BE26-E6F1-FBBC-2674AFF80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780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42397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982" y="1825626"/>
            <a:ext cx="10512862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30902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54857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5986" y="1825625"/>
            <a:ext cx="5154857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58807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8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099" y="1681163"/>
            <a:ext cx="5156973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099" y="2505075"/>
            <a:ext cx="5156973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236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236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6240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9" y="457200"/>
            <a:ext cx="39317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2367" y="457201"/>
            <a:ext cx="6170593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099" y="2057400"/>
            <a:ext cx="39317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53884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099" y="457200"/>
            <a:ext cx="39317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2367" y="457200"/>
            <a:ext cx="6170593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099" y="2057400"/>
            <a:ext cx="39317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06937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26" y="365126"/>
            <a:ext cx="1147885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126" y="1825625"/>
            <a:ext cx="1147885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337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965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028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section.php?id=205960" TargetMode="Externa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section.php?id=205960" TargetMode="Externa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rights-respect-equality-anti-bullying-guidance" TargetMode="External"/><Relationship Id="rId3" Type="http://schemas.openxmlformats.org/officeDocument/2006/relationships/hyperlink" Target="https://neu.org.uk/latest/library/positive-behaviour-management-wales-bilingual" TargetMode="External"/><Relationship Id="rId7" Type="http://schemas.openxmlformats.org/officeDocument/2006/relationships/hyperlink" Target="https://www.gov.wales/behaviours-challenge-and-disrupt-schools-across-wales-2025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hwb.gov.wales/curriculum-for-wales" TargetMode="External"/><Relationship Id="rId5" Type="http://schemas.openxmlformats.org/officeDocument/2006/relationships/hyperlink" Target="https://www.gov.wales/" TargetMode="External"/><Relationship Id="rId4" Type="http://schemas.openxmlformats.org/officeDocument/2006/relationships/hyperlink" Target="https://www.gov.wales/pupil-inclusion-wellbeing-behaviour-and-attendance" TargetMode="External"/><Relationship Id="rId9" Type="http://schemas.openxmlformats.org/officeDocument/2006/relationships/hyperlink" Target="http://www.thersa.org/events/rsaanimate/animate/rsa-animate-changing-paradig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C5B3C-1050-B2F7-A066-B187BF96EF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ECIE6008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7CFAFA-3A96-954C-81CD-5680343F63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sz="3599" b="1"/>
              <a:t>Rheoli'r Dosbarth</a:t>
            </a:r>
            <a:endParaRPr lang="en-GB" sz="3599" b="1"/>
          </a:p>
          <a:p>
            <a:r>
              <a:rPr lang="en-GB" sz="3599" b="1" i="1">
                <a:solidFill>
                  <a:schemeClr val="accent1"/>
                </a:solidFill>
              </a:rPr>
              <a:t>Classroom Management</a:t>
            </a:r>
          </a:p>
          <a:p>
            <a:r>
              <a:rPr lang="en-GB" sz="3599" err="1"/>
              <a:t>Darlith</a:t>
            </a:r>
            <a:r>
              <a:rPr lang="en-GB" sz="3599"/>
              <a:t> 3/</a:t>
            </a:r>
            <a:r>
              <a:rPr lang="en-GB" sz="3599" i="1">
                <a:solidFill>
                  <a:schemeClr val="accent1"/>
                </a:solidFill>
              </a:rPr>
              <a:t>Lecture 3</a:t>
            </a:r>
          </a:p>
          <a:p>
            <a:r>
              <a:rPr lang="en-GB" sz="1200" err="1"/>
              <a:t>Defnyddiwyd</a:t>
            </a:r>
            <a:r>
              <a:rPr lang="en-GB" sz="1200"/>
              <a:t> </a:t>
            </a:r>
            <a:r>
              <a:rPr lang="en-GB" sz="1200" err="1"/>
              <a:t>teclyn</a:t>
            </a:r>
            <a:r>
              <a:rPr lang="en-GB" sz="1200"/>
              <a:t> </a:t>
            </a:r>
            <a:r>
              <a:rPr lang="en-GB" sz="1200" err="1"/>
              <a:t>cyfieithu</a:t>
            </a:r>
            <a:r>
              <a:rPr lang="en-GB" sz="1200"/>
              <a:t> Microsoft Word /Microsoft Word Translation Tool has been used</a:t>
            </a:r>
          </a:p>
          <a:p>
            <a:endParaRPr lang="en-GB" sz="3599" i="1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2631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888C4-281E-A6D7-AB2A-CFDFF9FE0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999" err="1">
                <a:latin typeface="+mn-lt"/>
              </a:rPr>
              <a:t>Rheolaeth</a:t>
            </a:r>
            <a:r>
              <a:rPr lang="en-GB" sz="3999">
                <a:latin typeface="+mn-lt"/>
              </a:rPr>
              <a:t> Dosbarth          </a:t>
            </a:r>
            <a:r>
              <a:rPr lang="en-GB" sz="3999" i="1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Classroom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AC68F-3ED6-C3D0-8C39-55341D438F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 err="1"/>
              <a:t>Asesiad</a:t>
            </a:r>
            <a:r>
              <a:rPr lang="en-GB" b="1" i="1"/>
              <a:t> 1</a:t>
            </a:r>
            <a:endParaRPr lang="en-GB"/>
          </a:p>
          <a:p>
            <a:pPr marL="0" indent="0">
              <a:buNone/>
            </a:pPr>
            <a:r>
              <a:rPr lang="en-GB" b="1" i="1" err="1"/>
              <a:t>Traethawd</a:t>
            </a:r>
            <a:r>
              <a:rPr lang="en-GB" b="1" i="1"/>
              <a:t>: </a:t>
            </a:r>
            <a:r>
              <a:rPr lang="en-GB" b="1" i="1" err="1"/>
              <a:t>Datblygu</a:t>
            </a:r>
            <a:r>
              <a:rPr lang="en-GB" b="1" i="1"/>
              <a:t> </a:t>
            </a:r>
            <a:r>
              <a:rPr lang="en-GB" b="1" i="1" err="1"/>
              <a:t>Rheoli</a:t>
            </a:r>
            <a:r>
              <a:rPr lang="en-GB" b="1" i="1"/>
              <a:t> Dosbarth </a:t>
            </a:r>
            <a:r>
              <a:rPr lang="en-GB" b="1" i="1" err="1"/>
              <a:t>Effeithiol</a:t>
            </a:r>
            <a:r>
              <a:rPr lang="en-GB" b="1" i="1"/>
              <a:t>: </a:t>
            </a:r>
            <a:r>
              <a:rPr lang="en-GB" b="1" i="1" err="1"/>
              <a:t>Myfyrdod</a:t>
            </a:r>
            <a:r>
              <a:rPr lang="en-GB" b="1" i="1"/>
              <a:t> </a:t>
            </a:r>
            <a:r>
              <a:rPr lang="en-GB" b="1" i="1" err="1"/>
              <a:t>Beirniadol</a:t>
            </a:r>
            <a:r>
              <a:rPr lang="en-GB" b="1" i="1"/>
              <a:t> </a:t>
            </a:r>
            <a:r>
              <a:rPr lang="en-GB" b="1" i="1" err="1"/>
              <a:t>ar</a:t>
            </a:r>
            <a:r>
              <a:rPr lang="en-GB" b="1" i="1"/>
              <a:t> </a:t>
            </a:r>
            <a:r>
              <a:rPr lang="en-GB" b="1" i="1" err="1"/>
              <a:t>Theori</a:t>
            </a:r>
            <a:r>
              <a:rPr lang="en-GB" b="1" i="1"/>
              <a:t>, </a:t>
            </a:r>
            <a:r>
              <a:rPr lang="en-GB" b="1" i="1" err="1"/>
              <a:t>Ymchwil</a:t>
            </a:r>
            <a:r>
              <a:rPr lang="en-GB" b="1" i="1"/>
              <a:t> ac </a:t>
            </a:r>
            <a:r>
              <a:rPr lang="en-GB" b="1" i="1" err="1"/>
              <a:t>Ymarfer</a:t>
            </a:r>
            <a:r>
              <a:rPr lang="en-GB" b="1" i="1"/>
              <a:t> </a:t>
            </a:r>
            <a:r>
              <a:rPr lang="en-GB" b="1" i="1" err="1"/>
              <a:t>Proffesiynol</a:t>
            </a:r>
            <a:r>
              <a:rPr lang="en-GB" b="1" i="1"/>
              <a:t> </a:t>
            </a:r>
            <a:endParaRPr lang="en-GB"/>
          </a:p>
          <a:p>
            <a:pPr marL="0" indent="0">
              <a:buNone/>
            </a:pPr>
            <a:r>
              <a:rPr lang="en-GB" b="1" i="1"/>
              <a:t>[</a:t>
            </a:r>
            <a:r>
              <a:rPr lang="en-GB" b="1" i="1" err="1"/>
              <a:t>Cyfrif</a:t>
            </a:r>
            <a:r>
              <a:rPr lang="en-GB" b="1" i="1"/>
              <a:t> </a:t>
            </a:r>
            <a:r>
              <a:rPr lang="en-GB" b="1" i="1" err="1"/>
              <a:t>geiriau</a:t>
            </a:r>
            <a:r>
              <a:rPr lang="en-GB" b="1" i="1"/>
              <a:t>: 2,000 o </a:t>
            </a:r>
            <a:r>
              <a:rPr lang="en-GB" b="1" i="1" err="1"/>
              <a:t>eiriau</a:t>
            </a:r>
            <a:r>
              <a:rPr lang="en-GB" b="1" i="1"/>
              <a:t> +/- 10%]</a:t>
            </a:r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DA666E-8A76-63E6-A83E-D06A96D8E51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Assessment 1</a:t>
            </a:r>
          </a:p>
          <a:p>
            <a:pPr marL="0" indent="0">
              <a:buNone/>
            </a:pP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Essay: Developing Effective Classroom Management: A Critical Reflection on Theory, Research and Professional Practice </a:t>
            </a:r>
          </a:p>
          <a:p>
            <a:pPr marL="0" indent="0">
              <a:buNone/>
            </a:pP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[Word count: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2,000 words +/-10%]</a:t>
            </a:r>
            <a:endParaRPr lang="en-GB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843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C73C5-1B48-9ADE-4653-4777FAF93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Blank for use in lecture…..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5A003F-FCC3-9578-9657-0F5E0805FC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752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A6DD0-3BB2-195E-FECD-F07EDF35D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780" y="260648"/>
            <a:ext cx="10512862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100" b="1"/>
            </a:br>
            <a:br>
              <a:rPr lang="en-GB" sz="3100" b="1"/>
            </a:br>
            <a:r>
              <a:rPr lang="en-GB" sz="2200" err="1">
                <a:latin typeface="+mn-lt"/>
              </a:rPr>
              <a:t>Graddio'r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rhain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o'r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pwysicaf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i'r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lleiaf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pwysig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ar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gyfer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rheolaeth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effeithiol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yn</a:t>
            </a:r>
            <a:r>
              <a:rPr lang="en-GB" sz="2200">
                <a:latin typeface="+mn-lt"/>
              </a:rPr>
              <a:t> yr </a:t>
            </a:r>
            <a:r>
              <a:rPr lang="en-GB" sz="2200" err="1">
                <a:latin typeface="+mn-lt"/>
              </a:rPr>
              <a:t>ystafell</a:t>
            </a:r>
            <a:r>
              <a:rPr lang="en-GB" sz="2200">
                <a:latin typeface="+mn-lt"/>
              </a:rPr>
              <a:t> </a:t>
            </a:r>
            <a:r>
              <a:rPr lang="en-GB" sz="2200" err="1">
                <a:latin typeface="+mn-lt"/>
              </a:rPr>
              <a:t>ddosbarth</a:t>
            </a:r>
            <a:br>
              <a:rPr lang="en-GB" sz="2200">
                <a:latin typeface="+mn-lt"/>
              </a:rPr>
            </a:br>
            <a:r>
              <a:rPr lang="en-GB" sz="2200" i="1">
                <a:solidFill>
                  <a:schemeClr val="accent1">
                    <a:lumMod val="75000"/>
                  </a:schemeClr>
                </a:solidFill>
                <a:latin typeface="+mn-lt"/>
              </a:rPr>
              <a:t>Rank these from most important to least important for effective classroom management</a:t>
            </a:r>
            <a:br>
              <a:rPr lang="en-GB" sz="2200">
                <a:latin typeface="+mn-lt"/>
              </a:rPr>
            </a:br>
            <a:endParaRPr lang="en-GB" sz="220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8668C-1A55-D6C5-BEA8-9E158C1C682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err="1"/>
              <a:t>Perthnasoedd</a:t>
            </a:r>
            <a:r>
              <a:rPr lang="en-GB"/>
              <a:t> </a:t>
            </a:r>
          </a:p>
          <a:p>
            <a:r>
              <a:rPr lang="en-GB" err="1"/>
              <a:t>Arferion</a:t>
            </a:r>
            <a:r>
              <a:rPr lang="en-GB"/>
              <a:t> </a:t>
            </a:r>
          </a:p>
          <a:p>
            <a:r>
              <a:rPr lang="en-GB" err="1"/>
              <a:t>Sancsiynau</a:t>
            </a:r>
            <a:r>
              <a:rPr lang="en-GB"/>
              <a:t> </a:t>
            </a:r>
          </a:p>
          <a:p>
            <a:r>
              <a:rPr lang="en-GB" err="1"/>
              <a:t>Canmoliaeth</a:t>
            </a:r>
            <a:r>
              <a:rPr lang="en-GB"/>
              <a:t> </a:t>
            </a:r>
          </a:p>
          <a:p>
            <a:r>
              <a:rPr lang="en-GB" err="1"/>
              <a:t>Cynlluniau</a:t>
            </a:r>
            <a:r>
              <a:rPr lang="en-GB"/>
              <a:t> </a:t>
            </a:r>
            <a:r>
              <a:rPr lang="en-GB" err="1"/>
              <a:t>eistedd</a:t>
            </a:r>
            <a:r>
              <a:rPr lang="en-GB"/>
              <a:t> </a:t>
            </a:r>
          </a:p>
          <a:p>
            <a:r>
              <a:rPr lang="en-GB" err="1"/>
              <a:t>Gwahaniaethu</a:t>
            </a:r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D59C4A-3C47-BB1E-40A6-559FFEBF4A6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Relationships 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Routines 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Sanctions 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Praise 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Seating plans 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Differentiation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86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FA774-DE40-35CE-17A5-0438F0A2B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Polisi - </a:t>
            </a:r>
            <a:r>
              <a:rPr lang="en-GB" b="1" err="1"/>
              <a:t>Llywodraeth</a:t>
            </a:r>
            <a:r>
              <a:rPr lang="en-GB" b="1"/>
              <a:t> Cymru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CE921-0D27-383F-1BA0-0E35D2DE1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1844" y="1664564"/>
            <a:ext cx="10512862" cy="36408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/>
              <a:t>Mae </a:t>
            </a:r>
            <a:r>
              <a:rPr lang="en-GB" sz="3600" err="1"/>
              <a:t>canllawiau</a:t>
            </a:r>
            <a:r>
              <a:rPr lang="en-GB" sz="3600"/>
              <a:t> </a:t>
            </a:r>
            <a:r>
              <a:rPr lang="en-GB" sz="3600" err="1"/>
              <a:t>cyfredol</a:t>
            </a:r>
            <a:r>
              <a:rPr lang="en-GB" sz="3600"/>
              <a:t> </a:t>
            </a:r>
            <a:r>
              <a:rPr lang="en-GB" sz="3600" err="1"/>
              <a:t>Llywodraeth</a:t>
            </a:r>
            <a:r>
              <a:rPr lang="en-GB" sz="3600"/>
              <a:t> Cymru </a:t>
            </a:r>
            <a:r>
              <a:rPr lang="en-GB" sz="3600" err="1"/>
              <a:t>yn</a:t>
            </a:r>
            <a:r>
              <a:rPr lang="en-GB" sz="3600"/>
              <a:t> </a:t>
            </a:r>
            <a:r>
              <a:rPr lang="en-GB" sz="3600" err="1"/>
              <a:t>gosod</a:t>
            </a:r>
            <a:r>
              <a:rPr lang="en-GB" sz="3600"/>
              <a:t> </a:t>
            </a:r>
            <a:r>
              <a:rPr lang="en-GB" sz="3600" err="1"/>
              <a:t>rheolaeth</a:t>
            </a:r>
            <a:r>
              <a:rPr lang="en-GB" sz="3600"/>
              <a:t> </a:t>
            </a:r>
            <a:r>
              <a:rPr lang="en-GB" sz="3600" err="1"/>
              <a:t>ystafell</a:t>
            </a:r>
            <a:r>
              <a:rPr lang="en-GB" sz="3600"/>
              <a:t> </a:t>
            </a:r>
            <a:r>
              <a:rPr lang="en-GB" sz="3600" err="1"/>
              <a:t>ddosbarth</a:t>
            </a:r>
            <a:r>
              <a:rPr lang="en-GB" sz="3600"/>
              <a:t> o </a:t>
            </a:r>
            <a:r>
              <a:rPr lang="en-GB" sz="3600" err="1"/>
              <a:t>fewn</a:t>
            </a:r>
            <a:r>
              <a:rPr lang="en-GB" sz="3600"/>
              <a:t> </a:t>
            </a:r>
            <a:r>
              <a:rPr lang="en-GB" sz="3600" err="1"/>
              <a:t>fframwaith</a:t>
            </a:r>
            <a:r>
              <a:rPr lang="en-GB" sz="3600"/>
              <a:t> </a:t>
            </a:r>
            <a:r>
              <a:rPr lang="en-GB" sz="3600" err="1"/>
              <a:t>ehangach</a:t>
            </a:r>
            <a:r>
              <a:rPr lang="en-GB" sz="3600"/>
              <a:t> o </a:t>
            </a:r>
            <a:r>
              <a:rPr lang="en-GB" sz="3600" err="1"/>
              <a:t>gynhwysiant</a:t>
            </a:r>
            <a:r>
              <a:rPr lang="en-GB" sz="3600"/>
              <a:t>, </a:t>
            </a:r>
            <a:r>
              <a:rPr lang="en-GB" sz="3600" err="1"/>
              <a:t>lles</a:t>
            </a:r>
            <a:r>
              <a:rPr lang="en-GB" sz="3600"/>
              <a:t> a </a:t>
            </a:r>
            <a:r>
              <a:rPr lang="en-GB" sz="3600" err="1"/>
              <a:t>pherthnasoedd</a:t>
            </a:r>
            <a:r>
              <a:rPr lang="en-GB" sz="3600"/>
              <a:t> </a:t>
            </a:r>
            <a:r>
              <a:rPr lang="en-GB" sz="3600" err="1"/>
              <a:t>cadarnhaol</a:t>
            </a:r>
            <a:r>
              <a:rPr lang="en-GB" sz="3600"/>
              <a:t>. Yn </a:t>
            </a:r>
            <a:r>
              <a:rPr lang="en-GB" sz="3600" err="1"/>
              <a:t>hytrach</a:t>
            </a:r>
            <a:r>
              <a:rPr lang="en-GB" sz="3600"/>
              <a:t> </a:t>
            </a:r>
            <a:r>
              <a:rPr lang="en-GB" sz="3600" err="1"/>
              <a:t>na</a:t>
            </a:r>
            <a:r>
              <a:rPr lang="en-GB" sz="3600"/>
              <a:t> </a:t>
            </a:r>
            <a:r>
              <a:rPr lang="en-GB" sz="3600" err="1"/>
              <a:t>chanolbwyntio</a:t>
            </a:r>
            <a:r>
              <a:rPr lang="en-GB" sz="3600"/>
              <a:t> </a:t>
            </a:r>
            <a:r>
              <a:rPr lang="en-GB" sz="3600" err="1"/>
              <a:t>ar</a:t>
            </a:r>
            <a:r>
              <a:rPr lang="en-GB" sz="3600"/>
              <a:t> </a:t>
            </a:r>
            <a:r>
              <a:rPr lang="en-GB" sz="3600" err="1"/>
              <a:t>sancsiynau</a:t>
            </a:r>
            <a:r>
              <a:rPr lang="en-GB" sz="3600"/>
              <a:t> </a:t>
            </a:r>
            <a:r>
              <a:rPr lang="en-GB" sz="3600" err="1"/>
              <a:t>yn</a:t>
            </a:r>
            <a:r>
              <a:rPr lang="en-GB" sz="3600"/>
              <a:t> </a:t>
            </a:r>
            <a:r>
              <a:rPr lang="en-GB" sz="3600" err="1"/>
              <a:t>unig</a:t>
            </a:r>
            <a:r>
              <a:rPr lang="en-GB" sz="3600"/>
              <a:t>, </a:t>
            </a:r>
            <a:r>
              <a:rPr lang="en-GB" sz="3600" err="1"/>
              <a:t>anogir</a:t>
            </a:r>
            <a:r>
              <a:rPr lang="en-GB" sz="3600"/>
              <a:t> </a:t>
            </a:r>
            <a:r>
              <a:rPr lang="en-GB" sz="3600" err="1"/>
              <a:t>ysgolion</a:t>
            </a:r>
            <a:r>
              <a:rPr lang="en-GB" sz="3600"/>
              <a:t> </a:t>
            </a:r>
            <a:r>
              <a:rPr lang="en-GB" sz="3600" err="1"/>
              <a:t>i</a:t>
            </a:r>
            <a:r>
              <a:rPr lang="en-GB" sz="3600"/>
              <a:t> </a:t>
            </a:r>
            <a:r>
              <a:rPr lang="en-GB" sz="3600" err="1"/>
              <a:t>fabwysiadu</a:t>
            </a:r>
            <a:r>
              <a:rPr lang="en-GB" sz="3600"/>
              <a:t> </a:t>
            </a:r>
            <a:r>
              <a:rPr lang="en-GB" sz="3600" err="1"/>
              <a:t>dulliau</a:t>
            </a:r>
            <a:r>
              <a:rPr lang="en-GB" sz="3600"/>
              <a:t> </a:t>
            </a:r>
            <a:r>
              <a:rPr lang="en-GB" sz="3600" err="1"/>
              <a:t>ataliol</a:t>
            </a:r>
            <a:r>
              <a:rPr lang="en-GB" sz="3600"/>
              <a:t> ac </a:t>
            </a:r>
            <a:r>
              <a:rPr lang="en-GB" sz="3600" err="1"/>
              <a:t>adferol</a:t>
            </a:r>
            <a:r>
              <a:rPr lang="en-GB" sz="3600"/>
              <a:t> </a:t>
            </a:r>
            <a:r>
              <a:rPr lang="en-GB" sz="3600" err="1"/>
              <a:t>sy'n</a:t>
            </a:r>
            <a:r>
              <a:rPr lang="en-GB" sz="3600"/>
              <a:t> </a:t>
            </a:r>
            <a:r>
              <a:rPr lang="en-GB" sz="3600" err="1"/>
              <a:t>hyrwyddo</a:t>
            </a:r>
            <a:r>
              <a:rPr lang="en-GB" sz="3600"/>
              <a:t> </a:t>
            </a:r>
            <a:r>
              <a:rPr lang="en-GB" sz="3600" err="1"/>
              <a:t>ymgysylltiad</a:t>
            </a:r>
            <a:r>
              <a:rPr lang="en-GB" sz="3600"/>
              <a:t>, parch a </a:t>
            </a:r>
            <a:r>
              <a:rPr lang="en-GB" sz="3600" err="1"/>
              <a:t>pherthyn</a:t>
            </a:r>
            <a:r>
              <a:rPr lang="en-GB" sz="3600"/>
              <a:t> </a:t>
            </a:r>
            <a:r>
              <a:rPr lang="en-GB" sz="3600" err="1"/>
              <a:t>i</a:t>
            </a:r>
            <a:r>
              <a:rPr lang="en-GB" sz="3600"/>
              <a:t> ddysgwyr.</a:t>
            </a:r>
            <a:r>
              <a:rPr lang="en-GB" sz="2200"/>
              <a:t>*</a:t>
            </a:r>
            <a:r>
              <a:rPr lang="en-GB" sz="3600"/>
              <a:t> </a:t>
            </a:r>
          </a:p>
          <a:p>
            <a:pPr marL="0" indent="0" algn="r">
              <a:buNone/>
            </a:pPr>
            <a:r>
              <a:rPr lang="en-GB" sz="1700"/>
              <a:t>(</a:t>
            </a:r>
            <a:r>
              <a:rPr lang="en-GB" sz="1700" err="1"/>
              <a:t>Llywodraeth</a:t>
            </a:r>
            <a:r>
              <a:rPr lang="en-GB" sz="1700"/>
              <a:t> Cymru, 2019; </a:t>
            </a:r>
            <a:r>
              <a:rPr lang="en-GB" sz="1600" err="1"/>
              <a:t>Llywodraeth</a:t>
            </a:r>
            <a:r>
              <a:rPr lang="en-GB" sz="1600"/>
              <a:t> Cymru, 2025)</a:t>
            </a:r>
          </a:p>
          <a:p>
            <a:pPr marL="0" indent="0" algn="r">
              <a:buNone/>
            </a:pPr>
            <a:endParaRPr lang="en-GB" sz="1700"/>
          </a:p>
          <a:p>
            <a:pPr marL="0" indent="0" algn="r">
              <a:buNone/>
            </a:pPr>
            <a:r>
              <a:rPr lang="en-GB" sz="1100"/>
              <a:t>*Microsoft Translation</a:t>
            </a:r>
          </a:p>
        </p:txBody>
      </p:sp>
    </p:spTree>
    <p:extLst>
      <p:ext uri="{BB962C8B-B14F-4D97-AF65-F5344CB8AC3E}">
        <p14:creationId xmlns:p14="http://schemas.microsoft.com/office/powerpoint/2010/main" val="3955741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6B08B-234C-EEA0-76A7-183AB6B57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/>
            </a:b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Policy- Welsh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5803F-43D3-55C9-DEF1-1F7048C662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i="1">
                <a:solidFill>
                  <a:schemeClr val="accent1">
                    <a:lumMod val="75000"/>
                  </a:schemeClr>
                </a:solidFill>
              </a:rPr>
              <a:t>Current Welsh Government guidance positions classroom management within a broader framework of inclusion, wellbeing and positive relationships. Rather than focusing solely on sanctions, schools are encouraged to adopt preventative and restorative approaches that promote learner engagement, respect and belonging. </a:t>
            </a:r>
          </a:p>
          <a:p>
            <a:pPr marL="0" indent="0" algn="r">
              <a:buNone/>
            </a:pPr>
            <a:r>
              <a:rPr lang="en-GB" sz="1600" i="1">
                <a:solidFill>
                  <a:schemeClr val="accent1">
                    <a:lumMod val="75000"/>
                  </a:schemeClr>
                </a:solidFill>
              </a:rPr>
              <a:t>(Welsh Government, 2019; Welsh Government, 2025)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958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E23545-77CF-BF93-2C89-34F586719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err="1"/>
              <a:t>Adeiladu</a:t>
            </a:r>
            <a:r>
              <a:rPr lang="en-GB" b="1"/>
              <a:t> </a:t>
            </a:r>
            <a:r>
              <a:rPr lang="en-GB" b="1" err="1"/>
              <a:t>Perthnasoedd</a:t>
            </a:r>
            <a:r>
              <a:rPr lang="en-GB" b="1"/>
              <a:t> </a:t>
            </a:r>
            <a:r>
              <a:rPr lang="en-GB" b="1" err="1"/>
              <a:t>Cadarnhaol</a:t>
            </a:r>
            <a:endParaRPr lang="en-GB" b="1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E718DD8-EAA2-E128-1CFA-384DA00AC6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err="1"/>
              <a:t>Meithrin</a:t>
            </a:r>
            <a:r>
              <a:rPr lang="en-GB"/>
              <a:t> parch a </a:t>
            </a:r>
            <a:r>
              <a:rPr lang="en-GB" err="1"/>
              <a:t>ymddiriedaeth</a:t>
            </a:r>
            <a:r>
              <a:rPr lang="en-GB"/>
              <a:t> </a:t>
            </a:r>
            <a:r>
              <a:rPr lang="en-GB" err="1"/>
              <a:t>rhwng</a:t>
            </a:r>
            <a:r>
              <a:rPr lang="en-GB"/>
              <a:t> y </a:t>
            </a:r>
            <a:r>
              <a:rPr lang="en-GB" err="1"/>
              <a:t>naill</a:t>
            </a:r>
            <a:r>
              <a:rPr lang="en-GB"/>
              <a:t> </a:t>
            </a:r>
            <a:r>
              <a:rPr lang="en-GB" err="1"/>
              <a:t>a’r</a:t>
            </a:r>
            <a:r>
              <a:rPr lang="en-GB"/>
              <a:t> </a:t>
            </a:r>
            <a:r>
              <a:rPr lang="en-GB" err="1"/>
              <a:t>llall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 err="1"/>
              <a:t>Adnabod</a:t>
            </a:r>
            <a:r>
              <a:rPr lang="en-GB"/>
              <a:t> </a:t>
            </a:r>
            <a:r>
              <a:rPr lang="en-GB" err="1"/>
              <a:t>eich</a:t>
            </a:r>
            <a:r>
              <a:rPr lang="en-GB"/>
              <a:t> </a:t>
            </a:r>
            <a:r>
              <a:rPr lang="en-GB" err="1"/>
              <a:t>dysgwyr</a:t>
            </a:r>
            <a:r>
              <a:rPr lang="en-GB"/>
              <a:t>—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ddiwylliannol</a:t>
            </a:r>
            <a:r>
              <a:rPr lang="en-GB"/>
              <a:t>,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emosiynol</a:t>
            </a:r>
            <a:r>
              <a:rPr lang="en-GB"/>
              <a:t>, ac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ddatblygiadol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 err="1"/>
              <a:t>Defnyddio</a:t>
            </a:r>
            <a:r>
              <a:rPr lang="en-GB"/>
              <a:t> </a:t>
            </a:r>
            <a:r>
              <a:rPr lang="en-GB" err="1"/>
              <a:t>cyfathrebu</a:t>
            </a:r>
            <a:r>
              <a:rPr lang="en-GB"/>
              <a:t> </a:t>
            </a:r>
            <a:r>
              <a:rPr lang="en-GB" err="1"/>
              <a:t>cyson</a:t>
            </a:r>
            <a:r>
              <a:rPr lang="en-GB"/>
              <a:t> a </a:t>
            </a:r>
            <a:r>
              <a:rPr lang="en-GB" err="1"/>
              <a:t>gwrando’n</a:t>
            </a:r>
            <a:r>
              <a:rPr lang="en-GB"/>
              <a:t> </a:t>
            </a:r>
            <a:r>
              <a:rPr lang="en-GB" err="1"/>
              <a:t>weithredol</a:t>
            </a:r>
            <a:r>
              <a:rPr lang="en-GB"/>
              <a:t>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460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67A0D4-51E3-F1EB-AD1F-609EC0C0C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26" y="365923"/>
            <a:ext cx="11478857" cy="1325218"/>
          </a:xfrm>
        </p:spPr>
        <p:txBody>
          <a:bodyPr/>
          <a:lstStyle/>
          <a:p>
            <a:r>
              <a:rPr lang="en-GB" b="1" i="1">
                <a:solidFill>
                  <a:schemeClr val="accent1"/>
                </a:solidFill>
              </a:rPr>
              <a:t>Building Positive Relationships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1BCECDE-F36D-F561-1938-394F93DF1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126" y="1826042"/>
            <a:ext cx="11478857" cy="3575003"/>
          </a:xfrm>
        </p:spPr>
        <p:txBody>
          <a:bodyPr/>
          <a:lstStyle/>
          <a:p>
            <a:r>
              <a:rPr lang="en-GB" i="1">
                <a:solidFill>
                  <a:schemeClr val="accent1"/>
                </a:solidFill>
              </a:rPr>
              <a:t>Foster mutual respect and trust.</a:t>
            </a:r>
          </a:p>
          <a:p>
            <a:endParaRPr lang="en-GB" i="1">
              <a:solidFill>
                <a:schemeClr val="accent1"/>
              </a:solidFill>
            </a:endParaRPr>
          </a:p>
          <a:p>
            <a:r>
              <a:rPr lang="en-GB" i="1">
                <a:solidFill>
                  <a:schemeClr val="accent1"/>
                </a:solidFill>
              </a:rPr>
              <a:t>Know your learners—culturally, emotionally and developmentally.</a:t>
            </a:r>
          </a:p>
          <a:p>
            <a:endParaRPr lang="en-GB" i="1">
              <a:solidFill>
                <a:schemeClr val="accent1"/>
              </a:solidFill>
            </a:endParaRPr>
          </a:p>
          <a:p>
            <a:r>
              <a:rPr lang="en-GB" i="1">
                <a:solidFill>
                  <a:schemeClr val="accent1"/>
                </a:solidFill>
              </a:rPr>
              <a:t>Use consistent communication and active listening.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216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1301C5-DD40-772B-6AFA-AD3A2C3CA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Cyd-</a:t>
            </a:r>
            <a:r>
              <a:rPr lang="en-GB" b="1" err="1"/>
              <a:t>destun</a:t>
            </a:r>
            <a:r>
              <a:rPr lang="en-GB" b="1"/>
              <a:t> </a:t>
            </a:r>
            <a:r>
              <a:rPr lang="en-GB" b="1" err="1"/>
              <a:t>Addysg</a:t>
            </a:r>
            <a:r>
              <a:rPr lang="en-GB" b="1"/>
              <a:t> Cymru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7F1B37-FEBF-BFED-45B7-DB5B2E0F05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Mae </a:t>
            </a:r>
            <a:r>
              <a:rPr lang="en-GB" err="1"/>
              <a:t>Cwricwlwm</a:t>
            </a:r>
            <a:r>
              <a:rPr lang="en-GB"/>
              <a:t> Cymru (2022)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hyrwyddo</a:t>
            </a:r>
            <a:r>
              <a:rPr lang="en-GB"/>
              <a:t> </a:t>
            </a:r>
            <a:r>
              <a:rPr lang="en-GB" err="1"/>
              <a:t>lles</a:t>
            </a:r>
            <a:r>
              <a:rPr lang="en-GB"/>
              <a:t>, </a:t>
            </a:r>
            <a:r>
              <a:rPr lang="en-GB" err="1"/>
              <a:t>tegwch</a:t>
            </a:r>
            <a:r>
              <a:rPr lang="en-GB"/>
              <a:t> a </a:t>
            </a:r>
            <a:r>
              <a:rPr lang="en-GB" err="1"/>
              <a:t>llais</a:t>
            </a:r>
            <a:r>
              <a:rPr lang="en-GB"/>
              <a:t> </a:t>
            </a:r>
            <a:r>
              <a:rPr lang="en-GB" err="1"/>
              <a:t>dysgwyr</a:t>
            </a:r>
            <a:r>
              <a:rPr lang="en-GB"/>
              <a:t>.</a:t>
            </a:r>
          </a:p>
          <a:p>
            <a:pPr lvl="0"/>
            <a:r>
              <a:rPr lang="en-GB"/>
              <a:t>Cod </a:t>
            </a:r>
            <a:r>
              <a:rPr lang="en-GB" err="1"/>
              <a:t>Ymarfer</a:t>
            </a:r>
            <a:r>
              <a:rPr lang="en-GB"/>
              <a:t> ADY (</a:t>
            </a:r>
            <a:r>
              <a:rPr lang="en-GB" err="1"/>
              <a:t>Anghenion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> </a:t>
            </a:r>
            <a:r>
              <a:rPr lang="en-GB" err="1"/>
              <a:t>Ychwanegol</a:t>
            </a:r>
            <a:r>
              <a:rPr lang="en-GB"/>
              <a:t>) (2021)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cymorth</a:t>
            </a:r>
            <a:r>
              <a:rPr lang="en-GB"/>
              <a:t> </a:t>
            </a:r>
            <a:r>
              <a:rPr lang="en-GB" err="1"/>
              <a:t>statudol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anghenion</a:t>
            </a:r>
            <a:r>
              <a:rPr lang="en-GB"/>
              <a:t> </a:t>
            </a:r>
            <a:r>
              <a:rPr lang="en-GB" err="1"/>
              <a:t>amrywiol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ganolog</a:t>
            </a:r>
            <a:r>
              <a:rPr lang="en-GB"/>
              <a:t>,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rolau</a:t>
            </a:r>
            <a:r>
              <a:rPr lang="en-GB"/>
              <a:t> ALNCo </a:t>
            </a:r>
            <a:r>
              <a:rPr lang="en-GB" err="1"/>
              <a:t>ym</a:t>
            </a:r>
            <a:r>
              <a:rPr lang="en-GB"/>
              <a:t> </a:t>
            </a:r>
            <a:r>
              <a:rPr lang="en-GB" err="1"/>
              <a:t>mhob</a:t>
            </a:r>
            <a:r>
              <a:rPr lang="en-GB"/>
              <a:t> </a:t>
            </a:r>
            <a:r>
              <a:rPr lang="en-GB" err="1"/>
              <a:t>ysgol</a:t>
            </a:r>
            <a:r>
              <a:rPr lang="en-GB"/>
              <a:t>.</a:t>
            </a:r>
          </a:p>
          <a:p>
            <a:pPr lvl="0"/>
            <a:r>
              <a:rPr lang="en-GB"/>
              <a:t>CCUHP (1989) </a:t>
            </a:r>
            <a:r>
              <a:rPr lang="en-GB" err="1"/>
              <a:t>Hawliau</a:t>
            </a:r>
            <a:r>
              <a:rPr lang="en-GB"/>
              <a:t> Plant</a:t>
            </a:r>
          </a:p>
          <a:p>
            <a:pPr lvl="0"/>
            <a:r>
              <a:rPr lang="en-GB"/>
              <a:t>Mae </a:t>
            </a:r>
            <a:r>
              <a:rPr lang="en-GB" err="1"/>
              <a:t>polisïau</a:t>
            </a:r>
            <a:r>
              <a:rPr lang="en-GB"/>
              <a:t> </a:t>
            </a:r>
            <a:r>
              <a:rPr lang="en-GB" err="1"/>
              <a:t>ymddygiad</a:t>
            </a:r>
            <a:r>
              <a:rPr lang="en-GB"/>
              <a:t> a </a:t>
            </a:r>
            <a:r>
              <a:rPr lang="en-GB" err="1"/>
              <a:t>phresenoldeb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llunio</a:t>
            </a:r>
            <a:r>
              <a:rPr lang="en-GB"/>
              <a:t> </a:t>
            </a:r>
            <a:r>
              <a:rPr lang="en-GB" err="1"/>
              <a:t>gan</a:t>
            </a:r>
            <a:r>
              <a:rPr lang="en-GB"/>
              <a:t> </a:t>
            </a:r>
            <a:r>
              <a:rPr lang="en-GB" err="1"/>
              <a:t>ganllawiau</a:t>
            </a:r>
            <a:r>
              <a:rPr lang="en-GB"/>
              <a:t> </a:t>
            </a:r>
            <a:r>
              <a:rPr lang="en-GB" err="1"/>
              <a:t>Llywodraeth</a:t>
            </a:r>
            <a:r>
              <a:rPr lang="en-GB"/>
              <a:t> Cymru.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0896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4803A-1C57-A4AD-45ED-32C710B06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26" y="365923"/>
            <a:ext cx="11478857" cy="1325218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r>
              <a:rPr lang="en-GB" b="1" i="1">
                <a:solidFill>
                  <a:schemeClr val="accent1"/>
                </a:solidFill>
              </a:rPr>
              <a:t>Welsh Education Context</a:t>
            </a:r>
            <a:br>
              <a:rPr lang="en-GB" b="1" i="1">
                <a:solidFill>
                  <a:schemeClr val="accent1"/>
                </a:solidFill>
              </a:rPr>
            </a:br>
            <a:endParaRPr lang="en-GB" b="1" i="1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0336A-655E-2193-1F84-9DD92409E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126" y="1826042"/>
            <a:ext cx="11478857" cy="35750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i="1">
                <a:solidFill>
                  <a:schemeClr val="accent1"/>
                </a:solidFill>
              </a:rPr>
              <a:t>Curriculum for Wales (2022)</a:t>
            </a:r>
            <a:r>
              <a:rPr lang="en-GB" i="1">
                <a:solidFill>
                  <a:schemeClr val="accent1"/>
                </a:solidFill>
              </a:rPr>
              <a:t> promotes learner well-being, equity and voice.</a:t>
            </a:r>
          </a:p>
          <a:p>
            <a:r>
              <a:rPr lang="en-GB" b="1" i="1">
                <a:solidFill>
                  <a:schemeClr val="accent1"/>
                </a:solidFill>
              </a:rPr>
              <a:t>ALN (Additional Learning Needs) Code of Practice (2021)</a:t>
            </a:r>
            <a:r>
              <a:rPr lang="en-GB" i="1">
                <a:solidFill>
                  <a:schemeClr val="accent1"/>
                </a:solidFill>
              </a:rPr>
              <a:t> statutory support for diverse needs is central, with ALNCo roles in every school.</a:t>
            </a:r>
            <a:endParaRPr lang="en-GB" i="1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b="1" i="1">
                <a:solidFill>
                  <a:schemeClr val="accent1"/>
                </a:solidFill>
              </a:rPr>
              <a:t>UNCRC (1989)</a:t>
            </a:r>
            <a:r>
              <a:rPr lang="en-GB" i="1">
                <a:solidFill>
                  <a:schemeClr val="accent1"/>
                </a:solidFill>
              </a:rPr>
              <a:t> Children’s Rights</a:t>
            </a:r>
            <a:endParaRPr lang="en-GB" i="1">
              <a:solidFill>
                <a:schemeClr val="accent1"/>
              </a:solidFill>
              <a:ea typeface="Calibri"/>
              <a:cs typeface="Calibri"/>
            </a:endParaRPr>
          </a:p>
          <a:p>
            <a:r>
              <a:rPr lang="en-GB" i="1">
                <a:solidFill>
                  <a:schemeClr val="accent1"/>
                </a:solidFill>
              </a:rPr>
              <a:t>Behaviour and attendance policies are shaped by Welsh Government guidance, e.g.</a:t>
            </a:r>
            <a:r>
              <a:rPr lang="en-GB" b="1" i="1">
                <a:solidFill>
                  <a:srgbClr val="2F5597"/>
                </a:solidFill>
              </a:rPr>
              <a:t> </a:t>
            </a:r>
            <a:r>
              <a:rPr lang="en-GB" b="1" i="1">
                <a:solidFill>
                  <a:schemeClr val="accent1"/>
                </a:solidFill>
              </a:rPr>
              <a:t>Behaviours that challenge and disrupt in schools across Wales (WG, 2025)</a:t>
            </a:r>
            <a:endParaRPr lang="en-GB" b="1" i="1">
              <a:solidFill>
                <a:schemeClr val="accent1"/>
              </a:solidFill>
              <a:ea typeface="Calibri"/>
              <a:cs typeface="Calibri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326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DE6CA-1B8B-D71E-C3DF-A7D34F0FB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err="1"/>
              <a:t>Cwricwlwm</a:t>
            </a:r>
            <a:r>
              <a:rPr lang="en-GB" b="1"/>
              <a:t> </a:t>
            </a:r>
            <a:r>
              <a:rPr lang="en-GB" b="1" err="1"/>
              <a:t>i</a:t>
            </a:r>
            <a:r>
              <a:rPr lang="en-GB" b="1"/>
              <a:t> </a:t>
            </a:r>
            <a:r>
              <a:rPr lang="en-GB" b="1" err="1"/>
              <a:t>Gymru</a:t>
            </a:r>
            <a:r>
              <a:rPr lang="en-GB" b="1"/>
              <a:t> (2022)</a:t>
            </a:r>
            <a:br>
              <a:rPr lang="en-GB" b="1"/>
            </a:b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Curriculum for Wales (2022)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60315-2EE5-E904-0B8B-2BB70D90A55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err="1"/>
              <a:t>Pwyslais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greu</a:t>
            </a:r>
            <a:r>
              <a:rPr lang="en-GB"/>
              <a:t> </a:t>
            </a:r>
            <a:r>
              <a:rPr lang="en-GB" err="1"/>
              <a:t>amgylcheddau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> </a:t>
            </a:r>
            <a:r>
              <a:rPr lang="en-GB" err="1"/>
              <a:t>cefnogol</a:t>
            </a:r>
            <a:r>
              <a:rPr lang="en-GB"/>
              <a:t> </a:t>
            </a:r>
            <a:r>
              <a:rPr lang="en-GB" err="1"/>
              <a:t>drwy</a:t>
            </a:r>
            <a:r>
              <a:rPr lang="en-GB"/>
              <a:t>:</a:t>
            </a:r>
          </a:p>
          <a:p>
            <a:pPr lvl="0"/>
            <a:r>
              <a:rPr lang="en-GB"/>
              <a:t> </a:t>
            </a:r>
            <a:r>
              <a:rPr lang="en-GB" err="1"/>
              <a:t>perthnasoedd</a:t>
            </a:r>
            <a:r>
              <a:rPr lang="en-GB"/>
              <a:t> </a:t>
            </a:r>
            <a:r>
              <a:rPr lang="en-GB" err="1"/>
              <a:t>cadarnhaol</a:t>
            </a:r>
            <a:endParaRPr lang="en-GB"/>
          </a:p>
          <a:p>
            <a:pPr lvl="0"/>
            <a:r>
              <a:rPr lang="en-GB" err="1"/>
              <a:t>addysgu</a:t>
            </a:r>
            <a:r>
              <a:rPr lang="en-GB"/>
              <a:t> </a:t>
            </a:r>
            <a:r>
              <a:rPr lang="en-GB" err="1"/>
              <a:t>effeithiol</a:t>
            </a:r>
            <a:r>
              <a:rPr lang="en-GB"/>
              <a:t> </a:t>
            </a:r>
          </a:p>
          <a:p>
            <a:pPr lvl="0"/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sy'n</a:t>
            </a:r>
            <a:r>
              <a:rPr lang="en-GB"/>
              <a:t> </a:t>
            </a:r>
            <a:r>
              <a:rPr lang="en-GB" err="1"/>
              <a:t>canolbwyntio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y </a:t>
            </a:r>
            <a:r>
              <a:rPr lang="en-GB" err="1"/>
              <a:t>dysgwr</a:t>
            </a:r>
            <a:r>
              <a:rPr lang="en-GB"/>
              <a:t> </a:t>
            </a:r>
          </a:p>
          <a:p>
            <a:pPr lvl="0"/>
            <a:r>
              <a:rPr lang="en-GB" err="1"/>
              <a:t>datblygu</a:t>
            </a:r>
            <a:r>
              <a:rPr lang="en-GB"/>
              <a:t> </a:t>
            </a:r>
            <a:r>
              <a:rPr lang="en-GB" err="1"/>
              <a:t>dysgwyr</a:t>
            </a:r>
            <a:r>
              <a:rPr lang="en-GB"/>
              <a:t> </a:t>
            </a:r>
            <a:r>
              <a:rPr lang="en-GB" err="1"/>
              <a:t>uchelgeisiol</a:t>
            </a:r>
            <a:r>
              <a:rPr lang="en-GB"/>
              <a:t>, </a:t>
            </a:r>
            <a:r>
              <a:rPr lang="en-GB" err="1"/>
              <a:t>galluog</a:t>
            </a:r>
            <a:r>
              <a:rPr lang="en-GB"/>
              <a:t>; </a:t>
            </a:r>
            <a:r>
              <a:rPr lang="en-GB" err="1"/>
              <a:t>cyfranwyr</a:t>
            </a:r>
            <a:r>
              <a:rPr lang="en-GB"/>
              <a:t> </a:t>
            </a:r>
            <a:r>
              <a:rPr lang="en-GB" err="1"/>
              <a:t>creadigol</a:t>
            </a:r>
            <a:r>
              <a:rPr lang="en-GB"/>
              <a:t> </a:t>
            </a:r>
            <a:r>
              <a:rPr lang="en-GB" err="1"/>
              <a:t>mentrus</a:t>
            </a:r>
            <a:r>
              <a:rPr lang="en-GB"/>
              <a:t>; </a:t>
            </a:r>
            <a:r>
              <a:rPr lang="en-GB" err="1"/>
              <a:t>dinasyddion</a:t>
            </a:r>
            <a:r>
              <a:rPr lang="en-GB"/>
              <a:t> </a:t>
            </a:r>
            <a:r>
              <a:rPr lang="en-GB" err="1"/>
              <a:t>moesegol</a:t>
            </a:r>
            <a:r>
              <a:rPr lang="en-GB"/>
              <a:t>, </a:t>
            </a:r>
            <a:r>
              <a:rPr lang="en-GB" err="1"/>
              <a:t>gwybodus</a:t>
            </a:r>
            <a:r>
              <a:rPr lang="en-GB"/>
              <a:t> ac </a:t>
            </a:r>
            <a:r>
              <a:rPr lang="en-GB" err="1"/>
              <a:t>unigolion</a:t>
            </a:r>
            <a:r>
              <a:rPr lang="en-GB"/>
              <a:t> </a:t>
            </a:r>
            <a:r>
              <a:rPr lang="en-GB" err="1"/>
              <a:t>iach</a:t>
            </a:r>
            <a:r>
              <a:rPr lang="en-GB"/>
              <a:t>, </a:t>
            </a:r>
            <a:r>
              <a:rPr lang="en-GB" err="1"/>
              <a:t>hyderus</a:t>
            </a:r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F2C498-ACBD-8B16-DDE9-2E88BF1F1A2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Emphasis on creating supportive learning environments through: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positive relationships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effective teaching 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learner-centred approaches 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to develop ambitious, capable learners; enterprising creative contributors; ethical, informed citizens and healthy, confident individuals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873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249A1-8B3F-A02B-17C8-EFAD86712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/>
              <a:t>Cod </a:t>
            </a:r>
            <a:r>
              <a:rPr lang="en-GB" sz="3600" b="1" err="1"/>
              <a:t>Anghenion</a:t>
            </a:r>
            <a:r>
              <a:rPr lang="en-GB" sz="3600" b="1"/>
              <a:t> </a:t>
            </a:r>
            <a:r>
              <a:rPr lang="en-GB" sz="3600" b="1" err="1"/>
              <a:t>Dysgu</a:t>
            </a:r>
            <a:r>
              <a:rPr lang="en-GB" sz="3600" b="1"/>
              <a:t> </a:t>
            </a:r>
            <a:r>
              <a:rPr lang="en-GB" sz="3600" b="1" err="1"/>
              <a:t>Ychwanegol</a:t>
            </a:r>
            <a:r>
              <a:rPr lang="en-GB" sz="3600" b="1"/>
              <a:t> Cymru (2021)</a:t>
            </a:r>
            <a:br>
              <a:rPr lang="en-GB" sz="3600" b="1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i="1">
                <a:solidFill>
                  <a:schemeClr val="accent1">
                    <a:lumMod val="75000"/>
                  </a:schemeClr>
                </a:solidFill>
              </a:rPr>
              <a:t>Additional Needs Code of Practice for Wales(2021)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49F82-999A-47E1-4E69-3BA88963268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t-PT" err="1"/>
              <a:t>Yn</a:t>
            </a:r>
            <a:r>
              <a:rPr lang="pt-PT"/>
              <a:t> </a:t>
            </a:r>
            <a:r>
              <a:rPr lang="pt-PT" err="1"/>
              <a:t>rhoi</a:t>
            </a:r>
            <a:r>
              <a:rPr lang="pt-PT"/>
              <a:t> </a:t>
            </a:r>
            <a:r>
              <a:rPr lang="pt-PT" err="1"/>
              <a:t>pwyslais</a:t>
            </a:r>
            <a:r>
              <a:rPr lang="pt-PT"/>
              <a:t> </a:t>
            </a:r>
            <a:r>
              <a:rPr lang="pt-PT" err="1"/>
              <a:t>cryf</a:t>
            </a:r>
            <a:r>
              <a:rPr lang="pt-PT"/>
              <a:t> ar:</a:t>
            </a:r>
            <a:endParaRPr lang="en-GB"/>
          </a:p>
          <a:p>
            <a:pPr lvl="0"/>
            <a:r>
              <a:rPr lang="pt-PT"/>
              <a:t>creu </a:t>
            </a:r>
            <a:r>
              <a:rPr lang="pt-PT" err="1"/>
              <a:t>amgylcheddau</a:t>
            </a:r>
            <a:r>
              <a:rPr lang="pt-PT"/>
              <a:t> </a:t>
            </a:r>
            <a:r>
              <a:rPr lang="pt-PT" err="1"/>
              <a:t>dysgu</a:t>
            </a:r>
            <a:r>
              <a:rPr lang="pt-PT"/>
              <a:t> </a:t>
            </a:r>
            <a:r>
              <a:rPr lang="pt-PT" err="1"/>
              <a:t>cynhwysol</a:t>
            </a:r>
            <a:r>
              <a:rPr lang="pt-PT"/>
              <a:t> </a:t>
            </a:r>
            <a:r>
              <a:rPr lang="pt-PT" err="1"/>
              <a:t>lle</a:t>
            </a:r>
            <a:r>
              <a:rPr lang="pt-PT"/>
              <a:t> </a:t>
            </a:r>
            <a:r>
              <a:rPr lang="pt-PT" err="1"/>
              <a:t>mae</a:t>
            </a:r>
            <a:r>
              <a:rPr lang="pt-PT"/>
              <a:t> </a:t>
            </a:r>
            <a:r>
              <a:rPr lang="pt-PT" err="1"/>
              <a:t>rhwystrau</a:t>
            </a:r>
            <a:r>
              <a:rPr lang="pt-PT"/>
              <a:t> i </a:t>
            </a:r>
            <a:r>
              <a:rPr lang="pt-PT" err="1"/>
              <a:t>ddysgu</a:t>
            </a:r>
            <a:r>
              <a:rPr lang="pt-PT"/>
              <a:t> </a:t>
            </a:r>
            <a:r>
              <a:rPr lang="pt-PT" err="1"/>
              <a:t>yn</a:t>
            </a:r>
            <a:r>
              <a:rPr lang="pt-PT"/>
              <a:t> </a:t>
            </a:r>
            <a:r>
              <a:rPr lang="pt-PT" err="1"/>
              <a:t>cael</a:t>
            </a:r>
            <a:r>
              <a:rPr lang="pt-PT"/>
              <a:t> eu </a:t>
            </a:r>
            <a:r>
              <a:rPr lang="pt-PT" err="1"/>
              <a:t>dileu</a:t>
            </a:r>
            <a:r>
              <a:rPr lang="pt-PT"/>
              <a:t> a </a:t>
            </a:r>
            <a:r>
              <a:rPr lang="pt-PT" err="1"/>
              <a:t>gall</a:t>
            </a:r>
            <a:r>
              <a:rPr lang="pt-PT"/>
              <a:t> </a:t>
            </a:r>
            <a:r>
              <a:rPr lang="pt-PT" err="1"/>
              <a:t>dysgwyr</a:t>
            </a:r>
            <a:r>
              <a:rPr lang="pt-PT"/>
              <a:t> </a:t>
            </a:r>
            <a:r>
              <a:rPr lang="pt-PT" err="1"/>
              <a:t>ag</a:t>
            </a:r>
            <a:r>
              <a:rPr lang="pt-PT"/>
              <a:t> ADY </a:t>
            </a:r>
            <a:r>
              <a:rPr lang="pt-PT" err="1"/>
              <a:t>gymryd</a:t>
            </a:r>
            <a:r>
              <a:rPr lang="pt-PT"/>
              <a:t> </a:t>
            </a:r>
            <a:r>
              <a:rPr lang="pt-PT" err="1"/>
              <a:t>rhan</a:t>
            </a:r>
            <a:r>
              <a:rPr lang="pt-PT"/>
              <a:t> </a:t>
            </a:r>
            <a:r>
              <a:rPr lang="pt-PT" err="1"/>
              <a:t>yn</a:t>
            </a:r>
            <a:r>
              <a:rPr lang="pt-PT"/>
              <a:t> </a:t>
            </a:r>
            <a:r>
              <a:rPr lang="pt-PT" err="1"/>
              <a:t>llawn</a:t>
            </a:r>
            <a:endParaRPr lang="en-GB"/>
          </a:p>
          <a:p>
            <a:pPr lvl="0"/>
            <a:r>
              <a:rPr lang="en-GB" err="1"/>
              <a:t>Pwysigrwydd</a:t>
            </a:r>
            <a:r>
              <a:rPr lang="en-GB"/>
              <a:t> </a:t>
            </a:r>
            <a:r>
              <a:rPr lang="en-GB" err="1"/>
              <a:t>cymorth</a:t>
            </a:r>
            <a:r>
              <a:rPr lang="en-GB"/>
              <a:t> </a:t>
            </a:r>
            <a:r>
              <a:rPr lang="en-GB" err="1"/>
              <a:t>ymddygiad</a:t>
            </a:r>
            <a:r>
              <a:rPr lang="en-GB"/>
              <a:t> </a:t>
            </a:r>
            <a:r>
              <a:rPr lang="en-GB" err="1"/>
              <a:t>cynhwysol</a:t>
            </a:r>
            <a:endParaRPr lang="en-GB"/>
          </a:p>
          <a:p>
            <a:pPr lvl="0"/>
            <a:r>
              <a:rPr lang="en-GB"/>
              <a:t>Angen </a:t>
            </a:r>
            <a:r>
              <a:rPr lang="en-GB" err="1"/>
              <a:t>deall</a:t>
            </a:r>
            <a:r>
              <a:rPr lang="en-GB"/>
              <a:t> </a:t>
            </a:r>
            <a:r>
              <a:rPr lang="en-GB" err="1"/>
              <a:t>ymddygiad</a:t>
            </a:r>
            <a:r>
              <a:rPr lang="en-GB"/>
              <a:t> </a:t>
            </a:r>
            <a:r>
              <a:rPr lang="en-GB" err="1"/>
              <a:t>fel</a:t>
            </a:r>
            <a:r>
              <a:rPr lang="en-GB"/>
              <a:t> </a:t>
            </a:r>
            <a:r>
              <a:rPr lang="en-GB" err="1"/>
              <a:t>cyfathrebu</a:t>
            </a:r>
            <a:r>
              <a:rPr lang="en-GB"/>
              <a:t> ac </a:t>
            </a:r>
            <a:r>
              <a:rPr lang="en-GB" err="1"/>
              <a:t>ymateb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anghenion</a:t>
            </a:r>
            <a:r>
              <a:rPr lang="en-GB"/>
              <a:t> </a:t>
            </a:r>
            <a:r>
              <a:rPr lang="en-GB" err="1"/>
              <a:t>dysgwyr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0D0F4E-C88A-340A-4406-2F0355B4C5F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Places a strong emphasis on: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creating inclusive learning environments where barriers to learning are removed and learners with ALN can participate fully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Importance of inclusive behaviour support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Need to understand behaviour as communication and respond to learner needs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3537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53A8B-799B-C5EA-C04A-B38053D327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     </a:t>
            </a:r>
            <a:r>
              <a:rPr lang="en-GB"/>
              <a:t>      </a:t>
            </a:r>
            <a:r>
              <a:rPr lang="en-GB" b="1" err="1"/>
              <a:t>Strategaethau</a:t>
            </a:r>
            <a:r>
              <a:rPr lang="en-GB" b="1"/>
              <a:t> </a:t>
            </a:r>
            <a:r>
              <a:rPr lang="en-GB" b="1" err="1"/>
              <a:t>Cynhwysol</a:t>
            </a:r>
            <a:br>
              <a:rPr lang="en-GB"/>
            </a:br>
            <a:r>
              <a:rPr lang="en-GB"/>
              <a:t>             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  <a:latin typeface="+mn-lt"/>
              </a:rPr>
              <a:t>Inclusive</a:t>
            </a:r>
            <a:r>
              <a:rPr lang="en-GB">
                <a:latin typeface="+mn-lt"/>
              </a:rPr>
              <a:t> 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  <a:latin typeface="+mn-lt"/>
              </a:rPr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E505C-2742-39D1-A988-D3382D825DE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4300" b="1" i="1" err="1"/>
              <a:t>Technegau</a:t>
            </a:r>
            <a:r>
              <a:rPr lang="en-GB" sz="4300" b="1" i="1"/>
              <a:t> </a:t>
            </a:r>
            <a:r>
              <a:rPr lang="en-GB" sz="4300" b="1" i="1" err="1"/>
              <a:t>rheoli</a:t>
            </a:r>
            <a:r>
              <a:rPr lang="en-GB" sz="4300" b="1" i="1"/>
              <a:t> </a:t>
            </a:r>
            <a:r>
              <a:rPr lang="en-GB" sz="4300" b="1" i="1" err="1"/>
              <a:t>ymddygiad</a:t>
            </a:r>
            <a:endParaRPr lang="en-GB" sz="4300"/>
          </a:p>
          <a:p>
            <a:pPr marL="0" indent="0">
              <a:buNone/>
            </a:pPr>
            <a:r>
              <a:rPr lang="en-GB" sz="4300" i="1"/>
              <a:t>  </a:t>
            </a:r>
            <a:r>
              <a:rPr lang="en-GB" sz="4300" i="1" err="1"/>
              <a:t>Atgyfnerthu</a:t>
            </a:r>
            <a:r>
              <a:rPr lang="en-GB" sz="4300" i="1"/>
              <a:t> </a:t>
            </a:r>
            <a:r>
              <a:rPr lang="en-GB" sz="4300" i="1" err="1"/>
              <a:t>ymddygiad</a:t>
            </a:r>
            <a:r>
              <a:rPr lang="en-GB" sz="4300" i="1"/>
              <a:t> </a:t>
            </a:r>
            <a:r>
              <a:rPr lang="en-GB" sz="4300" i="1" err="1"/>
              <a:t>cadarnhaol</a:t>
            </a:r>
            <a:r>
              <a:rPr lang="en-GB" sz="4300" i="1"/>
              <a:t> </a:t>
            </a:r>
            <a:r>
              <a:rPr lang="en-GB" sz="4300" i="1" err="1"/>
              <a:t>gyda</a:t>
            </a:r>
            <a:r>
              <a:rPr lang="en-GB" sz="4300" i="1"/>
              <a:t> </a:t>
            </a:r>
            <a:r>
              <a:rPr lang="en-GB" sz="4300" i="1" err="1"/>
              <a:t>chanmoliaeth</a:t>
            </a:r>
            <a:r>
              <a:rPr lang="en-GB" sz="4300" i="1"/>
              <a:t> a </a:t>
            </a:r>
            <a:r>
              <a:rPr lang="en-GB" sz="4300" i="1" err="1"/>
              <a:t>chydnabyddiaeth</a:t>
            </a:r>
            <a:endParaRPr lang="en-GB" sz="4300" i="1"/>
          </a:p>
          <a:p>
            <a:pPr marL="0" indent="0">
              <a:buNone/>
            </a:pPr>
            <a:endParaRPr lang="en-GB" sz="4300"/>
          </a:p>
          <a:p>
            <a:pPr lvl="0"/>
            <a:r>
              <a:rPr lang="en-GB" sz="4300" b="1" i="1" err="1"/>
              <a:t>Dulliau</a:t>
            </a:r>
            <a:r>
              <a:rPr lang="en-GB" sz="4300" b="1" i="1"/>
              <a:t> </a:t>
            </a:r>
            <a:r>
              <a:rPr lang="en-GB" sz="4300" b="1" i="1" err="1"/>
              <a:t>addysgu</a:t>
            </a:r>
            <a:r>
              <a:rPr lang="en-GB" sz="4300" b="1" i="1"/>
              <a:t> </a:t>
            </a:r>
          </a:p>
          <a:p>
            <a:pPr marL="0" lvl="0" indent="0">
              <a:buNone/>
            </a:pPr>
            <a:r>
              <a:rPr lang="en-GB" sz="4300" i="1" err="1"/>
              <a:t>Sgaffaldiau</a:t>
            </a:r>
            <a:r>
              <a:rPr lang="en-GB" sz="4300" i="1"/>
              <a:t> / </a:t>
            </a:r>
            <a:r>
              <a:rPr lang="en-GB" sz="4300" i="1" err="1"/>
              <a:t>gwahaniaethu</a:t>
            </a:r>
            <a:endParaRPr lang="en-GB" sz="4300"/>
          </a:p>
          <a:p>
            <a:pPr marL="0" indent="0">
              <a:buNone/>
            </a:pPr>
            <a:r>
              <a:rPr lang="en-GB" sz="4300" i="1"/>
              <a:t> </a:t>
            </a:r>
            <a:r>
              <a:rPr lang="en-GB" sz="4300" i="1" err="1"/>
              <a:t>Gosod</a:t>
            </a:r>
            <a:r>
              <a:rPr lang="en-GB" sz="4300" i="1"/>
              <a:t> </a:t>
            </a:r>
            <a:r>
              <a:rPr lang="en-GB" sz="4300" i="1" err="1"/>
              <a:t>disgwyliadau</a:t>
            </a:r>
            <a:r>
              <a:rPr lang="en-GB" sz="4300" i="1"/>
              <a:t> ac </a:t>
            </a:r>
            <a:r>
              <a:rPr lang="en-GB" sz="4300" i="1" err="1"/>
              <a:t>arferion</a:t>
            </a:r>
            <a:r>
              <a:rPr lang="en-GB" sz="4300" i="1"/>
              <a:t> </a:t>
            </a:r>
            <a:r>
              <a:rPr lang="en-GB" sz="4300" i="1" err="1"/>
              <a:t>clir</a:t>
            </a:r>
            <a:endParaRPr lang="en-GB" sz="4300" i="1"/>
          </a:p>
          <a:p>
            <a:pPr marL="0" indent="0">
              <a:buNone/>
            </a:pPr>
            <a:r>
              <a:rPr lang="en-GB" sz="4300" i="1" err="1"/>
              <a:t>Annog</a:t>
            </a:r>
            <a:r>
              <a:rPr lang="en-GB" sz="4300" i="1"/>
              <a:t> </a:t>
            </a:r>
            <a:r>
              <a:rPr lang="en-GB" sz="4300" i="1" err="1"/>
              <a:t>mentora</a:t>
            </a:r>
            <a:r>
              <a:rPr lang="en-GB" sz="4300" i="1"/>
              <a:t> </a:t>
            </a:r>
            <a:r>
              <a:rPr lang="en-GB" sz="4300" i="1" err="1"/>
              <a:t>cyfoedion</a:t>
            </a:r>
            <a:r>
              <a:rPr lang="en-GB" sz="4300" i="1"/>
              <a:t> a </a:t>
            </a:r>
            <a:r>
              <a:rPr lang="en-GB" sz="4300" i="1" err="1"/>
              <a:t>systemau</a:t>
            </a:r>
            <a:r>
              <a:rPr lang="en-GB" sz="4300" i="1"/>
              <a:t> </a:t>
            </a:r>
            <a:r>
              <a:rPr lang="en-GB" sz="4300" i="1" err="1"/>
              <a:t>cyfeillion</a:t>
            </a:r>
            <a:endParaRPr lang="en-GB" sz="4300" i="1"/>
          </a:p>
          <a:p>
            <a:pPr marL="0" indent="0">
              <a:buNone/>
            </a:pPr>
            <a:r>
              <a:rPr lang="en-GB" sz="4400" err="1"/>
              <a:t>Cefnogi</a:t>
            </a:r>
            <a:r>
              <a:rPr lang="en-GB" sz="4400"/>
              <a:t> </a:t>
            </a:r>
            <a:r>
              <a:rPr lang="en-GB" sz="4400" err="1"/>
              <a:t>dysgwyr</a:t>
            </a:r>
            <a:r>
              <a:rPr lang="en-GB" sz="4400"/>
              <a:t> ag ADY </a:t>
            </a:r>
            <a:r>
              <a:rPr lang="en-GB" sz="4400" err="1"/>
              <a:t>drwy</a:t>
            </a:r>
            <a:r>
              <a:rPr lang="en-GB" sz="4400"/>
              <a:t> </a:t>
            </a:r>
            <a:r>
              <a:rPr lang="en-GB" sz="4400" err="1"/>
              <a:t>ymyriadau</a:t>
            </a:r>
            <a:r>
              <a:rPr lang="en-GB" sz="4400"/>
              <a:t> </a:t>
            </a:r>
            <a:r>
              <a:rPr lang="en-GB" sz="4400" err="1"/>
              <a:t>wedi’u</a:t>
            </a:r>
            <a:r>
              <a:rPr lang="en-GB" sz="4400"/>
              <a:t> </a:t>
            </a:r>
            <a:r>
              <a:rPr lang="en-GB" sz="4400" err="1"/>
              <a:t>teilwra</a:t>
            </a:r>
            <a:r>
              <a:rPr lang="en-GB" sz="4400"/>
              <a:t>.</a:t>
            </a:r>
            <a:endParaRPr lang="en-GB" sz="4300" i="1"/>
          </a:p>
          <a:p>
            <a:pPr marL="0" indent="0">
              <a:buNone/>
            </a:pPr>
            <a:endParaRPr lang="en-GB" sz="4300"/>
          </a:p>
          <a:p>
            <a:pPr lvl="0"/>
            <a:r>
              <a:rPr lang="en-GB" sz="4300" b="1" i="1" err="1"/>
              <a:t>Arferion</a:t>
            </a:r>
            <a:r>
              <a:rPr lang="en-GB" sz="4300" b="1" i="1"/>
              <a:t> </a:t>
            </a:r>
            <a:r>
              <a:rPr lang="en-GB" sz="4300" b="1" i="1" err="1"/>
              <a:t>cynhwysiant</a:t>
            </a:r>
            <a:endParaRPr lang="en-GB" sz="4300" b="1" i="1"/>
          </a:p>
          <a:p>
            <a:pPr marL="0" lvl="0" indent="0">
              <a:buNone/>
            </a:pPr>
            <a:r>
              <a:rPr lang="en-GB" sz="4300" i="1" err="1"/>
              <a:t>e.e.</a:t>
            </a:r>
            <a:endParaRPr lang="en-GB" sz="4300" i="1"/>
          </a:p>
          <a:p>
            <a:pPr marL="0" lvl="0" indent="0">
              <a:buNone/>
            </a:pPr>
            <a:r>
              <a:rPr lang="en-GB" sz="4300" i="1"/>
              <a:t> </a:t>
            </a:r>
            <a:r>
              <a:rPr lang="en-GB" sz="4300" i="1" err="1"/>
              <a:t>Defnyddio</a:t>
            </a:r>
            <a:r>
              <a:rPr lang="en-GB" sz="4300" i="1"/>
              <a:t> </a:t>
            </a:r>
            <a:r>
              <a:rPr lang="en-GB" sz="4300" i="1" err="1"/>
              <a:t>amserlenni</a:t>
            </a:r>
            <a:r>
              <a:rPr lang="en-GB" sz="4300" i="1"/>
              <a:t> </a:t>
            </a:r>
            <a:r>
              <a:rPr lang="en-GB" sz="4300" i="1" err="1"/>
              <a:t>gweledol</a:t>
            </a:r>
            <a:r>
              <a:rPr lang="en-GB" sz="4300" i="1"/>
              <a:t> </a:t>
            </a:r>
          </a:p>
          <a:p>
            <a:pPr marL="0" lvl="0" indent="0">
              <a:buNone/>
            </a:pPr>
            <a:r>
              <a:rPr lang="en-GB" sz="4300" i="1"/>
              <a:t> </a:t>
            </a:r>
            <a:r>
              <a:rPr lang="en-GB" sz="4300" i="1" err="1"/>
              <a:t>Trawsnewidiadau</a:t>
            </a:r>
            <a:r>
              <a:rPr lang="en-GB" sz="4300" i="1"/>
              <a:t> </a:t>
            </a:r>
            <a:r>
              <a:rPr lang="en-GB" sz="4300" i="1" err="1"/>
              <a:t>strwythuredig</a:t>
            </a:r>
            <a:endParaRPr lang="en-GB" sz="4300"/>
          </a:p>
          <a:p>
            <a:pPr marL="0" indent="0">
              <a:buNone/>
            </a:pPr>
            <a:r>
              <a:rPr lang="en-GB" sz="4300" i="1"/>
              <a:t> </a:t>
            </a:r>
            <a:r>
              <a:rPr lang="en-GB" sz="4300" i="1" err="1"/>
              <a:t>Toriadau</a:t>
            </a:r>
            <a:r>
              <a:rPr lang="en-GB" sz="4300" i="1"/>
              <a:t> </a:t>
            </a:r>
            <a:r>
              <a:rPr lang="en-GB" sz="4300" i="1" err="1"/>
              <a:t>synhwyraidd</a:t>
            </a:r>
            <a:endParaRPr lang="en-GB" sz="4300"/>
          </a:p>
          <a:p>
            <a:pPr marL="0" indent="0">
              <a:buNone/>
            </a:pPr>
            <a:r>
              <a:rPr lang="en-GB" sz="4300" i="1"/>
              <a:t> </a:t>
            </a:r>
            <a:r>
              <a:rPr lang="en-GB" sz="4300" i="1" err="1"/>
              <a:t>Technegau</a:t>
            </a:r>
            <a:r>
              <a:rPr lang="en-GB" sz="4300" i="1"/>
              <a:t> dad-</a:t>
            </a:r>
            <a:r>
              <a:rPr lang="en-GB" sz="4300" i="1" err="1"/>
              <a:t>ddwysáu</a:t>
            </a:r>
            <a:r>
              <a:rPr lang="en-GB" sz="4300" i="1"/>
              <a:t> a </a:t>
            </a:r>
            <a:r>
              <a:rPr lang="en-GB" sz="4300" i="1" err="1"/>
              <a:t>pharthau</a:t>
            </a:r>
            <a:r>
              <a:rPr lang="en-GB" sz="4300" i="1"/>
              <a:t> </a:t>
            </a:r>
            <a:r>
              <a:rPr lang="en-GB" sz="4300" i="1" err="1"/>
              <a:t>tawel</a:t>
            </a:r>
            <a:endParaRPr lang="en-GB" sz="4300" i="1"/>
          </a:p>
          <a:p>
            <a:pPr marL="0" indent="0">
              <a:buNone/>
            </a:pPr>
            <a:r>
              <a:rPr lang="en-GB" sz="4400" err="1"/>
              <a:t>Addysgu</a:t>
            </a:r>
            <a:r>
              <a:rPr lang="en-GB" sz="4400"/>
              <a:t> </a:t>
            </a:r>
            <a:r>
              <a:rPr lang="en-GB" sz="4400" err="1"/>
              <a:t>sy’n</a:t>
            </a:r>
            <a:r>
              <a:rPr lang="en-GB" sz="4400"/>
              <a:t> </a:t>
            </a:r>
            <a:r>
              <a:rPr lang="en-GB" sz="4400" err="1"/>
              <a:t>ymwybodol</a:t>
            </a:r>
            <a:r>
              <a:rPr lang="en-GB" sz="4400"/>
              <a:t> o </a:t>
            </a:r>
            <a:r>
              <a:rPr lang="en-GB" sz="4400" err="1"/>
              <a:t>drawma</a:t>
            </a:r>
            <a:endParaRPr lang="en-GB" sz="4400"/>
          </a:p>
          <a:p>
            <a:pPr marL="0" indent="0">
              <a:buNone/>
            </a:pPr>
            <a:endParaRPr lang="en-GB" sz="4300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F2706D-33B8-9B54-1E43-441C254074B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5600" b="1" i="1">
                <a:solidFill>
                  <a:schemeClr val="accent1"/>
                </a:solidFill>
              </a:rPr>
              <a:t>Behaviour management techniques</a:t>
            </a:r>
            <a:endParaRPr lang="en-GB" sz="5600" i="1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US" altLang="en-US" sz="5600" i="1">
                <a:solidFill>
                  <a:schemeClr val="accent1"/>
                </a:solidFill>
              </a:rPr>
              <a:t>   Reinforce positive </a:t>
            </a:r>
            <a:r>
              <a:rPr lang="en-US" altLang="en-US" sz="5600" i="1" err="1">
                <a:solidFill>
                  <a:schemeClr val="accent1"/>
                </a:solidFill>
              </a:rPr>
              <a:t>behaviour</a:t>
            </a:r>
            <a:r>
              <a:rPr lang="en-US" altLang="en-US" sz="5600" i="1">
                <a:solidFill>
                  <a:schemeClr val="accent1"/>
                </a:solidFill>
              </a:rPr>
              <a:t> with praise and recognition.</a:t>
            </a:r>
          </a:p>
          <a:p>
            <a:pPr marL="0" indent="0">
              <a:buNone/>
            </a:pPr>
            <a:endParaRPr lang="en-GB" sz="5600" i="1">
              <a:solidFill>
                <a:schemeClr val="accent1"/>
              </a:solidFill>
            </a:endParaRPr>
          </a:p>
          <a:p>
            <a:r>
              <a:rPr lang="en-GB" sz="5600" b="1" i="1">
                <a:solidFill>
                  <a:schemeClr val="accent1"/>
                </a:solidFill>
              </a:rPr>
              <a:t>Teaching methods </a:t>
            </a:r>
          </a:p>
          <a:p>
            <a:pPr marL="0" indent="0">
              <a:buNone/>
            </a:pPr>
            <a:r>
              <a:rPr lang="en-GB" sz="5600" i="1">
                <a:solidFill>
                  <a:schemeClr val="accent1"/>
                </a:solidFill>
              </a:rPr>
              <a:t>    Scaffolding / differentiation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5600" i="1">
                <a:solidFill>
                  <a:schemeClr val="accent1"/>
                </a:solidFill>
              </a:rPr>
              <a:t>    Set clear expectations and routines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5600" i="1">
                <a:solidFill>
                  <a:schemeClr val="accent1"/>
                </a:solidFill>
              </a:rPr>
              <a:t>    Encourage peer mentoring and buddy systems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5600" i="1">
                <a:solidFill>
                  <a:schemeClr val="accent1"/>
                </a:solidFill>
              </a:rPr>
              <a:t>    Tailored interventions</a:t>
            </a:r>
          </a:p>
          <a:p>
            <a:pPr marL="0" indent="0" defTabSz="914126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5600" i="1">
                <a:solidFill>
                  <a:schemeClr val="accent1"/>
                </a:solidFill>
              </a:rPr>
              <a:t>    </a:t>
            </a:r>
            <a:endParaRPr lang="en-GB" sz="5600" i="1">
              <a:solidFill>
                <a:schemeClr val="accent1"/>
              </a:solidFill>
            </a:endParaRPr>
          </a:p>
          <a:p>
            <a:r>
              <a:rPr lang="en-GB" sz="5600" b="1" i="1">
                <a:solidFill>
                  <a:schemeClr val="accent1"/>
                </a:solidFill>
              </a:rPr>
              <a:t>Inclusive practices </a:t>
            </a:r>
          </a:p>
          <a:p>
            <a:pPr marL="0" indent="0">
              <a:buNone/>
            </a:pPr>
            <a:r>
              <a:rPr lang="en-US" altLang="en-US" sz="5600" i="1">
                <a:solidFill>
                  <a:schemeClr val="accent1"/>
                </a:solidFill>
              </a:rPr>
              <a:t>   Use visual timetables </a:t>
            </a:r>
          </a:p>
          <a:p>
            <a:pPr marL="0" indent="0">
              <a:buNone/>
            </a:pPr>
            <a:r>
              <a:rPr lang="en-US" altLang="en-US" sz="5600" i="1">
                <a:solidFill>
                  <a:schemeClr val="accent1"/>
                </a:solidFill>
              </a:rPr>
              <a:t>   Structured transitions</a:t>
            </a:r>
          </a:p>
          <a:p>
            <a:pPr marL="0" indent="0">
              <a:buNone/>
            </a:pPr>
            <a:r>
              <a:rPr lang="en-US" altLang="en-US" sz="5600" i="1">
                <a:solidFill>
                  <a:schemeClr val="accent1"/>
                </a:solidFill>
              </a:rPr>
              <a:t>   Sensory breaks</a:t>
            </a:r>
          </a:p>
          <a:p>
            <a:pPr marL="0" indent="0">
              <a:buNone/>
            </a:pPr>
            <a:r>
              <a:rPr lang="fr-FR" sz="5600" i="1">
                <a:solidFill>
                  <a:schemeClr val="accent1"/>
                </a:solidFill>
              </a:rPr>
              <a:t>   De-</a:t>
            </a:r>
            <a:r>
              <a:rPr lang="fr-FR" sz="5600" i="1" err="1">
                <a:solidFill>
                  <a:schemeClr val="accent1"/>
                </a:solidFill>
              </a:rPr>
              <a:t>escalation</a:t>
            </a:r>
            <a:r>
              <a:rPr lang="fr-FR" sz="5600" i="1">
                <a:solidFill>
                  <a:schemeClr val="accent1"/>
                </a:solidFill>
              </a:rPr>
              <a:t> techniques and </a:t>
            </a:r>
            <a:r>
              <a:rPr lang="fr-FR" sz="5600" i="1" err="1">
                <a:solidFill>
                  <a:schemeClr val="accent1"/>
                </a:solidFill>
              </a:rPr>
              <a:t>calm</a:t>
            </a:r>
            <a:r>
              <a:rPr lang="fr-FR" sz="5600" i="1">
                <a:solidFill>
                  <a:schemeClr val="accent1"/>
                </a:solidFill>
              </a:rPr>
              <a:t> zones</a:t>
            </a:r>
          </a:p>
          <a:p>
            <a:pPr marL="0" indent="0">
              <a:buNone/>
            </a:pPr>
            <a:r>
              <a:rPr lang="fr-FR" altLang="en-US" sz="5600" i="1">
                <a:solidFill>
                  <a:schemeClr val="accent1"/>
                </a:solidFill>
              </a:rPr>
              <a:t>   Trauma-</a:t>
            </a:r>
            <a:r>
              <a:rPr lang="fr-FR" altLang="en-US" sz="5600" i="1" err="1">
                <a:solidFill>
                  <a:schemeClr val="accent1"/>
                </a:solidFill>
              </a:rPr>
              <a:t>informed</a:t>
            </a:r>
            <a:r>
              <a:rPr lang="fr-FR" altLang="en-US" sz="5600" i="1">
                <a:solidFill>
                  <a:schemeClr val="accent1"/>
                </a:solidFill>
              </a:rPr>
              <a:t> </a:t>
            </a:r>
            <a:r>
              <a:rPr lang="fr-FR" altLang="en-US" sz="5600" i="1" err="1">
                <a:solidFill>
                  <a:schemeClr val="accent1"/>
                </a:solidFill>
              </a:rPr>
              <a:t>classrooms</a:t>
            </a:r>
            <a:endParaRPr lang="en-US" altLang="en-US" sz="5600" i="1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9989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E5850-3D7D-2287-0117-2FBCBA1A5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804" y="404664"/>
            <a:ext cx="10512862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3100" b="1"/>
            </a:br>
            <a:br>
              <a:rPr lang="en-GB" sz="2700" b="1"/>
            </a:br>
            <a:r>
              <a:rPr lang="en-GB" sz="2700" b="1" err="1"/>
              <a:t>Ymddygiadau</a:t>
            </a:r>
            <a:r>
              <a:rPr lang="en-GB" sz="2700" b="1"/>
              <a:t> </a:t>
            </a:r>
            <a:r>
              <a:rPr lang="en-GB" sz="2700" b="1" err="1"/>
              <a:t>sy'n</a:t>
            </a:r>
            <a:r>
              <a:rPr lang="en-GB" sz="2700" b="1"/>
              <a:t> </a:t>
            </a:r>
            <a:r>
              <a:rPr lang="en-GB" sz="2700" b="1" err="1"/>
              <a:t>herio</a:t>
            </a:r>
            <a:r>
              <a:rPr lang="en-GB" sz="2700" b="1"/>
              <a:t> ac </a:t>
            </a:r>
            <a:r>
              <a:rPr lang="en-GB" sz="2700" b="1" err="1"/>
              <a:t>yn</a:t>
            </a:r>
            <a:r>
              <a:rPr lang="en-GB" sz="2700" b="1"/>
              <a:t> </a:t>
            </a:r>
            <a:r>
              <a:rPr lang="en-GB" sz="2700" b="1" err="1"/>
              <a:t>tarfu</a:t>
            </a:r>
            <a:r>
              <a:rPr lang="en-GB" sz="2700" b="1"/>
              <a:t> </a:t>
            </a:r>
            <a:r>
              <a:rPr lang="en-GB" sz="2700" b="1" err="1"/>
              <a:t>ar</a:t>
            </a:r>
            <a:r>
              <a:rPr lang="en-GB" sz="2700" b="1"/>
              <a:t> </a:t>
            </a:r>
            <a:r>
              <a:rPr lang="en-GB" sz="2700" b="1" err="1"/>
              <a:t>eraill</a:t>
            </a:r>
            <a:r>
              <a:rPr lang="en-GB" sz="2700" b="1"/>
              <a:t> </a:t>
            </a:r>
            <a:r>
              <a:rPr lang="en-GB" sz="2700" b="1" err="1"/>
              <a:t>mewn</a:t>
            </a:r>
            <a:r>
              <a:rPr lang="en-GB" sz="2700" b="1"/>
              <a:t> </a:t>
            </a:r>
            <a:r>
              <a:rPr lang="en-GB" sz="2700" b="1" err="1"/>
              <a:t>ysgolion</a:t>
            </a:r>
            <a:r>
              <a:rPr lang="en-GB" sz="2700" b="1"/>
              <a:t> </a:t>
            </a:r>
            <a:r>
              <a:rPr lang="en-GB" sz="2700" b="1" err="1"/>
              <a:t>ar</a:t>
            </a:r>
            <a:r>
              <a:rPr lang="en-GB" sz="2700" b="1"/>
              <a:t> draws Cymru (LC,2025)</a:t>
            </a:r>
            <a:br>
              <a:rPr lang="en-GB" sz="2200" b="1"/>
            </a:br>
            <a:r>
              <a:rPr lang="en-GB" sz="2700" b="1" i="1">
                <a:solidFill>
                  <a:schemeClr val="accent1">
                    <a:lumMod val="75000"/>
                  </a:schemeClr>
                </a:solidFill>
              </a:rPr>
              <a:t>Behaviours that challenge and disrupt in schools across Wales (WG, 2025)</a:t>
            </a:r>
            <a:br>
              <a:rPr lang="en-GB" sz="2700" b="1"/>
            </a:br>
            <a:endParaRPr lang="en-GB" sz="2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EB7FC-9D79-343B-D4F5-E713E678890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err="1"/>
              <a:t>Cynnydd</a:t>
            </a:r>
            <a:r>
              <a:rPr lang="en-GB"/>
              <a:t> </a:t>
            </a:r>
            <a:r>
              <a:rPr lang="en-GB" err="1"/>
              <a:t>amlwg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amlder</a:t>
            </a:r>
            <a:r>
              <a:rPr lang="en-GB"/>
              <a:t> a </a:t>
            </a:r>
            <a:r>
              <a:rPr lang="en-GB" err="1"/>
              <a:t>dwyster</a:t>
            </a:r>
            <a:r>
              <a:rPr lang="en-GB"/>
              <a:t> </a:t>
            </a:r>
            <a:r>
              <a:rPr lang="en-GB" err="1"/>
              <a:t>ymddygiadau</a:t>
            </a:r>
            <a:r>
              <a:rPr lang="en-GB"/>
              <a:t> </a:t>
            </a:r>
            <a:r>
              <a:rPr lang="en-GB" err="1"/>
              <a:t>heriol</a:t>
            </a:r>
            <a:r>
              <a:rPr lang="en-GB"/>
              <a:t>, a </a:t>
            </a:r>
            <a:r>
              <a:rPr lang="en-GB" err="1"/>
              <a:t>waethygwyd</a:t>
            </a:r>
            <a:r>
              <a:rPr lang="en-GB"/>
              <a:t> </a:t>
            </a:r>
            <a:r>
              <a:rPr lang="en-GB" err="1"/>
              <a:t>gan</a:t>
            </a:r>
            <a:r>
              <a:rPr lang="en-GB"/>
              <a:t> y </a:t>
            </a:r>
            <a:r>
              <a:rPr lang="en-GB" err="1"/>
              <a:t>pandemig</a:t>
            </a:r>
            <a:r>
              <a:rPr lang="en-GB"/>
              <a:t> </a:t>
            </a:r>
            <a:r>
              <a:rPr lang="en-GB" err="1"/>
              <a:t>coronafeirws</a:t>
            </a:r>
            <a:r>
              <a:rPr lang="en-GB"/>
              <a:t> (COVID-19).</a:t>
            </a:r>
          </a:p>
          <a:p>
            <a:pPr lvl="0"/>
            <a:r>
              <a:rPr lang="en-GB" err="1"/>
              <a:t>Roedd</a:t>
            </a:r>
            <a:r>
              <a:rPr lang="en-GB"/>
              <a:t> </a:t>
            </a:r>
            <a:r>
              <a:rPr lang="en-GB" err="1"/>
              <a:t>llawer</a:t>
            </a:r>
            <a:r>
              <a:rPr lang="en-GB"/>
              <a:t> o </a:t>
            </a:r>
            <a:r>
              <a:rPr lang="en-GB" err="1"/>
              <a:t>ddysgwyr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arddangos</a:t>
            </a:r>
            <a:r>
              <a:rPr lang="en-GB"/>
              <a:t> </a:t>
            </a:r>
            <a:r>
              <a:rPr lang="en-GB" err="1"/>
              <a:t>gorbryder</a:t>
            </a:r>
            <a:r>
              <a:rPr lang="en-GB"/>
              <a:t> a </a:t>
            </a:r>
            <a:r>
              <a:rPr lang="en-GB" err="1"/>
              <a:t>gofid</a:t>
            </a:r>
            <a:r>
              <a:rPr lang="en-GB"/>
              <a:t> </a:t>
            </a:r>
            <a:r>
              <a:rPr lang="en-GB" err="1"/>
              <a:t>emosiynol</a:t>
            </a:r>
            <a:r>
              <a:rPr lang="en-GB"/>
              <a:t> </a:t>
            </a:r>
            <a:r>
              <a:rPr lang="en-GB" err="1"/>
              <a:t>uwch</a:t>
            </a:r>
            <a:r>
              <a:rPr lang="en-GB"/>
              <a:t>, </a:t>
            </a:r>
            <a:r>
              <a:rPr lang="en-GB" err="1"/>
              <a:t>gan</a:t>
            </a:r>
            <a:r>
              <a:rPr lang="en-GB"/>
              <a:t> </a:t>
            </a:r>
            <a:r>
              <a:rPr lang="en-GB" err="1"/>
              <a:t>adlewyrchu</a:t>
            </a:r>
            <a:r>
              <a:rPr lang="en-GB"/>
              <a:t> </a:t>
            </a:r>
            <a:r>
              <a:rPr lang="en-GB" err="1"/>
              <a:t>heriau</a:t>
            </a:r>
            <a:r>
              <a:rPr lang="en-GB"/>
              <a:t> iechyd </a:t>
            </a:r>
            <a:r>
              <a:rPr lang="en-GB" err="1"/>
              <a:t>meddwl</a:t>
            </a:r>
            <a:r>
              <a:rPr lang="en-GB"/>
              <a:t> </a:t>
            </a:r>
            <a:r>
              <a:rPr lang="en-GB" err="1"/>
              <a:t>ehangach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ôl</a:t>
            </a:r>
            <a:r>
              <a:rPr lang="en-GB"/>
              <a:t> y </a:t>
            </a:r>
            <a:r>
              <a:rPr lang="en-GB" err="1"/>
              <a:t>pandemig</a:t>
            </a:r>
            <a:r>
              <a:rPr lang="en-GB"/>
              <a:t>.</a:t>
            </a:r>
          </a:p>
          <a:p>
            <a:pPr lvl="0"/>
            <a:r>
              <a:rPr lang="en-GB" err="1"/>
              <a:t>Cynnydd</a:t>
            </a:r>
            <a:r>
              <a:rPr lang="en-GB"/>
              <a:t> </a:t>
            </a:r>
            <a:r>
              <a:rPr lang="en-GB" err="1"/>
              <a:t>amlwg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anawsterau</a:t>
            </a:r>
            <a:r>
              <a:rPr lang="en-GB"/>
              <a:t> </a:t>
            </a:r>
            <a:r>
              <a:rPr lang="en-GB" err="1"/>
              <a:t>addasu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amgylcheddau</a:t>
            </a:r>
            <a:r>
              <a:rPr lang="en-GB"/>
              <a:t> </a:t>
            </a:r>
            <a:r>
              <a:rPr lang="en-GB" err="1"/>
              <a:t>ysgol</a:t>
            </a:r>
            <a:r>
              <a:rPr lang="en-GB"/>
              <a:t> </a:t>
            </a:r>
            <a:r>
              <a:rPr lang="en-GB" err="1"/>
              <a:t>strwythuredig</a:t>
            </a:r>
            <a:r>
              <a:rPr lang="en-GB"/>
              <a:t> a </a:t>
            </a:r>
            <a:r>
              <a:rPr lang="en-GB" err="1"/>
              <a:t>effeithiodd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allu</a:t>
            </a:r>
            <a:r>
              <a:rPr lang="en-GB"/>
              <a:t> </a:t>
            </a:r>
            <a:r>
              <a:rPr lang="en-GB" err="1"/>
              <a:t>dysgwyr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ymgysylltu'n</a:t>
            </a:r>
            <a:r>
              <a:rPr lang="en-GB"/>
              <a:t> </a:t>
            </a:r>
            <a:r>
              <a:rPr lang="en-GB" err="1"/>
              <a:t>llwyddiannus</a:t>
            </a:r>
            <a:r>
              <a:rPr lang="en-GB"/>
              <a:t> â </a:t>
            </a:r>
            <a:r>
              <a:rPr lang="en-GB" err="1"/>
              <a:t>disgwyliadau'r</a:t>
            </a:r>
            <a:r>
              <a:rPr lang="en-GB"/>
              <a:t> </a:t>
            </a:r>
            <a:r>
              <a:rPr lang="en-GB" err="1"/>
              <a:t>ystafell</a:t>
            </a:r>
            <a:r>
              <a:rPr lang="en-GB"/>
              <a:t> </a:t>
            </a:r>
            <a:r>
              <a:rPr lang="en-GB" err="1"/>
              <a:t>ddosbarth</a:t>
            </a:r>
            <a:r>
              <a:rPr lang="en-GB"/>
              <a:t>.</a:t>
            </a:r>
          </a:p>
          <a:p>
            <a:pPr lvl="0"/>
            <a:r>
              <a:rPr lang="en-GB"/>
              <a:t>Yr </a:t>
            </a:r>
            <a:r>
              <a:rPr lang="en-GB" err="1"/>
              <a:t>angen</a:t>
            </a:r>
            <a:r>
              <a:rPr lang="en-GB"/>
              <a:t> am </a:t>
            </a:r>
            <a:r>
              <a:rPr lang="en-GB" err="1"/>
              <a:t>ymagwedd</a:t>
            </a:r>
            <a:r>
              <a:rPr lang="en-GB"/>
              <a:t> </a:t>
            </a:r>
            <a:r>
              <a:rPr lang="en-GB" err="1"/>
              <a:t>gyffredinol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feithrin</a:t>
            </a:r>
            <a:r>
              <a:rPr lang="en-GB"/>
              <a:t> </a:t>
            </a:r>
            <a:r>
              <a:rPr lang="en-GB" err="1"/>
              <a:t>amgylchedd</a:t>
            </a:r>
            <a:r>
              <a:rPr lang="en-GB"/>
              <a:t> </a:t>
            </a:r>
            <a:r>
              <a:rPr lang="en-GB" err="1"/>
              <a:t>cefnogol</a:t>
            </a:r>
            <a:r>
              <a:rPr lang="en-GB"/>
              <a:t> a </a:t>
            </a:r>
            <a:r>
              <a:rPr lang="en-GB" err="1"/>
              <a:t>chynhwysol</a:t>
            </a:r>
            <a:r>
              <a:rPr lang="en-GB"/>
              <a:t> </a:t>
            </a:r>
            <a:r>
              <a:rPr lang="en-GB" err="1"/>
              <a:t>h.y</a:t>
            </a:r>
            <a:r>
              <a:rPr lang="en-GB"/>
              <a:t>.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sy'n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defnyddio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draws yr </a:t>
            </a:r>
            <a:r>
              <a:rPr lang="en-GB" err="1"/>
              <a:t>ysgol</a:t>
            </a:r>
            <a:r>
              <a:rPr lang="en-GB"/>
              <a:t>, </a:t>
            </a:r>
            <a:r>
              <a:rPr lang="en-GB" err="1"/>
              <a:t>ym</a:t>
            </a:r>
            <a:r>
              <a:rPr lang="en-GB"/>
              <a:t> </a:t>
            </a:r>
            <a:r>
              <a:rPr lang="en-GB" err="1"/>
              <a:t>mhob</a:t>
            </a:r>
            <a:r>
              <a:rPr lang="en-GB"/>
              <a:t> </a:t>
            </a:r>
            <a:r>
              <a:rPr lang="en-GB" err="1"/>
              <a:t>ystafell</a:t>
            </a:r>
            <a:r>
              <a:rPr lang="en-GB"/>
              <a:t> </a:t>
            </a:r>
            <a:r>
              <a:rPr lang="en-GB" err="1"/>
              <a:t>ddosbarth</a:t>
            </a:r>
            <a:r>
              <a:rPr lang="en-GB"/>
              <a:t>,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phob</a:t>
            </a:r>
            <a:r>
              <a:rPr lang="en-GB"/>
              <a:t> </a:t>
            </a:r>
            <a:r>
              <a:rPr lang="en-GB" err="1"/>
              <a:t>disgybl</a:t>
            </a:r>
            <a:endParaRPr lang="en-GB"/>
          </a:p>
          <a:p>
            <a:pPr lvl="0"/>
            <a:r>
              <a:rPr lang="en-GB" err="1"/>
              <a:t>Mae'r</a:t>
            </a:r>
            <a:r>
              <a:rPr lang="en-GB"/>
              <a:t> </a:t>
            </a:r>
            <a:r>
              <a:rPr lang="en-GB" err="1"/>
              <a:t>prif</a:t>
            </a:r>
            <a:r>
              <a:rPr lang="en-GB"/>
              <a:t> </a:t>
            </a:r>
            <a:r>
              <a:rPr lang="en-GB" err="1"/>
              <a:t>themâu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cynnwys</a:t>
            </a:r>
            <a:r>
              <a:rPr lang="en-GB"/>
              <a:t> yr </a:t>
            </a:r>
            <a:r>
              <a:rPr lang="en-GB" err="1"/>
              <a:t>angen</a:t>
            </a:r>
            <a:r>
              <a:rPr lang="en-GB"/>
              <a:t> am </a:t>
            </a:r>
            <a:r>
              <a:rPr lang="en-GB" err="1"/>
              <a:t>ddisgwyliadau</a:t>
            </a:r>
            <a:r>
              <a:rPr lang="en-GB"/>
              <a:t> </a:t>
            </a:r>
            <a:r>
              <a:rPr lang="en-GB" err="1"/>
              <a:t>clir</a:t>
            </a:r>
            <a:r>
              <a:rPr lang="en-GB"/>
              <a:t>, </a:t>
            </a:r>
            <a:r>
              <a:rPr lang="en-GB" err="1"/>
              <a:t>annog</a:t>
            </a:r>
            <a:r>
              <a:rPr lang="en-GB"/>
              <a:t> </a:t>
            </a:r>
            <a:r>
              <a:rPr lang="en-GB" err="1"/>
              <a:t>ymddygiadau</a:t>
            </a:r>
            <a:r>
              <a:rPr lang="en-GB"/>
              <a:t> </a:t>
            </a:r>
            <a:r>
              <a:rPr lang="en-GB" err="1"/>
              <a:t>progymdeithasol</a:t>
            </a:r>
            <a:r>
              <a:rPr lang="en-GB"/>
              <a:t> ac </a:t>
            </a:r>
            <a:r>
              <a:rPr lang="en-GB" err="1"/>
              <a:t>ymgorffori</a:t>
            </a:r>
            <a:r>
              <a:rPr lang="en-GB"/>
              <a:t> </a:t>
            </a:r>
            <a:r>
              <a:rPr lang="en-GB" err="1"/>
              <a:t>lles</a:t>
            </a:r>
            <a:r>
              <a:rPr lang="en-GB"/>
              <a:t> </a:t>
            </a:r>
            <a:r>
              <a:rPr lang="en-GB" err="1"/>
              <a:t>emosiynol</a:t>
            </a:r>
            <a:r>
              <a:rPr lang="en-GB"/>
              <a:t> </a:t>
            </a:r>
            <a:r>
              <a:rPr lang="en-GB" err="1"/>
              <a:t>disgyblion</a:t>
            </a:r>
            <a:r>
              <a:rPr lang="en-GB"/>
              <a:t> </a:t>
            </a:r>
            <a:r>
              <a:rPr lang="en-GB" err="1"/>
              <a:t>ym</a:t>
            </a:r>
            <a:r>
              <a:rPr lang="en-GB"/>
              <a:t> </a:t>
            </a:r>
            <a:r>
              <a:rPr lang="en-GB" err="1"/>
              <a:t>mhob</a:t>
            </a:r>
            <a:r>
              <a:rPr lang="en-GB"/>
              <a:t> </a:t>
            </a:r>
            <a:r>
              <a:rPr lang="en-GB" err="1"/>
              <a:t>agwedd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fywyd</a:t>
            </a:r>
            <a:r>
              <a:rPr lang="en-GB"/>
              <a:t> a </a:t>
            </a:r>
            <a:r>
              <a:rPr lang="en-GB" err="1"/>
              <a:t>dysgu</a:t>
            </a:r>
            <a:r>
              <a:rPr lang="en-GB"/>
              <a:t> </a:t>
            </a:r>
            <a:r>
              <a:rPr lang="en-GB" err="1"/>
              <a:t>ysgol</a:t>
            </a:r>
            <a:r>
              <a:rPr lang="en-GB"/>
              <a:t>.</a:t>
            </a:r>
          </a:p>
          <a:p>
            <a:pPr lvl="0"/>
            <a:r>
              <a:rPr lang="en-GB" err="1"/>
              <a:t>Galwodd</a:t>
            </a:r>
            <a:r>
              <a:rPr lang="en-GB"/>
              <a:t> </a:t>
            </a:r>
            <a:r>
              <a:rPr lang="en-GB" err="1"/>
              <a:t>athrawon</a:t>
            </a:r>
            <a:r>
              <a:rPr lang="en-GB"/>
              <a:t> am yr </a:t>
            </a:r>
            <a:r>
              <a:rPr lang="en-GB" err="1"/>
              <a:t>angen</a:t>
            </a:r>
            <a:r>
              <a:rPr lang="en-GB"/>
              <a:t> am </a:t>
            </a:r>
            <a:r>
              <a:rPr lang="en-GB" err="1"/>
              <a:t>ganllawiau</a:t>
            </a:r>
            <a:r>
              <a:rPr lang="en-GB"/>
              <a:t> </a:t>
            </a:r>
            <a:r>
              <a:rPr lang="en-GB" err="1"/>
              <a:t>wedi'u</a:t>
            </a:r>
            <a:r>
              <a:rPr lang="en-GB"/>
              <a:t> </a:t>
            </a:r>
            <a:r>
              <a:rPr lang="en-GB" err="1"/>
              <a:t>diweddaru</a:t>
            </a:r>
            <a:r>
              <a:rPr lang="en-GB"/>
              <a:t>, </a:t>
            </a:r>
            <a:r>
              <a:rPr lang="en-GB" err="1"/>
              <a:t>dysgu</a:t>
            </a:r>
            <a:r>
              <a:rPr lang="en-GB"/>
              <a:t> </a:t>
            </a:r>
            <a:r>
              <a:rPr lang="en-GB" err="1"/>
              <a:t>proffesiynol</a:t>
            </a:r>
            <a:r>
              <a:rPr lang="en-GB"/>
              <a:t> </a:t>
            </a:r>
            <a:r>
              <a:rPr lang="en-GB" err="1"/>
              <a:t>gwell</a:t>
            </a:r>
            <a:r>
              <a:rPr lang="en-GB"/>
              <a:t> a </a:t>
            </a:r>
            <a:r>
              <a:rPr lang="en-GB" err="1"/>
              <a:t>chydweithrediad</a:t>
            </a:r>
            <a:r>
              <a:rPr lang="en-GB"/>
              <a:t> </a:t>
            </a:r>
            <a:r>
              <a:rPr lang="en-GB" err="1"/>
              <a:t>agosach</a:t>
            </a:r>
            <a:r>
              <a:rPr lang="en-GB"/>
              <a:t> </a:t>
            </a:r>
            <a:r>
              <a:rPr lang="en-GB" err="1"/>
              <a:t>rhwng</a:t>
            </a:r>
            <a:r>
              <a:rPr lang="en-GB"/>
              <a:t> </a:t>
            </a:r>
            <a:r>
              <a:rPr lang="en-GB" err="1"/>
              <a:t>ysgolion</a:t>
            </a:r>
            <a:r>
              <a:rPr lang="en-GB"/>
              <a:t>, </a:t>
            </a:r>
            <a:r>
              <a:rPr lang="en-GB" err="1"/>
              <a:t>rhieni</a:t>
            </a:r>
            <a:r>
              <a:rPr lang="en-GB"/>
              <a:t>, </a:t>
            </a:r>
            <a:r>
              <a:rPr lang="en-GB" err="1"/>
              <a:t>llais</a:t>
            </a:r>
            <a:r>
              <a:rPr lang="en-GB"/>
              <a:t> </a:t>
            </a:r>
            <a:r>
              <a:rPr lang="en-GB" err="1"/>
              <a:t>dysgwyr</a:t>
            </a:r>
            <a:r>
              <a:rPr lang="en-GB"/>
              <a:t> a </a:t>
            </a:r>
            <a:r>
              <a:rPr lang="en-GB" err="1"/>
              <a:t>llunwyr</a:t>
            </a:r>
            <a:r>
              <a:rPr lang="en-GB"/>
              <a:t> </a:t>
            </a:r>
            <a:r>
              <a:rPr lang="en-GB" err="1"/>
              <a:t>polisi</a:t>
            </a:r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9989C6-AD3B-56DE-741F-925D32928F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Noticeable increase in the frequency and intensity of challenging behaviours, exacerbated by the coronavirus (COVID-19) pandemic.</a:t>
            </a:r>
          </a:p>
          <a:p>
            <a:pPr lvl="0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Many learners exhibited heightened anxiety and emotional distress, reflecting broader post-pandemic mental health challenges.</a:t>
            </a:r>
          </a:p>
          <a:p>
            <a:pPr lvl="0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Noticeable increase in difficulties adapting to structured school environments that affected learners' ability to engage successfully with classroom expectations.</a:t>
            </a:r>
          </a:p>
          <a:p>
            <a:pPr lvl="0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Need for a universal approach to foster a supportive and inclusive environment i.e. approaches that are used across the school, in all classrooms, with all pupils</a:t>
            </a:r>
          </a:p>
          <a:p>
            <a:pPr lvl="0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Main themes include the need for clear expectations, encouraging prosocial behaviours and embedding of pupils’ emotional well-being into all aspects of school life and learning.</a:t>
            </a:r>
          </a:p>
          <a:p>
            <a:pPr lvl="0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Teachers called for the need for updated guidance, enhanced professional learning and closer collaboration between schools, parents, learner voice and policymakers.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903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64CD-5C2D-3D46-EC05-2138D2666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</a:t>
            </a:r>
            <a:r>
              <a:rPr lang="en-GB" sz="4000" b="1" err="1"/>
              <a:t>Monitro</a:t>
            </a:r>
            <a:r>
              <a:rPr lang="en-GB" sz="4000" b="1"/>
              <a:t> ac </a:t>
            </a:r>
            <a:r>
              <a:rPr lang="en-GB" sz="4000" b="1" err="1"/>
              <a:t>Asesu</a:t>
            </a:r>
            <a:r>
              <a:rPr lang="en-GB" sz="4000" b="1"/>
              <a:t>       </a:t>
            </a:r>
            <a:r>
              <a:rPr lang="en-GB" sz="4000" b="1" i="1">
                <a:solidFill>
                  <a:schemeClr val="accent1">
                    <a:lumMod val="75000"/>
                  </a:schemeClr>
                </a:solidFill>
              </a:rPr>
              <a:t>Monitoring and Evaluation</a:t>
            </a:r>
            <a:r>
              <a:rPr lang="en-GB" sz="4000" b="1"/>
              <a:t>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50595-0967-6BB0-A3C6-70F549291F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err="1"/>
              <a:t>Olrhain</a:t>
            </a:r>
            <a:r>
              <a:rPr lang="en-GB"/>
              <a:t> </a:t>
            </a:r>
            <a:r>
              <a:rPr lang="en-GB" err="1"/>
              <a:t>presenoldeb</a:t>
            </a:r>
            <a:r>
              <a:rPr lang="en-GB"/>
              <a:t> a/neu </a:t>
            </a:r>
            <a:r>
              <a:rPr lang="en-GB" err="1"/>
              <a:t>batrymau</a:t>
            </a:r>
            <a:r>
              <a:rPr lang="en-GB"/>
              <a:t> </a:t>
            </a:r>
            <a:r>
              <a:rPr lang="en-GB" err="1"/>
              <a:t>ymddygiad</a:t>
            </a:r>
            <a:r>
              <a:rPr lang="en-GB"/>
              <a:t> </a:t>
            </a:r>
            <a:r>
              <a:rPr lang="en-GB" err="1"/>
              <a:t>gan</a:t>
            </a:r>
            <a:r>
              <a:rPr lang="en-GB"/>
              <a:t> </a:t>
            </a:r>
            <a:r>
              <a:rPr lang="en-GB" err="1"/>
              <a:t>ddefnyddio</a:t>
            </a:r>
            <a:r>
              <a:rPr lang="en-GB"/>
              <a:t> offer </a:t>
            </a:r>
            <a:r>
              <a:rPr lang="en-GB" err="1"/>
              <a:t>digidol</a:t>
            </a:r>
            <a:r>
              <a:rPr lang="en-GB"/>
              <a:t> neu â </a:t>
            </a:r>
            <a:r>
              <a:rPr lang="en-GB" err="1"/>
              <a:t>llaw</a:t>
            </a:r>
            <a:r>
              <a:rPr lang="en-GB"/>
              <a:t>.</a:t>
            </a:r>
          </a:p>
          <a:p>
            <a:pPr lvl="0"/>
            <a:r>
              <a:rPr lang="en-GB" err="1"/>
              <a:t>Casglu</a:t>
            </a:r>
            <a:r>
              <a:rPr lang="en-GB"/>
              <a:t> </a:t>
            </a:r>
            <a:r>
              <a:rPr lang="en-GB" err="1"/>
              <a:t>adborth</a:t>
            </a:r>
            <a:r>
              <a:rPr lang="en-GB"/>
              <a:t> </a:t>
            </a:r>
            <a:r>
              <a:rPr lang="en-GB" err="1"/>
              <a:t>disgyblion</a:t>
            </a:r>
            <a:r>
              <a:rPr lang="en-GB"/>
              <a:t>/</a:t>
            </a:r>
            <a:r>
              <a:rPr lang="en-GB" err="1"/>
              <a:t>porthiant</a:t>
            </a:r>
            <a:r>
              <a:rPr lang="en-GB"/>
              <a:t> </a:t>
            </a:r>
            <a:r>
              <a:rPr lang="en-GB" err="1"/>
              <a:t>ymlaen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lywio</a:t>
            </a:r>
            <a:r>
              <a:rPr lang="en-GB"/>
              <a:t> </a:t>
            </a:r>
            <a:r>
              <a:rPr lang="en-GB" err="1"/>
              <a:t>arolygon</a:t>
            </a:r>
            <a:r>
              <a:rPr lang="en-GB"/>
              <a:t> </a:t>
            </a:r>
            <a:r>
              <a:rPr lang="en-GB" err="1"/>
              <a:t>ymarfer</a:t>
            </a:r>
            <a:r>
              <a:rPr lang="en-GB"/>
              <a:t>/</a:t>
            </a:r>
            <a:r>
              <a:rPr lang="en-GB" err="1"/>
              <a:t>llais</a:t>
            </a:r>
            <a:r>
              <a:rPr lang="en-GB"/>
              <a:t> </a:t>
            </a:r>
            <a:r>
              <a:rPr lang="en-GB" err="1"/>
              <a:t>disgyblion</a:t>
            </a:r>
            <a:r>
              <a:rPr lang="en-GB"/>
              <a:t>.</a:t>
            </a:r>
          </a:p>
          <a:p>
            <a:pPr lvl="0"/>
            <a:r>
              <a:rPr lang="en-GB" err="1"/>
              <a:t>Datblygu</a:t>
            </a:r>
            <a:r>
              <a:rPr lang="en-GB"/>
              <a:t> </a:t>
            </a:r>
            <a:r>
              <a:rPr lang="en-GB" err="1"/>
              <a:t>perthnasoedd</a:t>
            </a:r>
            <a:r>
              <a:rPr lang="en-GB"/>
              <a:t> </a:t>
            </a:r>
            <a:r>
              <a:rPr lang="en-GB" err="1"/>
              <a:t>cadarnhaol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theuluoedd</a:t>
            </a:r>
            <a:endParaRPr lang="en-GB"/>
          </a:p>
          <a:p>
            <a:pPr lvl="0"/>
            <a:r>
              <a:rPr lang="en-GB"/>
              <a:t> </a:t>
            </a:r>
            <a:r>
              <a:rPr lang="en-GB" err="1"/>
              <a:t>Myfyrio'n</a:t>
            </a:r>
            <a:r>
              <a:rPr lang="en-GB"/>
              <a:t> </a:t>
            </a:r>
            <a:r>
              <a:rPr lang="en-GB" err="1"/>
              <a:t>rheolaidd</a:t>
            </a:r>
            <a:r>
              <a:rPr lang="en-GB"/>
              <a:t> a </a:t>
            </a:r>
            <a:r>
              <a:rPr lang="en-GB" err="1"/>
              <a:t>chymryd</a:t>
            </a:r>
            <a:r>
              <a:rPr lang="en-GB"/>
              <a:t> </a:t>
            </a:r>
            <a:r>
              <a:rPr lang="en-GB" err="1"/>
              <a:t>rhan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datblygiad</a:t>
            </a:r>
            <a:r>
              <a:rPr lang="en-GB"/>
              <a:t> </a:t>
            </a:r>
            <a:r>
              <a:rPr lang="en-GB" err="1"/>
              <a:t>proffesiynol</a:t>
            </a:r>
            <a:r>
              <a:rPr lang="en-GB"/>
              <a:t>.</a:t>
            </a:r>
          </a:p>
          <a:p>
            <a:pPr lvl="0"/>
            <a:r>
              <a:rPr lang="en-GB" err="1"/>
              <a:t>Myfyrio</a:t>
            </a:r>
            <a:r>
              <a:rPr lang="en-GB"/>
              <a:t> staff a DPP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FA1AA2-0CCC-1C76-C290-5B236C331AD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defTabSz="914126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i="1">
                <a:solidFill>
                  <a:schemeClr val="accent1"/>
                </a:solidFill>
              </a:rPr>
              <a:t>Track attendance and/or </a:t>
            </a:r>
            <a:r>
              <a:rPr lang="en-US" altLang="en-US" i="1" err="1">
                <a:solidFill>
                  <a:schemeClr val="accent1"/>
                </a:solidFill>
              </a:rPr>
              <a:t>behaviour</a:t>
            </a:r>
            <a:r>
              <a:rPr lang="en-US" altLang="en-US" i="1">
                <a:solidFill>
                  <a:schemeClr val="accent1"/>
                </a:solidFill>
              </a:rPr>
              <a:t> patterns using digital or manual tools.</a:t>
            </a:r>
          </a:p>
          <a:p>
            <a:pPr marL="0" indent="0" defTabSz="914126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i="1">
              <a:solidFill>
                <a:schemeClr val="accent1"/>
              </a:solidFill>
            </a:endParaRPr>
          </a:p>
          <a:p>
            <a:pPr marL="0" indent="0" defTabSz="914126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i="1">
                <a:solidFill>
                  <a:schemeClr val="accent1"/>
                </a:solidFill>
              </a:rPr>
              <a:t>Gather pupil feedback/feedforward to inform practice/Pupil voice surveys.</a:t>
            </a:r>
          </a:p>
          <a:p>
            <a:pPr marL="0" indent="0" defTabSz="914126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i="1">
              <a:solidFill>
                <a:schemeClr val="accent1"/>
              </a:solidFill>
            </a:endParaRPr>
          </a:p>
          <a:p>
            <a:pPr defTabSz="914126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i="1">
                <a:solidFill>
                  <a:schemeClr val="accent1"/>
                </a:solidFill>
              </a:rPr>
              <a:t>Develop positive relationships with families</a:t>
            </a:r>
          </a:p>
          <a:p>
            <a:pPr marL="0" indent="0" defTabSz="914126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i="1">
              <a:solidFill>
                <a:schemeClr val="accent1"/>
              </a:solidFill>
            </a:endParaRPr>
          </a:p>
          <a:p>
            <a:pPr marL="0" indent="0" defTabSz="914126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i="1">
                <a:solidFill>
                  <a:schemeClr val="accent1"/>
                </a:solidFill>
              </a:rPr>
              <a:t> Reflect regularly and engage in professional development.</a:t>
            </a:r>
          </a:p>
          <a:p>
            <a:pPr marL="0" indent="0" defTabSz="914126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i="1">
              <a:solidFill>
                <a:schemeClr val="accent1"/>
              </a:solidFill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i="1">
                <a:solidFill>
                  <a:schemeClr val="accent1"/>
                </a:solidFill>
              </a:rPr>
              <a:t>Staff reflection and CPD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7434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BB56C-1BB4-F513-B1C2-013D3E63F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</a:t>
            </a:r>
            <a:r>
              <a:rPr lang="en-GB" err="1"/>
              <a:t>Traethawd</a:t>
            </a:r>
            <a:r>
              <a:rPr lang="en-GB"/>
              <a:t>                            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0D2E0-5532-DCB1-E032-B9C2925CBA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/>
              <a:t>Elfen </a:t>
            </a:r>
            <a:r>
              <a:rPr lang="en-GB" err="1"/>
              <a:t>Asesu</a:t>
            </a:r>
            <a:r>
              <a:rPr lang="en-GB"/>
              <a:t> 1 – 50%</a:t>
            </a:r>
          </a:p>
          <a:p>
            <a:pPr marL="0" indent="0">
              <a:buNone/>
            </a:pPr>
            <a:r>
              <a:rPr lang="en-GB" b="1" err="1"/>
              <a:t>Teitl</a:t>
            </a:r>
            <a:r>
              <a:rPr lang="en-GB" b="1"/>
              <a:t> </a:t>
            </a:r>
            <a:r>
              <a:rPr lang="en-GB" b="1" err="1"/>
              <a:t>traethawd</a:t>
            </a:r>
            <a:r>
              <a:rPr lang="en-GB" b="1"/>
              <a:t>:</a:t>
            </a:r>
            <a:endParaRPr lang="en-GB"/>
          </a:p>
          <a:p>
            <a:pPr marL="0" indent="0">
              <a:buNone/>
            </a:pPr>
            <a:r>
              <a:rPr lang="en-GB" b="1" err="1"/>
              <a:t>Datblygu</a:t>
            </a:r>
            <a:r>
              <a:rPr lang="en-GB" b="1"/>
              <a:t> </a:t>
            </a:r>
            <a:r>
              <a:rPr lang="en-GB" b="1" err="1"/>
              <a:t>Rheolaeth</a:t>
            </a:r>
            <a:r>
              <a:rPr lang="en-GB" b="1"/>
              <a:t> </a:t>
            </a:r>
            <a:r>
              <a:rPr lang="en-GB" b="1" err="1"/>
              <a:t>Effeithiol</a:t>
            </a:r>
            <a:r>
              <a:rPr lang="en-GB" b="1"/>
              <a:t> </a:t>
            </a:r>
            <a:r>
              <a:rPr lang="en-GB" b="1" err="1"/>
              <a:t>yn</a:t>
            </a:r>
            <a:r>
              <a:rPr lang="en-GB" b="1"/>
              <a:t> yr </a:t>
            </a:r>
            <a:r>
              <a:rPr lang="en-GB" b="1" err="1"/>
              <a:t>Ystafell</a:t>
            </a:r>
            <a:r>
              <a:rPr lang="en-GB" b="1"/>
              <a:t> </a:t>
            </a:r>
            <a:r>
              <a:rPr lang="en-GB" b="1" err="1"/>
              <a:t>Ddosbarth</a:t>
            </a:r>
            <a:r>
              <a:rPr lang="en-GB" b="1"/>
              <a:t>: </a:t>
            </a:r>
            <a:r>
              <a:rPr lang="en-GB" b="1" err="1"/>
              <a:t>Myfyrdod</a:t>
            </a:r>
            <a:r>
              <a:rPr lang="en-GB" b="1"/>
              <a:t> </a:t>
            </a:r>
            <a:r>
              <a:rPr lang="en-GB" b="1" err="1"/>
              <a:t>Beirniadol</a:t>
            </a:r>
            <a:r>
              <a:rPr lang="en-GB" b="1"/>
              <a:t> </a:t>
            </a:r>
            <a:r>
              <a:rPr lang="en-GB" b="1" err="1"/>
              <a:t>ar</a:t>
            </a:r>
            <a:r>
              <a:rPr lang="en-GB" b="1"/>
              <a:t> </a:t>
            </a:r>
            <a:r>
              <a:rPr lang="en-GB" b="1" err="1"/>
              <a:t>Theori</a:t>
            </a:r>
            <a:r>
              <a:rPr lang="en-GB" b="1"/>
              <a:t>, </a:t>
            </a:r>
            <a:r>
              <a:rPr lang="en-GB" b="1" err="1"/>
              <a:t>Ymchwil</a:t>
            </a:r>
            <a:r>
              <a:rPr lang="en-GB" b="1"/>
              <a:t> ac </a:t>
            </a:r>
            <a:r>
              <a:rPr lang="en-GB" b="1" err="1"/>
              <a:t>Ymarfer</a:t>
            </a:r>
            <a:r>
              <a:rPr lang="en-GB" b="1"/>
              <a:t> </a:t>
            </a:r>
            <a:r>
              <a:rPr lang="en-GB" b="1" err="1"/>
              <a:t>Proffesiynol</a:t>
            </a:r>
            <a:endParaRPr lang="en-GB" b="1"/>
          </a:p>
          <a:p>
            <a:pPr marL="0" indent="0">
              <a:buNone/>
            </a:pPr>
            <a:r>
              <a:rPr lang="en-GB" b="1"/>
              <a:t> </a:t>
            </a:r>
            <a:endParaRPr lang="en-GB"/>
          </a:p>
          <a:p>
            <a:pPr lvl="0"/>
            <a:r>
              <a:rPr lang="en-GB" err="1"/>
              <a:t>Cyfrif</a:t>
            </a:r>
            <a:r>
              <a:rPr lang="en-GB"/>
              <a:t> </a:t>
            </a:r>
            <a:r>
              <a:rPr lang="en-GB" err="1"/>
              <a:t>geiriau</a:t>
            </a:r>
            <a:r>
              <a:rPr lang="en-GB"/>
              <a:t>: 2,000 o </a:t>
            </a:r>
            <a:r>
              <a:rPr lang="en-GB" err="1"/>
              <a:t>eiriau</a:t>
            </a:r>
            <a:r>
              <a:rPr lang="en-GB"/>
              <a:t> +/- 10%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95CFE7-E5E1-17AD-AFC2-90AB865F01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fontAlgn="base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Assessment Component 1 – 50%</a:t>
            </a:r>
          </a:p>
          <a:p>
            <a:pPr marL="0" indent="0" fontAlgn="base">
              <a:buNone/>
            </a:pP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Essay title:</a:t>
            </a:r>
          </a:p>
          <a:p>
            <a:pPr marL="0" indent="0">
              <a:buNone/>
            </a:pP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Developing Effective Classroom Management: A Critical Reflection on Theory, Research and Professional Practice </a:t>
            </a:r>
          </a:p>
          <a:p>
            <a:pPr marL="0" indent="0">
              <a:buNone/>
            </a:pPr>
            <a:endParaRPr lang="en-GB" i="1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Word count: 2,000 words +/-10%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3578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5A2448-DDF2-B906-559C-393F035EA5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0F7E0-1322-7F23-4372-20CEE049A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i="1"/>
            </a:br>
            <a:br>
              <a:rPr lang="en-GB" i="1"/>
            </a:br>
            <a:r>
              <a:rPr lang="en-GB" i="1"/>
              <a:t>        </a:t>
            </a:r>
            <a:r>
              <a:rPr lang="en-GB" sz="2200" b="1" err="1">
                <a:latin typeface="+mn-lt"/>
              </a:rPr>
              <a:t>Cynllun</a:t>
            </a:r>
            <a:r>
              <a:rPr lang="en-GB" sz="2200" b="1">
                <a:latin typeface="+mn-lt"/>
              </a:rPr>
              <a:t> </a:t>
            </a:r>
            <a:r>
              <a:rPr lang="en-GB" sz="2200" b="1" err="1">
                <a:latin typeface="+mn-lt"/>
              </a:rPr>
              <a:t>Traethawd</a:t>
            </a:r>
            <a:r>
              <a:rPr lang="en-GB" sz="2200" b="1">
                <a:latin typeface="+mn-lt"/>
              </a:rPr>
              <a:t>                                                                                  </a:t>
            </a:r>
            <a:r>
              <a:rPr lang="en-GB" sz="2200" b="1" i="1">
                <a:solidFill>
                  <a:schemeClr val="accent1">
                    <a:lumMod val="75000"/>
                  </a:schemeClr>
                </a:solidFill>
                <a:latin typeface="+mn-lt"/>
              </a:rPr>
              <a:t>Essay Plan</a:t>
            </a:r>
            <a:br>
              <a:rPr lang="en-GB" sz="2200" b="1">
                <a:latin typeface="+mn-lt"/>
              </a:rPr>
            </a:br>
            <a:r>
              <a:rPr lang="en-GB" sz="2200" b="1" err="1">
                <a:latin typeface="+mn-lt"/>
              </a:rPr>
              <a:t>Gweler</a:t>
            </a:r>
            <a:r>
              <a:rPr lang="en-GB" sz="2200" b="1">
                <a:latin typeface="+mn-lt"/>
              </a:rPr>
              <a:t> y </a:t>
            </a:r>
            <a:r>
              <a:rPr lang="en-GB" sz="2200" b="1" err="1">
                <a:latin typeface="+mn-lt"/>
              </a:rPr>
              <a:t>Fanyleb</a:t>
            </a:r>
            <a:r>
              <a:rPr lang="en-GB" sz="2200" b="1">
                <a:latin typeface="+mn-lt"/>
              </a:rPr>
              <a:t> </a:t>
            </a:r>
            <a:r>
              <a:rPr lang="en-GB" sz="2200" b="1" err="1">
                <a:latin typeface="+mn-lt"/>
              </a:rPr>
              <a:t>Asesu</a:t>
            </a:r>
            <a:r>
              <a:rPr lang="en-GB" sz="2200" b="1">
                <a:latin typeface="+mn-lt"/>
              </a:rPr>
              <a:t> am </a:t>
            </a:r>
            <a:r>
              <a:rPr lang="en-GB" sz="2200" b="1" err="1">
                <a:latin typeface="+mn-lt"/>
              </a:rPr>
              <a:t>ganllawiau</a:t>
            </a:r>
            <a:r>
              <a:rPr lang="en-GB" sz="2200" b="1">
                <a:latin typeface="+mn-lt"/>
              </a:rPr>
              <a:t> </a:t>
            </a:r>
            <a:r>
              <a:rPr lang="en-GB" sz="2200" b="1" err="1">
                <a:latin typeface="+mn-lt"/>
              </a:rPr>
              <a:t>llawn</a:t>
            </a:r>
            <a:r>
              <a:rPr lang="en-GB" sz="2200" b="1">
                <a:latin typeface="+mn-lt"/>
              </a:rPr>
              <a:t>          </a:t>
            </a:r>
            <a:r>
              <a:rPr lang="en-GB" sz="2200" b="1" i="1">
                <a:solidFill>
                  <a:schemeClr val="accent1">
                    <a:lumMod val="75000"/>
                  </a:schemeClr>
                </a:solidFill>
                <a:latin typeface="+mn-lt"/>
              </a:rPr>
              <a:t>See assessment specification for full guidelines</a:t>
            </a:r>
            <a:r>
              <a:rPr lang="en-GB" sz="2200" b="1">
                <a:latin typeface="+mn-lt"/>
              </a:rPr>
              <a:t>  </a:t>
            </a:r>
            <a:br>
              <a:rPr lang="en-GB" sz="2200" b="1" i="1">
                <a:latin typeface="+mn-lt"/>
              </a:rPr>
            </a:br>
            <a:br>
              <a:rPr lang="en-GB"/>
            </a:b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                             </a:t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                                     </a:t>
            </a:r>
            <a:r>
              <a:rPr lang="en-GB" sz="1999" i="1">
                <a:solidFill>
                  <a:schemeClr val="accent1">
                    <a:lumMod val="75000"/>
                  </a:schemeClr>
                </a:solidFill>
              </a:rPr>
              <a:t>See Assessment Specification for full guidelines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E4E44-AC13-47F9-61CE-7E3E4E31A10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fr-FR" sz="3400" b="1" i="1" err="1"/>
              <a:t>Tynnu</a:t>
            </a:r>
            <a:r>
              <a:rPr lang="fr-FR" sz="3400" b="1" i="1"/>
              <a:t> </a:t>
            </a:r>
            <a:r>
              <a:rPr lang="fr-FR" sz="3400" b="1" i="1" err="1"/>
              <a:t>dolenni</a:t>
            </a:r>
            <a:r>
              <a:rPr lang="fr-FR" sz="3400" b="1" i="1"/>
              <a:t> i </a:t>
            </a:r>
            <a:r>
              <a:rPr lang="fr-FR" sz="3400" b="1" i="1" err="1"/>
              <a:t>bolisi</a:t>
            </a:r>
            <a:r>
              <a:rPr lang="fr-FR" sz="3400" b="1" i="1"/>
              <a:t>(au) </a:t>
            </a:r>
            <a:r>
              <a:rPr lang="fr-FR" sz="3400" b="1" i="1" err="1"/>
              <a:t>ac</a:t>
            </a:r>
            <a:r>
              <a:rPr lang="fr-FR" sz="3400" b="1" i="1"/>
              <a:t> </a:t>
            </a:r>
            <a:r>
              <a:rPr lang="fr-FR" sz="3400" b="1" i="1" err="1"/>
              <a:t>ymchwil</a:t>
            </a:r>
            <a:r>
              <a:rPr lang="fr-FR" sz="3400" b="1" i="1"/>
              <a:t>, </a:t>
            </a:r>
            <a:r>
              <a:rPr lang="fr-FR" sz="3400" i="1"/>
              <a:t>er </a:t>
            </a:r>
            <a:r>
              <a:rPr lang="fr-FR" sz="3400" i="1" err="1"/>
              <a:t>enghraifft</a:t>
            </a:r>
            <a:r>
              <a:rPr lang="fr-FR" sz="3400" i="1"/>
              <a:t>:</a:t>
            </a:r>
            <a:endParaRPr lang="en-GB" sz="3400"/>
          </a:p>
          <a:p>
            <a:pPr lvl="0"/>
            <a:r>
              <a:rPr lang="en-GB" sz="3400" i="1" err="1"/>
              <a:t>Cwricwlwm</a:t>
            </a:r>
            <a:r>
              <a:rPr lang="en-GB" sz="3400" i="1"/>
              <a:t> Cymru (2022):</a:t>
            </a:r>
            <a:endParaRPr lang="en-GB" sz="3400"/>
          </a:p>
          <a:p>
            <a:pPr lvl="0"/>
            <a:r>
              <a:rPr lang="en-GB" sz="3400" i="1"/>
              <a:t>Cod </a:t>
            </a:r>
            <a:r>
              <a:rPr lang="en-GB" sz="3400" i="1" err="1"/>
              <a:t>Ymarfer</a:t>
            </a:r>
            <a:r>
              <a:rPr lang="en-GB" sz="3400" i="1"/>
              <a:t> </a:t>
            </a:r>
            <a:r>
              <a:rPr lang="en-GB" sz="3400" i="1" err="1"/>
              <a:t>Anghenion</a:t>
            </a:r>
            <a:r>
              <a:rPr lang="en-GB" sz="3400" i="1"/>
              <a:t> </a:t>
            </a:r>
            <a:r>
              <a:rPr lang="en-GB" sz="3400" i="1" err="1"/>
              <a:t>Dysgu</a:t>
            </a:r>
            <a:r>
              <a:rPr lang="en-GB" sz="3400" i="1"/>
              <a:t> </a:t>
            </a:r>
            <a:r>
              <a:rPr lang="en-GB" sz="3400" i="1" err="1"/>
              <a:t>Ychwanegol</a:t>
            </a:r>
            <a:r>
              <a:rPr lang="en-GB" sz="3400" i="1"/>
              <a:t> Cymru (2021)</a:t>
            </a:r>
            <a:endParaRPr lang="en-GB" sz="3400"/>
          </a:p>
          <a:p>
            <a:pPr lvl="0"/>
            <a:r>
              <a:rPr lang="en-GB" sz="3400" i="1" err="1"/>
              <a:t>Confensiwn</a:t>
            </a:r>
            <a:r>
              <a:rPr lang="en-GB" sz="3400" i="1"/>
              <a:t> y </a:t>
            </a:r>
            <a:r>
              <a:rPr lang="en-GB" sz="3400" i="1" err="1"/>
              <a:t>Cenhedloedd</a:t>
            </a:r>
            <a:r>
              <a:rPr lang="en-GB" sz="3400" i="1"/>
              <a:t> </a:t>
            </a:r>
            <a:r>
              <a:rPr lang="en-GB" sz="3400" i="1" err="1"/>
              <a:t>Unedig</a:t>
            </a:r>
            <a:r>
              <a:rPr lang="en-GB" sz="3400" i="1"/>
              <a:t> </a:t>
            </a:r>
            <a:r>
              <a:rPr lang="en-GB" sz="3400" i="1" err="1"/>
              <a:t>ar</a:t>
            </a:r>
            <a:r>
              <a:rPr lang="en-GB" sz="3400" i="1"/>
              <a:t> </a:t>
            </a:r>
            <a:r>
              <a:rPr lang="en-GB" sz="3400" i="1" err="1"/>
              <a:t>Hawliau'r</a:t>
            </a:r>
            <a:r>
              <a:rPr lang="en-GB" sz="3400" i="1"/>
              <a:t> </a:t>
            </a:r>
            <a:r>
              <a:rPr lang="en-GB" sz="3400" i="1" err="1"/>
              <a:t>Plentyn</a:t>
            </a:r>
            <a:r>
              <a:rPr lang="en-GB" sz="3400" i="1"/>
              <a:t> (1989)</a:t>
            </a:r>
            <a:endParaRPr lang="en-GB" sz="3400"/>
          </a:p>
          <a:p>
            <a:pPr lvl="0"/>
            <a:r>
              <a:rPr lang="en-GB" sz="3400" i="1" err="1"/>
              <a:t>Ymddygiadau</a:t>
            </a:r>
            <a:r>
              <a:rPr lang="en-GB" sz="3400" i="1"/>
              <a:t> </a:t>
            </a:r>
            <a:r>
              <a:rPr lang="en-GB" sz="3400" i="1" err="1"/>
              <a:t>sy'n</a:t>
            </a:r>
            <a:r>
              <a:rPr lang="en-GB" sz="3400" i="1"/>
              <a:t> </a:t>
            </a:r>
            <a:r>
              <a:rPr lang="en-GB" sz="3400" i="1" err="1"/>
              <a:t>herio</a:t>
            </a:r>
            <a:r>
              <a:rPr lang="en-GB" sz="3400" i="1"/>
              <a:t> ac </a:t>
            </a:r>
            <a:r>
              <a:rPr lang="en-GB" sz="3400" i="1" err="1"/>
              <a:t>yn</a:t>
            </a:r>
            <a:r>
              <a:rPr lang="en-GB" sz="3400" i="1"/>
              <a:t> </a:t>
            </a:r>
            <a:r>
              <a:rPr lang="en-GB" sz="3400" i="1" err="1"/>
              <a:t>tarfu</a:t>
            </a:r>
            <a:r>
              <a:rPr lang="en-GB" sz="3400" i="1"/>
              <a:t> </a:t>
            </a:r>
            <a:r>
              <a:rPr lang="en-GB" sz="3400" i="1" err="1"/>
              <a:t>ar</a:t>
            </a:r>
            <a:r>
              <a:rPr lang="en-GB" sz="3400" i="1"/>
              <a:t> </a:t>
            </a:r>
            <a:r>
              <a:rPr lang="en-GB" sz="3400" i="1" err="1"/>
              <a:t>ysgolion</a:t>
            </a:r>
            <a:r>
              <a:rPr lang="en-GB" sz="3400" i="1"/>
              <a:t> </a:t>
            </a:r>
            <a:r>
              <a:rPr lang="en-GB" sz="3400" i="1" err="1"/>
              <a:t>ledled</a:t>
            </a:r>
            <a:r>
              <a:rPr lang="en-GB" sz="3400" i="1"/>
              <a:t> Cymru: </a:t>
            </a:r>
            <a:r>
              <a:rPr lang="en-GB" sz="3400" i="1" err="1"/>
              <a:t>strategaethau</a:t>
            </a:r>
            <a:r>
              <a:rPr lang="en-GB" sz="3400" i="1"/>
              <a:t> a </a:t>
            </a:r>
            <a:r>
              <a:rPr lang="en-GB" sz="3400" i="1" err="1"/>
              <a:t>lliniaru</a:t>
            </a:r>
            <a:r>
              <a:rPr lang="en-GB" sz="3400" i="1"/>
              <a:t> </a:t>
            </a:r>
            <a:r>
              <a:rPr lang="en-GB" sz="3400" i="1" err="1"/>
              <a:t>effeithiol</a:t>
            </a:r>
            <a:r>
              <a:rPr lang="en-GB" sz="3400" i="1"/>
              <a:t> (2025</a:t>
            </a:r>
            <a:r>
              <a:rPr lang="en-GB" sz="3400" b="1" i="1"/>
              <a:t>)</a:t>
            </a:r>
            <a:endParaRPr lang="en-GB" sz="3400"/>
          </a:p>
          <a:p>
            <a:pPr lvl="0"/>
            <a:r>
              <a:rPr lang="en-GB" sz="3400" i="1" err="1"/>
              <a:t>Pryder</a:t>
            </a:r>
            <a:r>
              <a:rPr lang="en-GB" sz="3400" i="1"/>
              <a:t> </a:t>
            </a:r>
            <a:r>
              <a:rPr lang="en-GB" sz="3400" i="1" err="1"/>
              <a:t>cynyddol</a:t>
            </a:r>
            <a:r>
              <a:rPr lang="en-GB" sz="3400" i="1"/>
              <a:t> </a:t>
            </a:r>
            <a:r>
              <a:rPr lang="en-GB" sz="3400" i="1" err="1"/>
              <a:t>ynghylch</a:t>
            </a:r>
            <a:r>
              <a:rPr lang="en-GB" sz="3400" i="1"/>
              <a:t> </a:t>
            </a:r>
            <a:r>
              <a:rPr lang="en-GB" sz="3400" i="1" err="1"/>
              <a:t>ymddygiad</a:t>
            </a:r>
            <a:r>
              <a:rPr lang="en-GB" sz="3400" i="1"/>
              <a:t> </a:t>
            </a:r>
            <a:r>
              <a:rPr lang="en-GB" sz="3400" i="1" err="1"/>
              <a:t>aflonyddgar</a:t>
            </a:r>
            <a:r>
              <a:rPr lang="en-GB" sz="3400" i="1"/>
              <a:t> </a:t>
            </a:r>
            <a:r>
              <a:rPr lang="en-GB" sz="3400" i="1" err="1"/>
              <a:t>ar</a:t>
            </a:r>
            <a:r>
              <a:rPr lang="en-GB" sz="3400" i="1"/>
              <a:t> </a:t>
            </a:r>
            <a:r>
              <a:rPr lang="en-GB" sz="3400" i="1" err="1"/>
              <a:t>ôl</a:t>
            </a:r>
            <a:r>
              <a:rPr lang="en-GB" sz="3400" i="1"/>
              <a:t> y </a:t>
            </a:r>
            <a:r>
              <a:rPr lang="en-GB" sz="3400" i="1" err="1"/>
              <a:t>pandemig</a:t>
            </a:r>
            <a:endParaRPr lang="en-GB" sz="3400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1DF40F-0A5D-1111-50AE-29156C62A5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/>
              <a:t> </a:t>
            </a:r>
            <a:r>
              <a:rPr lang="en-GB" sz="3400" b="1" i="1">
                <a:solidFill>
                  <a:schemeClr val="accent1">
                    <a:lumMod val="75000"/>
                  </a:schemeClr>
                </a:solidFill>
              </a:rPr>
              <a:t>Draw links to policy(</a:t>
            </a:r>
            <a:r>
              <a:rPr lang="en-GB" sz="3400" b="1" i="1" err="1">
                <a:solidFill>
                  <a:schemeClr val="accent1">
                    <a:lumMod val="75000"/>
                  </a:schemeClr>
                </a:solidFill>
              </a:rPr>
              <a:t>ies</a:t>
            </a:r>
            <a:r>
              <a:rPr lang="en-GB" sz="3400" b="1" i="1">
                <a:solidFill>
                  <a:schemeClr val="accent1">
                    <a:lumMod val="75000"/>
                  </a:schemeClr>
                </a:solidFill>
              </a:rPr>
              <a:t>) &amp; research, </a:t>
            </a:r>
            <a:r>
              <a:rPr lang="en-GB" sz="3400" i="1">
                <a:solidFill>
                  <a:schemeClr val="accent1">
                    <a:lumMod val="75000"/>
                  </a:schemeClr>
                </a:solidFill>
              </a:rPr>
              <a:t>for example:</a:t>
            </a:r>
          </a:p>
          <a:p>
            <a:r>
              <a:rPr lang="en-GB" sz="3400" i="1">
                <a:solidFill>
                  <a:schemeClr val="accent1">
                    <a:lumMod val="75000"/>
                  </a:schemeClr>
                </a:solidFill>
              </a:rPr>
              <a:t>Curriculum for Wales (2022):</a:t>
            </a:r>
          </a:p>
          <a:p>
            <a:r>
              <a:rPr lang="en-GB" sz="3400" i="1">
                <a:solidFill>
                  <a:schemeClr val="accent1">
                    <a:lumMod val="75000"/>
                  </a:schemeClr>
                </a:solidFill>
              </a:rPr>
              <a:t>Additional Learning Needs Code of Practice for Wales (2021)</a:t>
            </a:r>
          </a:p>
          <a:p>
            <a:r>
              <a:rPr lang="en-GB" sz="3400" i="1">
                <a:solidFill>
                  <a:schemeClr val="accent1">
                    <a:lumMod val="75000"/>
                  </a:schemeClr>
                </a:solidFill>
              </a:rPr>
              <a:t>United Nations Convention on Rights of the Child (1989)</a:t>
            </a:r>
          </a:p>
          <a:p>
            <a:r>
              <a:rPr lang="en-GB" sz="3400" i="1">
                <a:solidFill>
                  <a:schemeClr val="accent1">
                    <a:lumMod val="75000"/>
                  </a:schemeClr>
                </a:solidFill>
              </a:rPr>
              <a:t>Behaviours that challenge and disrupt in schools across Wales: effective strategies and mitigations (2025</a:t>
            </a:r>
            <a:r>
              <a:rPr lang="en-GB" sz="3400" b="1" i="1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lvl="0"/>
            <a:r>
              <a:rPr lang="en-GB" sz="3400" i="1">
                <a:solidFill>
                  <a:schemeClr val="accent1">
                    <a:lumMod val="75000"/>
                  </a:schemeClr>
                </a:solidFill>
              </a:rPr>
              <a:t>Increasing concern regarding disruptive behaviour post-pandemic</a:t>
            </a:r>
          </a:p>
          <a:p>
            <a:pPr marL="0" indent="0">
              <a:buNone/>
            </a:pPr>
            <a:endParaRPr lang="en-GB" i="1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8175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19188-DF33-D15C-06EE-0527ADFA8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err="1"/>
              <a:t>Cynllun</a:t>
            </a:r>
            <a:r>
              <a:rPr lang="en-GB" b="1"/>
              <a:t> </a:t>
            </a:r>
            <a:r>
              <a:rPr lang="en-GB" b="1" err="1"/>
              <a:t>Traethawd</a:t>
            </a:r>
            <a:r>
              <a:rPr lang="en-GB" b="1"/>
              <a:t> </a:t>
            </a:r>
            <a:br>
              <a:rPr lang="en-GB" b="1"/>
            </a:br>
            <a:r>
              <a:rPr lang="en-GB" sz="2000" b="1" err="1">
                <a:latin typeface="+mn-lt"/>
              </a:rPr>
              <a:t>Gweler</a:t>
            </a:r>
            <a:r>
              <a:rPr lang="en-GB" sz="2000" b="1">
                <a:latin typeface="+mn-lt"/>
              </a:rPr>
              <a:t> y </a:t>
            </a:r>
            <a:r>
              <a:rPr lang="en-GB" sz="2000" b="1" err="1">
                <a:latin typeface="+mn-lt"/>
              </a:rPr>
              <a:t>Fanyleb</a:t>
            </a:r>
            <a:r>
              <a:rPr lang="en-GB" sz="2000" b="1">
                <a:latin typeface="+mn-lt"/>
              </a:rPr>
              <a:t> </a:t>
            </a:r>
            <a:r>
              <a:rPr lang="en-GB" sz="2000" b="1" err="1">
                <a:latin typeface="+mn-lt"/>
              </a:rPr>
              <a:t>Asesu</a:t>
            </a:r>
            <a:r>
              <a:rPr lang="en-GB" sz="2000" b="1">
                <a:latin typeface="+mn-lt"/>
              </a:rPr>
              <a:t> am </a:t>
            </a:r>
            <a:r>
              <a:rPr lang="en-GB" sz="2000" b="1" err="1">
                <a:latin typeface="+mn-lt"/>
              </a:rPr>
              <a:t>ganllawiau</a:t>
            </a:r>
            <a:r>
              <a:rPr lang="en-GB" sz="2000" b="1">
                <a:latin typeface="+mn-lt"/>
              </a:rPr>
              <a:t> </a:t>
            </a:r>
            <a:r>
              <a:rPr lang="en-GB" sz="2000" b="1" err="1">
                <a:latin typeface="+mn-lt"/>
              </a:rPr>
              <a:t>llawn</a:t>
            </a:r>
            <a:r>
              <a:rPr lang="en-GB" sz="2000" b="1">
                <a:latin typeface="+mn-lt"/>
              </a:rPr>
              <a:t> </a:t>
            </a:r>
            <a:endParaRPr lang="en-GB" sz="200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5A754-0603-A845-6DCD-DA597AC1D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b="1" err="1"/>
              <a:t>Myfyrio</a:t>
            </a:r>
            <a:r>
              <a:rPr lang="en-GB" b="1"/>
              <a:t> </a:t>
            </a:r>
            <a:r>
              <a:rPr lang="en-GB" b="1" err="1"/>
              <a:t>Beirniadol</a:t>
            </a:r>
            <a:r>
              <a:rPr lang="en-GB" b="1"/>
              <a:t> </a:t>
            </a:r>
            <a:r>
              <a:rPr lang="en-GB" b="1" err="1"/>
              <a:t>ar</a:t>
            </a:r>
            <a:r>
              <a:rPr lang="en-GB" b="1"/>
              <a:t> </a:t>
            </a:r>
            <a:r>
              <a:rPr lang="en-GB" b="1" err="1"/>
              <a:t>Arfer</a:t>
            </a:r>
            <a:r>
              <a:rPr lang="en-GB" b="1"/>
              <a:t> </a:t>
            </a:r>
            <a:r>
              <a:rPr lang="en-GB" b="1" err="1"/>
              <a:t>Proffesiynol</a:t>
            </a:r>
            <a:r>
              <a:rPr lang="en-GB" b="1"/>
              <a:t> (500–550 gair) </a:t>
            </a:r>
            <a:r>
              <a:rPr lang="en-GB"/>
              <a:t>N.B. </a:t>
            </a:r>
            <a:r>
              <a:rPr lang="en-GB" err="1"/>
              <a:t>Cyfeiriwch</a:t>
            </a:r>
            <a:r>
              <a:rPr lang="en-GB"/>
              <a:t> </a:t>
            </a:r>
            <a:r>
              <a:rPr lang="en-GB" err="1"/>
              <a:t>atoch</a:t>
            </a:r>
            <a:r>
              <a:rPr lang="en-GB"/>
              <a:t> </a:t>
            </a:r>
            <a:r>
              <a:rPr lang="en-GB" err="1"/>
              <a:t>eich</a:t>
            </a:r>
            <a:r>
              <a:rPr lang="en-GB"/>
              <a:t> </a:t>
            </a:r>
            <a:r>
              <a:rPr lang="en-GB" err="1"/>
              <a:t>hun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y </a:t>
            </a:r>
            <a:r>
              <a:rPr lang="en-GB" err="1"/>
              <a:t>trydydd</a:t>
            </a:r>
            <a:r>
              <a:rPr lang="en-GB"/>
              <a:t> person (</a:t>
            </a:r>
            <a:r>
              <a:rPr lang="en-GB" err="1"/>
              <a:t>e.e.</a:t>
            </a:r>
            <a:r>
              <a:rPr lang="en-GB"/>
              <a:t> 'yr </a:t>
            </a:r>
            <a:r>
              <a:rPr lang="en-GB" err="1"/>
              <a:t>awdur</a:t>
            </a:r>
            <a:r>
              <a:rPr lang="en-GB"/>
              <a:t>')</a:t>
            </a:r>
          </a:p>
          <a:p>
            <a:pPr lvl="0"/>
            <a:r>
              <a:rPr lang="en-GB" err="1"/>
              <a:t>Defnyddiwch</a:t>
            </a:r>
            <a:r>
              <a:rPr lang="en-GB"/>
              <a:t> </a:t>
            </a:r>
            <a:r>
              <a:rPr lang="en-GB" err="1"/>
              <a:t>fframwaith</a:t>
            </a:r>
            <a:r>
              <a:rPr lang="en-GB"/>
              <a:t> </a:t>
            </a:r>
            <a:r>
              <a:rPr lang="en-GB" err="1"/>
              <a:t>myfyriol</a:t>
            </a:r>
            <a:r>
              <a:rPr lang="en-GB"/>
              <a:t>, er </a:t>
            </a:r>
            <a:r>
              <a:rPr lang="en-GB" err="1"/>
              <a:t>enghraifft</a:t>
            </a:r>
            <a:r>
              <a:rPr lang="en-GB"/>
              <a:t> Gibbs (1988)</a:t>
            </a:r>
          </a:p>
          <a:p>
            <a:pPr lvl="0"/>
            <a:r>
              <a:rPr lang="en-GB"/>
              <a:t> </a:t>
            </a:r>
            <a:r>
              <a:rPr lang="en-GB" b="1" err="1"/>
              <a:t>Disgrifiad</a:t>
            </a:r>
            <a:r>
              <a:rPr lang="en-GB" b="1"/>
              <a:t>: </a:t>
            </a:r>
            <a:r>
              <a:rPr lang="en-GB" err="1"/>
              <a:t>Enghraifft</a:t>
            </a:r>
            <a:r>
              <a:rPr lang="en-GB"/>
              <a:t> fer </a:t>
            </a:r>
            <a:r>
              <a:rPr lang="en-GB" err="1"/>
              <a:t>o'ch</a:t>
            </a:r>
            <a:r>
              <a:rPr lang="en-GB"/>
              <a:t> </a:t>
            </a:r>
            <a:r>
              <a:rPr lang="en-GB" err="1"/>
              <a:t>profiad</a:t>
            </a:r>
            <a:r>
              <a:rPr lang="en-GB"/>
              <a:t> o </a:t>
            </a:r>
            <a:r>
              <a:rPr lang="en-GB" err="1"/>
              <a:t>reoli</a:t>
            </a:r>
            <a:r>
              <a:rPr lang="en-GB"/>
              <a:t> </a:t>
            </a:r>
            <a:r>
              <a:rPr lang="en-GB" err="1"/>
              <a:t>aflonyddwch</a:t>
            </a:r>
            <a:r>
              <a:rPr lang="en-GB"/>
              <a:t> </a:t>
            </a:r>
            <a:r>
              <a:rPr lang="en-GB" err="1"/>
              <a:t>lefel</a:t>
            </a:r>
            <a:r>
              <a:rPr lang="en-GB"/>
              <a:t> </a:t>
            </a:r>
            <a:r>
              <a:rPr lang="en-GB" err="1"/>
              <a:t>isel</a:t>
            </a:r>
            <a:r>
              <a:rPr lang="en-GB"/>
              <a:t> neu </a:t>
            </a:r>
            <a:r>
              <a:rPr lang="en-GB" err="1"/>
              <a:t>gynnal</a:t>
            </a:r>
            <a:r>
              <a:rPr lang="en-GB"/>
              <a:t> </a:t>
            </a:r>
            <a:r>
              <a:rPr lang="en-GB" err="1"/>
              <a:t>ymgysylltiad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ystod</a:t>
            </a:r>
            <a:r>
              <a:rPr lang="en-GB"/>
              <a:t> </a:t>
            </a:r>
            <a:r>
              <a:rPr lang="en-GB" err="1"/>
              <a:t>gwers</a:t>
            </a:r>
            <a:r>
              <a:rPr lang="en-GB"/>
              <a:t>.</a:t>
            </a:r>
          </a:p>
          <a:p>
            <a:pPr lvl="0"/>
            <a:r>
              <a:rPr lang="en-GB" b="1" err="1"/>
              <a:t>Dadansoddiad</a:t>
            </a:r>
            <a:r>
              <a:rPr lang="en-GB" b="1"/>
              <a:t>: </a:t>
            </a:r>
            <a:r>
              <a:rPr lang="en-GB"/>
              <a:t>Pa </a:t>
            </a:r>
            <a:r>
              <a:rPr lang="en-GB" err="1"/>
              <a:t>strategaethau</a:t>
            </a:r>
            <a:r>
              <a:rPr lang="en-GB"/>
              <a:t> </a:t>
            </a:r>
            <a:r>
              <a:rPr lang="en-GB" err="1"/>
              <a:t>rheoli</a:t>
            </a:r>
            <a:r>
              <a:rPr lang="en-GB"/>
              <a:t> </a:t>
            </a:r>
            <a:r>
              <a:rPr lang="en-GB" err="1"/>
              <a:t>ystafell</a:t>
            </a:r>
            <a:r>
              <a:rPr lang="en-GB"/>
              <a:t> </a:t>
            </a:r>
            <a:r>
              <a:rPr lang="en-GB" err="1"/>
              <a:t>ddosbarth</a:t>
            </a:r>
            <a:r>
              <a:rPr lang="en-GB"/>
              <a:t> a </a:t>
            </a:r>
            <a:r>
              <a:rPr lang="en-GB" err="1"/>
              <a:t>ddefnyddiwyd</a:t>
            </a:r>
            <a:r>
              <a:rPr lang="en-GB"/>
              <a:t>? </a:t>
            </a:r>
            <a:r>
              <a:rPr lang="en-GB" err="1"/>
              <a:t>Cysylltiad</a:t>
            </a:r>
            <a:r>
              <a:rPr lang="en-GB"/>
              <a:t> â </a:t>
            </a:r>
            <a:r>
              <a:rPr lang="en-GB" err="1"/>
              <a:t>theori</a:t>
            </a:r>
            <a:r>
              <a:rPr lang="en-GB"/>
              <a:t>(au), </a:t>
            </a:r>
            <a:r>
              <a:rPr lang="en-GB" err="1"/>
              <a:t>e.e.</a:t>
            </a:r>
            <a:r>
              <a:rPr lang="en-GB"/>
              <a:t> </a:t>
            </a:r>
            <a:r>
              <a:rPr lang="en-GB" err="1"/>
              <a:t>atgyfnerthu</a:t>
            </a:r>
            <a:r>
              <a:rPr lang="en-GB"/>
              <a:t> (Skinner),</a:t>
            </a:r>
            <a:r>
              <a:rPr lang="en-GB" b="1"/>
              <a:t> </a:t>
            </a:r>
            <a:r>
              <a:rPr lang="en-GB" err="1"/>
              <a:t>adeiladu</a:t>
            </a:r>
            <a:r>
              <a:rPr lang="en-GB"/>
              <a:t> </a:t>
            </a:r>
            <a:r>
              <a:rPr lang="en-GB" err="1"/>
              <a:t>perthynas</a:t>
            </a:r>
            <a:r>
              <a:rPr lang="en-GB"/>
              <a:t>, </a:t>
            </a:r>
            <a:r>
              <a:rPr lang="en-GB" err="1"/>
              <a:t>lles</a:t>
            </a:r>
            <a:r>
              <a:rPr lang="en-GB"/>
              <a:t> (Rogers), </a:t>
            </a:r>
            <a:r>
              <a:rPr lang="en-GB" err="1"/>
              <a:t>ymgysylltu</a:t>
            </a:r>
            <a:r>
              <a:rPr lang="en-GB"/>
              <a:t> (Maslow), </a:t>
            </a:r>
            <a:r>
              <a:rPr lang="en-GB" err="1"/>
              <a:t>modelu</a:t>
            </a:r>
            <a:r>
              <a:rPr lang="en-GB"/>
              <a:t> (Bandura)</a:t>
            </a:r>
          </a:p>
          <a:p>
            <a:pPr lvl="0"/>
            <a:r>
              <a:rPr lang="en-GB" b="1" err="1"/>
              <a:t>Gwerthuso</a:t>
            </a:r>
            <a:r>
              <a:rPr lang="en-GB" b="1"/>
              <a:t>: </a:t>
            </a:r>
            <a:r>
              <a:rPr lang="en-GB"/>
              <a:t>Beth </a:t>
            </a:r>
            <a:r>
              <a:rPr lang="en-GB" err="1"/>
              <a:t>weithiodd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effeithiol</a:t>
            </a:r>
            <a:r>
              <a:rPr lang="en-GB"/>
              <a:t>? Beth </a:t>
            </a:r>
            <a:r>
              <a:rPr lang="en-GB" err="1"/>
              <a:t>oedd</a:t>
            </a:r>
            <a:r>
              <a:rPr lang="en-GB"/>
              <a:t> y </a:t>
            </a:r>
            <a:r>
              <a:rPr lang="en-GB" err="1"/>
              <a:t>cyfyngiadau</a:t>
            </a:r>
            <a:r>
              <a:rPr lang="en-GB"/>
              <a:t>? Pa </a:t>
            </a:r>
            <a:r>
              <a:rPr lang="en-GB" err="1"/>
              <a:t>effaith</a:t>
            </a:r>
            <a:r>
              <a:rPr lang="en-GB"/>
              <a:t> a </a:t>
            </a:r>
            <a:r>
              <a:rPr lang="en-GB" err="1"/>
              <a:t>welwyd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ymgysylltiad</a:t>
            </a:r>
            <a:r>
              <a:rPr lang="en-GB"/>
              <a:t> ac </a:t>
            </a:r>
            <a:r>
              <a:rPr lang="en-GB" err="1"/>
              <a:t>ymddygiad</a:t>
            </a:r>
            <a:r>
              <a:rPr lang="en-GB"/>
              <a:t> </a:t>
            </a:r>
            <a:r>
              <a:rPr lang="en-GB" err="1"/>
              <a:t>disgyblion</a:t>
            </a:r>
            <a:r>
              <a:rPr lang="en-GB"/>
              <a:t>?</a:t>
            </a:r>
          </a:p>
          <a:p>
            <a:pPr lvl="0"/>
            <a:r>
              <a:rPr lang="en-GB" b="1" err="1"/>
              <a:t>Dysgu</a:t>
            </a:r>
            <a:r>
              <a:rPr lang="en-GB" b="1"/>
              <a:t>: </a:t>
            </a:r>
            <a:r>
              <a:rPr lang="en-GB"/>
              <a:t>Sut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ymchwil</a:t>
            </a:r>
            <a:r>
              <a:rPr lang="en-GB"/>
              <a:t> </a:t>
            </a:r>
            <a:r>
              <a:rPr lang="en-GB" err="1"/>
              <a:t>wedi</a:t>
            </a:r>
            <a:r>
              <a:rPr lang="en-GB"/>
              <a:t> </a:t>
            </a:r>
            <a:r>
              <a:rPr lang="en-GB" err="1"/>
              <a:t>herio</a:t>
            </a:r>
            <a:r>
              <a:rPr lang="en-GB"/>
              <a:t> neu </a:t>
            </a:r>
            <a:r>
              <a:rPr lang="en-GB" err="1"/>
              <a:t>gadarnhau</a:t>
            </a:r>
            <a:r>
              <a:rPr lang="en-GB"/>
              <a:t> </a:t>
            </a:r>
            <a:r>
              <a:rPr lang="en-GB" err="1"/>
              <a:t>eich</a:t>
            </a:r>
            <a:r>
              <a:rPr lang="en-GB"/>
              <a:t> </a:t>
            </a:r>
            <a:r>
              <a:rPr lang="en-GB" err="1"/>
              <a:t>rhagdybiaethau</a:t>
            </a:r>
            <a:r>
              <a:rPr lang="en-GB"/>
              <a:t> </a:t>
            </a:r>
            <a:r>
              <a:rPr lang="en-GB" err="1"/>
              <a:t>blaenorol</a:t>
            </a:r>
            <a:r>
              <a:rPr lang="en-GB"/>
              <a:t>? </a:t>
            </a:r>
          </a:p>
          <a:p>
            <a:pPr lvl="0"/>
            <a:r>
              <a:rPr lang="en-GB" b="1" err="1"/>
              <a:t>Ymarfer</a:t>
            </a:r>
            <a:r>
              <a:rPr lang="en-GB" b="1"/>
              <a:t> </a:t>
            </a:r>
            <a:r>
              <a:rPr lang="en-GB" b="1" err="1"/>
              <a:t>yn</a:t>
            </a:r>
            <a:r>
              <a:rPr lang="en-GB" b="1"/>
              <a:t> y </a:t>
            </a:r>
            <a:r>
              <a:rPr lang="en-GB" b="1" err="1"/>
              <a:t>dyfodol</a:t>
            </a:r>
            <a:r>
              <a:rPr lang="en-GB" b="1"/>
              <a:t>: </a:t>
            </a:r>
            <a:r>
              <a:rPr lang="en-GB" err="1"/>
              <a:t>Ystyriwch</a:t>
            </a:r>
            <a:r>
              <a:rPr lang="en-GB"/>
              <a:t> </a:t>
            </a:r>
            <a:r>
              <a:rPr lang="en-GB" err="1"/>
              <a:t>gryfderau</a:t>
            </a:r>
            <a:r>
              <a:rPr lang="en-GB"/>
              <a:t> </a:t>
            </a:r>
            <a:r>
              <a:rPr lang="en-GB" err="1"/>
              <a:t>personol</a:t>
            </a:r>
            <a:r>
              <a:rPr lang="en-GB"/>
              <a:t> a </a:t>
            </a:r>
            <a:r>
              <a:rPr lang="en-GB" err="1"/>
              <a:t>meysydd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datblygu</a:t>
            </a:r>
            <a:r>
              <a:rPr lang="en-GB"/>
              <a:t>. (</a:t>
            </a:r>
            <a:r>
              <a:rPr lang="en-GB" err="1"/>
              <a:t>e.e.</a:t>
            </a:r>
            <a:r>
              <a:rPr lang="en-GB"/>
              <a:t> </a:t>
            </a:r>
            <a:r>
              <a:rPr lang="en-GB" err="1"/>
              <a:t>cryfhau</a:t>
            </a:r>
            <a:r>
              <a:rPr lang="en-GB"/>
              <a:t> </a:t>
            </a:r>
            <a:r>
              <a:rPr lang="en-GB" err="1"/>
              <a:t>sgyrsiau</a:t>
            </a:r>
            <a:r>
              <a:rPr lang="en-GB"/>
              <a:t> </a:t>
            </a:r>
            <a:r>
              <a:rPr lang="en-GB" err="1"/>
              <a:t>adferol</a:t>
            </a:r>
            <a:r>
              <a:rPr lang="en-GB"/>
              <a:t>? </a:t>
            </a:r>
            <a:r>
              <a:rPr lang="en-GB" err="1"/>
              <a:t>gwella</a:t>
            </a:r>
            <a:r>
              <a:rPr lang="en-GB"/>
              <a:t> </a:t>
            </a:r>
            <a:r>
              <a:rPr lang="en-GB" err="1"/>
              <a:t>cysondeb</a:t>
            </a:r>
            <a:r>
              <a:rPr lang="en-GB"/>
              <a:t> </a:t>
            </a:r>
            <a:r>
              <a:rPr lang="en-GB" err="1"/>
              <a:t>arferion</a:t>
            </a:r>
            <a:r>
              <a:rPr lang="en-GB"/>
              <a:t>? </a:t>
            </a:r>
            <a:r>
              <a:rPr lang="en-GB" err="1"/>
              <a:t>addasu</a:t>
            </a:r>
            <a:r>
              <a:rPr lang="en-GB"/>
              <a:t> </a:t>
            </a:r>
            <a:r>
              <a:rPr lang="en-GB" err="1"/>
              <a:t>strategaethau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anghenion</a:t>
            </a:r>
            <a:r>
              <a:rPr lang="en-GB"/>
              <a:t> </a:t>
            </a:r>
            <a:r>
              <a:rPr lang="en-GB" err="1"/>
              <a:t>amrywiol</a:t>
            </a:r>
            <a:r>
              <a:rPr lang="en-GB"/>
              <a:t> </a:t>
            </a:r>
            <a:r>
              <a:rPr lang="en-GB" err="1"/>
              <a:t>dysgwyr</a:t>
            </a:r>
            <a:r>
              <a:rPr lang="en-GB"/>
              <a:t>?)</a:t>
            </a:r>
          </a:p>
          <a:p>
            <a:pPr marL="0" indent="0">
              <a:buNone/>
            </a:pPr>
            <a:r>
              <a:rPr lang="en-GB" b="1"/>
              <a:t> </a:t>
            </a:r>
            <a:r>
              <a:rPr lang="en-GB" b="1" err="1"/>
              <a:t>Casgliad</a:t>
            </a:r>
            <a:r>
              <a:rPr lang="en-GB" b="1"/>
              <a:t> </a:t>
            </a:r>
            <a:r>
              <a:rPr lang="en-GB" b="1" err="1"/>
              <a:t>Traethawd</a:t>
            </a:r>
            <a:r>
              <a:rPr lang="en-GB" b="1"/>
              <a:t> (150–200 gair) </a:t>
            </a:r>
            <a:r>
              <a:rPr lang="en-GB" err="1"/>
              <a:t>e.e.</a:t>
            </a:r>
            <a:endParaRPr lang="en-GB"/>
          </a:p>
          <a:p>
            <a:pPr lvl="0"/>
            <a:r>
              <a:rPr lang="en-GB" err="1"/>
              <a:t>Crynhoi'r</a:t>
            </a:r>
            <a:r>
              <a:rPr lang="en-GB"/>
              <a:t> </a:t>
            </a:r>
            <a:r>
              <a:rPr lang="en-GB" err="1"/>
              <a:t>ddadl</a:t>
            </a:r>
            <a:r>
              <a:rPr lang="en-GB"/>
              <a:t> </a:t>
            </a:r>
            <a:r>
              <a:rPr lang="en-GB" err="1"/>
              <a:t>allweddol</a:t>
            </a:r>
            <a:r>
              <a:rPr lang="en-GB"/>
              <a:t> bod </a:t>
            </a:r>
            <a:r>
              <a:rPr lang="en-GB" err="1"/>
              <a:t>rheolaeth</a:t>
            </a:r>
            <a:r>
              <a:rPr lang="en-GB"/>
              <a:t> </a:t>
            </a:r>
            <a:r>
              <a:rPr lang="en-GB" err="1"/>
              <a:t>effeithiol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yr </a:t>
            </a:r>
            <a:r>
              <a:rPr lang="en-GB" err="1"/>
              <a:t>ystafell</a:t>
            </a:r>
            <a:r>
              <a:rPr lang="en-GB"/>
              <a:t> </a:t>
            </a:r>
            <a:r>
              <a:rPr lang="en-GB" err="1"/>
              <a:t>ddosbarth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fwyaf</a:t>
            </a:r>
            <a:r>
              <a:rPr lang="en-GB"/>
              <a:t> </a:t>
            </a:r>
            <a:r>
              <a:rPr lang="en-GB" err="1"/>
              <a:t>llwyddiannus</a:t>
            </a:r>
            <a:r>
              <a:rPr lang="en-GB"/>
              <a:t> pan </a:t>
            </a:r>
            <a:r>
              <a:rPr lang="en-GB" err="1"/>
              <a:t>gaiff</a:t>
            </a:r>
            <a:r>
              <a:rPr lang="en-GB"/>
              <a:t> </a:t>
            </a:r>
            <a:r>
              <a:rPr lang="en-GB" err="1"/>
              <a:t>ei</a:t>
            </a:r>
            <a:r>
              <a:rPr lang="en-GB"/>
              <a:t> </a:t>
            </a:r>
            <a:r>
              <a:rPr lang="en-GB" err="1"/>
              <a:t>lywio</a:t>
            </a:r>
            <a:r>
              <a:rPr lang="en-GB"/>
              <a:t> </a:t>
            </a:r>
            <a:r>
              <a:rPr lang="en-GB" err="1"/>
              <a:t>gan</a:t>
            </a:r>
            <a:r>
              <a:rPr lang="en-GB"/>
              <a:t> </a:t>
            </a:r>
            <a:r>
              <a:rPr lang="en-GB" err="1"/>
              <a:t>theori</a:t>
            </a:r>
            <a:r>
              <a:rPr lang="en-GB"/>
              <a:t>, </a:t>
            </a:r>
            <a:r>
              <a:rPr lang="en-GB" err="1"/>
              <a:t>tystiolaeth</a:t>
            </a:r>
            <a:r>
              <a:rPr lang="en-GB"/>
              <a:t> ac </a:t>
            </a:r>
            <a:r>
              <a:rPr lang="en-GB" err="1"/>
              <a:t>ymarfer</a:t>
            </a:r>
            <a:r>
              <a:rPr lang="en-GB"/>
              <a:t> </a:t>
            </a:r>
            <a:r>
              <a:rPr lang="en-GB" err="1"/>
              <a:t>myfyriol</a:t>
            </a:r>
            <a:endParaRPr lang="en-GB"/>
          </a:p>
          <a:p>
            <a:pPr lvl="0"/>
            <a:r>
              <a:rPr lang="en-GB"/>
              <a:t>Nodi bod </a:t>
            </a:r>
            <a:r>
              <a:rPr lang="en-GB" err="1"/>
              <a:t>cymorth</a:t>
            </a:r>
            <a:r>
              <a:rPr lang="en-GB"/>
              <a:t> </a:t>
            </a:r>
            <a:r>
              <a:rPr lang="en-GB" err="1"/>
              <a:t>ymddygiad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mynd</a:t>
            </a:r>
            <a:r>
              <a:rPr lang="en-GB"/>
              <a:t> y </a:t>
            </a:r>
            <a:r>
              <a:rPr lang="en-GB" err="1"/>
              <a:t>tu</a:t>
            </a:r>
            <a:r>
              <a:rPr lang="en-GB"/>
              <a:t> </a:t>
            </a:r>
            <a:r>
              <a:rPr lang="en-GB" err="1"/>
              <a:t>hwnt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sancsiynau</a:t>
            </a:r>
            <a:r>
              <a:rPr lang="en-GB"/>
              <a:t> ac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cynnwys</a:t>
            </a:r>
            <a:r>
              <a:rPr lang="en-GB"/>
              <a:t> </a:t>
            </a:r>
            <a:r>
              <a:rPr lang="en-GB" err="1"/>
              <a:t>perthnasoedd</a:t>
            </a:r>
            <a:r>
              <a:rPr lang="en-GB"/>
              <a:t>, </a:t>
            </a:r>
            <a:r>
              <a:rPr lang="en-GB" err="1"/>
              <a:t>arferion</a:t>
            </a:r>
            <a:r>
              <a:rPr lang="en-GB"/>
              <a:t> ac </a:t>
            </a:r>
            <a:r>
              <a:rPr lang="en-GB" err="1"/>
              <a:t>amgylchedd</a:t>
            </a:r>
            <a:r>
              <a:rPr lang="en-GB"/>
              <a:t> </a:t>
            </a:r>
            <a:r>
              <a:rPr lang="en-GB" err="1"/>
              <a:t>dosbarth</a:t>
            </a:r>
            <a:r>
              <a:rPr lang="en-GB"/>
              <a:t> </a:t>
            </a:r>
            <a:r>
              <a:rPr lang="en-GB" err="1"/>
              <a:t>cynhwysol</a:t>
            </a:r>
            <a:endParaRPr lang="en-GB"/>
          </a:p>
          <a:p>
            <a:pPr lvl="0"/>
            <a:r>
              <a:rPr lang="en-GB"/>
              <a:t>Dod </a:t>
            </a:r>
            <a:r>
              <a:rPr lang="en-GB" err="1"/>
              <a:t>i'r</a:t>
            </a:r>
            <a:r>
              <a:rPr lang="en-GB"/>
              <a:t> </a:t>
            </a:r>
            <a:r>
              <a:rPr lang="en-GB" err="1"/>
              <a:t>casgliad</a:t>
            </a:r>
            <a:r>
              <a:rPr lang="en-GB"/>
              <a:t> bod </a:t>
            </a:r>
            <a:r>
              <a:rPr lang="en-GB" err="1"/>
              <a:t>polisi</a:t>
            </a:r>
            <a:r>
              <a:rPr lang="en-GB"/>
              <a:t> </a:t>
            </a:r>
            <a:r>
              <a:rPr lang="en-GB" err="1"/>
              <a:t>cyfoes</a:t>
            </a:r>
            <a:r>
              <a:rPr lang="en-GB"/>
              <a:t> </a:t>
            </a:r>
            <a:r>
              <a:rPr lang="en-GB" err="1"/>
              <a:t>yng</a:t>
            </a:r>
            <a:r>
              <a:rPr lang="en-GB"/>
              <a:t> </a:t>
            </a:r>
            <a:r>
              <a:rPr lang="en-GB" err="1"/>
              <a:t>Nghymru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cefnogi</a:t>
            </a:r>
            <a:r>
              <a:rPr lang="en-GB"/>
              <a:t>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rhagweithiol</a:t>
            </a:r>
            <a:r>
              <a:rPr lang="en-GB"/>
              <a:t>, </a:t>
            </a:r>
            <a:r>
              <a:rPr lang="en-GB" err="1"/>
              <a:t>perthnasol</a:t>
            </a:r>
            <a:r>
              <a:rPr lang="en-GB"/>
              <a:t> a </a:t>
            </a:r>
            <a:r>
              <a:rPr lang="en-GB" err="1"/>
              <a:t>dysgwr-ganolog</a:t>
            </a:r>
            <a:r>
              <a:rPr lang="en-GB"/>
              <a:t> o </a:t>
            </a:r>
            <a:r>
              <a:rPr lang="en-GB" err="1"/>
              <a:t>reoli</a:t>
            </a:r>
            <a:r>
              <a:rPr lang="en-GB"/>
              <a:t> </a:t>
            </a:r>
            <a:r>
              <a:rPr lang="en-GB" err="1"/>
              <a:t>ystafell</a:t>
            </a:r>
            <a:r>
              <a:rPr lang="en-GB"/>
              <a:t> </a:t>
            </a:r>
            <a:r>
              <a:rPr lang="en-GB" err="1"/>
              <a:t>ddosbarth</a:t>
            </a:r>
            <a:endParaRPr lang="en-GB"/>
          </a:p>
          <a:p>
            <a:pPr marL="0" indent="0" algn="ctr">
              <a:buNone/>
            </a:pPr>
            <a:r>
              <a:rPr lang="en-GB" b="1" err="1"/>
              <a:t>Gweler</a:t>
            </a:r>
            <a:r>
              <a:rPr lang="en-GB" b="1"/>
              <a:t> y </a:t>
            </a:r>
            <a:r>
              <a:rPr lang="en-GB" b="1" err="1"/>
              <a:t>canllawiau</a:t>
            </a:r>
            <a:r>
              <a:rPr lang="en-GB" b="1"/>
              <a:t> </a:t>
            </a:r>
            <a:r>
              <a:rPr lang="en-GB" b="1" err="1"/>
              <a:t>a'r</a:t>
            </a:r>
            <a:r>
              <a:rPr lang="en-GB" b="1"/>
              <a:t> </a:t>
            </a:r>
            <a:r>
              <a:rPr lang="en-GB" b="1" err="1"/>
              <a:t>cynllun</a:t>
            </a:r>
            <a:r>
              <a:rPr lang="en-GB" b="1"/>
              <a:t> a </a:t>
            </a:r>
            <a:r>
              <a:rPr lang="en-GB" b="1" err="1"/>
              <a:t>awgrymir</a:t>
            </a:r>
            <a:r>
              <a:rPr lang="en-GB" b="1"/>
              <a:t> </a:t>
            </a:r>
            <a:r>
              <a:rPr lang="en-GB" b="1" err="1"/>
              <a:t>ar</a:t>
            </a:r>
            <a:r>
              <a:rPr lang="en-GB" b="1"/>
              <a:t> </a:t>
            </a:r>
            <a:r>
              <a:rPr lang="en-GB" b="1" err="1"/>
              <a:t>gyfer</a:t>
            </a:r>
            <a:r>
              <a:rPr lang="en-GB" b="1"/>
              <a:t> </a:t>
            </a:r>
            <a:r>
              <a:rPr lang="en-GB" b="1" err="1"/>
              <a:t>traethawd</a:t>
            </a:r>
            <a:r>
              <a:rPr lang="en-GB" b="1"/>
              <a:t> </a:t>
            </a:r>
            <a:r>
              <a:rPr lang="en-GB" b="1" err="1"/>
              <a:t>cyfan</a:t>
            </a:r>
            <a:r>
              <a:rPr lang="en-GB" b="1"/>
              <a:t> </a:t>
            </a:r>
            <a:r>
              <a:rPr lang="en-GB" b="1" err="1"/>
              <a:t>ar</a:t>
            </a:r>
            <a:r>
              <a:rPr lang="en-GB" b="1"/>
              <a:t> y </a:t>
            </a:r>
            <a:r>
              <a:rPr lang="en-GB" b="1" err="1"/>
              <a:t>Fanyleb</a:t>
            </a:r>
            <a:r>
              <a:rPr lang="en-GB" b="1"/>
              <a:t> </a:t>
            </a:r>
            <a:r>
              <a:rPr lang="en-GB" b="1" err="1"/>
              <a:t>Asesu</a:t>
            </a:r>
            <a:r>
              <a:rPr lang="en-GB" b="1"/>
              <a:t> </a:t>
            </a:r>
          </a:p>
          <a:p>
            <a:pPr marL="0" indent="0" algn="ctr">
              <a:buNone/>
            </a:pPr>
            <a:r>
              <a:rPr lang="en-GB">
                <a:hlinkClick r:id="rId2"/>
              </a:rPr>
              <a:t>Tile: </a:t>
            </a:r>
            <a:r>
              <a:rPr lang="en-GB" err="1">
                <a:hlinkClick r:id="rId2"/>
              </a:rPr>
              <a:t>Asesiad</a:t>
            </a:r>
            <a:r>
              <a:rPr lang="en-GB">
                <a:hlinkClick r:id="rId2"/>
              </a:rPr>
              <a:t>/Assessment | Classroom Management: Theory, Practice and Professional Reflection (ECIE6008) | Home</a:t>
            </a:r>
            <a:endParaRPr lang="en-GB"/>
          </a:p>
          <a:p>
            <a:pPr marL="0" indent="0" algn="ctr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338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3B7B9-527D-DED5-939F-8F7E27775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>
                <a:solidFill>
                  <a:schemeClr val="accent1">
                    <a:lumMod val="75000"/>
                  </a:schemeClr>
                </a:solidFill>
                <a:latin typeface="+mn-lt"/>
              </a:rPr>
              <a:t>Essay Plan</a:t>
            </a:r>
            <a:br>
              <a:rPr lang="en-GB" i="1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       </a:t>
            </a:r>
            <a:r>
              <a:rPr lang="en-GB" sz="1999" b="1" i="1">
                <a:solidFill>
                  <a:schemeClr val="accent1">
                    <a:lumMod val="75000"/>
                  </a:schemeClr>
                </a:solidFill>
                <a:latin typeface="+mn-lt"/>
              </a:rPr>
              <a:t>See Assessment Specification for full guidelines</a:t>
            </a:r>
            <a:endParaRPr lang="en-GB" b="1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43529-6706-5142-2FFA-088E82C2D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Critical Reflection on Professional Practice (500–550 words)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N.B. Refer to yourself  in the third person (e.g. ‘the writer’)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Use a reflective framework, for example Gibbs (1988)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 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Description: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Brief example of your experience of managing low-level disruption or maintaining engagement during a lesson.</a:t>
            </a:r>
          </a:p>
          <a:p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Analysis: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Which classroom management strategies were used? Link to theory(</a:t>
            </a:r>
            <a:r>
              <a:rPr lang="en-GB" i="1" err="1">
                <a:solidFill>
                  <a:schemeClr val="accent1">
                    <a:lumMod val="75000"/>
                  </a:schemeClr>
                </a:solidFill>
              </a:rPr>
              <a:t>ies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), e.g. reinforcement (Skinner)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relationship-building, well-being (Rogers), engagement (Maslow), modelling (Bandura)</a:t>
            </a:r>
          </a:p>
          <a:p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Evaluation: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What worked effectively?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What were the limitations?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What impact was observed on pupils' engagement and behaviour?</a:t>
            </a:r>
          </a:p>
          <a:p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Learning: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How has research challenged or confirmed your previous assumptions?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en-GB" i="1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Future Practice: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Consider personal strengths and areas for development.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(e.g. strengthening restorative conversations?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improving consistency of routines?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adapting strategies for diverse learner needs?)</a:t>
            </a:r>
          </a:p>
          <a:p>
            <a:pPr marL="0" indent="0">
              <a:buNone/>
            </a:pPr>
            <a:endParaRPr lang="en-GB" i="1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 Essay Conclusion (150–200 words)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e.g.</a:t>
            </a:r>
          </a:p>
          <a:p>
            <a:pPr lvl="0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Summarise the key argument that effective classroom management is most successful when informed by theory, evidence and reflective practice</a:t>
            </a:r>
          </a:p>
          <a:p>
            <a:pPr lvl="0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Identify that behaviour support goes beyond sanctions and includes relationships, routines and inclusive classroom environment</a:t>
            </a:r>
          </a:p>
          <a:p>
            <a:pPr lvl="0"/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Conclude that contemporary policy in Wales increasingly supports proactive, relational and learner-centred approaches to classroom management</a:t>
            </a:r>
          </a:p>
          <a:p>
            <a:pPr marL="0" lvl="0" indent="0" algn="ctr">
              <a:buNone/>
            </a:pPr>
            <a:r>
              <a:rPr lang="en-GB" b="1" i="1">
                <a:solidFill>
                  <a:schemeClr val="accent1">
                    <a:lumMod val="75000"/>
                  </a:schemeClr>
                </a:solidFill>
              </a:rPr>
              <a:t>See guidelines and a suggested plan for whole essay on the Assessment Specification </a:t>
            </a:r>
          </a:p>
          <a:p>
            <a:pPr marL="0" lvl="0" indent="0" algn="ctr">
              <a:buNone/>
            </a:pPr>
            <a:r>
              <a:rPr lang="en-GB">
                <a:hlinkClick r:id="rId2"/>
              </a:rPr>
              <a:t>Tile: </a:t>
            </a:r>
            <a:r>
              <a:rPr lang="en-GB" err="1">
                <a:hlinkClick r:id="rId2"/>
              </a:rPr>
              <a:t>Asesiad</a:t>
            </a:r>
            <a:r>
              <a:rPr lang="en-GB">
                <a:hlinkClick r:id="rId2"/>
              </a:rPr>
              <a:t>/Assessment | Classroom Management: Theory, Practice and Professional Reflection (ECIE6008) | Home</a:t>
            </a:r>
            <a:endParaRPr lang="en-GB" b="1" i="1">
              <a:solidFill>
                <a:schemeClr val="accent1">
                  <a:lumMod val="75000"/>
                </a:schemeClr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7920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33016-E2DA-E4E7-666A-DFB4231A5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err="1">
                <a:latin typeface="+mn-lt"/>
              </a:rPr>
              <a:t>Wythnos</a:t>
            </a:r>
            <a:r>
              <a:rPr lang="en-GB" b="1">
                <a:latin typeface="+mn-lt"/>
              </a:rPr>
              <a:t> </a:t>
            </a:r>
            <a:r>
              <a:rPr lang="en-GB" b="1" err="1">
                <a:latin typeface="+mn-lt"/>
              </a:rPr>
              <a:t>nesa</a:t>
            </a:r>
            <a:r>
              <a:rPr lang="en-GB" b="1">
                <a:latin typeface="+mn-lt"/>
              </a:rPr>
              <a:t>              </a:t>
            </a:r>
            <a:r>
              <a:rPr lang="en-GB" b="1" i="1">
                <a:solidFill>
                  <a:schemeClr val="accent1">
                    <a:lumMod val="75000"/>
                  </a:schemeClr>
                </a:solidFill>
                <a:latin typeface="+mn-lt"/>
              </a:rPr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04EB4-72D3-9BB7-3CB1-B50FEF0E3D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err="1"/>
              <a:t>Darlithydd</a:t>
            </a:r>
            <a:r>
              <a:rPr lang="en-GB"/>
              <a:t> </a:t>
            </a:r>
            <a:r>
              <a:rPr lang="en-GB" err="1"/>
              <a:t>gwadd</a:t>
            </a:r>
            <a:endParaRPr lang="en-GB"/>
          </a:p>
          <a:p>
            <a:pPr lvl="0"/>
            <a:r>
              <a:rPr lang="en-GB"/>
              <a:t>Creu </a:t>
            </a:r>
            <a:r>
              <a:rPr lang="en-GB" err="1"/>
              <a:t>pecyn</a:t>
            </a:r>
            <a:r>
              <a:rPr lang="en-GB"/>
              <a:t> </a:t>
            </a:r>
            <a:r>
              <a:rPr lang="en-GB" err="1"/>
              <a:t>cymorth</a:t>
            </a:r>
            <a:r>
              <a:rPr lang="en-GB"/>
              <a:t>/</a:t>
            </a:r>
            <a:r>
              <a:rPr lang="en-GB" err="1"/>
              <a:t>adnodd</a:t>
            </a:r>
            <a:r>
              <a:rPr lang="en-GB"/>
              <a:t> </a:t>
            </a:r>
            <a:r>
              <a:rPr lang="en-GB" err="1"/>
              <a:t>digidol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gefnogi</a:t>
            </a:r>
            <a:r>
              <a:rPr lang="en-GB"/>
              <a:t> </a:t>
            </a:r>
            <a:r>
              <a:rPr lang="en-GB" err="1"/>
              <a:t>rheolaeth</a:t>
            </a:r>
            <a:r>
              <a:rPr lang="en-GB"/>
              <a:t> </a:t>
            </a:r>
            <a:r>
              <a:rPr lang="en-GB" err="1"/>
              <a:t>effeithiol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yr </a:t>
            </a:r>
            <a:r>
              <a:rPr lang="en-GB" err="1"/>
              <a:t>ystafell</a:t>
            </a:r>
            <a:r>
              <a:rPr lang="en-GB"/>
              <a:t> </a:t>
            </a:r>
            <a:r>
              <a:rPr lang="en-GB" err="1"/>
              <a:t>ddosbarth</a:t>
            </a:r>
            <a:r>
              <a:rPr lang="en-GB"/>
              <a:t> (Elfen 2)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C8167A-2101-A33D-FC88-ACB440D3D2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Guest lecturer</a:t>
            </a:r>
          </a:p>
          <a:p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Creating a digital toolkit/resource to support effective classroom management (Component 2)</a:t>
            </a:r>
          </a:p>
        </p:txBody>
      </p:sp>
    </p:spTree>
    <p:extLst>
      <p:ext uri="{BB962C8B-B14F-4D97-AF65-F5344CB8AC3E}">
        <p14:creationId xmlns:p14="http://schemas.microsoft.com/office/powerpoint/2010/main" val="34674079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441" y="274638"/>
            <a:ext cx="10969943" cy="99412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err="1"/>
              <a:t>Rhestr</a:t>
            </a:r>
            <a:r>
              <a:rPr lang="en-GB"/>
              <a:t> </a:t>
            </a:r>
            <a:r>
              <a:rPr lang="en-GB" err="1"/>
              <a:t>Cyfeirio</a:t>
            </a:r>
            <a:r>
              <a:rPr lang="en-GB"/>
              <a:t> / </a:t>
            </a:r>
            <a:r>
              <a:rPr lang="en-GB">
                <a:solidFill>
                  <a:schemeClr val="accent1"/>
                </a:solidFill>
              </a:rPr>
              <a:t>Reference List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idx="1"/>
          </p:nvPr>
        </p:nvSpPr>
        <p:spPr>
          <a:xfrm>
            <a:off x="526913" y="2060848"/>
            <a:ext cx="10969943" cy="4608241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80000"/>
              </a:lnSpc>
              <a:buNone/>
            </a:pPr>
            <a:endParaRPr lang="en-GB" sz="2000"/>
          </a:p>
          <a:p>
            <a:pPr marL="0" indent="0">
              <a:lnSpc>
                <a:spcPct val="80000"/>
              </a:lnSpc>
              <a:buNone/>
            </a:pPr>
            <a:r>
              <a:rPr lang="en-GB" sz="2000" err="1"/>
              <a:t>Coristine</a:t>
            </a:r>
            <a:r>
              <a:rPr lang="en-GB" sz="2000"/>
              <a:t>, S., Russo, S., Fitzmorris, R., Beninato, P. and Rivolta, G. (2022) </a:t>
            </a:r>
            <a:r>
              <a:rPr lang="en-GB" sz="2000" i="1"/>
              <a:t>The importance of student-teacher relationships</a:t>
            </a:r>
            <a:r>
              <a:rPr lang="en-GB" sz="2000"/>
              <a:t>. In: </a:t>
            </a:r>
            <a:r>
              <a:rPr lang="en-GB" sz="2000" i="1"/>
              <a:t>Classroom Practice in 2022</a:t>
            </a:r>
            <a:r>
              <a:rPr lang="en-GB" sz="2000"/>
              <a:t>. </a:t>
            </a:r>
            <a:r>
              <a:rPr lang="en-GB" sz="2000" err="1"/>
              <a:t>Ar</a:t>
            </a:r>
            <a:r>
              <a:rPr lang="en-GB" sz="2000"/>
              <a:t> </a:t>
            </a:r>
            <a:r>
              <a:rPr lang="en-GB" sz="2000" err="1"/>
              <a:t>gael</a:t>
            </a:r>
            <a:r>
              <a:rPr lang="en-GB" sz="2000"/>
              <a:t> </a:t>
            </a:r>
            <a:r>
              <a:rPr lang="en-GB" sz="2000" err="1"/>
              <a:t>yn</a:t>
            </a:r>
            <a:r>
              <a:rPr lang="en-GB" sz="2000"/>
              <a:t>/ Available at: https://ecampusontario.pressbooks.pub/educ5202/chapter/the-importance-of-student-teacher-relationships/ (</a:t>
            </a:r>
            <a:r>
              <a:rPr lang="cy-GB" sz="2000"/>
              <a:t>Cyrchwyd /</a:t>
            </a:r>
            <a:r>
              <a:rPr lang="en-GB" sz="2000"/>
              <a:t>Accessed 07/07/2026).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2000"/>
              <a:t>Ellis, S., &amp; Tod, J. (2018). </a:t>
            </a:r>
            <a:r>
              <a:rPr lang="en-GB" sz="2000" i="1"/>
              <a:t>Behaviour for Learning</a:t>
            </a:r>
            <a:r>
              <a:rPr lang="en-GB" sz="2000"/>
              <a:t>: </a:t>
            </a:r>
            <a:r>
              <a:rPr lang="en-GB" sz="2000" i="1"/>
              <a:t>Promoting positive relationships in the classroom.</a:t>
            </a:r>
            <a:r>
              <a:rPr lang="en-GB" sz="2000"/>
              <a:t> 2nd </a:t>
            </a:r>
            <a:r>
              <a:rPr lang="en-GB" sz="2000" err="1"/>
              <a:t>edn</a:t>
            </a:r>
            <a:r>
              <a:rPr lang="en-GB" sz="2000"/>
              <a:t>. Abingdon; New York: Routledge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2000"/>
              <a:t>Gibbs, G. (1988) </a:t>
            </a:r>
            <a:r>
              <a:rPr lang="en-GB" sz="2000" i="1"/>
              <a:t>Learning by Doing: A Guide to Teaching and Learning Methods</a:t>
            </a:r>
            <a:r>
              <a:rPr lang="en-GB" sz="2000"/>
              <a:t>. Oxford: Oxford Polytechnic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sz="2000"/>
              <a:t>National Education Union (2026) </a:t>
            </a:r>
            <a:r>
              <a:rPr lang="en-GB" sz="2000" i="1"/>
              <a:t>Positive behaviour management – Wales (Bilingual). </a:t>
            </a:r>
            <a:r>
              <a:rPr lang="en-GB" sz="2000" err="1"/>
              <a:t>Ar</a:t>
            </a:r>
            <a:r>
              <a:rPr lang="en-GB" sz="2000"/>
              <a:t> </a:t>
            </a:r>
            <a:r>
              <a:rPr lang="en-GB" sz="2000" err="1"/>
              <a:t>gael</a:t>
            </a:r>
            <a:r>
              <a:rPr lang="en-GB" sz="2000"/>
              <a:t> </a:t>
            </a:r>
            <a:r>
              <a:rPr lang="en-GB" sz="2000" err="1"/>
              <a:t>yn</a:t>
            </a:r>
            <a:r>
              <a:rPr lang="en-GB" sz="2000"/>
              <a:t>/Available at</a:t>
            </a:r>
            <a:r>
              <a:rPr lang="en-GB" sz="2000" i="1">
                <a:hlinkClick r:id="rId3"/>
              </a:rPr>
              <a:t> </a:t>
            </a:r>
            <a:r>
              <a:rPr lang="en-GB" sz="2000">
                <a:hlinkClick r:id="rId3"/>
              </a:rPr>
              <a:t>Positive behaviour management – Wales (Bilingual) | National Education Union</a:t>
            </a:r>
            <a:r>
              <a:rPr lang="en-GB" sz="2000"/>
              <a:t> (</a:t>
            </a:r>
            <a:r>
              <a:rPr lang="en-GB" sz="2000" err="1"/>
              <a:t>Cyrchwyd</a:t>
            </a:r>
            <a:r>
              <a:rPr lang="en-GB" sz="2000"/>
              <a:t>/Accessed 07/07/26).</a:t>
            </a:r>
            <a:endParaRPr lang="en-GB" altLang="en-US" sz="2000">
              <a:ea typeface="ＭＳ Ｐゴシック" pitchFamily="34" charset="-128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2000">
                <a:ea typeface="ＭＳ Ｐゴシック" pitchFamily="34" charset="-128"/>
              </a:rPr>
              <a:t>Rogers, B. (2015) </a:t>
            </a:r>
            <a:r>
              <a:rPr lang="en-GB" altLang="en-US" sz="2000" i="1">
                <a:ea typeface="ＭＳ Ｐゴシック" pitchFamily="34" charset="-128"/>
              </a:rPr>
              <a:t>Classroom Behaviour: A practical Guide to Effective Teaching. 4</a:t>
            </a:r>
            <a:r>
              <a:rPr lang="en-GB" altLang="en-US" sz="2000" i="1" baseline="30000">
                <a:ea typeface="ＭＳ Ｐゴシック" pitchFamily="34" charset="-128"/>
              </a:rPr>
              <a:t>th</a:t>
            </a:r>
            <a:r>
              <a:rPr lang="en-GB" altLang="en-US" sz="2000" i="1">
                <a:ea typeface="ＭＳ Ｐゴシック" pitchFamily="34" charset="-128"/>
              </a:rPr>
              <a:t> edition </a:t>
            </a:r>
            <a:r>
              <a:rPr lang="en-GB" altLang="en-US" sz="2000">
                <a:ea typeface="ＭＳ Ｐゴシック" pitchFamily="34" charset="-128"/>
              </a:rPr>
              <a:t>London: Sage</a:t>
            </a:r>
          </a:p>
          <a:p>
            <a:pPr marL="0" indent="0">
              <a:buNone/>
            </a:pPr>
            <a:r>
              <a:rPr lang="en-GB" sz="2000"/>
              <a:t>Welsh Government (n.d.) </a:t>
            </a:r>
            <a:r>
              <a:rPr lang="en-GB" sz="2000" i="1"/>
              <a:t>Pupil Inclusion, wellbeing, behaviour and attendance. </a:t>
            </a:r>
            <a:r>
              <a:rPr lang="en-GB" sz="2000" i="1" err="1"/>
              <a:t>Ar</a:t>
            </a:r>
            <a:r>
              <a:rPr lang="en-GB" sz="2000" i="1"/>
              <a:t> </a:t>
            </a:r>
            <a:r>
              <a:rPr lang="en-GB" sz="2000" i="1" err="1"/>
              <a:t>gael</a:t>
            </a:r>
            <a:r>
              <a:rPr lang="en-GB" sz="2000" i="1"/>
              <a:t> </a:t>
            </a:r>
            <a:r>
              <a:rPr lang="en-GB" sz="2000" i="1" err="1"/>
              <a:t>yn</a:t>
            </a:r>
            <a:r>
              <a:rPr lang="en-GB" sz="2000" i="1"/>
              <a:t>/Available at </a:t>
            </a:r>
            <a:r>
              <a:rPr lang="en-GB" sz="2000"/>
              <a:t> </a:t>
            </a:r>
            <a:r>
              <a:rPr lang="en-GB" sz="2000">
                <a:hlinkClick r:id="rId4"/>
              </a:rPr>
              <a:t>Pupil inclusion, wellbeing, behaviour and attendance | Sub-topic | GOV.WALES</a:t>
            </a:r>
            <a:r>
              <a:rPr lang="en-GB" sz="2000"/>
              <a:t> (</a:t>
            </a:r>
            <a:r>
              <a:rPr lang="en-GB" sz="2000" err="1"/>
              <a:t>Cyrchwyd</a:t>
            </a:r>
            <a:r>
              <a:rPr lang="en-GB" sz="2000"/>
              <a:t>/Accessed 07.07.2026)</a:t>
            </a:r>
          </a:p>
          <a:p>
            <a:pPr marL="0" indent="0">
              <a:buNone/>
            </a:pPr>
            <a:r>
              <a:rPr lang="en-GB" sz="2000"/>
              <a:t>Welsh Government (2019) </a:t>
            </a:r>
            <a:r>
              <a:rPr lang="en-GB" sz="2000" i="1"/>
              <a:t>Rights, Respect, Equality: Statutory Guidance for Governing Bodies of Maintained Schools</a:t>
            </a:r>
            <a:r>
              <a:rPr lang="en-GB" sz="2000"/>
              <a:t>. Cardiff: Welsh Government. </a:t>
            </a:r>
            <a:r>
              <a:rPr lang="en-GB" sz="2000" err="1"/>
              <a:t>Ar</a:t>
            </a:r>
            <a:r>
              <a:rPr lang="en-GB" sz="2000"/>
              <a:t> </a:t>
            </a:r>
            <a:r>
              <a:rPr lang="en-GB" sz="2000" err="1"/>
              <a:t>gael</a:t>
            </a:r>
            <a:r>
              <a:rPr lang="en-GB" sz="2000"/>
              <a:t> </a:t>
            </a:r>
            <a:r>
              <a:rPr lang="en-GB" sz="2000" err="1"/>
              <a:t>yn</a:t>
            </a:r>
            <a:r>
              <a:rPr lang="en-GB" sz="2000"/>
              <a:t>/Available at: </a:t>
            </a:r>
            <a:r>
              <a:rPr lang="en-GB" sz="2000">
                <a:hlinkClick r:id="rId5"/>
              </a:rPr>
              <a:t>https://www.gov.wales</a:t>
            </a:r>
            <a:r>
              <a:rPr lang="en-GB" sz="2000"/>
              <a:t>  (</a:t>
            </a:r>
            <a:r>
              <a:rPr lang="cy-GB" sz="2000"/>
              <a:t>Cyrchwyd / </a:t>
            </a:r>
            <a:r>
              <a:rPr lang="en-GB" sz="2000"/>
              <a:t>Accessed 06/07/2026)</a:t>
            </a:r>
          </a:p>
          <a:p>
            <a:pPr marL="0" indent="0">
              <a:buNone/>
            </a:pPr>
            <a:r>
              <a:rPr lang="en-GB" sz="2000"/>
              <a:t>Welsh Government (2021) </a:t>
            </a:r>
            <a:r>
              <a:rPr lang="en-GB" sz="2000" i="1"/>
              <a:t>The Additional Learning Needs Code for Wales 2021</a:t>
            </a:r>
            <a:r>
              <a:rPr lang="en-GB" sz="2000"/>
              <a:t>. Cardiff: Welsh Government. </a:t>
            </a:r>
            <a:r>
              <a:rPr lang="en-GB" sz="2000" err="1"/>
              <a:t>Ar</a:t>
            </a:r>
            <a:r>
              <a:rPr lang="en-GB" sz="2000"/>
              <a:t> </a:t>
            </a:r>
            <a:r>
              <a:rPr lang="en-GB" sz="2000" err="1"/>
              <a:t>gael</a:t>
            </a:r>
            <a:r>
              <a:rPr lang="en-GB" sz="2000"/>
              <a:t> </a:t>
            </a:r>
            <a:r>
              <a:rPr lang="en-GB" sz="2000" err="1"/>
              <a:t>yn</a:t>
            </a:r>
            <a:r>
              <a:rPr lang="en-GB" sz="2000"/>
              <a:t>/ Available at: https://www.gov.wales/additional-learning-needs-code-wales-2021 (</a:t>
            </a:r>
            <a:r>
              <a:rPr lang="en-GB" sz="2000" err="1"/>
              <a:t>Cwrchwyd</a:t>
            </a:r>
            <a:r>
              <a:rPr lang="en-GB" sz="2000"/>
              <a:t>/Accessed 07/07/2026)</a:t>
            </a:r>
          </a:p>
          <a:p>
            <a:pPr marL="0" indent="0">
              <a:buNone/>
            </a:pPr>
            <a:r>
              <a:rPr lang="en-GB" sz="2000"/>
              <a:t>Welsh Government (2022) </a:t>
            </a:r>
            <a:r>
              <a:rPr lang="en-GB" sz="2000" i="1"/>
              <a:t>Curriculum for Wales. </a:t>
            </a:r>
            <a:r>
              <a:rPr lang="en-GB" sz="2000" err="1"/>
              <a:t>Ar</a:t>
            </a:r>
            <a:r>
              <a:rPr lang="en-GB" sz="2000"/>
              <a:t> </a:t>
            </a:r>
            <a:r>
              <a:rPr lang="en-GB" sz="2000" err="1"/>
              <a:t>gael</a:t>
            </a:r>
            <a:r>
              <a:rPr lang="en-GB" sz="2000"/>
              <a:t> </a:t>
            </a:r>
            <a:r>
              <a:rPr lang="en-GB" sz="2000" err="1"/>
              <a:t>yn</a:t>
            </a:r>
            <a:r>
              <a:rPr lang="en-GB" sz="2000"/>
              <a:t>/Available at </a:t>
            </a:r>
            <a:r>
              <a:rPr lang="en-GB" sz="2000">
                <a:hlinkClick r:id="rId6"/>
              </a:rPr>
              <a:t>Curriculum for Wales – Hwb</a:t>
            </a:r>
            <a:r>
              <a:rPr lang="en-GB" sz="2000"/>
              <a:t> (</a:t>
            </a:r>
            <a:r>
              <a:rPr lang="en-GB" sz="2000" err="1"/>
              <a:t>Cyrchwyd</a:t>
            </a:r>
            <a:r>
              <a:rPr lang="en-GB" sz="2000"/>
              <a:t>/Accessed 07.07.2026)</a:t>
            </a:r>
          </a:p>
          <a:p>
            <a:pPr marL="0" indent="0">
              <a:buNone/>
            </a:pPr>
            <a:r>
              <a:rPr lang="en-GB" sz="2000"/>
              <a:t>Welsh Government (2025) </a:t>
            </a:r>
            <a:r>
              <a:rPr lang="en-GB" sz="2000" i="1"/>
              <a:t>Behaviours that disrupt and challenge in schools across Wales. </a:t>
            </a:r>
            <a:r>
              <a:rPr lang="en-GB" sz="2000" err="1"/>
              <a:t>Ar</a:t>
            </a:r>
            <a:r>
              <a:rPr lang="en-GB" sz="2000"/>
              <a:t> </a:t>
            </a:r>
            <a:r>
              <a:rPr lang="en-GB" sz="2000" err="1"/>
              <a:t>gael</a:t>
            </a:r>
            <a:r>
              <a:rPr lang="en-GB" sz="2000"/>
              <a:t> </a:t>
            </a:r>
            <a:r>
              <a:rPr lang="en-GB" sz="2000" err="1"/>
              <a:t>yn</a:t>
            </a:r>
            <a:r>
              <a:rPr lang="en-GB" sz="2000"/>
              <a:t>/Available at </a:t>
            </a:r>
            <a:r>
              <a:rPr lang="en-GB" sz="2000">
                <a:hlinkClick r:id="rId7"/>
              </a:rPr>
              <a:t>Behaviours that challenge and disrupt in schools across Wales: 2025 | GOV.WALES</a:t>
            </a:r>
            <a:r>
              <a:rPr lang="en-GB" sz="2000"/>
              <a:t> (</a:t>
            </a:r>
            <a:r>
              <a:rPr lang="en-GB" sz="2000" err="1"/>
              <a:t>Cyrchwyd</a:t>
            </a:r>
            <a:r>
              <a:rPr lang="en-GB" sz="2000"/>
              <a:t>/Accessed 07.07.2026)</a:t>
            </a:r>
          </a:p>
          <a:p>
            <a:pPr marL="0" indent="0">
              <a:buNone/>
            </a:pPr>
            <a:r>
              <a:rPr lang="en-GB" sz="2000"/>
              <a:t>Welsh Government (2025) </a:t>
            </a:r>
            <a:r>
              <a:rPr lang="en-GB" sz="2000" i="1"/>
              <a:t>Rights, Respect, Equality Anti-bullying Guidance Consultation</a:t>
            </a:r>
            <a:r>
              <a:rPr lang="en-GB" sz="2000"/>
              <a:t>. Cardiff: Welsh Government. </a:t>
            </a:r>
            <a:r>
              <a:rPr lang="en-GB" sz="2000" err="1"/>
              <a:t>Ar</a:t>
            </a:r>
            <a:r>
              <a:rPr lang="en-GB" sz="2000"/>
              <a:t> </a:t>
            </a:r>
            <a:r>
              <a:rPr lang="en-GB" sz="2000" err="1"/>
              <a:t>gael</a:t>
            </a:r>
            <a:r>
              <a:rPr lang="en-GB" sz="2000"/>
              <a:t> </a:t>
            </a:r>
            <a:r>
              <a:rPr lang="en-GB" sz="2000" err="1"/>
              <a:t>yn</a:t>
            </a:r>
            <a:r>
              <a:rPr lang="en-GB" sz="2000"/>
              <a:t>/Available at: </a:t>
            </a:r>
            <a:r>
              <a:rPr lang="en-GB" sz="2000">
                <a:hlinkClick r:id="rId8"/>
              </a:rPr>
              <a:t>https://www.gov.wales/rights-respect-equality-anti-bullying-guidance</a:t>
            </a:r>
            <a:r>
              <a:rPr lang="en-GB" sz="2000"/>
              <a:t>  (</a:t>
            </a:r>
            <a:r>
              <a:rPr lang="cy-GB" sz="2000"/>
              <a:t>Cyrchwyd / </a:t>
            </a:r>
            <a:r>
              <a:rPr lang="en-GB" sz="2000"/>
              <a:t>Accessed 06/07/2026)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000">
              <a:ea typeface="ＭＳ Ｐゴシック" pitchFamily="34" charset="-128"/>
              <a:hlinkClick r:id="rId9"/>
            </a:endParaRPr>
          </a:p>
          <a:p>
            <a:pPr marL="0" indent="0">
              <a:buNone/>
            </a:pPr>
            <a:br>
              <a:rPr lang="en-GB"/>
            </a:br>
            <a:endParaRPr lang="en-GB" altLang="en-US" sz="2000">
              <a:ea typeface="ＭＳ Ｐゴシック" pitchFamily="34" charset="-128"/>
              <a:hlinkClick r:id="rId9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>
              <a:ea typeface="ＭＳ Ｐゴシック" pitchFamily="34" charset="-128"/>
              <a:hlinkClick r:id="rId9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>
              <a:ea typeface="ＭＳ Ｐゴシック" pitchFamily="34" charset="-128"/>
              <a:hlinkClick r:id="rId9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>
              <a:ea typeface="ＭＳ Ｐゴシック" pitchFamily="34" charset="-128"/>
              <a:hlinkClick r:id="rId9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200">
              <a:ea typeface="ＭＳ Ｐゴシック" pitchFamily="34" charset="-128"/>
              <a:hlinkClick r:id="rId9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>
              <a:ea typeface="ＭＳ Ｐゴシック" pitchFamily="34" charset="-128"/>
              <a:hlinkClick r:id="rId9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>
              <a:ea typeface="ＭＳ Ｐゴシック" pitchFamily="34" charset="-128"/>
              <a:hlinkClick r:id="rId9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>
              <a:ea typeface="ＭＳ Ｐゴシック" pitchFamily="34" charset="-128"/>
              <a:hlinkClick r:id="rId9"/>
            </a:endParaRPr>
          </a:p>
        </p:txBody>
      </p:sp>
    </p:spTree>
    <p:extLst>
      <p:ext uri="{BB962C8B-B14F-4D97-AF65-F5344CB8AC3E}">
        <p14:creationId xmlns:p14="http://schemas.microsoft.com/office/powerpoint/2010/main" val="28800782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34F86080E59E4F992BA9D875605945" ma:contentTypeVersion="7" ma:contentTypeDescription="Create a new document." ma:contentTypeScope="" ma:versionID="f7eb1f938e87aea9bf61efadbde02668">
  <xsd:schema xmlns:xsd="http://www.w3.org/2001/XMLSchema" xmlns:xs="http://www.w3.org/2001/XMLSchema" xmlns:p="http://schemas.microsoft.com/office/2006/metadata/properties" xmlns:ns2="c63c5692-fb52-46da-8fce-3f65bd85cb19" targetNamespace="http://schemas.microsoft.com/office/2006/metadata/properties" ma:root="true" ma:fieldsID="760153229b7e50b714db962c924de14c" ns2:_="">
    <xsd:import namespace="c63c5692-fb52-46da-8fce-3f65bd85cb1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3c5692-fb52-46da-8fce-3f65bd85cb1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C012C2B-8D61-44B2-92E4-720B8E04E4E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530DD5C-ACAB-4917-A559-F6A6E7F80AF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C2D95F5-2DCF-47E6-84A3-306C56451B2C}">
  <ds:schemaRefs>
    <ds:schemaRef ds:uri="c63c5692-fb52-46da-8fce-3f65bd85cb1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(1)</Template>
  <Application>Microsoft Office PowerPoint</Application>
  <PresentationFormat>Custom</PresentationFormat>
  <Slides>21</Slides>
  <Notes>1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3" baseType="lpstr">
      <vt:lpstr>Holding PAge</vt:lpstr>
      <vt:lpstr>Accessible 2</vt:lpstr>
      <vt:lpstr>ECIE6008</vt:lpstr>
      <vt:lpstr>Rheolaeth Dosbarth          Classroom Management</vt:lpstr>
      <vt:lpstr>Blank for use in lecture…..</vt:lpstr>
      <vt:lpstr>  Graddio'r rhain o'r pwysicaf i'r lleiaf pwysig ar gyfer rheolaeth effeithiol yn yr ystafell ddosbarth Rank these from most important to least important for effective classroom management </vt:lpstr>
      <vt:lpstr>Polisi - Llywodraeth Cymru</vt:lpstr>
      <vt:lpstr> Policy- Welsh Government</vt:lpstr>
      <vt:lpstr>Adeiladu Perthnasoedd Cadarnhaol</vt:lpstr>
      <vt:lpstr>Building Positive Relationships</vt:lpstr>
      <vt:lpstr>Cyd-destun Addysg Cymru</vt:lpstr>
      <vt:lpstr> Welsh Education Context </vt:lpstr>
      <vt:lpstr>Cwricwlwm i Gymru (2022) Curriculum for Wales (2022)</vt:lpstr>
      <vt:lpstr>Cod Anghenion Dysgu Ychwanegol Cymru (2021) Additional Needs Code of Practice for Wales(2021)</vt:lpstr>
      <vt:lpstr>           Strategaethau Cynhwysol              Inclusive Strategies</vt:lpstr>
      <vt:lpstr>  Ymddygiadau sy'n herio ac yn tarfu ar eraill mewn ysgolion ar draws Cymru (LC,2025) Behaviours that challenge and disrupt in schools across Wales (WG, 2025) </vt:lpstr>
      <vt:lpstr>   Monitro ac Asesu       Monitoring and Evaluation    </vt:lpstr>
      <vt:lpstr>         Traethawd                            Essay</vt:lpstr>
      <vt:lpstr>          Cynllun Traethawd                                                                                  Essay Plan Gweler y Fanyleb Asesu am ganllawiau llawn          See assessment specification for full guidelines                                                                         See Assessment Specification for full guidelines</vt:lpstr>
      <vt:lpstr>Cynllun Traethawd  Gweler y Fanyleb Asesu am ganllawiau llawn </vt:lpstr>
      <vt:lpstr>Essay Plan        See Assessment Specification for full guidelines</vt:lpstr>
      <vt:lpstr>Wythnos nesa              Next week</vt:lpstr>
      <vt:lpstr>Rhestr Cyfeirio /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Cindy Hunt</dc:creator>
  <cp:revision>1</cp:revision>
  <dcterms:created xsi:type="dcterms:W3CDTF">2015-01-04T10:10:18Z</dcterms:created>
  <dcterms:modified xsi:type="dcterms:W3CDTF">2026-09-06T08:17:15Z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  <property fmtid="{D5CDD505-2E9C-101B-9397-08002B2CF9AE}" pid="3" name="ContentTypeId">
    <vt:lpwstr>0x010100AC34F86080E59E4F992BA9D875605945</vt:lpwstr>
  </property>
</Properties>
</file>