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8" r:id="rId3"/>
    <p:sldId id="259" r:id="rId4"/>
    <p:sldId id="262" r:id="rId5"/>
    <p:sldId id="263" r:id="rId6"/>
    <p:sldId id="264" r:id="rId7"/>
    <p:sldId id="265" r:id="rId8"/>
    <p:sldId id="26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686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26485D-A211-7487-FF79-64DF5B34CCF9}" v="15" dt="2026-07-12T11:51:31.497"/>
    <p1510:client id="{2464D50F-1F71-8A1F-3FCA-899C06A8F608}" v="35" dt="2026-07-12T11:40:00.147"/>
    <p1510:client id="{69B1FCE3-6FE3-4636-20D1-435616B8CE1D}" v="635" dt="2026-07-11T20:28:04.732"/>
    <p1510:client id="{72163EA2-E6D6-E376-44BF-A07D18B21B1D}" v="27" dt="2026-07-11T22:20:22.932"/>
    <p1510:client id="{D01D228F-B848-7B1D-65EE-D41111F4FA84}" v="2" dt="2026-07-13T14:34:30.6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9491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388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3767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964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7389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1751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1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087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4856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9371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1174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933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guidance-regulation/providers/regulations-service-providers-and-managers/health-social-care-act/regulation-9" TargetMode="External"/><Relationship Id="rId2" Type="http://schemas.openxmlformats.org/officeDocument/2006/relationships/hyperlink" Target="https://www.microsoft.com/en-gb/microsoft-365/word#key-featur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cn.org.uk/About-us/Our-Influencing-work/Position-statements/rcn-position-on-incident-reportin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crosoft.com/en-gb/microsoft-365/onedrive/pc-cloud-backu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CC5BF-2E6C-C610-F799-375DCF3A2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73" y="-1318533"/>
            <a:ext cx="6241143" cy="7595734"/>
          </a:xfrm>
        </p:spPr>
        <p:txBody>
          <a:bodyPr vert="horz" lIns="91440" tIns="45720" rIns="91440" bIns="45720" rtlCol="0" anchor="ctr">
            <a:noAutofit/>
          </a:bodyPr>
          <a:lstStyle/>
          <a:p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r>
              <a:rPr lang="en-US" sz="3200" dirty="0">
                <a:latin typeface="Times New Roman"/>
                <a:cs typeface="Times New Roman"/>
              </a:rPr>
              <a:t>Digital Skills and Research Method</a:t>
            </a:r>
            <a:br>
              <a:rPr lang="en-US" sz="3200" dirty="0">
                <a:latin typeface="Times New Roman"/>
                <a:cs typeface="Times New Roman"/>
              </a:rPr>
            </a:br>
            <a:r>
              <a:rPr lang="en-US" sz="3200" dirty="0">
                <a:latin typeface="Times New Roman"/>
                <a:cs typeface="Times New Roman"/>
              </a:rPr>
              <a:t>Module code: LC11S4007</a:t>
            </a:r>
            <a:br>
              <a:rPr lang="en-US" sz="3200" dirty="0">
                <a:latin typeface="Times New Roman"/>
                <a:cs typeface="Times New Roman"/>
              </a:rPr>
            </a:br>
            <a:r>
              <a:rPr lang="en-US" sz="3200" dirty="0">
                <a:latin typeface="Times New Roman"/>
                <a:cs typeface="Times New Roman"/>
              </a:rPr>
              <a:t>Assignment Title: Component 1</a:t>
            </a:r>
            <a:br>
              <a:rPr lang="en-US" sz="3200" dirty="0">
                <a:latin typeface="Times New Roman"/>
                <a:cs typeface="Times New Roman"/>
              </a:rPr>
            </a:br>
            <a:r>
              <a:rPr lang="en-US" sz="3200" dirty="0">
                <a:latin typeface="Times New Roman"/>
                <a:cs typeface="Times New Roman"/>
              </a:rPr>
              <a:t>Topic : Writing Care Related Document/Care </a:t>
            </a:r>
            <a:r>
              <a:rPr lang="en-US" sz="3200">
                <a:latin typeface="Times New Roman"/>
                <a:cs typeface="Times New Roman"/>
              </a:rPr>
              <a:t>Document using MS Word</a:t>
            </a:r>
            <a:br>
              <a:rPr lang="en-US" sz="3200" dirty="0">
                <a:latin typeface="Times New Roman"/>
                <a:cs typeface="Times New Roman"/>
              </a:rPr>
            </a:br>
            <a:r>
              <a:rPr lang="en-US" sz="3200">
                <a:latin typeface="Times New Roman"/>
                <a:cs typeface="Times New Roman"/>
              </a:rPr>
              <a:t>Student Name: Marvia O'Rourke</a:t>
            </a:r>
            <a:br>
              <a:rPr lang="en-US" sz="3200" dirty="0">
                <a:latin typeface="Times New Roman"/>
                <a:cs typeface="Times New Roman"/>
              </a:rPr>
            </a:br>
            <a:r>
              <a:rPr lang="en-US" sz="3200" dirty="0">
                <a:latin typeface="Times New Roman"/>
                <a:cs typeface="Times New Roman"/>
              </a:rPr>
              <a:t>Student ID: 2538403</a:t>
            </a:r>
            <a:br>
              <a:rPr lang="en-US" sz="3200" dirty="0">
                <a:latin typeface="Times New Roman"/>
                <a:cs typeface="Times New Roman"/>
              </a:rPr>
            </a:br>
            <a:r>
              <a:rPr lang="en-US" sz="3200" dirty="0">
                <a:latin typeface="Times New Roman"/>
                <a:cs typeface="Times New Roman"/>
              </a:rPr>
              <a:t>Lecturer Name: Amitave Banik</a:t>
            </a:r>
            <a:br>
              <a:rPr lang="en-US" sz="3200" dirty="0">
                <a:latin typeface="Times New Roman"/>
                <a:cs typeface="Times New Roman"/>
              </a:rPr>
            </a:b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D9604-1081-3AF7-533D-88C44D2AA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 dirty="0"/>
          </a:p>
        </p:txBody>
      </p:sp>
      <p:pic>
        <p:nvPicPr>
          <p:cNvPr id="5" name="Picture 4" descr="University of Wales Trinity Saint David Logo Vector - (.SVG + .PNG ...">
            <a:extLst>
              <a:ext uri="{FF2B5EF4-FFF2-40B4-BE49-F238E27FC236}">
                <a16:creationId xmlns:a16="http://schemas.microsoft.com/office/drawing/2014/main" id="{76F7599A-E7BD-84EB-5615-A1E0887FD4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9429" y="2463801"/>
            <a:ext cx="4876799" cy="2692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038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5337C-0BAC-7AAA-0DBD-96A58DDF0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310" y="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i="1">
                <a:latin typeface="Times New Roman"/>
                <a:cs typeface="Times New Roman"/>
              </a:rPr>
              <a:t>Care related documents/ Care documentation.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396CBE-6803-F0A7-FD34-C5729E07B58C}"/>
              </a:ext>
            </a:extLst>
          </p:cNvPr>
          <p:cNvSpPr txBox="1"/>
          <p:nvPr/>
        </p:nvSpPr>
        <p:spPr>
          <a:xfrm>
            <a:off x="1817351" y="4001071"/>
            <a:ext cx="8298987" cy="36625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3200" b="1" dirty="0">
              <a:latin typeface="Times New Roman"/>
              <a:cs typeface="Times New Roman"/>
            </a:endParaRPr>
          </a:p>
          <a:p>
            <a:r>
              <a:rPr lang="en-US" sz="3200" b="1" i="1" dirty="0">
                <a:latin typeface="Times New Roman"/>
                <a:cs typeface="Times New Roman"/>
              </a:rPr>
              <a:t>The most suitable Microsoft (MS) 365 tool that I </a:t>
            </a:r>
            <a:r>
              <a:rPr lang="en-US" sz="3200" b="1" i="1">
                <a:latin typeface="Times New Roman"/>
                <a:cs typeface="Times New Roman"/>
              </a:rPr>
              <a:t>have Chosen for this task is MS Word </a:t>
            </a:r>
          </a:p>
          <a:p>
            <a:pPr marL="342900" indent="-342900">
              <a:buFont typeface="Calibri"/>
              <a:buChar char="-"/>
            </a:pPr>
            <a:endParaRPr lang="en-US" sz="3200" b="1" i="1" dirty="0">
              <a:latin typeface="Times New Roman"/>
              <a:cs typeface="Times New Roman"/>
            </a:endParaRPr>
          </a:p>
          <a:p>
            <a:endParaRPr lang="en-US" sz="2400" u="sng" dirty="0">
              <a:latin typeface="Aptos" panose="02110004020202020204"/>
              <a:cs typeface="Segoe UI"/>
            </a:endParaRPr>
          </a:p>
          <a:p>
            <a:endParaRPr lang="en-US" sz="2400" dirty="0"/>
          </a:p>
          <a:p>
            <a:endParaRPr lang="en-US" sz="2400" dirty="0"/>
          </a:p>
          <a:p>
            <a:endParaRPr lang="en-US" sz="3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A439C7-F5E5-6076-56B6-EBE0125DF1D5}"/>
              </a:ext>
            </a:extLst>
          </p:cNvPr>
          <p:cNvSpPr txBox="1"/>
          <p:nvPr/>
        </p:nvSpPr>
        <p:spPr>
          <a:xfrm>
            <a:off x="2507064" y="2312562"/>
            <a:ext cx="9625643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>
                <a:latin typeface="Times New Roman"/>
                <a:cs typeface="Times New Roman"/>
              </a:rPr>
              <a:t>Care Plans - Person-Centered Care</a:t>
            </a:r>
            <a:r>
              <a:rPr lang="en-US" sz="2400" dirty="0">
                <a:latin typeface="Times New Roman"/>
                <a:cs typeface="Times New Roman"/>
              </a:rPr>
              <a:t> </a:t>
            </a:r>
            <a:endParaRPr lang="en-US" sz="2400"/>
          </a:p>
          <a:p>
            <a:pPr marL="342900" indent="-342900">
              <a:buFont typeface="Arial"/>
              <a:buChar char="•"/>
            </a:pPr>
            <a:r>
              <a:rPr lang="en-US" sz="2400">
                <a:latin typeface="Times New Roman"/>
                <a:cs typeface="Times New Roman"/>
              </a:rPr>
              <a:t>Accident and Incident Report Forms (Royal College of Nursing, 2024)</a:t>
            </a:r>
            <a:endParaRPr lang="en-US" sz="24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Times New Roman"/>
                <a:cs typeface="Times New Roman"/>
              </a:rPr>
              <a:t>Risk </a:t>
            </a:r>
            <a:r>
              <a:rPr lang="en-US" sz="2400">
                <a:latin typeface="Times New Roman"/>
                <a:cs typeface="Times New Roman"/>
              </a:rPr>
              <a:t>Assessment Form</a:t>
            </a:r>
          </a:p>
          <a:p>
            <a:pPr marL="285750" indent="-285750">
              <a:buFont typeface="Arial"/>
              <a:buChar char="•"/>
            </a:pPr>
            <a:r>
              <a:rPr lang="en-US" sz="2400">
                <a:latin typeface="Times New Roman"/>
                <a:cs typeface="Times New Roman"/>
              </a:rPr>
              <a:t> Hydration Charts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Times New Roman"/>
              <a:cs typeface="Times New Roman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53DD75-1EFC-D17C-C462-0B43031AD9F9}"/>
              </a:ext>
            </a:extLst>
          </p:cNvPr>
          <p:cNvSpPr txBox="1"/>
          <p:nvPr/>
        </p:nvSpPr>
        <p:spPr>
          <a:xfrm>
            <a:off x="2558317" y="1716612"/>
            <a:ext cx="707125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Times New Roman"/>
                <a:cs typeface="Times New Roman"/>
              </a:rPr>
              <a:t>Examples of Care documentation: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87DD69-61BE-E390-AAA0-6E987CFC7DC3}"/>
              </a:ext>
            </a:extLst>
          </p:cNvPr>
          <p:cNvSpPr txBox="1"/>
          <p:nvPr/>
        </p:nvSpPr>
        <p:spPr>
          <a:xfrm>
            <a:off x="7249886" y="2318657"/>
            <a:ext cx="609600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0" i="0" u="none" strike="noStrike" baseline="0">
                <a:solidFill>
                  <a:srgbClr val="000000"/>
                </a:solidFill>
                <a:latin typeface="Times New Roman"/>
              </a:rPr>
              <a:t>(Care Quality Commission, 2024)</a:t>
            </a:r>
            <a:r>
              <a:rPr sz="2400" b="0" i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​</a:t>
            </a:r>
            <a:endParaRPr lang="en-US" sz="2400"/>
          </a:p>
          <a:p>
            <a:pPr algn="ctr"/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61632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467A43F-B5F1-4D07-9F9A-3EF63FF737B5}"/>
              </a:ext>
            </a:extLst>
          </p:cNvPr>
          <p:cNvSpPr txBox="1"/>
          <p:nvPr/>
        </p:nvSpPr>
        <p:spPr>
          <a:xfrm>
            <a:off x="9915994" y="6486612"/>
            <a:ext cx="423040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Microsoft.com (2026)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FDB0EC-8E94-40DC-9425-FA4B5AA52057}"/>
              </a:ext>
            </a:extLst>
          </p:cNvPr>
          <p:cNvSpPr txBox="1"/>
          <p:nvPr/>
        </p:nvSpPr>
        <p:spPr>
          <a:xfrm>
            <a:off x="169978" y="153612"/>
            <a:ext cx="1188549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000" b="1" i="1" dirty="0">
                <a:latin typeface="Times New Roman"/>
                <a:cs typeface="Times New Roman"/>
              </a:rPr>
              <a:t>The importance of MS  W</a:t>
            </a:r>
            <a:r>
              <a:rPr lang="en-US" sz="3000" b="1" i="1">
                <a:latin typeface="Times New Roman"/>
                <a:cs typeface="Times New Roman"/>
              </a:rPr>
              <a:t>ord  for writing Care Related </a:t>
            </a:r>
            <a:r>
              <a:rPr lang="en-US" sz="3000" b="1" i="1" dirty="0">
                <a:latin typeface="Times New Roman"/>
                <a:cs typeface="Times New Roman"/>
              </a:rPr>
              <a:t>documents /Care Documentation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0C6A8E-2BCC-6CDF-741C-A42B020A41B8}"/>
              </a:ext>
            </a:extLst>
          </p:cNvPr>
          <p:cNvSpPr txBox="1"/>
          <p:nvPr/>
        </p:nvSpPr>
        <p:spPr>
          <a:xfrm>
            <a:off x="356175" y="1392467"/>
            <a:ext cx="10730398" cy="43858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900">
                <a:latin typeface="Times New Roman"/>
                <a:cs typeface="Times New Roman"/>
              </a:rPr>
              <a:t>Forms can be templated. </a:t>
            </a:r>
            <a:r>
              <a:rPr lang="en-US" sz="2900" dirty="0">
                <a:latin typeface="Times New Roman"/>
                <a:cs typeface="Times New Roman"/>
              </a:rPr>
              <a:t> letters, reports forms, care plans, risk </a:t>
            </a:r>
            <a:r>
              <a:rPr lang="en-US" sz="2900">
                <a:latin typeface="Times New Roman"/>
                <a:cs typeface="Times New Roman"/>
              </a:rPr>
              <a:t>assessments forms.</a:t>
            </a:r>
            <a:endParaRPr lang="en-US">
              <a:latin typeface="Aptos" panose="02110004020202020204"/>
              <a:cs typeface="Times New Roman"/>
            </a:endParaRPr>
          </a:p>
          <a:p>
            <a:pPr marL="457200" indent="-457200">
              <a:buFont typeface="Arial"/>
              <a:buChar char="•"/>
            </a:pPr>
            <a:r>
              <a:rPr lang="en-US" sz="2900">
                <a:latin typeface="Times New Roman"/>
                <a:cs typeface="Times New Roman"/>
              </a:rPr>
              <a:t> Create consistency.</a:t>
            </a:r>
            <a:endParaRPr lang="en-US">
              <a:latin typeface="Aptos" panose="02110004020202020204"/>
              <a:cs typeface="Times New Roman"/>
            </a:endParaRPr>
          </a:p>
          <a:p>
            <a:pPr marL="457200" indent="-457200">
              <a:buFont typeface="Arial"/>
              <a:buChar char="•"/>
            </a:pPr>
            <a:r>
              <a:rPr lang="en-US" sz="2900">
                <a:latin typeface="Times New Roman"/>
                <a:cs typeface="Times New Roman"/>
              </a:rPr>
              <a:t> Gives documents a proper structure.</a:t>
            </a:r>
            <a:endParaRPr lang="en-US">
              <a:latin typeface="Aptos" panose="02110004020202020204"/>
              <a:cs typeface="Times New Roman"/>
            </a:endParaRPr>
          </a:p>
          <a:p>
            <a:pPr marL="457200" indent="-457200">
              <a:buFont typeface="Arial"/>
              <a:buChar char="•"/>
            </a:pPr>
            <a:r>
              <a:rPr lang="en-US" sz="2900">
                <a:latin typeface="Times New Roman"/>
                <a:cs typeface="Times New Roman"/>
              </a:rPr>
              <a:t>Helps to reduced errors.</a:t>
            </a:r>
            <a:r>
              <a:rPr lang="en-US" sz="2900" dirty="0">
                <a:latin typeface="Times New Roman"/>
                <a:cs typeface="Times New Roman"/>
              </a:rPr>
              <a:t> </a:t>
            </a:r>
            <a:endParaRPr lang="en-US">
              <a:latin typeface="Aptos" panose="02110004020202020204"/>
              <a:cs typeface="Times New Roman"/>
            </a:endParaRPr>
          </a:p>
          <a:p>
            <a:pPr marL="457200" indent="-457200">
              <a:buFont typeface="Arial"/>
              <a:buChar char="•"/>
            </a:pPr>
            <a:r>
              <a:rPr lang="en-US" sz="2900">
                <a:latin typeface="Times New Roman"/>
                <a:cs typeface="Times New Roman"/>
              </a:rPr>
              <a:t>Boosts creativity and productivity by using copilot (AI) which allows work be done quicker.</a:t>
            </a:r>
            <a:endParaRPr lang="en-US">
              <a:latin typeface="Aptos" panose="02110004020202020204"/>
              <a:cs typeface="Times New Roman"/>
            </a:endParaRPr>
          </a:p>
          <a:p>
            <a:pPr marL="457200" indent="-457200">
              <a:buFont typeface="Arial"/>
              <a:buChar char="•"/>
            </a:pPr>
            <a:r>
              <a:rPr lang="en-US" sz="2900">
                <a:latin typeface="Times New Roman"/>
                <a:cs typeface="Times New Roman"/>
              </a:rPr>
              <a:t>Editing,  grammar, spelling check, writing style</a:t>
            </a:r>
            <a:r>
              <a:rPr lang="en-US" sz="2900" dirty="0">
                <a:latin typeface="Times New Roman"/>
                <a:cs typeface="Times New Roman"/>
              </a:rPr>
              <a:t>  </a:t>
            </a:r>
            <a:endParaRPr lang="en-US">
              <a:latin typeface="Aptos" panose="02110004020202020204"/>
              <a:cs typeface="Times New Roman"/>
            </a:endParaRPr>
          </a:p>
          <a:p>
            <a:pPr marL="457200" indent="-457200">
              <a:buFont typeface="Arial"/>
              <a:buChar char="•"/>
            </a:pPr>
            <a:r>
              <a:rPr lang="en-US" sz="2900">
                <a:latin typeface="Times New Roman"/>
                <a:cs typeface="Times New Roman"/>
              </a:rPr>
              <a:t>Voice commands</a:t>
            </a:r>
            <a:endParaRPr lang="en-US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285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C83CF-79CA-C3C2-2D67-10DC3B2FC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9" y="2268"/>
            <a:ext cx="12235542" cy="1325563"/>
          </a:xfrm>
        </p:spPr>
        <p:txBody>
          <a:bodyPr/>
          <a:lstStyle/>
          <a:p>
            <a:r>
              <a:rPr lang="en-US" b="1" i="1">
                <a:latin typeface="Times New Roman"/>
                <a:cs typeface="Times New Roman"/>
              </a:rPr>
              <a:t> MS Word improve efficiency</a:t>
            </a:r>
            <a:r>
              <a:rPr lang="en-US" b="1" i="1" dirty="0">
                <a:latin typeface="Times New Roman"/>
                <a:cs typeface="Times New Roman"/>
              </a:rPr>
              <a:t> or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23785-D02B-6F52-106C-6D2916C9E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400" y="1716768"/>
            <a:ext cx="4818743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b="1">
                <a:latin typeface="Times New Roman"/>
                <a:cs typeface="Times New Roman"/>
              </a:rPr>
              <a:t>Efficiency</a:t>
            </a:r>
            <a:endParaRPr lang="en-US" sz="3200" b="1" dirty="0">
              <a:latin typeface="Times New Roman"/>
              <a:cs typeface="Times New Roman"/>
            </a:endParaRPr>
          </a:p>
          <a:p>
            <a:pPr marL="457200" indent="-457200"/>
            <a:endParaRPr lang="en-US" sz="3200" dirty="0">
              <a:latin typeface="Times New Roman"/>
              <a:cs typeface="Times New Roman"/>
            </a:endParaRPr>
          </a:p>
          <a:p>
            <a:r>
              <a:rPr lang="en-US" sz="3200">
                <a:latin typeface="Times New Roman"/>
                <a:cs typeface="Times New Roman"/>
              </a:rPr>
              <a:t>AI writing tools</a:t>
            </a:r>
            <a:endParaRPr lang="en-US" sz="3200" dirty="0">
              <a:latin typeface="Times New Roman"/>
              <a:cs typeface="Times New Roman"/>
            </a:endParaRPr>
          </a:p>
          <a:p>
            <a:pPr marL="457200" indent="-457200"/>
            <a:r>
              <a:rPr lang="en-US" sz="3200" dirty="0">
                <a:latin typeface="Times New Roman"/>
                <a:cs typeface="Times New Roman"/>
              </a:rPr>
              <a:t>Digital online copies of documentation instead of writing from </a:t>
            </a:r>
            <a:r>
              <a:rPr lang="en-US" sz="3200">
                <a:latin typeface="Times New Roman"/>
                <a:cs typeface="Times New Roman"/>
              </a:rPr>
              <a:t>scratch</a:t>
            </a:r>
            <a:endParaRPr lang="en-US" sz="3200" dirty="0">
              <a:latin typeface="Times New Roman"/>
              <a:cs typeface="Times New Roman"/>
            </a:endParaRPr>
          </a:p>
          <a:p>
            <a:pPr marL="457200" indent="-457200"/>
            <a:r>
              <a:rPr lang="en-US" sz="3200" dirty="0">
                <a:solidFill>
                  <a:srgbClr val="000000"/>
                </a:solidFill>
                <a:latin typeface="Times New Roman"/>
                <a:cs typeface="Times New Roman"/>
              </a:rPr>
              <a:t>Care plan incident and accident report form </a:t>
            </a:r>
            <a:r>
              <a:rPr lang="en-US" sz="3200">
                <a:solidFill>
                  <a:srgbClr val="000000"/>
                </a:solidFill>
                <a:latin typeface="Times New Roman"/>
                <a:cs typeface="Times New Roman"/>
              </a:rPr>
              <a:t>letters and risk assessment can be templated</a:t>
            </a:r>
            <a:endParaRPr lang="en-US" sz="32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US" sz="3200" b="1" u="sng" dirty="0">
              <a:solidFill>
                <a:srgbClr val="002060"/>
              </a:solidFill>
              <a:latin typeface="Times New Roman"/>
              <a:cs typeface="Times New Roman"/>
            </a:endParaRPr>
          </a:p>
          <a:p>
            <a:endParaRPr lang="en-US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BCC713-1220-4057-D85E-8EA68F42CEAC}"/>
              </a:ext>
            </a:extLst>
          </p:cNvPr>
          <p:cNvSpPr txBox="1"/>
          <p:nvPr/>
        </p:nvSpPr>
        <p:spPr>
          <a:xfrm>
            <a:off x="5789783" y="1713776"/>
            <a:ext cx="5758904" cy="41406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 b="1">
                <a:latin typeface="Times New Roman"/>
                <a:cs typeface="Times New Roman"/>
              </a:rPr>
              <a:t>Communication</a:t>
            </a:r>
            <a:endParaRPr lang="en-US" sz="3200" b="1" dirty="0">
              <a:latin typeface="Times New Roman"/>
              <a:cs typeface="Times New Roman"/>
            </a:endParaRPr>
          </a:p>
          <a:p>
            <a:endParaRPr lang="en-US" sz="3200" b="1" dirty="0">
              <a:latin typeface="Times New Roman"/>
              <a:cs typeface="Times New Roman"/>
            </a:endParaRPr>
          </a:p>
          <a:p>
            <a:pPr marL="457200" indent="-457200">
              <a:buFont typeface="Arial"/>
              <a:buChar char="•"/>
            </a:pPr>
            <a:r>
              <a:rPr lang="en-US" sz="3000" dirty="0">
                <a:latin typeface="Times New Roman"/>
                <a:cs typeface="Times New Roman"/>
              </a:rPr>
              <a:t>Files can be </a:t>
            </a:r>
            <a:r>
              <a:rPr lang="en-US" sz="3000">
                <a:latin typeface="Times New Roman"/>
                <a:cs typeface="Times New Roman"/>
              </a:rPr>
              <a:t>easily shared with other health professionals </a:t>
            </a:r>
            <a:endParaRPr lang="en-US" sz="3000" dirty="0">
              <a:latin typeface="Times New Roman"/>
              <a:cs typeface="Times New Roman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3000">
                <a:latin typeface="Times New Roman"/>
                <a:cs typeface="Times New Roman"/>
              </a:rPr>
              <a:t>Mail  merging </a:t>
            </a:r>
            <a:endParaRPr lang="en-US" sz="3000" dirty="0">
              <a:latin typeface="Times New Roman"/>
              <a:cs typeface="Times New Roman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3000">
                <a:latin typeface="Times New Roman"/>
                <a:cs typeface="Times New Roman"/>
              </a:rPr>
              <a:t>Easy</a:t>
            </a:r>
            <a:r>
              <a:rPr lang="en-US" sz="3000" dirty="0">
                <a:latin typeface="Times New Roman"/>
                <a:cs typeface="Times New Roman"/>
              </a:rPr>
              <a:t> to read each other writing avoid confusion </a:t>
            </a:r>
          </a:p>
          <a:p>
            <a:pPr marL="457200" indent="-457200">
              <a:buFont typeface="Arial"/>
              <a:buChar char="•"/>
            </a:pPr>
            <a:endParaRPr lang="en-US" sz="3200" b="1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78558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3CC36-9229-D419-88A4-253378D2B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560" y="140154"/>
            <a:ext cx="8229600" cy="1318306"/>
          </a:xfrm>
        </p:spPr>
        <p:txBody>
          <a:bodyPr/>
          <a:lstStyle/>
          <a:p>
            <a:r>
              <a:rPr lang="en-US" b="1" i="1" dirty="0">
                <a:latin typeface="Times New Roman"/>
                <a:cs typeface="Times New Roman"/>
              </a:rPr>
              <a:t>Advantages and Limitations of </a:t>
            </a:r>
            <a:r>
              <a:rPr lang="en-US" b="1" i="1">
                <a:latin typeface="Times New Roman"/>
                <a:cs typeface="Times New Roman"/>
              </a:rPr>
              <a:t>using MS Word.</a:t>
            </a:r>
            <a:r>
              <a:rPr lang="en-US" b="1" i="1" dirty="0"/>
              <a:t>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C3FC39-07FE-F4D5-435E-EAD6DD179D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7388" y="1717449"/>
            <a:ext cx="5157787" cy="823912"/>
          </a:xfrm>
        </p:spPr>
        <p:txBody>
          <a:bodyPr/>
          <a:lstStyle/>
          <a:p>
            <a:r>
              <a:rPr lang="en-US" sz="3200">
                <a:latin typeface="Times New Roman"/>
                <a:cs typeface="Times New Roman"/>
              </a:rPr>
              <a:t>Advantages</a:t>
            </a:r>
            <a:r>
              <a:rPr lang="en-US" sz="3200" dirty="0">
                <a:latin typeface="Times New Roman"/>
                <a:cs typeface="Times New Roman"/>
              </a:rPr>
              <a:t>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4AC403-FFBD-24B1-EBFA-D547048833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673" y="2802618"/>
            <a:ext cx="5165045" cy="324915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US">
                <a:latin typeface="Times New Roman"/>
                <a:cs typeface="Times New Roman"/>
              </a:rPr>
              <a:t>Time saving</a:t>
            </a:r>
            <a:endParaRPr lang="en-US"/>
          </a:p>
          <a:p>
            <a:pPr>
              <a:buFont typeface="Wingdings" panose="020B0604020202020204" pitchFamily="34" charset="0"/>
              <a:buChar char="§"/>
            </a:pPr>
            <a:r>
              <a:rPr lang="en-US">
                <a:latin typeface="Times New Roman"/>
                <a:cs typeface="Times New Roman"/>
              </a:rPr>
              <a:t>Easy to store/easy to find document</a:t>
            </a:r>
            <a:endParaRPr lang="en-US" dirty="0">
              <a:latin typeface="Times New Roman"/>
              <a:cs typeface="Times New Roman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US">
                <a:latin typeface="Times New Roman"/>
                <a:cs typeface="Times New Roman"/>
              </a:rPr>
              <a:t>Safer/secure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>
                <a:latin typeface="Times New Roman"/>
                <a:cs typeface="Times New Roman"/>
              </a:rPr>
              <a:t>Can be used as a backup for paper </a:t>
            </a:r>
            <a:r>
              <a:rPr lang="en-US" dirty="0">
                <a:latin typeface="Times New Roman"/>
                <a:cs typeface="Times New Roman"/>
              </a:rPr>
              <a:t>versions 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>
                <a:latin typeface="Times New Roman"/>
                <a:cs typeface="Times New Roman"/>
              </a:rPr>
              <a:t>Provides consistency 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453AAA-40F9-F739-3AE8-59917DDE1A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2800">
                <a:latin typeface="Times New Roman"/>
                <a:cs typeface="Times New Roman"/>
              </a:rPr>
              <a:t>Limitations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D38ED3-AC42-962E-4231-6D241E83F8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38372" y="2693761"/>
            <a:ext cx="5183188" cy="36845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US">
                <a:latin typeface="Times New Roman"/>
                <a:cs typeface="Times New Roman"/>
              </a:rPr>
              <a:t>paid subscription service – can be costly.</a:t>
            </a:r>
            <a:endParaRPr lang="en-US" dirty="0">
              <a:latin typeface="Times New Roman"/>
              <a:cs typeface="Times New Roman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US">
                <a:latin typeface="Times New Roman"/>
                <a:cs typeface="Times New Roman"/>
              </a:rPr>
              <a:t>Has a lot of features and tools </a:t>
            </a:r>
            <a:r>
              <a:rPr lang="en-US" dirty="0">
                <a:latin typeface="Times New Roman"/>
                <a:cs typeface="Times New Roman"/>
              </a:rPr>
              <a:t>which can make it difficult to learn how to use.</a:t>
            </a:r>
          </a:p>
          <a:p>
            <a:pPr marL="0" indent="0">
              <a:buNone/>
            </a:pP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99055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8D97B-29F9-4901-DB74-5E9700440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2486" y="-346075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b="1">
                <a:latin typeface="Times New Roman"/>
                <a:cs typeface="Times New Roman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DC41E-095B-FFEA-960A-AF3037500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628" y="-3175"/>
            <a:ext cx="12170228" cy="4097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dirty="0">
                <a:latin typeface="Times New Roman"/>
                <a:cs typeface="Times New Roman"/>
              </a:rPr>
              <a:t>I have just presented to you how staff at Riverdale Nursing Home can use MS Word to support them in  providing a  person-centered care to residents. It will also help  reduce errors and  risk for the patients. Furthermore, it can create a more secure working environment to </a:t>
            </a:r>
            <a:r>
              <a:rPr lang="en-US" dirty="0" err="1">
                <a:latin typeface="Times New Roman"/>
                <a:cs typeface="Times New Roman"/>
              </a:rPr>
              <a:t>minimises</a:t>
            </a:r>
            <a:r>
              <a:rPr lang="en-US" dirty="0">
                <a:latin typeface="Times New Roman"/>
                <a:cs typeface="Times New Roman"/>
              </a:rPr>
              <a:t> confusion and reduces mistakes between staff. Templates saves time, improves efficiency and consistency.  By using MS document templates staff can easily turn documents into professional care documentation. A disadvantage is that it can be a bit tricky to learn to use but overall, the benefits outweigh the costs.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D9C558-E54C-97D9-C505-B0C27EBC0F76}"/>
              </a:ext>
            </a:extLst>
          </p:cNvPr>
          <p:cNvSpPr txBox="1"/>
          <p:nvPr/>
        </p:nvSpPr>
        <p:spPr>
          <a:xfrm>
            <a:off x="253794" y="4055303"/>
            <a:ext cx="1046792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 b="1">
                <a:latin typeface="Times New Roman"/>
                <a:cs typeface="Times New Roman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BA12B2-041A-1C63-2917-A92E34E1DF2B}"/>
              </a:ext>
            </a:extLst>
          </p:cNvPr>
          <p:cNvSpPr txBox="1"/>
          <p:nvPr/>
        </p:nvSpPr>
        <p:spPr>
          <a:xfrm>
            <a:off x="-53288" y="4638796"/>
            <a:ext cx="12305425" cy="3231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>
                <a:latin typeface="Times New Roman"/>
                <a:cs typeface="Times New Roman"/>
              </a:rPr>
              <a:t>(2026). </a:t>
            </a:r>
            <a:r>
              <a:rPr lang="en-US" sz="1600" i="1">
                <a:latin typeface="Times New Roman"/>
                <a:cs typeface="Times New Roman"/>
              </a:rPr>
              <a:t>Free Online Document Editing with Microsoft Word | Microsoft 365</a:t>
            </a:r>
            <a:r>
              <a:rPr lang="en-US" sz="1600">
                <a:latin typeface="Times New Roman"/>
                <a:cs typeface="Times New Roman"/>
              </a:rPr>
              <a:t>. [online] Microsoft.com. Available at: </a:t>
            </a:r>
            <a:r>
              <a:rPr lang="en-US" sz="1600" dirty="0">
                <a:latin typeface="Times New Roman"/>
                <a:cs typeface="Times New Roman"/>
                <a:hlinkClick r:id="rId2"/>
              </a:rPr>
              <a:t>https://www.microsoft.com/en-gb/microsoft-365/word#key-features</a:t>
            </a:r>
            <a:r>
              <a:rPr lang="en-US" sz="1600" dirty="0">
                <a:latin typeface="Times New Roman"/>
                <a:cs typeface="Times New Roman"/>
              </a:rPr>
              <a:t> </a:t>
            </a:r>
            <a:r>
              <a:rPr lang="en-US" sz="1600">
                <a:latin typeface="Times New Roman"/>
                <a:cs typeface="Times New Roman"/>
              </a:rPr>
              <a:t>[Accessed 8 July 2026].</a:t>
            </a:r>
            <a:endParaRPr lang="en-US" sz="1600" dirty="0">
              <a:latin typeface="Times New Roman"/>
              <a:cs typeface="Times New Roman"/>
            </a:endParaRPr>
          </a:p>
          <a:p>
            <a:pPr marL="285750" indent="-285750" algn="l">
              <a:buFont typeface="Arial"/>
              <a:buChar char="•"/>
            </a:pPr>
            <a:endParaRPr lang="en-US" sz="1600" dirty="0">
              <a:latin typeface="Times New Roman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US" sz="1600">
                <a:latin typeface="Times New Roman"/>
                <a:cs typeface="Times New Roman"/>
              </a:rPr>
              <a:t>Care Quality Commission (2024). </a:t>
            </a:r>
            <a:r>
              <a:rPr lang="en-US" sz="1600" i="1">
                <a:latin typeface="Times New Roman"/>
                <a:cs typeface="Times New Roman"/>
              </a:rPr>
              <a:t>Regulations for service providers and managers</a:t>
            </a:r>
            <a:r>
              <a:rPr lang="en-US" sz="1600">
                <a:latin typeface="Times New Roman"/>
                <a:cs typeface="Times New Roman"/>
              </a:rPr>
              <a:t>. [online] Cqc.org.uk. Available at: </a:t>
            </a:r>
            <a:r>
              <a:rPr lang="en-US" sz="1600" dirty="0">
                <a:latin typeface="Times New Roman"/>
                <a:cs typeface="Times New Roman"/>
                <a:hlinkClick r:id="rId3"/>
              </a:rPr>
              <a:t>https://www.cqc.org.uk/guidance-regulation/providers/regulations-service-providers-and-managers/health-social-care-act/regulation-9</a:t>
            </a:r>
            <a:endParaRPr lang="en-US" sz="1600" dirty="0">
              <a:latin typeface="Times New Roman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US" sz="1600" dirty="0">
                <a:latin typeface="Times New Roman"/>
                <a:cs typeface="Times New Roman"/>
              </a:rPr>
              <a:t> </a:t>
            </a:r>
            <a:r>
              <a:rPr lang="en-US" sz="1600">
                <a:latin typeface="Times New Roman"/>
                <a:cs typeface="Times New Roman"/>
              </a:rPr>
              <a:t>[Accessed 8 July 2026].</a:t>
            </a:r>
            <a:endParaRPr lang="en-US" sz="1600" dirty="0">
              <a:latin typeface="Times New Roman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endParaRPr lang="en-US" sz="1600" dirty="0">
              <a:latin typeface="Times New Roman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US" sz="1200">
                <a:latin typeface="Times New Roman"/>
                <a:cs typeface="Times New Roman"/>
              </a:rPr>
              <a:t>Royal College of Nursing (2024). </a:t>
            </a:r>
            <a:r>
              <a:rPr lang="en-US" sz="1200" i="1">
                <a:latin typeface="Times New Roman"/>
                <a:cs typeface="Times New Roman"/>
              </a:rPr>
              <a:t>RCN Position on Incident Reporting | Royal College of Nursing</a:t>
            </a:r>
            <a:r>
              <a:rPr lang="en-US" sz="1200">
                <a:latin typeface="Times New Roman"/>
                <a:cs typeface="Times New Roman"/>
              </a:rPr>
              <a:t>. [online] The Royal College of Nursing. Available at: </a:t>
            </a:r>
            <a:r>
              <a:rPr lang="en-US" sz="1200" dirty="0">
                <a:latin typeface="Times New Roman"/>
                <a:cs typeface="Times New Roman"/>
                <a:hlinkClick r:id="rId4"/>
              </a:rPr>
              <a:t>https://www.rcn.org.uk/About-us/Our-Influencing-work/Position-statements/rcn-position-on-incident-reporting</a:t>
            </a:r>
            <a:r>
              <a:rPr lang="en-US" sz="1200">
                <a:latin typeface="Times New Roman"/>
                <a:cs typeface="Times New Roman"/>
              </a:rPr>
              <a:t> [Accessed 11 July 2026].</a:t>
            </a:r>
            <a:endParaRPr lang="en-US" sz="1600" dirty="0">
              <a:latin typeface="Times New Roman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endParaRPr lang="en-US" sz="16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endParaRPr lang="en-US" sz="20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endParaRPr lang="en-US" sz="20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>
                <a:latin typeface="Times New Roman"/>
                <a:cs typeface="Times New Roman"/>
              </a:rPr>
              <a:t>(</a:t>
            </a:r>
            <a:endParaRPr lang="en-US" sz="2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77619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14DFDA8-98B3-D189-B8BE-29519DF5035C}"/>
              </a:ext>
            </a:extLst>
          </p:cNvPr>
          <p:cNvSpPr txBox="1"/>
          <p:nvPr/>
        </p:nvSpPr>
        <p:spPr>
          <a:xfrm>
            <a:off x="1807029" y="475342"/>
            <a:ext cx="8585199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i="0" u="none" strike="noStrike" baseline="0" dirty="0">
                <a:solidFill>
                  <a:srgbClr val="000000"/>
                </a:solidFill>
                <a:latin typeface="Times New Roman"/>
              </a:rPr>
              <a:t>Combine Team-work </a:t>
            </a:r>
            <a:r>
              <a:rPr sz="4000" b="1" i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​</a:t>
            </a:r>
            <a:br>
              <a:rPr sz="4000" b="1" i="0" dirty="0">
                <a:latin typeface="Times New Roman"/>
                <a:ea typeface="Times New Roman"/>
                <a:cs typeface="Times New Roman"/>
              </a:rPr>
            </a:br>
            <a:r>
              <a:rPr lang="en-US" sz="4000" b="1" i="0" u="none" strike="noStrike" baseline="0" dirty="0">
                <a:solidFill>
                  <a:srgbClr val="000000"/>
                </a:solidFill>
                <a:latin typeface="Times New Roman"/>
              </a:rPr>
              <a:t>Microsoft OneDrive</a:t>
            </a:r>
            <a:r>
              <a:rPr lang="en-US" sz="4000" b="1" dirty="0">
                <a:solidFill>
                  <a:srgbClr val="000000"/>
                </a:solidFill>
                <a:latin typeface="Times New Roman"/>
              </a:rPr>
              <a:t> </a:t>
            </a:r>
            <a:r>
              <a:rPr lang="en-US" sz="4000" dirty="0">
                <a:solidFill>
                  <a:srgbClr val="17253D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 </a:t>
            </a:r>
            <a:endParaRPr lang="en-US" sz="4000" b="1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US" sz="4000" dirty="0">
                <a:solidFill>
                  <a:srgbClr val="17253D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 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F2A0F3-B7D4-6999-3A08-D596CC3F0B55}"/>
              </a:ext>
            </a:extLst>
          </p:cNvPr>
          <p:cNvSpPr txBox="1"/>
          <p:nvPr/>
        </p:nvSpPr>
        <p:spPr>
          <a:xfrm>
            <a:off x="732971" y="2057399"/>
            <a:ext cx="11459028" cy="42165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Arial"/>
              <a:buChar char="•"/>
            </a:pPr>
            <a:r>
              <a:rPr lang="en-US" sz="3200">
                <a:solidFill>
                  <a:srgbClr val="17253D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Files can be back up, access, edit, share, </a:t>
            </a:r>
            <a:r>
              <a:rPr lang="en-US" sz="3200" dirty="0">
                <a:solidFill>
                  <a:srgbClr val="17253D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and sync  from any device anywhere.</a:t>
            </a:r>
          </a:p>
          <a:p>
            <a:pPr marL="571500" indent="-571500">
              <a:buFont typeface="Arial"/>
              <a:buChar char="•"/>
            </a:pPr>
            <a:r>
              <a:rPr lang="en-US" sz="3200" dirty="0">
                <a:solidFill>
                  <a:srgbClr val="17253D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At Riverdale Nursing Home both managers nurses and carer can work on a document in real time. Showing who does what and who sign wh</a:t>
            </a:r>
            <a:r>
              <a:rPr lang="en-US" sz="3200">
                <a:solidFill>
                  <a:srgbClr val="17253D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at document.</a:t>
            </a:r>
            <a:endParaRPr lang="en-US" sz="3200" dirty="0">
              <a:solidFill>
                <a:srgbClr val="17253D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 marL="571500" indent="-571500">
              <a:buFont typeface="Arial"/>
              <a:buChar char="•"/>
            </a:pPr>
            <a:endParaRPr lang="en-US" sz="3200" dirty="0">
              <a:solidFill>
                <a:srgbClr val="17253D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 marL="571500" indent="-571500">
              <a:buFont typeface="Arial"/>
              <a:buChar char="•"/>
            </a:pPr>
            <a:r>
              <a:rPr lang="en-US" sz="3200" dirty="0">
                <a:solidFill>
                  <a:srgbClr val="17253D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Automatic back-up files  for care plan, medication chart and risk assessment forms.</a:t>
            </a:r>
            <a:r>
              <a:rPr lang="en-US" sz="3200" b="1" dirty="0">
                <a:solidFill>
                  <a:srgbClr val="17253D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 </a:t>
            </a:r>
            <a:r>
              <a:rPr lang="en-US" sz="1600" b="1">
                <a:solidFill>
                  <a:srgbClr val="17253D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Microsoft.com(2024a). </a:t>
            </a:r>
          </a:p>
          <a:p>
            <a:pPr marL="571500" indent="-571500">
              <a:buFont typeface="Arial"/>
              <a:buChar char="•"/>
            </a:pPr>
            <a:endParaRPr lang="en-US" sz="1200" b="1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2935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F111B38-A9B7-92C1-5270-A49F3BAFF556}"/>
              </a:ext>
            </a:extLst>
          </p:cNvPr>
          <p:cNvSpPr txBox="1"/>
          <p:nvPr/>
        </p:nvSpPr>
        <p:spPr>
          <a:xfrm>
            <a:off x="261256" y="-221342"/>
            <a:ext cx="11930743" cy="116339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lvl="0" indent="-571500" algn="l" rtl="0">
              <a:buFont typeface="Arial"/>
              <a:buChar char="•"/>
            </a:pPr>
            <a:endParaRPr lang="en-US" sz="4000" b="0" i="0" dirty="0">
              <a:solidFill>
                <a:srgbClr val="000000"/>
              </a:solidFill>
              <a:latin typeface="Times New Roman"/>
              <a:ea typeface="Arial"/>
              <a:cs typeface="Arial"/>
            </a:endParaRPr>
          </a:p>
          <a:p>
            <a:pPr marL="457200" indent="-457200"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Times New Roman"/>
                <a:ea typeface="Segoe UI"/>
                <a:cs typeface="Times New Roman"/>
              </a:rPr>
              <a:t>Store personal and sensitive data with the use of vault identification where only authorized persons are allowed to access protected files. </a:t>
            </a:r>
          </a:p>
          <a:p>
            <a:pPr marL="571500" indent="-571500">
              <a:buFont typeface="Arial"/>
              <a:buChar char="•"/>
            </a:pPr>
            <a:endParaRPr lang="en-US" sz="4000" dirty="0">
              <a:solidFill>
                <a:srgbClr val="000000"/>
              </a:solidFill>
              <a:latin typeface="Times New Roman"/>
              <a:ea typeface="Segoe UI"/>
              <a:cs typeface="Times New Roman"/>
            </a:endParaRPr>
          </a:p>
          <a:p>
            <a:r>
              <a:rPr lang="en-US" sz="3200" b="1">
                <a:solidFill>
                  <a:srgbClr val="000000"/>
                </a:solidFill>
                <a:latin typeface="Times New Roman"/>
                <a:ea typeface="Segoe UI"/>
                <a:cs typeface="Times New Roman"/>
              </a:rPr>
              <a:t>Conclusion</a:t>
            </a:r>
            <a:r>
              <a:rPr lang="en-US" sz="3200" dirty="0">
                <a:solidFill>
                  <a:srgbClr val="000000"/>
                </a:solidFill>
                <a:latin typeface="Times New Roman"/>
                <a:ea typeface="Segoe UI"/>
                <a:cs typeface="Times New Roman"/>
              </a:rPr>
              <a:t> </a:t>
            </a:r>
          </a:p>
          <a:p>
            <a:r>
              <a:rPr lang="en-US" sz="3200" dirty="0">
                <a:solidFill>
                  <a:srgbClr val="000000"/>
                </a:solidFill>
                <a:latin typeface="Times New Roman"/>
                <a:ea typeface="Segoe UI"/>
                <a:cs typeface="Times New Roman"/>
              </a:rPr>
              <a:t>My team and I have just demonstrated to you how Microsoft 365 tools can help the staff at Riverdale Nursing </a:t>
            </a:r>
            <a:r>
              <a:rPr lang="en-US" sz="3200">
                <a:solidFill>
                  <a:srgbClr val="000000"/>
                </a:solidFill>
                <a:latin typeface="Times New Roman"/>
                <a:ea typeface="Segoe UI"/>
                <a:cs typeface="Times New Roman"/>
              </a:rPr>
              <a:t>Home to establish a safe, </a:t>
            </a:r>
            <a:r>
              <a:rPr lang="en-US" sz="3200" dirty="0">
                <a:solidFill>
                  <a:srgbClr val="000000"/>
                </a:solidFill>
                <a:latin typeface="Times New Roman"/>
                <a:ea typeface="Segoe UI"/>
                <a:cs typeface="Times New Roman"/>
              </a:rPr>
              <a:t>secure, organized environment for resident and staff.</a:t>
            </a:r>
          </a:p>
          <a:p>
            <a:endParaRPr lang="en-US" sz="3200" dirty="0">
              <a:solidFill>
                <a:srgbClr val="000000"/>
              </a:solidFill>
              <a:latin typeface="Times New Roman"/>
              <a:ea typeface="Segoe UI"/>
              <a:cs typeface="Times New Roman"/>
            </a:endParaRPr>
          </a:p>
          <a:p>
            <a:r>
              <a:rPr lang="en-US" sz="3200" b="1">
                <a:solidFill>
                  <a:srgbClr val="000000"/>
                </a:solidFill>
                <a:latin typeface="Times New Roman"/>
                <a:ea typeface="Segoe UI"/>
                <a:cs typeface="Times New Roman"/>
              </a:rPr>
              <a:t>Reference</a:t>
            </a: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Times New Roman"/>
                <a:ea typeface="Segoe UI"/>
                <a:cs typeface="Times New Roman"/>
              </a:rPr>
              <a:t>(2024a). </a:t>
            </a:r>
            <a:r>
              <a:rPr lang="en-US" sz="2000" i="1" dirty="0">
                <a:solidFill>
                  <a:srgbClr val="000000"/>
                </a:solidFill>
                <a:latin typeface="Times New Roman"/>
                <a:ea typeface="Segoe UI"/>
                <a:cs typeface="Times New Roman"/>
              </a:rPr>
              <a:t>Cloud Backup Services – Microsoft OneDrive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Segoe UI"/>
                <a:cs typeface="Times New Roman"/>
              </a:rPr>
              <a:t>. [online] Microsoft.com. Available at: </a:t>
            </a:r>
            <a:r>
              <a:rPr lang="en-US" sz="2000" dirty="0">
                <a:solidFill>
                  <a:srgbClr val="467886"/>
                </a:solidFill>
                <a:latin typeface="Times New Roman"/>
                <a:ea typeface="Segoe UI"/>
                <a:cs typeface="Times New Roman"/>
                <a:hlinkClick r:id="rId2"/>
              </a:rPr>
              <a:t>https://www.microsoft.com/en-gb/microsoft-365/onedrive/pc-cloud-backup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Segoe UI"/>
                <a:cs typeface="Times New Roman"/>
              </a:rPr>
              <a:t> [Accessed 10 July 2026a].</a:t>
            </a:r>
            <a:endParaRPr lang="en-US" sz="3200">
              <a:solidFill>
                <a:srgbClr val="000000"/>
              </a:solidFill>
              <a:latin typeface="Times New Roman"/>
              <a:ea typeface="Segoe UI"/>
              <a:cs typeface="Times New Roman"/>
            </a:endParaRPr>
          </a:p>
          <a:p>
            <a:pPr algn="ctr"/>
            <a:br>
              <a:rPr lang="en-US" dirty="0"/>
            </a:br>
            <a:endParaRPr lang="en-US" dirty="0"/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1391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      Digital Skills and Research Method Module code: LC11S4007 Assignment Title: Component 1 Topic : Writing Care Related Document/Care Document using MS Word Student Name: Marvia O'Rourke Student ID: 2538403 Lecturer Name: Amitave Banik </vt:lpstr>
      <vt:lpstr>Care related documents/ Care documentation.</vt:lpstr>
      <vt:lpstr>PowerPoint Presentation</vt:lpstr>
      <vt:lpstr> MS Word improve efficiency or communication</vt:lpstr>
      <vt:lpstr>Advantages and Limitations of using MS Word. </vt:lpstr>
      <vt:lpstr>Conclusion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3060</cp:revision>
  <dcterms:created xsi:type="dcterms:W3CDTF">2026-06-28T19:08:12Z</dcterms:created>
  <dcterms:modified xsi:type="dcterms:W3CDTF">2026-07-13T14:35:14Z</dcterms:modified>
</cp:coreProperties>
</file>