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6DB2EF-76AB-476A-B92D-7AA0D8278BEC}"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65D59E-1220-4ECE-AE7D-622F6DD3328B}" type="slidenum">
              <a:rPr lang="en-GB" smtClean="0"/>
              <a:t>‹#›</a:t>
            </a:fld>
            <a:endParaRPr lang="en-GB"/>
          </a:p>
        </p:txBody>
      </p:sp>
    </p:spTree>
    <p:extLst>
      <p:ext uri="{BB962C8B-B14F-4D97-AF65-F5344CB8AC3E}">
        <p14:creationId xmlns:p14="http://schemas.microsoft.com/office/powerpoint/2010/main" val="2073864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0A0C5-93A0-C51E-FED9-443D378DEB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B21AA0-95A4-3DAD-AA23-0D31321886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94D68A-514F-C274-41E6-A149A252B0DE}"/>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5" name="Footer Placeholder 4">
            <a:extLst>
              <a:ext uri="{FF2B5EF4-FFF2-40B4-BE49-F238E27FC236}">
                <a16:creationId xmlns:a16="http://schemas.microsoft.com/office/drawing/2014/main" id="{5B799CE6-48EE-132E-6594-AD2BCC470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B04EE1-DD89-E2BA-7D99-17D98FD047EA}"/>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2116895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DA24-18BE-7111-7C6D-9D393FF15E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757D9E-0FDD-723E-DDBB-8CBBF797DA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3AD628-8816-0A0D-7D33-8FA64842769A}"/>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5" name="Footer Placeholder 4">
            <a:extLst>
              <a:ext uri="{FF2B5EF4-FFF2-40B4-BE49-F238E27FC236}">
                <a16:creationId xmlns:a16="http://schemas.microsoft.com/office/drawing/2014/main" id="{1060BC4C-8332-CD56-D0DA-932251E60E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17629-4BAF-C691-9B89-993FC0C11EF6}"/>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264421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C5BA-18CC-CADF-6366-D83E212CAC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EC2B2F-B27A-0039-BD57-7452DB4DEB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3EF56-9B9F-657F-FBEC-A6CA22E061DF}"/>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5" name="Footer Placeholder 4">
            <a:extLst>
              <a:ext uri="{FF2B5EF4-FFF2-40B4-BE49-F238E27FC236}">
                <a16:creationId xmlns:a16="http://schemas.microsoft.com/office/drawing/2014/main" id="{3C56401E-F7AB-4016-9918-8953E804DD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3D3F2-683D-5B4B-9AAD-7E460E796DD0}"/>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1568765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E7378-AD8E-3FB3-6244-8A75F650DB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8014B7-6B65-FE7C-F404-799BD6666C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8E95AC-6670-1FBC-2E4E-DADAEC42DE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295172-7D00-E3B7-DD2E-7A0482F13588}"/>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6" name="Footer Placeholder 5">
            <a:extLst>
              <a:ext uri="{FF2B5EF4-FFF2-40B4-BE49-F238E27FC236}">
                <a16:creationId xmlns:a16="http://schemas.microsoft.com/office/drawing/2014/main" id="{01A31927-EB0F-CDE0-900F-AF2C38B22C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A5F68B-5792-02EE-B8E6-30EE2855ED3F}"/>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646820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2289D-E9A7-CDBD-B71F-6C5FD9C48C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EFCAEF-8712-DE08-D34E-5811A41640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E8F69D-FCCA-ACED-1E3D-005A08D8B4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BB945C-83CA-2B74-DE6D-4486E2FB4D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76F73E-CA41-B2E1-1CF7-E676A59BD7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EEB1C4-BED0-F7A2-EF2F-40BD55802704}"/>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8" name="Footer Placeholder 7">
            <a:extLst>
              <a:ext uri="{FF2B5EF4-FFF2-40B4-BE49-F238E27FC236}">
                <a16:creationId xmlns:a16="http://schemas.microsoft.com/office/drawing/2014/main" id="{332E7C78-5A5D-20E3-93C0-C8E3E56D18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7681DA-CA13-A022-FB74-E6905C300B3E}"/>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2338140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8E736-B8DC-8C84-7BD9-191C0C1834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EDD6FB-8523-AC04-59A9-E88649B43488}"/>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4" name="Footer Placeholder 3">
            <a:extLst>
              <a:ext uri="{FF2B5EF4-FFF2-40B4-BE49-F238E27FC236}">
                <a16:creationId xmlns:a16="http://schemas.microsoft.com/office/drawing/2014/main" id="{FA3E0EC0-FA15-5910-2541-F3254FF575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B8E487-470A-7300-C236-FD2F54D04311}"/>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698663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E17B6C-93BA-8423-4D32-546E9F8D8A8B}"/>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3" name="Footer Placeholder 2">
            <a:extLst>
              <a:ext uri="{FF2B5EF4-FFF2-40B4-BE49-F238E27FC236}">
                <a16:creationId xmlns:a16="http://schemas.microsoft.com/office/drawing/2014/main" id="{19CD3C8F-9DCF-FBCB-4697-7A6ED92831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7FEE7F-D4D1-E5A1-B189-A01CD233A7A5}"/>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3359944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1FAC3-4B2A-EAC9-6703-CFB510799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E6AA8C-FB39-5A44-18D1-B703584F68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132C16-8175-7174-9EDF-DDD7BD6D5D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710786-B580-8E67-9F50-F13907ED7BCF}"/>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6" name="Footer Placeholder 5">
            <a:extLst>
              <a:ext uri="{FF2B5EF4-FFF2-40B4-BE49-F238E27FC236}">
                <a16:creationId xmlns:a16="http://schemas.microsoft.com/office/drawing/2014/main" id="{15D5EE39-AFD6-4D02-BC31-FA17BB0E94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7A31FA-1262-BE99-9433-D41D23E0A608}"/>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4136319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CA27B-E3BE-48E8-E5DC-DDF5BEC3D9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98C41A-1563-CF94-9AE5-4581BD8784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F0DAE2-BE0E-B6AA-880F-8C2EF9D2A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3E8C16-A227-4587-C125-5B95B783154C}"/>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6" name="Footer Placeholder 5">
            <a:extLst>
              <a:ext uri="{FF2B5EF4-FFF2-40B4-BE49-F238E27FC236}">
                <a16:creationId xmlns:a16="http://schemas.microsoft.com/office/drawing/2014/main" id="{CBC2FC61-DF8D-8360-E9CD-10A15C0E72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0159B7-7439-6238-9184-E2332A8EF2CA}"/>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293287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71FF6-5BE9-AB4B-18E8-3CA725C982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3B5873-146F-37D2-8932-B22FF0680D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5B2AE-747B-2F36-9DA6-91EBA81580D8}"/>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5" name="Footer Placeholder 4">
            <a:extLst>
              <a:ext uri="{FF2B5EF4-FFF2-40B4-BE49-F238E27FC236}">
                <a16:creationId xmlns:a16="http://schemas.microsoft.com/office/drawing/2014/main" id="{168FCFCE-6A7C-55D7-AFA0-AB947C55C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5B2DE-424E-ACEB-9C0A-430DBDE91FE8}"/>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1224562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4E606-006F-77B5-AEC8-AA4CDB143A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3EA43C-F7F2-D403-90C1-46764FC0E8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92DDB7-27BD-174E-2C52-8FBD9587E4E8}"/>
              </a:ext>
            </a:extLst>
          </p:cNvPr>
          <p:cNvSpPr>
            <a:spLocks noGrp="1"/>
          </p:cNvSpPr>
          <p:nvPr>
            <p:ph type="dt" sz="half" idx="10"/>
          </p:nvPr>
        </p:nvSpPr>
        <p:spPr/>
        <p:txBody>
          <a:bodyPr/>
          <a:lstStyle/>
          <a:p>
            <a:fld id="{40880036-8926-41D1-B60D-3BD11AF20CA4}" type="datetimeFigureOut">
              <a:rPr lang="en-GB" smtClean="0"/>
              <a:t>28/09/2026</a:t>
            </a:fld>
            <a:endParaRPr lang="en-GB"/>
          </a:p>
        </p:txBody>
      </p:sp>
      <p:sp>
        <p:nvSpPr>
          <p:cNvPr id="5" name="Footer Placeholder 4">
            <a:extLst>
              <a:ext uri="{FF2B5EF4-FFF2-40B4-BE49-F238E27FC236}">
                <a16:creationId xmlns:a16="http://schemas.microsoft.com/office/drawing/2014/main" id="{3537D294-BB3A-674A-8BC7-3F54F12C3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7707DD-81B6-0C67-43B5-8D6BDDC23435}"/>
              </a:ext>
            </a:extLst>
          </p:cNvPr>
          <p:cNvSpPr>
            <a:spLocks noGrp="1"/>
          </p:cNvSpPr>
          <p:nvPr>
            <p:ph type="sldNum" sz="quarter" idx="12"/>
          </p:nvPr>
        </p:nvSpPr>
        <p:spPr/>
        <p:txBody>
          <a:bodyPr/>
          <a:lstStyle/>
          <a:p>
            <a:fld id="{7E565C1D-1CD8-4EBA-8CA6-A3A7ECD09A5A}" type="slidenum">
              <a:rPr lang="en-GB" smtClean="0"/>
              <a:t>‹#›</a:t>
            </a:fld>
            <a:endParaRPr lang="en-GB"/>
          </a:p>
        </p:txBody>
      </p:sp>
    </p:spTree>
    <p:extLst>
      <p:ext uri="{BB962C8B-B14F-4D97-AF65-F5344CB8AC3E}">
        <p14:creationId xmlns:p14="http://schemas.microsoft.com/office/powerpoint/2010/main" val="3194220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7875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DE8FB7-BDA5-8A91-BEA7-1C1636511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97A7B8-A78B-9A9F-B74B-4EC47CD76B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103AB6-BDB7-598D-061D-039246A91A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880036-8926-41D1-B60D-3BD11AF20CA4}" type="datetimeFigureOut">
              <a:rPr lang="en-GB" smtClean="0"/>
              <a:t>28/09/2026</a:t>
            </a:fld>
            <a:endParaRPr lang="en-GB"/>
          </a:p>
        </p:txBody>
      </p:sp>
      <p:sp>
        <p:nvSpPr>
          <p:cNvPr id="5" name="Footer Placeholder 4">
            <a:extLst>
              <a:ext uri="{FF2B5EF4-FFF2-40B4-BE49-F238E27FC236}">
                <a16:creationId xmlns:a16="http://schemas.microsoft.com/office/drawing/2014/main" id="{D4BF0C12-20A4-4E1D-B1E0-B6884AC79C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7F15A99-3054-5BBC-E0CC-BCFC833F83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565C1D-1CD8-4EBA-8CA6-A3A7ECD09A5A}" type="slidenum">
              <a:rPr lang="en-GB" smtClean="0"/>
              <a:t>‹#›</a:t>
            </a:fld>
            <a:endParaRPr lang="en-GB"/>
          </a:p>
        </p:txBody>
      </p:sp>
    </p:spTree>
    <p:extLst>
      <p:ext uri="{BB962C8B-B14F-4D97-AF65-F5344CB8AC3E}">
        <p14:creationId xmlns:p14="http://schemas.microsoft.com/office/powerpoint/2010/main" val="3585140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68EEE-DC42-2767-DBAA-F3A2A9836535}"/>
              </a:ext>
            </a:extLst>
          </p:cNvPr>
          <p:cNvSpPr>
            <a:spLocks noGrp="1"/>
          </p:cNvSpPr>
          <p:nvPr>
            <p:ph type="ctrTitle"/>
          </p:nvPr>
        </p:nvSpPr>
        <p:spPr>
          <a:xfrm>
            <a:off x="1524000" y="1937857"/>
            <a:ext cx="9144000" cy="2667698"/>
          </a:xfrm>
        </p:spPr>
        <p:txBody>
          <a:bodyPr>
            <a:normAutofit fontScale="90000"/>
          </a:bodyPr>
          <a:lstStyle/>
          <a:p>
            <a:r>
              <a:rPr lang="en-GB" sz="2800" b="1" u="sng" dirty="0">
                <a:latin typeface="+mn-lt"/>
              </a:rPr>
              <a:t>Methodology Poster</a:t>
            </a:r>
            <a:br>
              <a:rPr lang="en-GB" sz="2800" b="1" dirty="0">
                <a:latin typeface="+mn-lt"/>
              </a:rPr>
            </a:br>
            <a:br>
              <a:rPr lang="en-GB" sz="2800" b="1" dirty="0">
                <a:latin typeface="+mn-lt"/>
              </a:rPr>
            </a:br>
            <a:r>
              <a:rPr lang="en-GB" sz="2800" b="1" dirty="0">
                <a:latin typeface="+mn-lt"/>
              </a:rPr>
              <a:t>Lecturer: Bianca Sanfilippo</a:t>
            </a:r>
            <a:br>
              <a:rPr lang="en-GB" sz="2800" b="1" dirty="0">
                <a:latin typeface="+mn-lt"/>
              </a:rPr>
            </a:br>
            <a:r>
              <a:rPr lang="en-GB" sz="2800" b="1" dirty="0">
                <a:latin typeface="+mn-lt"/>
              </a:rPr>
              <a:t>Student: Moveta Douglas</a:t>
            </a:r>
            <a:br>
              <a:rPr lang="en-GB" sz="2800" b="1" dirty="0">
                <a:latin typeface="+mn-lt"/>
              </a:rPr>
            </a:br>
            <a:r>
              <a:rPr lang="en-GB" sz="2800" b="1" dirty="0">
                <a:latin typeface="+mn-lt"/>
              </a:rPr>
              <a:t>Student #: 2329297</a:t>
            </a:r>
            <a:br>
              <a:rPr lang="en-GB" sz="2800" dirty="0">
                <a:latin typeface="+mn-lt"/>
              </a:rPr>
            </a:br>
            <a:br>
              <a:rPr lang="en-GB" sz="2800" dirty="0"/>
            </a:br>
            <a:endParaRPr lang="en-GB" sz="2800" dirty="0"/>
          </a:p>
        </p:txBody>
      </p:sp>
      <p:sp>
        <p:nvSpPr>
          <p:cNvPr id="3" name="Subtitle 2">
            <a:extLst>
              <a:ext uri="{FF2B5EF4-FFF2-40B4-BE49-F238E27FC236}">
                <a16:creationId xmlns:a16="http://schemas.microsoft.com/office/drawing/2014/main" id="{C1C091EC-1673-AE57-960D-6032049D1099}"/>
              </a:ext>
            </a:extLst>
          </p:cNvPr>
          <p:cNvSpPr>
            <a:spLocks noGrp="1"/>
          </p:cNvSpPr>
          <p:nvPr>
            <p:ph type="subTitle" idx="1"/>
          </p:nvPr>
        </p:nvSpPr>
        <p:spPr>
          <a:xfrm>
            <a:off x="1524000" y="4303551"/>
            <a:ext cx="9144000" cy="1786855"/>
          </a:xfrm>
        </p:spPr>
        <p:txBody>
          <a:bodyPr>
            <a:normAutofit/>
          </a:bodyPr>
          <a:lstStyle/>
          <a:p>
            <a:r>
              <a:rPr lang="en-GB" sz="2800" b="1" dirty="0"/>
              <a:t>Module Title: Independent Project</a:t>
            </a:r>
          </a:p>
          <a:p>
            <a:r>
              <a:rPr lang="en-GB" sz="2800" b="1" dirty="0"/>
              <a:t>Module Code: BMHP6020</a:t>
            </a:r>
          </a:p>
          <a:p>
            <a:endParaRPr lang="en-GB" b="1" dirty="0"/>
          </a:p>
          <a:p>
            <a:endParaRPr lang="en-GB" b="1" u="sng" dirty="0"/>
          </a:p>
        </p:txBody>
      </p:sp>
      <p:pic>
        <p:nvPicPr>
          <p:cNvPr id="4" name="Picture 3" descr="UWTSD logo | Discover Dylan Thomas">
            <a:extLst>
              <a:ext uri="{FF2B5EF4-FFF2-40B4-BE49-F238E27FC236}">
                <a16:creationId xmlns:a16="http://schemas.microsoft.com/office/drawing/2014/main" id="{0373E9B8-AA9B-26FE-3161-162A15F90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0758"/>
            <a:ext cx="4429387" cy="1727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454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952500" y="0"/>
            <a:ext cx="10287000" cy="857250"/>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a:lstStyle/>
          <a:p>
            <a:endParaRPr lang="en-GB" sz="563"/>
          </a:p>
        </p:txBody>
      </p:sp>
      <p:sp>
        <p:nvSpPr>
          <p:cNvPr id="4" name="Text 2"/>
          <p:cNvSpPr/>
          <p:nvPr/>
        </p:nvSpPr>
        <p:spPr>
          <a:xfrm>
            <a:off x="1152525" y="242887"/>
            <a:ext cx="9886950" cy="528638"/>
          </a:xfrm>
          <a:prstGeom prst="rect">
            <a:avLst/>
          </a:prstGeom>
          <a:noFill/>
          <a:ln/>
        </p:spPr>
        <p:txBody>
          <a:bodyPr wrap="square" lIns="0" tIns="0" rIns="0" bIns="0" rtlCol="0" anchor="ctr"/>
          <a:lstStyle/>
          <a:p>
            <a:pPr algn="ctr"/>
            <a:r>
              <a:rPr lang="en-US" sz="2250" b="1" dirty="0">
                <a:solidFill>
                  <a:schemeClr val="bg1"/>
                </a:solidFill>
                <a:latin typeface="Times New Roman" panose="02020603050405020304" pitchFamily="18" charset="0"/>
                <a:ea typeface="Cambria" pitchFamily="34" charset="-122"/>
                <a:cs typeface="Times New Roman" panose="02020603050405020304" pitchFamily="18" charset="0"/>
              </a:rPr>
              <a:t>TELEHEALTH AND REMOTE PATIENT MONITORING FOR ELDERLY CARE</a:t>
            </a:r>
            <a:endParaRPr lang="en-US" sz="2250" dirty="0">
              <a:solidFill>
                <a:schemeClr val="bg1"/>
              </a:solidFill>
              <a:latin typeface="Times New Roman" panose="02020603050405020304" pitchFamily="18" charset="0"/>
              <a:cs typeface="Times New Roman" panose="02020603050405020304" pitchFamily="18" charset="0"/>
            </a:endParaRPr>
          </a:p>
        </p:txBody>
      </p:sp>
      <p:sp>
        <p:nvSpPr>
          <p:cNvPr id="5" name="Shape 3"/>
          <p:cNvSpPr/>
          <p:nvPr/>
        </p:nvSpPr>
        <p:spPr>
          <a:xfrm>
            <a:off x="952500" y="957262"/>
            <a:ext cx="10287000" cy="557213"/>
          </a:xfrm>
          <a:prstGeom prst="roundRect">
            <a:avLst>
              <a:gd name="adj" fmla="val 4103"/>
            </a:avLst>
          </a:prstGeom>
          <a:solidFill>
            <a:srgbClr val="EAF6F6"/>
          </a:solidFill>
          <a:ln/>
          <a:effectLst>
            <a:outerShdw blurRad="101600" dist="38100" dir="5400000" algn="bl" rotWithShape="0">
              <a:srgbClr val="000000">
                <a:alpha val="12000"/>
              </a:srgbClr>
            </a:outerShdw>
          </a:effectLst>
        </p:spPr>
        <p:txBody>
          <a:bodyPr/>
          <a:lstStyle/>
          <a:p>
            <a:endParaRPr lang="en-GB" sz="563"/>
          </a:p>
        </p:txBody>
      </p:sp>
      <p:pic>
        <p:nvPicPr>
          <p:cNvPr id="6" name="Image 0" descr="preencoded.png"/>
          <p:cNvPicPr>
            <a:picLocks noChangeAspect="1"/>
          </p:cNvPicPr>
          <p:nvPr/>
        </p:nvPicPr>
        <p:blipFill>
          <a:blip r:embed="rId3"/>
          <a:stretch>
            <a:fillRect/>
          </a:stretch>
        </p:blipFill>
        <p:spPr>
          <a:xfrm>
            <a:off x="1252537" y="1114425"/>
            <a:ext cx="242888" cy="242888"/>
          </a:xfrm>
          <a:prstGeom prst="rect">
            <a:avLst/>
          </a:prstGeom>
        </p:spPr>
      </p:pic>
      <p:sp>
        <p:nvSpPr>
          <p:cNvPr id="9" name="Text 5"/>
          <p:cNvSpPr/>
          <p:nvPr/>
        </p:nvSpPr>
        <p:spPr>
          <a:xfrm>
            <a:off x="1595438" y="1008697"/>
            <a:ext cx="9344025" cy="454343"/>
          </a:xfrm>
          <a:prstGeom prst="rect">
            <a:avLst/>
          </a:prstGeom>
          <a:noFill/>
          <a:ln/>
        </p:spPr>
        <p:txBody>
          <a:bodyPr wrap="square" lIns="0" tIns="0" rIns="0" bIns="0" rtlCol="0" anchor="ctr"/>
          <a:lstStyle/>
          <a:p>
            <a:r>
              <a:rPr lang="en-US" sz="1000" b="1" dirty="0">
                <a:latin typeface="Times New Roman" panose="02020603050405020304" pitchFamily="18" charset="0"/>
                <a:ea typeface="Cambria" pitchFamily="34" charset="-122"/>
                <a:cs typeface="Times New Roman" panose="02020603050405020304" pitchFamily="18" charset="0"/>
              </a:rPr>
              <a:t>RESEARCH AIM</a:t>
            </a:r>
          </a:p>
          <a:p>
            <a:pPr algn="ctr"/>
            <a:r>
              <a:rPr lang="en-US" sz="1125" dirty="0">
                <a:latin typeface="Times New Roman" panose="02020603050405020304" pitchFamily="18" charset="0"/>
                <a:ea typeface="Calibri" pitchFamily="34" charset="-122"/>
                <a:cs typeface="Times New Roman" panose="02020603050405020304" pitchFamily="18" charset="0"/>
              </a:rPr>
              <a:t>To evaluate the effectiveness of telehealth and remote patient monitoring (RPM) in improving healthcare outcomes and quality of life among elderly patients.</a:t>
            </a:r>
            <a:endParaRPr lang="en-US" sz="1125" dirty="0">
              <a:latin typeface="Times New Roman" panose="02020603050405020304" pitchFamily="18" charset="0"/>
              <a:cs typeface="Times New Roman" panose="02020603050405020304" pitchFamily="18" charset="0"/>
            </a:endParaRPr>
          </a:p>
        </p:txBody>
      </p:sp>
      <p:sp>
        <p:nvSpPr>
          <p:cNvPr id="10" name="Shape 6"/>
          <p:cNvSpPr/>
          <p:nvPr/>
        </p:nvSpPr>
        <p:spPr>
          <a:xfrm>
            <a:off x="962571" y="1581785"/>
            <a:ext cx="2575322" cy="5272088"/>
          </a:xfrm>
          <a:prstGeom prst="roundRect">
            <a:avLst>
              <a:gd name="adj" fmla="val 842"/>
            </a:avLst>
          </a:prstGeom>
          <a:solidFill>
            <a:srgbClr val="EAF6F6"/>
          </a:solidFill>
          <a:ln/>
          <a:effectLst>
            <a:outerShdw blurRad="101600" dist="38100" dir="5400000" algn="bl" rotWithShape="0">
              <a:srgbClr val="000000">
                <a:alpha val="10000"/>
              </a:srgbClr>
            </a:outerShdw>
          </a:effectLst>
        </p:spPr>
        <p:txBody>
          <a:bodyPr/>
          <a:lstStyle/>
          <a:p>
            <a:endParaRPr lang="en-GB" sz="563"/>
          </a:p>
        </p:txBody>
      </p:sp>
      <p:sp>
        <p:nvSpPr>
          <p:cNvPr id="11" name="Shape 7"/>
          <p:cNvSpPr/>
          <p:nvPr/>
        </p:nvSpPr>
        <p:spPr>
          <a:xfrm>
            <a:off x="3626247" y="1585912"/>
            <a:ext cx="2375297" cy="5272088"/>
          </a:xfrm>
          <a:prstGeom prst="roundRect">
            <a:avLst>
              <a:gd name="adj" fmla="val 842"/>
            </a:avLst>
          </a:prstGeom>
          <a:solidFill>
            <a:srgbClr val="EAF6F6"/>
          </a:solidFill>
          <a:ln/>
          <a:effectLst>
            <a:outerShdw blurRad="101600" dist="38100" dir="5400000" algn="bl" rotWithShape="0">
              <a:srgbClr val="000000">
                <a:alpha val="10000"/>
              </a:srgbClr>
            </a:outerShdw>
          </a:effectLst>
        </p:spPr>
        <p:txBody>
          <a:bodyPr/>
          <a:lstStyle/>
          <a:p>
            <a:endParaRPr lang="en-GB" sz="563"/>
          </a:p>
        </p:txBody>
      </p:sp>
      <p:sp>
        <p:nvSpPr>
          <p:cNvPr id="12" name="Shape 8"/>
          <p:cNvSpPr/>
          <p:nvPr/>
        </p:nvSpPr>
        <p:spPr>
          <a:xfrm>
            <a:off x="6133827" y="1575117"/>
            <a:ext cx="2375297" cy="5272088"/>
          </a:xfrm>
          <a:prstGeom prst="roundRect">
            <a:avLst>
              <a:gd name="adj" fmla="val 842"/>
            </a:avLst>
          </a:prstGeom>
          <a:solidFill>
            <a:srgbClr val="EAF6F6"/>
          </a:solidFill>
          <a:ln/>
          <a:effectLst>
            <a:outerShdw blurRad="101600" dist="38100" dir="5400000" algn="bl" rotWithShape="0">
              <a:srgbClr val="000000">
                <a:alpha val="10000"/>
              </a:srgbClr>
            </a:outerShdw>
          </a:effectLst>
        </p:spPr>
        <p:txBody>
          <a:bodyPr/>
          <a:lstStyle/>
          <a:p>
            <a:endParaRPr lang="en-GB" sz="563"/>
          </a:p>
        </p:txBody>
      </p:sp>
      <p:sp>
        <p:nvSpPr>
          <p:cNvPr id="13" name="Shape 9"/>
          <p:cNvSpPr/>
          <p:nvPr/>
        </p:nvSpPr>
        <p:spPr>
          <a:xfrm>
            <a:off x="8621316" y="1565910"/>
            <a:ext cx="2575322" cy="5272088"/>
          </a:xfrm>
          <a:prstGeom prst="roundRect">
            <a:avLst>
              <a:gd name="adj" fmla="val 842"/>
            </a:avLst>
          </a:prstGeom>
          <a:solidFill>
            <a:srgbClr val="EAF6F6"/>
          </a:solidFill>
          <a:ln/>
          <a:effectLst>
            <a:outerShdw blurRad="101600" dist="38100" dir="5400000" algn="bl" rotWithShape="0">
              <a:srgbClr val="000000">
                <a:alpha val="10000"/>
              </a:srgbClr>
            </a:outerShdw>
          </a:effectLst>
        </p:spPr>
        <p:txBody>
          <a:bodyPr/>
          <a:lstStyle/>
          <a:p>
            <a:endParaRPr lang="en-GB" sz="563"/>
          </a:p>
        </p:txBody>
      </p:sp>
      <p:sp>
        <p:nvSpPr>
          <p:cNvPr id="16" name="Text 11"/>
          <p:cNvSpPr/>
          <p:nvPr/>
        </p:nvSpPr>
        <p:spPr>
          <a:xfrm>
            <a:off x="1223962" y="1603058"/>
            <a:ext cx="2195414"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cs typeface="Times New Roman" panose="02020603050405020304" pitchFamily="18" charset="0"/>
              </a:rPr>
              <a:t>Research Objectives</a:t>
            </a:r>
          </a:p>
        </p:txBody>
      </p:sp>
      <p:sp>
        <p:nvSpPr>
          <p:cNvPr id="17" name="Text 12"/>
          <p:cNvSpPr/>
          <p:nvPr/>
        </p:nvSpPr>
        <p:spPr>
          <a:xfrm>
            <a:off x="995362" y="1880110"/>
            <a:ext cx="2461022" cy="988695"/>
          </a:xfrm>
          <a:prstGeom prst="rect">
            <a:avLst/>
          </a:prstGeom>
          <a:noFill/>
          <a:ln/>
        </p:spPr>
        <p:txBody>
          <a:bodyPr wrap="square" lIns="0" tIns="0" rIns="0" bIns="0" rtlCol="0" anchor="t"/>
          <a:lstStyle/>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Examine the role of telehealth in elderly healthcare delivery.</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Assess the effectiveness of RPM in chronic disease management.</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Identify benefits and challenges of telehealth adoption.</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Provide recommendations for improving telehealth services for older adults.</a:t>
            </a:r>
            <a:endParaRPr lang="en-US" sz="1000" dirty="0">
              <a:latin typeface="Times New Roman" panose="02020603050405020304" pitchFamily="18" charset="0"/>
              <a:cs typeface="Times New Roman" panose="02020603050405020304" pitchFamily="18" charset="0"/>
            </a:endParaRPr>
          </a:p>
        </p:txBody>
      </p:sp>
      <p:sp>
        <p:nvSpPr>
          <p:cNvPr id="20" name="Text 14"/>
          <p:cNvSpPr/>
          <p:nvPr/>
        </p:nvSpPr>
        <p:spPr>
          <a:xfrm>
            <a:off x="1279525" y="3296271"/>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ea typeface="Cambria" pitchFamily="34" charset="-122"/>
                <a:cs typeface="Times New Roman" panose="02020603050405020304" pitchFamily="18" charset="0"/>
              </a:rPr>
              <a:t>Research Design</a:t>
            </a:r>
          </a:p>
        </p:txBody>
      </p:sp>
      <p:sp>
        <p:nvSpPr>
          <p:cNvPr id="21" name="Text 15"/>
          <p:cNvSpPr/>
          <p:nvPr/>
        </p:nvSpPr>
        <p:spPr>
          <a:xfrm>
            <a:off x="1015206" y="3566160"/>
            <a:ext cx="2461022" cy="429730"/>
          </a:xfrm>
          <a:prstGeom prst="rect">
            <a:avLst/>
          </a:prstGeom>
          <a:noFill/>
          <a:ln/>
        </p:spPr>
        <p:txBody>
          <a:bodyPr wrap="square" lIns="0" tIns="0" rIns="0" bIns="0" rtlCol="0" anchor="t"/>
          <a:lstStyle/>
          <a:p>
            <a:pPr algn="ctr"/>
            <a:r>
              <a:rPr lang="en-US" sz="1125" b="1" u="sng" dirty="0">
                <a:latin typeface="Times New Roman" panose="02020603050405020304" pitchFamily="18" charset="0"/>
                <a:cs typeface="Times New Roman" panose="02020603050405020304" pitchFamily="18" charset="0"/>
              </a:rPr>
              <a:t>Secondary Research — Systematic Literature Review (SLR)</a:t>
            </a:r>
          </a:p>
        </p:txBody>
      </p:sp>
      <p:sp>
        <p:nvSpPr>
          <p:cNvPr id="24" name="Text 17"/>
          <p:cNvSpPr/>
          <p:nvPr/>
        </p:nvSpPr>
        <p:spPr>
          <a:xfrm>
            <a:off x="1305471" y="4669188"/>
            <a:ext cx="1889522" cy="200025"/>
          </a:xfrm>
          <a:prstGeom prst="rect">
            <a:avLst/>
          </a:prstGeom>
          <a:noFill/>
          <a:ln/>
        </p:spPr>
        <p:txBody>
          <a:bodyPr wrap="square" lIns="0" tIns="0" rIns="0" bIns="0" rtlCol="0" anchor="ctr"/>
          <a:lstStyle/>
          <a:p>
            <a:pPr algn="ctr"/>
            <a:r>
              <a:rPr lang="en-US" sz="1375" b="1" u="sng" dirty="0">
                <a:latin typeface="Times New Roman" panose="02020603050405020304" pitchFamily="18" charset="0"/>
                <a:cs typeface="Times New Roman" panose="02020603050405020304" pitchFamily="18" charset="0"/>
              </a:rPr>
              <a:t>Research Philosophy</a:t>
            </a:r>
          </a:p>
        </p:txBody>
      </p:sp>
      <p:sp>
        <p:nvSpPr>
          <p:cNvPr id="25" name="Text 18"/>
          <p:cNvSpPr/>
          <p:nvPr/>
        </p:nvSpPr>
        <p:spPr>
          <a:xfrm>
            <a:off x="1117521" y="4942634"/>
            <a:ext cx="2118122" cy="151448"/>
          </a:xfrm>
          <a:prstGeom prst="rect">
            <a:avLst/>
          </a:prstGeom>
          <a:noFill/>
          <a:ln/>
        </p:spPr>
        <p:txBody>
          <a:bodyPr wrap="square" lIns="0" tIns="0" rIns="0" bIns="0" rtlCol="0" anchor="t"/>
          <a:lstStyle/>
          <a:p>
            <a:pPr algn="ctr"/>
            <a:r>
              <a:rPr lang="en-US" sz="1250" b="1" u="sng" dirty="0">
                <a:latin typeface="Times New Roman" panose="02020603050405020304" pitchFamily="18" charset="0"/>
                <a:cs typeface="Times New Roman" panose="02020603050405020304" pitchFamily="18" charset="0"/>
              </a:rPr>
              <a:t>Interpretivism</a:t>
            </a:r>
          </a:p>
        </p:txBody>
      </p:sp>
      <p:sp>
        <p:nvSpPr>
          <p:cNvPr id="29" name="Text 21"/>
          <p:cNvSpPr/>
          <p:nvPr/>
        </p:nvSpPr>
        <p:spPr>
          <a:xfrm>
            <a:off x="1050925" y="5939262"/>
            <a:ext cx="2118122" cy="200025"/>
          </a:xfrm>
          <a:prstGeom prst="rect">
            <a:avLst/>
          </a:prstGeom>
          <a:noFill/>
          <a:ln/>
        </p:spPr>
        <p:txBody>
          <a:bodyPr wrap="square" lIns="0" tIns="0" rIns="0" bIns="0" rtlCol="0" anchor="t"/>
          <a:lstStyle/>
          <a:p>
            <a:pPr algn="ctr"/>
            <a:r>
              <a:rPr lang="en-US" sz="1250" b="1" u="sng" dirty="0">
                <a:latin typeface="Times New Roman" panose="02020603050405020304" pitchFamily="18" charset="0"/>
                <a:ea typeface="Calibri" pitchFamily="34" charset="-122"/>
                <a:cs typeface="Times New Roman" panose="02020603050405020304" pitchFamily="18" charset="0"/>
              </a:rPr>
              <a:t>Inductive Approach</a:t>
            </a:r>
            <a:endParaRPr lang="en-US" sz="1250" u="sng" dirty="0">
              <a:latin typeface="Times New Roman" panose="02020603050405020304" pitchFamily="18" charset="0"/>
              <a:cs typeface="Times New Roman" panose="02020603050405020304" pitchFamily="18" charset="0"/>
            </a:endParaRPr>
          </a:p>
        </p:txBody>
      </p:sp>
      <p:sp>
        <p:nvSpPr>
          <p:cNvPr id="32" name="Text 23"/>
          <p:cNvSpPr/>
          <p:nvPr/>
        </p:nvSpPr>
        <p:spPr>
          <a:xfrm>
            <a:off x="3942159" y="1603058"/>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cs typeface="Times New Roman" panose="02020603050405020304" pitchFamily="18" charset="0"/>
              </a:rPr>
              <a:t>Data Sources</a:t>
            </a:r>
          </a:p>
        </p:txBody>
      </p:sp>
      <p:sp>
        <p:nvSpPr>
          <p:cNvPr id="33" name="Text 24"/>
          <p:cNvSpPr/>
          <p:nvPr/>
        </p:nvSpPr>
        <p:spPr>
          <a:xfrm>
            <a:off x="3784997" y="1928813"/>
            <a:ext cx="2118122" cy="600075"/>
          </a:xfrm>
          <a:prstGeom prst="rect">
            <a:avLst/>
          </a:prstGeom>
          <a:noFill/>
          <a:ln/>
        </p:spPr>
        <p:txBody>
          <a:bodyPr wrap="square" lIns="0" tIns="0" rIns="0" bIns="0" rtlCol="0" anchor="t"/>
          <a:lstStyle/>
          <a:p>
            <a:pPr marL="142875" indent="-142875">
              <a:buSzPct val="100000"/>
              <a:buFont typeface="Arial" panose="020B0604020202020204" pitchFamily="34" charset="0"/>
              <a:buChar char="•"/>
            </a:pPr>
            <a:r>
              <a:rPr lang="en-US" sz="875" dirty="0">
                <a:latin typeface="Times New Roman" panose="02020603050405020304" pitchFamily="18" charset="0"/>
                <a:cs typeface="Times New Roman" panose="02020603050405020304" pitchFamily="18" charset="0"/>
              </a:rPr>
              <a:t>PubMed</a:t>
            </a:r>
          </a:p>
          <a:p>
            <a:pPr marL="142875" indent="-142875">
              <a:buSzPct val="100000"/>
              <a:buFont typeface="Arial" panose="020B0604020202020204" pitchFamily="34" charset="0"/>
              <a:buChar char="•"/>
            </a:pPr>
            <a:r>
              <a:rPr lang="en-US" sz="875" dirty="0">
                <a:latin typeface="Times New Roman" panose="02020603050405020304" pitchFamily="18" charset="0"/>
                <a:cs typeface="Times New Roman" panose="02020603050405020304" pitchFamily="18" charset="0"/>
              </a:rPr>
              <a:t>Scopus</a:t>
            </a:r>
          </a:p>
          <a:p>
            <a:pPr marL="142875" indent="-142875">
              <a:buSzPct val="100000"/>
              <a:buFont typeface="Arial" panose="020B0604020202020204" pitchFamily="34" charset="0"/>
              <a:buChar char="•"/>
            </a:pPr>
            <a:r>
              <a:rPr lang="en-US" sz="875" dirty="0">
                <a:latin typeface="Times New Roman" panose="02020603050405020304" pitchFamily="18" charset="0"/>
                <a:cs typeface="Times New Roman" panose="02020603050405020304" pitchFamily="18" charset="0"/>
              </a:rPr>
              <a:t>ScienceDirect</a:t>
            </a:r>
          </a:p>
          <a:p>
            <a:pPr marL="142875" indent="-142875">
              <a:buSzPct val="100000"/>
              <a:buFont typeface="Arial" panose="020B0604020202020204" pitchFamily="34" charset="0"/>
              <a:buChar char="•"/>
            </a:pPr>
            <a:r>
              <a:rPr lang="en-US" sz="875" dirty="0">
                <a:latin typeface="Times New Roman" panose="02020603050405020304" pitchFamily="18" charset="0"/>
                <a:cs typeface="Times New Roman" panose="02020603050405020304" pitchFamily="18" charset="0"/>
              </a:rPr>
              <a:t>CINAHL</a:t>
            </a:r>
          </a:p>
          <a:p>
            <a:pPr marL="142875" indent="-142875">
              <a:buSzPct val="100000"/>
              <a:buFont typeface="Arial" panose="020B0604020202020204" pitchFamily="34" charset="0"/>
              <a:buChar char="•"/>
            </a:pPr>
            <a:r>
              <a:rPr lang="en-US" sz="875" dirty="0">
                <a:latin typeface="Times New Roman" panose="02020603050405020304" pitchFamily="18" charset="0"/>
                <a:cs typeface="Times New Roman" panose="02020603050405020304" pitchFamily="18" charset="0"/>
              </a:rPr>
              <a:t>Google Scholar</a:t>
            </a:r>
          </a:p>
        </p:txBody>
      </p:sp>
      <p:sp>
        <p:nvSpPr>
          <p:cNvPr id="36" name="Text 26"/>
          <p:cNvSpPr/>
          <p:nvPr/>
        </p:nvSpPr>
        <p:spPr>
          <a:xfrm>
            <a:off x="4013597" y="2746058"/>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ea typeface="Cambria" pitchFamily="34" charset="-122"/>
                <a:cs typeface="Times New Roman" panose="02020603050405020304" pitchFamily="18" charset="0"/>
              </a:rPr>
              <a:t>Inclusion Criteria</a:t>
            </a:r>
          </a:p>
        </p:txBody>
      </p:sp>
      <p:sp>
        <p:nvSpPr>
          <p:cNvPr id="37" name="Text 27"/>
          <p:cNvSpPr/>
          <p:nvPr/>
        </p:nvSpPr>
        <p:spPr>
          <a:xfrm>
            <a:off x="3784997" y="3000375"/>
            <a:ext cx="2246709" cy="914400"/>
          </a:xfrm>
          <a:prstGeom prst="rect">
            <a:avLst/>
          </a:prstGeom>
          <a:noFill/>
          <a:ln/>
        </p:spPr>
        <p:txBody>
          <a:bodyPr wrap="square" lIns="0" tIns="0" rIns="0" bIns="0" rtlCol="0" anchor="t"/>
          <a:lstStyle/>
          <a:p>
            <a:pPr marL="142875" indent="-142875">
              <a:buSzPct val="100000"/>
              <a:buFont typeface="Wingdings" panose="05000000000000000000" pitchFamily="2" charset="2"/>
              <a:buChar char="ü"/>
            </a:pPr>
            <a:r>
              <a:rPr lang="en-US" sz="875" dirty="0">
                <a:latin typeface="Times New Roman" panose="02020603050405020304" pitchFamily="18" charset="0"/>
                <a:cs typeface="Times New Roman" panose="02020603050405020304" pitchFamily="18" charset="0"/>
              </a:rPr>
              <a:t>Peer-reviewed journal articles</a:t>
            </a:r>
          </a:p>
          <a:p>
            <a:pPr marL="142875" indent="-142875">
              <a:buSzPct val="100000"/>
              <a:buFont typeface="Wingdings" panose="05000000000000000000" pitchFamily="2" charset="2"/>
              <a:buChar char="ü"/>
            </a:pPr>
            <a:r>
              <a:rPr lang="en-US" sz="875" dirty="0">
                <a:latin typeface="Times New Roman" panose="02020603050405020304" pitchFamily="18" charset="0"/>
                <a:cs typeface="Times New Roman" panose="02020603050405020304" pitchFamily="18" charset="0"/>
              </a:rPr>
              <a:t>Published between 2015 and 2025</a:t>
            </a:r>
          </a:p>
          <a:p>
            <a:pPr marL="142875" indent="-142875">
              <a:buSzPct val="100000"/>
              <a:buFont typeface="Wingdings" panose="05000000000000000000" pitchFamily="2" charset="2"/>
              <a:buChar char="ü"/>
            </a:pPr>
            <a:r>
              <a:rPr lang="en-US" sz="875" dirty="0">
                <a:latin typeface="Times New Roman" panose="02020603050405020304" pitchFamily="18" charset="0"/>
                <a:cs typeface="Times New Roman" panose="02020603050405020304" pitchFamily="18" charset="0"/>
              </a:rPr>
              <a:t> English-language publications</a:t>
            </a:r>
          </a:p>
          <a:p>
            <a:pPr marL="142875" indent="-142875">
              <a:buSzPct val="100000"/>
              <a:buFont typeface="Wingdings" panose="05000000000000000000" pitchFamily="2" charset="2"/>
              <a:buChar char="ü"/>
            </a:pPr>
            <a:r>
              <a:rPr lang="en-US" sz="875" dirty="0">
                <a:latin typeface="Times New Roman" panose="02020603050405020304" pitchFamily="18" charset="0"/>
                <a:cs typeface="Times New Roman" panose="02020603050405020304" pitchFamily="18" charset="0"/>
              </a:rPr>
              <a:t>Studies focusing on telehealth and RPM</a:t>
            </a:r>
          </a:p>
          <a:p>
            <a:pPr marL="142875" indent="-142875">
              <a:buSzPct val="100000"/>
              <a:buFont typeface="Wingdings" panose="05000000000000000000" pitchFamily="2" charset="2"/>
              <a:buChar char="ü"/>
            </a:pPr>
            <a:r>
              <a:rPr lang="en-US" sz="875" dirty="0">
                <a:latin typeface="Times New Roman" panose="02020603050405020304" pitchFamily="18" charset="0"/>
                <a:cs typeface="Times New Roman" panose="02020603050405020304" pitchFamily="18" charset="0"/>
              </a:rPr>
              <a:t>Elderly participants aged 65 years and above</a:t>
            </a:r>
          </a:p>
        </p:txBody>
      </p:sp>
      <p:sp>
        <p:nvSpPr>
          <p:cNvPr id="40" name="Text 29"/>
          <p:cNvSpPr/>
          <p:nvPr/>
        </p:nvSpPr>
        <p:spPr>
          <a:xfrm>
            <a:off x="3695055" y="5555373"/>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ea typeface="Cambria" pitchFamily="34" charset="-122"/>
                <a:cs typeface="Times New Roman" panose="02020603050405020304" pitchFamily="18" charset="0"/>
              </a:rPr>
              <a:t>Exclusion Criteria</a:t>
            </a:r>
          </a:p>
        </p:txBody>
      </p:sp>
      <p:sp>
        <p:nvSpPr>
          <p:cNvPr id="41" name="Text 30"/>
          <p:cNvSpPr/>
          <p:nvPr/>
        </p:nvSpPr>
        <p:spPr>
          <a:xfrm>
            <a:off x="3784997" y="5970746"/>
            <a:ext cx="2118122" cy="914400"/>
          </a:xfrm>
          <a:prstGeom prst="rect">
            <a:avLst/>
          </a:prstGeom>
          <a:noFill/>
          <a:ln/>
        </p:spPr>
        <p:txBody>
          <a:bodyPr wrap="square" lIns="0" tIns="0" rIns="0" bIns="0" rtlCol="0" anchor="t"/>
          <a:lstStyle/>
          <a:p>
            <a:pPr marL="107156" indent="-107156">
              <a:buSzPct val="100000"/>
              <a:buChar char="✗"/>
            </a:pPr>
            <a:r>
              <a:rPr lang="en-US" sz="875" dirty="0">
                <a:latin typeface="Times New Roman" panose="02020603050405020304" pitchFamily="18" charset="0"/>
                <a:ea typeface="Calibri" pitchFamily="34" charset="-122"/>
                <a:cs typeface="Times New Roman" panose="02020603050405020304" pitchFamily="18" charset="0"/>
              </a:rPr>
              <a:t>Non-peer-reviewed studies</a:t>
            </a:r>
            <a:endParaRPr lang="en-US" sz="875" dirty="0">
              <a:latin typeface="Times New Roman" panose="02020603050405020304" pitchFamily="18" charset="0"/>
              <a:cs typeface="Times New Roman" panose="02020603050405020304" pitchFamily="18" charset="0"/>
            </a:endParaRPr>
          </a:p>
          <a:p>
            <a:pPr marL="107156" indent="-107156">
              <a:buSzPct val="100000"/>
              <a:buChar char="✗"/>
            </a:pPr>
            <a:r>
              <a:rPr lang="en-US" sz="875" dirty="0">
                <a:latin typeface="Times New Roman" panose="02020603050405020304" pitchFamily="18" charset="0"/>
                <a:ea typeface="Calibri" pitchFamily="34" charset="-122"/>
                <a:cs typeface="Times New Roman" panose="02020603050405020304" pitchFamily="18" charset="0"/>
              </a:rPr>
              <a:t>Conference abstracts</a:t>
            </a:r>
            <a:endParaRPr lang="en-US" sz="875" dirty="0">
              <a:latin typeface="Times New Roman" panose="02020603050405020304" pitchFamily="18" charset="0"/>
              <a:cs typeface="Times New Roman" panose="02020603050405020304" pitchFamily="18" charset="0"/>
            </a:endParaRPr>
          </a:p>
          <a:p>
            <a:pPr marL="107156" indent="-107156">
              <a:buSzPct val="100000"/>
              <a:buChar char="✗"/>
            </a:pPr>
            <a:r>
              <a:rPr lang="en-US" sz="875" dirty="0">
                <a:latin typeface="Times New Roman" panose="02020603050405020304" pitchFamily="18" charset="0"/>
                <a:ea typeface="Calibri" pitchFamily="34" charset="-122"/>
                <a:cs typeface="Times New Roman" panose="02020603050405020304" pitchFamily="18" charset="0"/>
              </a:rPr>
              <a:t>Non-English publications</a:t>
            </a:r>
            <a:endParaRPr lang="en-US" sz="875" dirty="0">
              <a:latin typeface="Times New Roman" panose="02020603050405020304" pitchFamily="18" charset="0"/>
              <a:cs typeface="Times New Roman" panose="02020603050405020304" pitchFamily="18" charset="0"/>
            </a:endParaRPr>
          </a:p>
          <a:p>
            <a:pPr marL="107156" indent="-107156">
              <a:buSzPct val="100000"/>
              <a:buChar char="✗"/>
            </a:pPr>
            <a:r>
              <a:rPr lang="en-US" sz="875" dirty="0">
                <a:latin typeface="Times New Roman" panose="02020603050405020304" pitchFamily="18" charset="0"/>
                <a:ea typeface="Calibri" pitchFamily="34" charset="-122"/>
                <a:cs typeface="Times New Roman" panose="02020603050405020304" pitchFamily="18" charset="0"/>
              </a:rPr>
              <a:t>Studies focusing on non-elderly populations</a:t>
            </a:r>
            <a:endParaRPr lang="en-US" sz="875" dirty="0">
              <a:latin typeface="Times New Roman" panose="02020603050405020304" pitchFamily="18" charset="0"/>
              <a:cs typeface="Times New Roman" panose="02020603050405020304" pitchFamily="18" charset="0"/>
            </a:endParaRPr>
          </a:p>
          <a:p>
            <a:pPr marL="107156" indent="-107156">
              <a:buSzPct val="100000"/>
              <a:buChar char="✗"/>
            </a:pPr>
            <a:r>
              <a:rPr lang="en-US" sz="875" dirty="0">
                <a:latin typeface="Times New Roman" panose="02020603050405020304" pitchFamily="18" charset="0"/>
                <a:ea typeface="Calibri" pitchFamily="34" charset="-122"/>
                <a:cs typeface="Times New Roman" panose="02020603050405020304" pitchFamily="18" charset="0"/>
              </a:rPr>
              <a:t>Duplicate articles</a:t>
            </a:r>
            <a:endParaRPr lang="en-US" sz="875" dirty="0">
              <a:latin typeface="Times New Roman" panose="02020603050405020304" pitchFamily="18" charset="0"/>
              <a:cs typeface="Times New Roman" panose="02020603050405020304" pitchFamily="18" charset="0"/>
            </a:endParaRPr>
          </a:p>
        </p:txBody>
      </p:sp>
      <p:sp>
        <p:nvSpPr>
          <p:cNvPr id="44" name="Text 32"/>
          <p:cNvSpPr/>
          <p:nvPr/>
        </p:nvSpPr>
        <p:spPr>
          <a:xfrm>
            <a:off x="6403181" y="1603058"/>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cs typeface="Times New Roman" panose="02020603050405020304" pitchFamily="18" charset="0"/>
              </a:rPr>
              <a:t>Search Strategy</a:t>
            </a:r>
          </a:p>
        </p:txBody>
      </p:sp>
      <p:sp>
        <p:nvSpPr>
          <p:cNvPr id="45" name="Text 33"/>
          <p:cNvSpPr/>
          <p:nvPr/>
        </p:nvSpPr>
        <p:spPr>
          <a:xfrm>
            <a:off x="6237821" y="1897971"/>
            <a:ext cx="2220243" cy="542925"/>
          </a:xfrm>
          <a:prstGeom prst="rect">
            <a:avLst/>
          </a:prstGeom>
          <a:noFill/>
          <a:ln/>
        </p:spPr>
        <p:txBody>
          <a:bodyPr wrap="square" lIns="0" tIns="0" rIns="0" bIns="0" rtlCol="0" anchor="t"/>
          <a:lstStyle/>
          <a:p>
            <a:r>
              <a:rPr lang="en-US" sz="875" dirty="0">
                <a:latin typeface="Times New Roman" panose="02020603050405020304" pitchFamily="18" charset="0"/>
                <a:ea typeface="Calibri" pitchFamily="34" charset="-122"/>
                <a:cs typeface="Times New Roman" panose="02020603050405020304" pitchFamily="18" charset="0"/>
              </a:rPr>
              <a:t>Keywords: Telehealth, Remote Patient Monitoring, Elderly Care, Older Adults, Chronic Disease Management, Digital Health.</a:t>
            </a:r>
            <a:endParaRPr lang="en-US" sz="875" dirty="0">
              <a:latin typeface="Times New Roman" panose="02020603050405020304" pitchFamily="18" charset="0"/>
              <a:cs typeface="Times New Roman" panose="02020603050405020304" pitchFamily="18" charset="0"/>
            </a:endParaRPr>
          </a:p>
        </p:txBody>
      </p:sp>
      <p:sp>
        <p:nvSpPr>
          <p:cNvPr id="48" name="Text 35"/>
          <p:cNvSpPr/>
          <p:nvPr/>
        </p:nvSpPr>
        <p:spPr>
          <a:xfrm>
            <a:off x="6403181" y="2311170"/>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ea typeface="Cambria" pitchFamily="34" charset="-122"/>
                <a:cs typeface="Times New Roman" panose="02020603050405020304" pitchFamily="18" charset="0"/>
              </a:rPr>
              <a:t>Data Collection Process</a:t>
            </a:r>
          </a:p>
        </p:txBody>
      </p:sp>
      <p:sp>
        <p:nvSpPr>
          <p:cNvPr id="49" name="Text 36"/>
          <p:cNvSpPr/>
          <p:nvPr/>
        </p:nvSpPr>
        <p:spPr>
          <a:xfrm>
            <a:off x="6330417" y="2553589"/>
            <a:ext cx="2118122" cy="154305"/>
          </a:xfrm>
          <a:prstGeom prst="rect">
            <a:avLst/>
          </a:prstGeom>
          <a:noFill/>
          <a:ln/>
        </p:spPr>
        <p:txBody>
          <a:bodyPr wrap="square" lIns="0" tIns="0" rIns="0" bIns="0" rtlCol="0" anchor="t"/>
          <a:lstStyle/>
          <a:p>
            <a:pPr algn="ctr"/>
            <a:r>
              <a:rPr lang="en-US" sz="1000" b="1" u="sng" dirty="0">
                <a:latin typeface="Times New Roman" panose="02020603050405020304" pitchFamily="18" charset="0"/>
                <a:ea typeface="Cambria" pitchFamily="34" charset="-122"/>
                <a:cs typeface="Times New Roman" panose="02020603050405020304" pitchFamily="18" charset="0"/>
              </a:rPr>
              <a:t>PRISMA 2020 Framework</a:t>
            </a:r>
          </a:p>
        </p:txBody>
      </p:sp>
      <p:sp>
        <p:nvSpPr>
          <p:cNvPr id="50" name="Shape 37"/>
          <p:cNvSpPr/>
          <p:nvPr/>
        </p:nvSpPr>
        <p:spPr>
          <a:xfrm>
            <a:off x="6288881" y="2971800"/>
            <a:ext cx="2118122" cy="177165"/>
          </a:xfrm>
          <a:prstGeom prst="roundRect">
            <a:avLst>
              <a:gd name="adj" fmla="val 8065"/>
            </a:avLst>
          </a:prstGeom>
          <a:solidFill>
            <a:schemeClr val="accent1"/>
          </a:solidFill>
          <a:ln>
            <a:solidFill>
              <a:schemeClr val="accent1"/>
            </a:solidFill>
          </a:ln>
        </p:spPr>
        <p:txBody>
          <a:bodyPr/>
          <a:lstStyle/>
          <a:p>
            <a:endParaRPr lang="en-GB" sz="563" dirty="0">
              <a:latin typeface="Times New Roman" panose="02020603050405020304" pitchFamily="18" charset="0"/>
              <a:cs typeface="Times New Roman" panose="02020603050405020304" pitchFamily="18" charset="0"/>
            </a:endParaRPr>
          </a:p>
        </p:txBody>
      </p:sp>
      <p:sp>
        <p:nvSpPr>
          <p:cNvPr id="51" name="Text 38"/>
          <p:cNvSpPr/>
          <p:nvPr/>
        </p:nvSpPr>
        <p:spPr>
          <a:xfrm>
            <a:off x="6288881" y="2971800"/>
            <a:ext cx="2118122" cy="177165"/>
          </a:xfrm>
          <a:prstGeom prst="rect">
            <a:avLst/>
          </a:prstGeom>
          <a:noFill/>
          <a:ln/>
        </p:spPr>
        <p:txBody>
          <a:bodyPr wrap="square" lIns="0" tIns="0" rIns="0" bIns="0" rtlCol="0" anchor="ctr"/>
          <a:lstStyle/>
          <a:p>
            <a:pPr algn="ctr"/>
            <a:r>
              <a:rPr lang="en-US" sz="1000" b="1" dirty="0">
                <a:solidFill>
                  <a:schemeClr val="bg1"/>
                </a:solidFill>
                <a:latin typeface="Times New Roman" panose="02020603050405020304" pitchFamily="18" charset="0"/>
                <a:ea typeface="Calibri" pitchFamily="34" charset="-122"/>
                <a:cs typeface="Times New Roman" panose="02020603050405020304" pitchFamily="18" charset="0"/>
              </a:rPr>
              <a:t>Identification</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52" name="Text 39"/>
          <p:cNvSpPr/>
          <p:nvPr/>
        </p:nvSpPr>
        <p:spPr>
          <a:xfrm>
            <a:off x="7276505" y="3143250"/>
            <a:ext cx="142875" cy="137160"/>
          </a:xfrm>
          <a:prstGeom prst="rect">
            <a:avLst/>
          </a:prstGeom>
          <a:noFill/>
          <a:ln/>
        </p:spPr>
        <p:txBody>
          <a:bodyPr wrap="square" lIns="0" tIns="0" rIns="0" bIns="0" rtlCol="0" anchor="ctr"/>
          <a:lstStyle/>
          <a:p>
            <a:pPr algn="ctr"/>
            <a:r>
              <a:rPr lang="en-US" sz="563" b="1" dirty="0">
                <a:latin typeface="Times New Roman" panose="02020603050405020304" pitchFamily="18" charset="0"/>
                <a:cs typeface="Times New Roman" panose="02020603050405020304" pitchFamily="18" charset="0"/>
              </a:rPr>
              <a:t>↓</a:t>
            </a:r>
            <a:endParaRPr lang="en-US" sz="563" dirty="0">
              <a:latin typeface="Times New Roman" panose="02020603050405020304" pitchFamily="18" charset="0"/>
              <a:cs typeface="Times New Roman" panose="02020603050405020304" pitchFamily="18" charset="0"/>
            </a:endParaRPr>
          </a:p>
        </p:txBody>
      </p:sp>
      <p:sp>
        <p:nvSpPr>
          <p:cNvPr id="53" name="Shape 40"/>
          <p:cNvSpPr/>
          <p:nvPr/>
        </p:nvSpPr>
        <p:spPr>
          <a:xfrm>
            <a:off x="6288881" y="3267075"/>
            <a:ext cx="2118122" cy="177165"/>
          </a:xfrm>
          <a:prstGeom prst="roundRect">
            <a:avLst>
              <a:gd name="adj" fmla="val 8065"/>
            </a:avLst>
          </a:prstGeom>
          <a:solidFill>
            <a:schemeClr val="accent1"/>
          </a:solidFill>
          <a:ln/>
        </p:spPr>
        <p:txBody>
          <a:bodyPr/>
          <a:lstStyle/>
          <a:p>
            <a:endParaRPr lang="en-GB" sz="563"/>
          </a:p>
        </p:txBody>
      </p:sp>
      <p:sp>
        <p:nvSpPr>
          <p:cNvPr id="54" name="Text 41"/>
          <p:cNvSpPr/>
          <p:nvPr/>
        </p:nvSpPr>
        <p:spPr>
          <a:xfrm>
            <a:off x="6288881" y="3274695"/>
            <a:ext cx="2118122" cy="177165"/>
          </a:xfrm>
          <a:prstGeom prst="rect">
            <a:avLst/>
          </a:prstGeom>
          <a:noFill/>
          <a:ln/>
        </p:spPr>
        <p:txBody>
          <a:bodyPr wrap="square" lIns="0" tIns="0" rIns="0" bIns="0" rtlCol="0" anchor="ctr"/>
          <a:lstStyle/>
          <a:p>
            <a:pPr algn="ctr"/>
            <a:r>
              <a:rPr lang="en-US" sz="1000" b="1" dirty="0">
                <a:solidFill>
                  <a:schemeClr val="bg1"/>
                </a:solidFill>
                <a:latin typeface="Times New Roman" panose="02020603050405020304" pitchFamily="18" charset="0"/>
                <a:cs typeface="Times New Roman" panose="02020603050405020304" pitchFamily="18" charset="0"/>
              </a:rPr>
              <a:t>Screening</a:t>
            </a:r>
          </a:p>
        </p:txBody>
      </p:sp>
      <p:sp>
        <p:nvSpPr>
          <p:cNvPr id="55" name="Text 42"/>
          <p:cNvSpPr/>
          <p:nvPr/>
        </p:nvSpPr>
        <p:spPr>
          <a:xfrm>
            <a:off x="7276505" y="3446145"/>
            <a:ext cx="142875" cy="137160"/>
          </a:xfrm>
          <a:prstGeom prst="rect">
            <a:avLst/>
          </a:prstGeom>
          <a:noFill/>
          <a:ln/>
        </p:spPr>
        <p:txBody>
          <a:bodyPr wrap="square" lIns="0" tIns="0" rIns="0" bIns="0" rtlCol="0" anchor="ctr"/>
          <a:lstStyle/>
          <a:p>
            <a:pPr algn="ctr"/>
            <a:r>
              <a:rPr lang="en-US" sz="563" b="1" dirty="0">
                <a:latin typeface="Times New Roman" panose="02020603050405020304" pitchFamily="18" charset="0"/>
                <a:cs typeface="Times New Roman" panose="02020603050405020304" pitchFamily="18" charset="0"/>
              </a:rPr>
              <a:t>↓</a:t>
            </a:r>
            <a:endParaRPr lang="en-US" sz="563" dirty="0">
              <a:latin typeface="Times New Roman" panose="02020603050405020304" pitchFamily="18" charset="0"/>
              <a:cs typeface="Times New Roman" panose="02020603050405020304" pitchFamily="18" charset="0"/>
            </a:endParaRPr>
          </a:p>
        </p:txBody>
      </p:sp>
      <p:sp>
        <p:nvSpPr>
          <p:cNvPr id="56" name="Shape 43"/>
          <p:cNvSpPr/>
          <p:nvPr/>
        </p:nvSpPr>
        <p:spPr>
          <a:xfrm>
            <a:off x="6288881" y="3577590"/>
            <a:ext cx="2118122" cy="177165"/>
          </a:xfrm>
          <a:prstGeom prst="roundRect">
            <a:avLst>
              <a:gd name="adj" fmla="val 8065"/>
            </a:avLst>
          </a:prstGeom>
          <a:solidFill>
            <a:schemeClr val="accent1"/>
          </a:solidFill>
          <a:ln/>
        </p:spPr>
        <p:txBody>
          <a:bodyPr/>
          <a:lstStyle/>
          <a:p>
            <a:endParaRPr lang="en-GB" sz="563"/>
          </a:p>
        </p:txBody>
      </p:sp>
      <p:sp>
        <p:nvSpPr>
          <p:cNvPr id="57" name="Text 44"/>
          <p:cNvSpPr/>
          <p:nvPr/>
        </p:nvSpPr>
        <p:spPr>
          <a:xfrm>
            <a:off x="6288881" y="3577590"/>
            <a:ext cx="2118122" cy="177165"/>
          </a:xfrm>
          <a:prstGeom prst="rect">
            <a:avLst/>
          </a:prstGeom>
          <a:noFill/>
          <a:ln/>
        </p:spPr>
        <p:txBody>
          <a:bodyPr wrap="square" lIns="0" tIns="0" rIns="0" bIns="0" rtlCol="0" anchor="ctr"/>
          <a:lstStyle/>
          <a:p>
            <a:pPr algn="ctr"/>
            <a:r>
              <a:rPr lang="en-US" sz="1000" b="1" dirty="0">
                <a:solidFill>
                  <a:schemeClr val="bg1"/>
                </a:solidFill>
                <a:latin typeface="Times New Roman" panose="02020603050405020304" pitchFamily="18" charset="0"/>
                <a:cs typeface="Times New Roman" panose="02020603050405020304" pitchFamily="18" charset="0"/>
              </a:rPr>
              <a:t>Eligibility</a:t>
            </a:r>
          </a:p>
        </p:txBody>
      </p:sp>
      <p:sp>
        <p:nvSpPr>
          <p:cNvPr id="58" name="Text 45"/>
          <p:cNvSpPr/>
          <p:nvPr/>
        </p:nvSpPr>
        <p:spPr>
          <a:xfrm>
            <a:off x="7276505" y="3749040"/>
            <a:ext cx="142875" cy="137160"/>
          </a:xfrm>
          <a:prstGeom prst="rect">
            <a:avLst/>
          </a:prstGeom>
          <a:noFill/>
          <a:ln/>
        </p:spPr>
        <p:txBody>
          <a:bodyPr wrap="square" lIns="0" tIns="0" rIns="0" bIns="0" rtlCol="0" anchor="ctr"/>
          <a:lstStyle/>
          <a:p>
            <a:pPr algn="ctr"/>
            <a:r>
              <a:rPr lang="en-US" sz="563" b="1" dirty="0">
                <a:latin typeface="Times New Roman" panose="02020603050405020304" pitchFamily="18" charset="0"/>
                <a:cs typeface="Times New Roman" panose="02020603050405020304" pitchFamily="18" charset="0"/>
              </a:rPr>
              <a:t>↓</a:t>
            </a:r>
            <a:endParaRPr lang="en-US" sz="563" dirty="0">
              <a:latin typeface="Times New Roman" panose="02020603050405020304" pitchFamily="18" charset="0"/>
              <a:cs typeface="Times New Roman" panose="02020603050405020304" pitchFamily="18" charset="0"/>
            </a:endParaRPr>
          </a:p>
        </p:txBody>
      </p:sp>
      <p:sp>
        <p:nvSpPr>
          <p:cNvPr id="59" name="Shape 46"/>
          <p:cNvSpPr/>
          <p:nvPr/>
        </p:nvSpPr>
        <p:spPr>
          <a:xfrm>
            <a:off x="6288881" y="3880485"/>
            <a:ext cx="2118122" cy="177165"/>
          </a:xfrm>
          <a:prstGeom prst="roundRect">
            <a:avLst>
              <a:gd name="adj" fmla="val 8065"/>
            </a:avLst>
          </a:prstGeom>
          <a:solidFill>
            <a:schemeClr val="accent1"/>
          </a:solidFill>
          <a:ln/>
        </p:spPr>
        <p:txBody>
          <a:bodyPr/>
          <a:lstStyle/>
          <a:p>
            <a:endParaRPr lang="en-GB" sz="563"/>
          </a:p>
        </p:txBody>
      </p:sp>
      <p:sp>
        <p:nvSpPr>
          <p:cNvPr id="60" name="Text 47"/>
          <p:cNvSpPr/>
          <p:nvPr/>
        </p:nvSpPr>
        <p:spPr>
          <a:xfrm>
            <a:off x="6288881" y="3880485"/>
            <a:ext cx="2118122" cy="177165"/>
          </a:xfrm>
          <a:prstGeom prst="rect">
            <a:avLst/>
          </a:prstGeom>
          <a:noFill/>
          <a:ln/>
        </p:spPr>
        <p:txBody>
          <a:bodyPr wrap="square" lIns="0" tIns="0" rIns="0" bIns="0" rtlCol="0" anchor="ctr"/>
          <a:lstStyle/>
          <a:p>
            <a:pPr algn="ctr"/>
            <a:r>
              <a:rPr lang="en-US" sz="1000" b="1" dirty="0">
                <a:solidFill>
                  <a:schemeClr val="bg1"/>
                </a:solidFill>
                <a:latin typeface="Times New Roman" panose="02020603050405020304" pitchFamily="18" charset="0"/>
                <a:cs typeface="Times New Roman" panose="02020603050405020304" pitchFamily="18" charset="0"/>
              </a:rPr>
              <a:t>Inclusion</a:t>
            </a:r>
          </a:p>
        </p:txBody>
      </p:sp>
      <p:sp>
        <p:nvSpPr>
          <p:cNvPr id="63" name="Text 49"/>
          <p:cNvSpPr/>
          <p:nvPr/>
        </p:nvSpPr>
        <p:spPr>
          <a:xfrm>
            <a:off x="6031706" y="5485042"/>
            <a:ext cx="1889522" cy="200025"/>
          </a:xfrm>
          <a:prstGeom prst="rect">
            <a:avLst/>
          </a:prstGeom>
          <a:noFill/>
          <a:ln/>
        </p:spPr>
        <p:txBody>
          <a:bodyPr wrap="square" lIns="0" tIns="0" rIns="0" bIns="0" rtlCol="0" anchor="ctr"/>
          <a:lstStyle/>
          <a:p>
            <a:pPr algn="ctr"/>
            <a:r>
              <a:rPr lang="en-US" sz="875" b="1" u="sng" dirty="0">
                <a:latin typeface="Times New Roman" panose="02020603050405020304" pitchFamily="18" charset="0"/>
                <a:ea typeface="Cambria" pitchFamily="34" charset="-122"/>
                <a:cs typeface="Times New Roman" panose="02020603050405020304" pitchFamily="18" charset="0"/>
              </a:rPr>
              <a:t>Data Analysis</a:t>
            </a:r>
          </a:p>
        </p:txBody>
      </p:sp>
      <p:sp>
        <p:nvSpPr>
          <p:cNvPr id="64" name="Text 50"/>
          <p:cNvSpPr/>
          <p:nvPr/>
        </p:nvSpPr>
        <p:spPr>
          <a:xfrm>
            <a:off x="6788944" y="5528436"/>
            <a:ext cx="2118122" cy="200025"/>
          </a:xfrm>
          <a:prstGeom prst="rect">
            <a:avLst/>
          </a:prstGeom>
          <a:noFill/>
          <a:ln/>
        </p:spPr>
        <p:txBody>
          <a:bodyPr wrap="square" lIns="0" tIns="0" rIns="0" bIns="0" rtlCol="0" anchor="t"/>
          <a:lstStyle/>
          <a:p>
            <a:pPr algn="ctr"/>
            <a:r>
              <a:rPr lang="en-US" sz="875" b="1" u="sng" dirty="0">
                <a:latin typeface="Times New Roman" panose="02020603050405020304" pitchFamily="18" charset="0"/>
                <a:ea typeface="Cambria" pitchFamily="34" charset="-122"/>
                <a:cs typeface="Times New Roman" panose="02020603050405020304" pitchFamily="18" charset="0"/>
              </a:rPr>
              <a:t>Thematic Analysis</a:t>
            </a:r>
          </a:p>
        </p:txBody>
      </p:sp>
      <p:sp>
        <p:nvSpPr>
          <p:cNvPr id="67" name="Text 52"/>
          <p:cNvSpPr/>
          <p:nvPr/>
        </p:nvSpPr>
        <p:spPr>
          <a:xfrm>
            <a:off x="8907066" y="1614488"/>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cs typeface="Times New Roman" panose="02020603050405020304" pitchFamily="18" charset="0"/>
              </a:rPr>
              <a:t>Ethical Considerations</a:t>
            </a:r>
          </a:p>
        </p:txBody>
      </p:sp>
      <p:sp>
        <p:nvSpPr>
          <p:cNvPr id="68" name="Text 53"/>
          <p:cNvSpPr/>
          <p:nvPr/>
        </p:nvSpPr>
        <p:spPr>
          <a:xfrm>
            <a:off x="8792766" y="1928813"/>
            <a:ext cx="2118122" cy="571500"/>
          </a:xfrm>
          <a:prstGeom prst="rect">
            <a:avLst/>
          </a:prstGeom>
          <a:noFill/>
          <a:ln/>
        </p:spPr>
        <p:txBody>
          <a:bodyPr wrap="square" lIns="0" tIns="0" rIns="0" bIns="0" rtlCol="0" anchor="t"/>
          <a:lstStyle/>
          <a:p>
            <a:pPr marL="107156" indent="-107156">
              <a:buSzPct val="10000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No human participants involved.</a:t>
            </a:r>
          </a:p>
          <a:p>
            <a:pPr marL="107156" indent="-107156">
              <a:buSzPct val="10000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Only publicly available academic literature will be used.</a:t>
            </a:r>
          </a:p>
          <a:p>
            <a:pPr marL="107156" indent="-107156">
              <a:buSzPct val="10000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Proper citation and referencing will be maintained.</a:t>
            </a:r>
          </a:p>
        </p:txBody>
      </p:sp>
      <p:sp>
        <p:nvSpPr>
          <p:cNvPr id="71" name="Text 55"/>
          <p:cNvSpPr/>
          <p:nvPr/>
        </p:nvSpPr>
        <p:spPr>
          <a:xfrm>
            <a:off x="8907066" y="2746058"/>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cs typeface="Times New Roman" panose="02020603050405020304" pitchFamily="18" charset="0"/>
              </a:rPr>
              <a:t>Expected Outcomes</a:t>
            </a:r>
          </a:p>
        </p:txBody>
      </p:sp>
      <p:sp>
        <p:nvSpPr>
          <p:cNvPr id="72" name="Text 56"/>
          <p:cNvSpPr/>
          <p:nvPr/>
        </p:nvSpPr>
        <p:spPr>
          <a:xfrm>
            <a:off x="8626078" y="3023235"/>
            <a:ext cx="2570559" cy="1251585"/>
          </a:xfrm>
          <a:prstGeom prst="rect">
            <a:avLst/>
          </a:prstGeom>
          <a:noFill/>
          <a:ln/>
        </p:spPr>
        <p:txBody>
          <a:bodyPr wrap="square" lIns="0" tIns="0" rIns="0" bIns="0" rtlCol="0" anchor="t"/>
          <a:lstStyle/>
          <a:p>
            <a:pPr algn="just"/>
            <a:r>
              <a:rPr lang="en-US" sz="1000" dirty="0">
                <a:latin typeface="Times New Roman" panose="02020603050405020304" pitchFamily="18" charset="0"/>
                <a:cs typeface="Times New Roman" panose="02020603050405020304" pitchFamily="18" charset="0"/>
              </a:rPr>
              <a:t>The review is expected to demonstrate that telehealth and RPM improve healthcare accessibility, support chronic disease management, reduce hospital visits, and enhance the quality of life of elderly patients, while highlighting barriers related to technology adoption and digital literacy.</a:t>
            </a:r>
          </a:p>
        </p:txBody>
      </p:sp>
      <p:sp>
        <p:nvSpPr>
          <p:cNvPr id="75" name="Text 58"/>
          <p:cNvSpPr/>
          <p:nvPr/>
        </p:nvSpPr>
        <p:spPr>
          <a:xfrm>
            <a:off x="8907066" y="5783735"/>
            <a:ext cx="1889522" cy="200025"/>
          </a:xfrm>
          <a:prstGeom prst="rect">
            <a:avLst/>
          </a:prstGeom>
          <a:noFill/>
          <a:ln/>
        </p:spPr>
        <p:txBody>
          <a:bodyPr wrap="square" lIns="0" tIns="0" rIns="0" bIns="0" rtlCol="0" anchor="ctr"/>
          <a:lstStyle/>
          <a:p>
            <a:pPr algn="ctr"/>
            <a:r>
              <a:rPr lang="en-US" sz="1250" b="1" u="sng" dirty="0">
                <a:latin typeface="Times New Roman" panose="02020603050405020304" pitchFamily="18" charset="0"/>
                <a:ea typeface="Cambria" pitchFamily="34" charset="-122"/>
                <a:cs typeface="Times New Roman" panose="02020603050405020304" pitchFamily="18" charset="0"/>
              </a:rPr>
              <a:t>Key References</a:t>
            </a:r>
          </a:p>
        </p:txBody>
      </p:sp>
      <p:sp>
        <p:nvSpPr>
          <p:cNvPr id="76" name="Text 59"/>
          <p:cNvSpPr/>
          <p:nvPr/>
        </p:nvSpPr>
        <p:spPr>
          <a:xfrm>
            <a:off x="8709695" y="6070548"/>
            <a:ext cx="2512863" cy="714797"/>
          </a:xfrm>
          <a:prstGeom prst="rect">
            <a:avLst/>
          </a:prstGeom>
          <a:noFill/>
          <a:ln/>
        </p:spPr>
        <p:txBody>
          <a:bodyPr wrap="square" lIns="0" tIns="0" rIns="0" bIns="0" rtlCol="0" anchor="t"/>
          <a:lstStyle/>
          <a:p>
            <a:r>
              <a:rPr lang="en-GB" sz="625" dirty="0">
                <a:latin typeface="Times New Roman" panose="02020603050405020304" pitchFamily="18" charset="0"/>
                <a:cs typeface="Times New Roman" panose="02020603050405020304" pitchFamily="18" charset="0"/>
              </a:rPr>
              <a:t>Page, M.J., McKenzie, J.E., Bossuyt, P.M., </a:t>
            </a:r>
            <a:r>
              <a:rPr lang="en-GB" sz="625" dirty="0" err="1">
                <a:latin typeface="Times New Roman" panose="02020603050405020304" pitchFamily="18" charset="0"/>
                <a:cs typeface="Times New Roman" panose="02020603050405020304" pitchFamily="18" charset="0"/>
              </a:rPr>
              <a:t>Boutron</a:t>
            </a:r>
            <a:r>
              <a:rPr lang="en-GB" sz="625" dirty="0">
                <a:latin typeface="Times New Roman" panose="02020603050405020304" pitchFamily="18" charset="0"/>
                <a:cs typeface="Times New Roman" panose="02020603050405020304" pitchFamily="18" charset="0"/>
              </a:rPr>
              <a:t>, I., Hoffmann, T.C., Mulrow, C.D., </a:t>
            </a:r>
            <a:r>
              <a:rPr lang="en-GB" sz="625" dirty="0" err="1">
                <a:latin typeface="Times New Roman" panose="02020603050405020304" pitchFamily="18" charset="0"/>
                <a:cs typeface="Times New Roman" panose="02020603050405020304" pitchFamily="18" charset="0"/>
              </a:rPr>
              <a:t>Shamseer</a:t>
            </a:r>
            <a:r>
              <a:rPr lang="en-GB" sz="625" dirty="0">
                <a:latin typeface="Times New Roman" panose="02020603050405020304" pitchFamily="18" charset="0"/>
                <a:cs typeface="Times New Roman" panose="02020603050405020304" pitchFamily="18" charset="0"/>
              </a:rPr>
              <a:t>, L., Tetzlaff, J.M., Akl, E.A., Brennan, S.E. and Chou, R., 2021. The PRISMA 2020 statement: an updated guideline for reporting systematic reviews. </a:t>
            </a:r>
            <a:r>
              <a:rPr lang="en-GB" sz="625" dirty="0" err="1">
                <a:latin typeface="Times New Roman" panose="02020603050405020304" pitchFamily="18" charset="0"/>
                <a:cs typeface="Times New Roman" panose="02020603050405020304" pitchFamily="18" charset="0"/>
              </a:rPr>
              <a:t>bmj</a:t>
            </a:r>
            <a:r>
              <a:rPr lang="en-GB" sz="625" dirty="0">
                <a:latin typeface="Times New Roman" panose="02020603050405020304" pitchFamily="18" charset="0"/>
                <a:cs typeface="Times New Roman" panose="02020603050405020304" pitchFamily="18" charset="0"/>
              </a:rPr>
              <a:t>, 372.</a:t>
            </a:r>
            <a:endParaRPr lang="en-US" sz="625" dirty="0">
              <a:latin typeface="Times New Roman" panose="02020603050405020304" pitchFamily="18" charset="0"/>
              <a:cs typeface="Times New Roman" panose="02020603050405020304" pitchFamily="18" charset="0"/>
            </a:endParaRPr>
          </a:p>
          <a:p>
            <a:r>
              <a:rPr lang="en-GB" sz="625" dirty="0">
                <a:latin typeface="Times New Roman" panose="02020603050405020304" pitchFamily="18" charset="0"/>
                <a:cs typeface="Times New Roman" panose="02020603050405020304" pitchFamily="18" charset="0"/>
              </a:rPr>
              <a:t>Kruse, C.S., </a:t>
            </a:r>
            <a:r>
              <a:rPr lang="en-GB" sz="625" dirty="0" err="1">
                <a:latin typeface="Times New Roman" panose="02020603050405020304" pitchFamily="18" charset="0"/>
                <a:cs typeface="Times New Roman" panose="02020603050405020304" pitchFamily="18" charset="0"/>
              </a:rPr>
              <a:t>Krowski</a:t>
            </a:r>
            <a:r>
              <a:rPr lang="en-GB" sz="625" dirty="0">
                <a:latin typeface="Times New Roman" panose="02020603050405020304" pitchFamily="18" charset="0"/>
                <a:cs typeface="Times New Roman" panose="02020603050405020304" pitchFamily="18" charset="0"/>
              </a:rPr>
              <a:t>, N., Rodriguez, B., Tran, L., Vela, J. and Brooks, M., 2017. Telehealth and patient satisfaction: a systematic review and narrative analysis. BMJ open, 7(8), p.e016242.</a:t>
            </a:r>
            <a:endParaRPr lang="en-US" sz="625" dirty="0">
              <a:latin typeface="Times New Roman" panose="02020603050405020304" pitchFamily="18" charset="0"/>
              <a:cs typeface="Times New Roman" panose="02020603050405020304" pitchFamily="18" charset="0"/>
            </a:endParaRPr>
          </a:p>
        </p:txBody>
      </p:sp>
      <p:sp>
        <p:nvSpPr>
          <p:cNvPr id="78" name="TextBox 77">
            <a:extLst>
              <a:ext uri="{FF2B5EF4-FFF2-40B4-BE49-F238E27FC236}">
                <a16:creationId xmlns:a16="http://schemas.microsoft.com/office/drawing/2014/main" id="{5D369467-CC72-AB00-618B-8D3FF9261F4F}"/>
              </a:ext>
            </a:extLst>
          </p:cNvPr>
          <p:cNvSpPr txBox="1"/>
          <p:nvPr/>
        </p:nvSpPr>
        <p:spPr>
          <a:xfrm>
            <a:off x="1015206" y="3996401"/>
            <a:ext cx="2512616" cy="707886"/>
          </a:xfrm>
          <a:prstGeom prst="rect">
            <a:avLst/>
          </a:prstGeom>
          <a:noFill/>
        </p:spPr>
        <p:txBody>
          <a:bodyPr wrap="square">
            <a:spAutoFit/>
          </a:bodyPr>
          <a:lstStyle/>
          <a:p>
            <a:r>
              <a:rPr lang="en-US" sz="1000" dirty="0">
                <a:latin typeface="Times New Roman" panose="02020603050405020304" pitchFamily="18" charset="0"/>
                <a:cs typeface="Times New Roman" panose="02020603050405020304" pitchFamily="18" charset="0"/>
              </a:rPr>
              <a:t>This study uses a Systematic Literature Review to collect and </a:t>
            </a:r>
            <a:r>
              <a:rPr lang="en-US" sz="1000" dirty="0" err="1">
                <a:latin typeface="Times New Roman" panose="02020603050405020304" pitchFamily="18" charset="0"/>
                <a:cs typeface="Times New Roman" panose="02020603050405020304" pitchFamily="18" charset="0"/>
              </a:rPr>
              <a:t>analyse</a:t>
            </a:r>
            <a:r>
              <a:rPr lang="en-US" sz="1000" dirty="0">
                <a:latin typeface="Times New Roman" panose="02020603050405020304" pitchFamily="18" charset="0"/>
                <a:cs typeface="Times New Roman" panose="02020603050405020304" pitchFamily="18" charset="0"/>
              </a:rPr>
              <a:t> existing evidence regarding telehealth and remote patient monitoring in elderly care.</a:t>
            </a:r>
          </a:p>
        </p:txBody>
      </p:sp>
      <p:sp>
        <p:nvSpPr>
          <p:cNvPr id="80" name="TextBox 79">
            <a:extLst>
              <a:ext uri="{FF2B5EF4-FFF2-40B4-BE49-F238E27FC236}">
                <a16:creationId xmlns:a16="http://schemas.microsoft.com/office/drawing/2014/main" id="{03CB2DC3-F2E6-C3BE-FF2C-5E37118FAC2B}"/>
              </a:ext>
            </a:extLst>
          </p:cNvPr>
          <p:cNvSpPr txBox="1"/>
          <p:nvPr/>
        </p:nvSpPr>
        <p:spPr>
          <a:xfrm>
            <a:off x="995363" y="5240926"/>
            <a:ext cx="2532459" cy="861774"/>
          </a:xfrm>
          <a:prstGeom prst="rect">
            <a:avLst/>
          </a:prstGeom>
          <a:noFill/>
        </p:spPr>
        <p:txBody>
          <a:bodyPr wrap="square">
            <a:spAutoFit/>
          </a:bodyPr>
          <a:lstStyle/>
          <a:p>
            <a:r>
              <a:rPr lang="en-US" sz="1000" dirty="0">
                <a:latin typeface="Times New Roman" panose="02020603050405020304" pitchFamily="18" charset="0"/>
                <a:cs typeface="Times New Roman" panose="02020603050405020304" pitchFamily="18" charset="0"/>
              </a:rPr>
              <a:t>The study seeks to understand and interpret findings reported in previous studies regarding the experiences, outcomes, and effectiveness of telehealth technologies (</a:t>
            </a:r>
            <a:r>
              <a:rPr lang="en-GB" sz="1000" dirty="0">
                <a:latin typeface="Times New Roman" panose="02020603050405020304" pitchFamily="18" charset="0"/>
                <a:cs typeface="Times New Roman" panose="02020603050405020304" pitchFamily="18" charset="0"/>
              </a:rPr>
              <a:t>Kruse et al., 2017)</a:t>
            </a:r>
            <a:r>
              <a:rPr lang="en-US" sz="1000" dirty="0">
                <a:latin typeface="Times New Roman" panose="02020603050405020304" pitchFamily="18" charset="0"/>
                <a:cs typeface="Times New Roman" panose="02020603050405020304" pitchFamily="18" charset="0"/>
              </a:rPr>
              <a:t>.</a:t>
            </a:r>
          </a:p>
        </p:txBody>
      </p:sp>
      <p:sp>
        <p:nvSpPr>
          <p:cNvPr id="82" name="TextBox 81">
            <a:extLst>
              <a:ext uri="{FF2B5EF4-FFF2-40B4-BE49-F238E27FC236}">
                <a16:creationId xmlns:a16="http://schemas.microsoft.com/office/drawing/2014/main" id="{6CDA9A1A-8EA8-097B-A755-909115AD557E}"/>
              </a:ext>
            </a:extLst>
          </p:cNvPr>
          <p:cNvSpPr txBox="1"/>
          <p:nvPr/>
        </p:nvSpPr>
        <p:spPr>
          <a:xfrm>
            <a:off x="952500" y="6250968"/>
            <a:ext cx="2498169" cy="553998"/>
          </a:xfrm>
          <a:prstGeom prst="rect">
            <a:avLst/>
          </a:prstGeom>
          <a:noFill/>
        </p:spPr>
        <p:txBody>
          <a:bodyPr wrap="square">
            <a:spAutoFit/>
          </a:bodyPr>
          <a:lstStyle/>
          <a:p>
            <a:r>
              <a:rPr lang="en-US" sz="1000" dirty="0">
                <a:latin typeface="Times New Roman" panose="02020603050405020304" pitchFamily="18" charset="0"/>
                <a:cs typeface="Times New Roman" panose="02020603050405020304" pitchFamily="18" charset="0"/>
              </a:rPr>
              <a:t>Themes and conclusions will emerge from the analysis of existing literature rather than testing predetermined hypotheses.</a:t>
            </a:r>
          </a:p>
        </p:txBody>
      </p:sp>
      <p:sp>
        <p:nvSpPr>
          <p:cNvPr id="84" name="TextBox 83">
            <a:extLst>
              <a:ext uri="{FF2B5EF4-FFF2-40B4-BE49-F238E27FC236}">
                <a16:creationId xmlns:a16="http://schemas.microsoft.com/office/drawing/2014/main" id="{19E9001E-8B4E-BD48-A941-65BF1B9F02C9}"/>
              </a:ext>
            </a:extLst>
          </p:cNvPr>
          <p:cNvSpPr txBox="1"/>
          <p:nvPr/>
        </p:nvSpPr>
        <p:spPr>
          <a:xfrm>
            <a:off x="6148908" y="2735463"/>
            <a:ext cx="2360216" cy="284693"/>
          </a:xfrm>
          <a:prstGeom prst="rect">
            <a:avLst/>
          </a:prstGeom>
          <a:noFill/>
        </p:spPr>
        <p:txBody>
          <a:bodyPr wrap="square">
            <a:spAutoFit/>
          </a:bodyPr>
          <a:lstStyle/>
          <a:p>
            <a:r>
              <a:rPr lang="en-US" sz="625" dirty="0">
                <a:latin typeface="Times New Roman" panose="02020603050405020304" pitchFamily="18" charset="0"/>
                <a:ea typeface="Calibri" pitchFamily="34" charset="-122"/>
                <a:cs typeface="Times New Roman" panose="02020603050405020304" pitchFamily="18" charset="0"/>
              </a:rPr>
              <a:t>The PRISMA framework ensures transparency and systematic selection of relevant studies, as adopted by </a:t>
            </a:r>
            <a:r>
              <a:rPr lang="en-GB" sz="625" dirty="0">
                <a:latin typeface="Times New Roman" panose="02020603050405020304" pitchFamily="18" charset="0"/>
                <a:cs typeface="Times New Roman" panose="02020603050405020304" pitchFamily="18" charset="0"/>
              </a:rPr>
              <a:t>Page et al. (2020)</a:t>
            </a:r>
            <a:r>
              <a:rPr lang="en-US" sz="625" dirty="0">
                <a:latin typeface="Times New Roman" panose="02020603050405020304" pitchFamily="18" charset="0"/>
                <a:ea typeface="Calibri" pitchFamily="34" charset="-122"/>
                <a:cs typeface="Times New Roman" panose="02020603050405020304" pitchFamily="18" charset="0"/>
              </a:rPr>
              <a:t>.</a:t>
            </a:r>
            <a:endParaRPr lang="en-US" sz="625" dirty="0">
              <a:latin typeface="Times New Roman" panose="02020603050405020304" pitchFamily="18" charset="0"/>
              <a:cs typeface="Times New Roman" panose="02020603050405020304" pitchFamily="18" charset="0"/>
            </a:endParaRPr>
          </a:p>
        </p:txBody>
      </p:sp>
      <p:sp>
        <p:nvSpPr>
          <p:cNvPr id="88" name="TextBox 87">
            <a:extLst>
              <a:ext uri="{FF2B5EF4-FFF2-40B4-BE49-F238E27FC236}">
                <a16:creationId xmlns:a16="http://schemas.microsoft.com/office/drawing/2014/main" id="{4D5D265F-B0C0-8F0F-F6CF-24D58F4D4E31}"/>
              </a:ext>
            </a:extLst>
          </p:cNvPr>
          <p:cNvSpPr txBox="1"/>
          <p:nvPr/>
        </p:nvSpPr>
        <p:spPr>
          <a:xfrm>
            <a:off x="6201829" y="5697932"/>
            <a:ext cx="2375297" cy="1169551"/>
          </a:xfrm>
          <a:prstGeom prst="rect">
            <a:avLst/>
          </a:prstGeom>
          <a:noFill/>
        </p:spPr>
        <p:txBody>
          <a:bodyPr wrap="square">
            <a:spAutoFit/>
          </a:bodyPr>
          <a:lstStyle/>
          <a:p>
            <a:r>
              <a:rPr lang="en-US" sz="1000" dirty="0">
                <a:latin typeface="Times New Roman" panose="02020603050405020304" pitchFamily="18" charset="0"/>
                <a:ea typeface="Calibri" pitchFamily="34" charset="-122"/>
                <a:cs typeface="Times New Roman" panose="02020603050405020304" pitchFamily="18" charset="0"/>
              </a:rPr>
              <a:t>Studies will be reviewed and coded to identify recurring themes:</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Access to healthcare</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Chronic disease management</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Patient satisfaction</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Quality of life</a:t>
            </a:r>
            <a:endParaRPr lang="en-US" sz="1000" dirty="0">
              <a:latin typeface="Times New Roman" panose="02020603050405020304" pitchFamily="18" charset="0"/>
              <a:cs typeface="Times New Roman" panose="02020603050405020304" pitchFamily="18" charset="0"/>
            </a:endParaRPr>
          </a:p>
          <a:p>
            <a:pPr marL="107156" indent="-107156">
              <a:buSzPct val="100000"/>
              <a:buChar char="•"/>
            </a:pPr>
            <a:r>
              <a:rPr lang="en-US" sz="1000" dirty="0">
                <a:latin typeface="Times New Roman" panose="02020603050405020304" pitchFamily="18" charset="0"/>
                <a:ea typeface="Calibri" pitchFamily="34" charset="-122"/>
                <a:cs typeface="Times New Roman" panose="02020603050405020304" pitchFamily="18" charset="0"/>
              </a:rPr>
              <a:t>Technology adoption barriers</a:t>
            </a:r>
            <a:endParaRPr lang="en-US" sz="1000" dirty="0">
              <a:latin typeface="Times New Roman" panose="02020603050405020304" pitchFamily="18" charset="0"/>
              <a:cs typeface="Times New Roman" panose="02020603050405020304" pitchFamily="18" charset="0"/>
            </a:endParaRPr>
          </a:p>
        </p:txBody>
      </p:sp>
      <p:pic>
        <p:nvPicPr>
          <p:cNvPr id="89" name="Picture 88">
            <a:extLst>
              <a:ext uri="{FF2B5EF4-FFF2-40B4-BE49-F238E27FC236}">
                <a16:creationId xmlns:a16="http://schemas.microsoft.com/office/drawing/2014/main" id="{316504C3-80A9-672A-9F46-E8EA2010B695}"/>
              </a:ext>
            </a:extLst>
          </p:cNvPr>
          <p:cNvPicPr>
            <a:picLocks noChangeAspect="1"/>
          </p:cNvPicPr>
          <p:nvPr/>
        </p:nvPicPr>
        <p:blipFill>
          <a:blip r:embed="rId4"/>
          <a:stretch>
            <a:fillRect/>
          </a:stretch>
        </p:blipFill>
        <p:spPr>
          <a:xfrm>
            <a:off x="3640013" y="3817003"/>
            <a:ext cx="2356582" cy="15702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0" name="Picture 89">
            <a:extLst>
              <a:ext uri="{FF2B5EF4-FFF2-40B4-BE49-F238E27FC236}">
                <a16:creationId xmlns:a16="http://schemas.microsoft.com/office/drawing/2014/main" id="{F231895D-BED6-C4BF-9161-B2C0A0B5659C}"/>
              </a:ext>
            </a:extLst>
          </p:cNvPr>
          <p:cNvPicPr>
            <a:picLocks noChangeAspect="1"/>
          </p:cNvPicPr>
          <p:nvPr/>
        </p:nvPicPr>
        <p:blipFill>
          <a:blip r:embed="rId5"/>
          <a:stretch>
            <a:fillRect/>
          </a:stretch>
        </p:blipFill>
        <p:spPr>
          <a:xfrm>
            <a:off x="8626078" y="4274820"/>
            <a:ext cx="2570559" cy="14504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1" name="Picture 90">
            <a:extLst>
              <a:ext uri="{FF2B5EF4-FFF2-40B4-BE49-F238E27FC236}">
                <a16:creationId xmlns:a16="http://schemas.microsoft.com/office/drawing/2014/main" id="{779A1FE0-EB70-DA08-D0DC-6C21B24C8224}"/>
              </a:ext>
            </a:extLst>
          </p:cNvPr>
          <p:cNvPicPr>
            <a:picLocks noChangeAspect="1"/>
          </p:cNvPicPr>
          <p:nvPr/>
        </p:nvPicPr>
        <p:blipFill>
          <a:blip r:embed="rId6"/>
          <a:stretch>
            <a:fillRect/>
          </a:stretch>
        </p:blipFill>
        <p:spPr>
          <a:xfrm>
            <a:off x="6451222" y="4092986"/>
            <a:ext cx="1650565" cy="14180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530</Words>
  <Application>Microsoft Office PowerPoint</Application>
  <PresentationFormat>Widescreen</PresentationFormat>
  <Paragraphs>67</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Aptos</vt:lpstr>
      <vt:lpstr>Aptos Display</vt:lpstr>
      <vt:lpstr>Arial</vt:lpstr>
      <vt:lpstr>Times New Roman</vt:lpstr>
      <vt:lpstr>Wingdings</vt:lpstr>
      <vt:lpstr>Office Theme</vt:lpstr>
      <vt:lpstr>Methodology Poster  Lecturer: Bianca Sanfilippo Student: Moveta Douglas Student #: 2329297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Moveta Douglas (2329297)</dc:creator>
  <cp:lastModifiedBy>Moveta Douglas (2329297)</cp:lastModifiedBy>
  <cp:revision>2</cp:revision>
  <dcterms:created xsi:type="dcterms:W3CDTF">2026-09-28T14:24:54Z</dcterms:created>
  <dcterms:modified xsi:type="dcterms:W3CDTF">2026-09-28T14:58:26Z</dcterms:modified>
</cp:coreProperties>
</file>