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64"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4F15D7-6496-42AE-B276-4B0C1E9BEED2}" type="datetimeFigureOut">
              <a:rPr lang="en-GB" smtClean="0"/>
              <a:t>04/03/2020</a:t>
            </a:fld>
            <a:endParaRPr lang="en-GB"/>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2602D6-2C90-45A3-89AC-C8CD658DD2FA}" type="slidenum">
              <a:rPr lang="en-GB" smtClean="0"/>
              <a:t>‹#›</a:t>
            </a:fld>
            <a:endParaRPr lang="en-GB"/>
          </a:p>
        </p:txBody>
      </p:sp>
    </p:spTree>
    <p:extLst>
      <p:ext uri="{BB962C8B-B14F-4D97-AF65-F5344CB8AC3E}">
        <p14:creationId xmlns:p14="http://schemas.microsoft.com/office/powerpoint/2010/main" val="42725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9F2602D6-2C90-45A3-89AC-C8CD658DD2FA}" type="slidenum">
              <a:rPr lang="en-GB" smtClean="0"/>
              <a:t>1</a:t>
            </a:fld>
            <a:endParaRPr lang="en-GB"/>
          </a:p>
        </p:txBody>
      </p:sp>
    </p:spTree>
    <p:extLst>
      <p:ext uri="{BB962C8B-B14F-4D97-AF65-F5344CB8AC3E}">
        <p14:creationId xmlns:p14="http://schemas.microsoft.com/office/powerpoint/2010/main" val="961432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36A6CC-09DF-4887-8359-CBB064C0EF72}"/>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GB"/>
          </a:p>
        </p:txBody>
      </p:sp>
      <p:sp>
        <p:nvSpPr>
          <p:cNvPr id="3" name="副标题 2">
            <a:extLst>
              <a:ext uri="{FF2B5EF4-FFF2-40B4-BE49-F238E27FC236}">
                <a16:creationId xmlns:a16="http://schemas.microsoft.com/office/drawing/2014/main" id="{5AA0665A-A0B4-43E5-AAE4-F83A812359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GB"/>
          </a:p>
        </p:txBody>
      </p:sp>
      <p:sp>
        <p:nvSpPr>
          <p:cNvPr id="4" name="日期占位符 3">
            <a:extLst>
              <a:ext uri="{FF2B5EF4-FFF2-40B4-BE49-F238E27FC236}">
                <a16:creationId xmlns:a16="http://schemas.microsoft.com/office/drawing/2014/main" id="{781BBE1F-B834-43DA-BD33-396E4D8D3F76}"/>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5" name="页脚占位符 4">
            <a:extLst>
              <a:ext uri="{FF2B5EF4-FFF2-40B4-BE49-F238E27FC236}">
                <a16:creationId xmlns:a16="http://schemas.microsoft.com/office/drawing/2014/main" id="{D37BD4A6-1497-49C5-8163-61B9C6FC5C75}"/>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5E91EC7F-A22E-4EB8-B93F-60858C899D91}"/>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1138593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028F205-25E2-440A-969C-E00FA459509D}"/>
              </a:ext>
            </a:extLst>
          </p:cNvPr>
          <p:cNvSpPr>
            <a:spLocks noGrp="1"/>
          </p:cNvSpPr>
          <p:nvPr>
            <p:ph type="title"/>
          </p:nvPr>
        </p:nvSpPr>
        <p:spPr/>
        <p:txBody>
          <a:body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BDC35F2D-877B-4F69-A638-F5806F8126B7}"/>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BAD11C61-7004-49B6-87F9-18E20C8876AF}"/>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5" name="页脚占位符 4">
            <a:extLst>
              <a:ext uri="{FF2B5EF4-FFF2-40B4-BE49-F238E27FC236}">
                <a16:creationId xmlns:a16="http://schemas.microsoft.com/office/drawing/2014/main" id="{3D11987A-8099-4E46-9DF1-A1EEC855F087}"/>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36F84F22-175D-41CC-BA6F-90B2FD4446F0}"/>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171868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18993A0-EFBA-4341-9CA2-3F37A6F525D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FAE4EF1A-1F0A-48B7-BBA3-9C25E2A0ED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1B4C9D26-4780-4991-B9A3-FE25837E2FA7}"/>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5" name="页脚占位符 4">
            <a:extLst>
              <a:ext uri="{FF2B5EF4-FFF2-40B4-BE49-F238E27FC236}">
                <a16:creationId xmlns:a16="http://schemas.microsoft.com/office/drawing/2014/main" id="{C42C46B0-00A4-4B52-9926-FFB570ABD95E}"/>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1314C05A-BA37-4EFD-9DBF-EC4B151CD0D8}"/>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235449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20CFE65-56B7-49A3-B741-71AD30D4D1F6}"/>
              </a:ext>
            </a:extLst>
          </p:cNvPr>
          <p:cNvSpPr>
            <a:spLocks noGrp="1"/>
          </p:cNvSpPr>
          <p:nvPr>
            <p:ph type="title"/>
          </p:nvPr>
        </p:nvSpPr>
        <p:spPr/>
        <p:txBody>
          <a:body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ECA7DD40-DE2E-400F-9C27-91DD6FAFE284}"/>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内容占位符 3">
            <a:extLst>
              <a:ext uri="{FF2B5EF4-FFF2-40B4-BE49-F238E27FC236}">
                <a16:creationId xmlns:a16="http://schemas.microsoft.com/office/drawing/2014/main" id="{F2FFCD44-98F2-4EB2-B6DD-5523E794A8CC}"/>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5" name="日期占位符 4">
            <a:extLst>
              <a:ext uri="{FF2B5EF4-FFF2-40B4-BE49-F238E27FC236}">
                <a16:creationId xmlns:a16="http://schemas.microsoft.com/office/drawing/2014/main" id="{6D82F9C3-E38F-4E9A-98C8-72A978EB2CD5}"/>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6" name="页脚占位符 5">
            <a:extLst>
              <a:ext uri="{FF2B5EF4-FFF2-40B4-BE49-F238E27FC236}">
                <a16:creationId xmlns:a16="http://schemas.microsoft.com/office/drawing/2014/main" id="{E823A705-F958-42CC-824B-53A63256ECCD}"/>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F039DF41-DBE0-4AB4-88E0-15B79B9F8BEB}"/>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3226364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304783E-ED74-4E1D-9F85-286382D6645E}"/>
              </a:ext>
            </a:extLst>
          </p:cNvPr>
          <p:cNvSpPr>
            <a:spLocks noGrp="1"/>
          </p:cNvSpPr>
          <p:nvPr>
            <p:ph type="title"/>
          </p:nvPr>
        </p:nvSpPr>
        <p:spPr>
          <a:xfrm>
            <a:off x="839788" y="365125"/>
            <a:ext cx="10515600" cy="1325563"/>
          </a:xfrm>
        </p:spPr>
        <p:txBody>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F6E1F446-F9D2-4460-B18A-1815D83286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B2C85F9-8098-49C3-B655-82DBAF69FE5C}"/>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5" name="文本占位符 4">
            <a:extLst>
              <a:ext uri="{FF2B5EF4-FFF2-40B4-BE49-F238E27FC236}">
                <a16:creationId xmlns:a16="http://schemas.microsoft.com/office/drawing/2014/main" id="{96AC0AB7-FF13-46D4-AC50-36DFE2842C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182E15D-6D19-4BE4-AC78-E9DC3B092C00}"/>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7" name="日期占位符 6">
            <a:extLst>
              <a:ext uri="{FF2B5EF4-FFF2-40B4-BE49-F238E27FC236}">
                <a16:creationId xmlns:a16="http://schemas.microsoft.com/office/drawing/2014/main" id="{B85528C2-729D-45E3-A814-C47E868BDCD2}"/>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8" name="页脚占位符 7">
            <a:extLst>
              <a:ext uri="{FF2B5EF4-FFF2-40B4-BE49-F238E27FC236}">
                <a16:creationId xmlns:a16="http://schemas.microsoft.com/office/drawing/2014/main" id="{1F504F4F-7DC0-44CB-B215-807B85B388E0}"/>
              </a:ext>
            </a:extLst>
          </p:cNvPr>
          <p:cNvSpPr>
            <a:spLocks noGrp="1"/>
          </p:cNvSpPr>
          <p:nvPr>
            <p:ph type="ftr" sz="quarter" idx="11"/>
          </p:nvPr>
        </p:nvSpPr>
        <p:spPr/>
        <p:txBody>
          <a:bodyPr/>
          <a:lstStyle/>
          <a:p>
            <a:endParaRPr lang="en-GB"/>
          </a:p>
        </p:txBody>
      </p:sp>
      <p:sp>
        <p:nvSpPr>
          <p:cNvPr id="9" name="灯片编号占位符 8">
            <a:extLst>
              <a:ext uri="{FF2B5EF4-FFF2-40B4-BE49-F238E27FC236}">
                <a16:creationId xmlns:a16="http://schemas.microsoft.com/office/drawing/2014/main" id="{8C786F74-D9CD-47F9-A7DB-812299089C19}"/>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587641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D86A762-4BE8-4382-A6CD-1C27AB995F6D}"/>
              </a:ext>
            </a:extLst>
          </p:cNvPr>
          <p:cNvSpPr>
            <a:spLocks noGrp="1"/>
          </p:cNvSpPr>
          <p:nvPr>
            <p:ph type="title"/>
          </p:nvPr>
        </p:nvSpPr>
        <p:spPr/>
        <p:txBody>
          <a:bodyPr/>
          <a:lstStyle/>
          <a:p>
            <a:r>
              <a:rPr lang="zh-CN" altLang="en-US"/>
              <a:t>单击此处编辑母版标题样式</a:t>
            </a:r>
            <a:endParaRPr lang="en-GB"/>
          </a:p>
        </p:txBody>
      </p:sp>
      <p:sp>
        <p:nvSpPr>
          <p:cNvPr id="3" name="日期占位符 2">
            <a:extLst>
              <a:ext uri="{FF2B5EF4-FFF2-40B4-BE49-F238E27FC236}">
                <a16:creationId xmlns:a16="http://schemas.microsoft.com/office/drawing/2014/main" id="{1FC6AAC3-7F16-44FE-9747-080748FA24A0}"/>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4" name="页脚占位符 3">
            <a:extLst>
              <a:ext uri="{FF2B5EF4-FFF2-40B4-BE49-F238E27FC236}">
                <a16:creationId xmlns:a16="http://schemas.microsoft.com/office/drawing/2014/main" id="{EA271428-615F-43EF-BF91-E6F249370954}"/>
              </a:ext>
            </a:extLst>
          </p:cNvPr>
          <p:cNvSpPr>
            <a:spLocks noGrp="1"/>
          </p:cNvSpPr>
          <p:nvPr>
            <p:ph type="ftr" sz="quarter" idx="11"/>
          </p:nvPr>
        </p:nvSpPr>
        <p:spPr/>
        <p:txBody>
          <a:bodyPr/>
          <a:lstStyle/>
          <a:p>
            <a:endParaRPr lang="en-GB"/>
          </a:p>
        </p:txBody>
      </p:sp>
      <p:sp>
        <p:nvSpPr>
          <p:cNvPr id="5" name="灯片编号占位符 4">
            <a:extLst>
              <a:ext uri="{FF2B5EF4-FFF2-40B4-BE49-F238E27FC236}">
                <a16:creationId xmlns:a16="http://schemas.microsoft.com/office/drawing/2014/main" id="{66CE030A-A06E-4DF2-A2D8-82CBFDE8868E}"/>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1718895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A20C675-B1EA-45B2-BAF9-080079BF74EE}"/>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3" name="页脚占位符 2">
            <a:extLst>
              <a:ext uri="{FF2B5EF4-FFF2-40B4-BE49-F238E27FC236}">
                <a16:creationId xmlns:a16="http://schemas.microsoft.com/office/drawing/2014/main" id="{7369DB2D-3059-4C0D-900F-88ECB38BEDD5}"/>
              </a:ext>
            </a:extLst>
          </p:cNvPr>
          <p:cNvSpPr>
            <a:spLocks noGrp="1"/>
          </p:cNvSpPr>
          <p:nvPr>
            <p:ph type="ftr" sz="quarter" idx="11"/>
          </p:nvPr>
        </p:nvSpPr>
        <p:spPr/>
        <p:txBody>
          <a:bodyPr/>
          <a:lstStyle/>
          <a:p>
            <a:endParaRPr lang="en-GB"/>
          </a:p>
        </p:txBody>
      </p:sp>
      <p:sp>
        <p:nvSpPr>
          <p:cNvPr id="4" name="灯片编号占位符 3">
            <a:extLst>
              <a:ext uri="{FF2B5EF4-FFF2-40B4-BE49-F238E27FC236}">
                <a16:creationId xmlns:a16="http://schemas.microsoft.com/office/drawing/2014/main" id="{B098A67E-3DFA-4B75-8D14-7634787EC43B}"/>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2007496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6D815D2-4757-45D5-AF25-753D9F8D80E7}"/>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8BBBDED5-81C6-499F-88AF-161BE26BA0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文本占位符 3">
            <a:extLst>
              <a:ext uri="{FF2B5EF4-FFF2-40B4-BE49-F238E27FC236}">
                <a16:creationId xmlns:a16="http://schemas.microsoft.com/office/drawing/2014/main" id="{8937EA35-846C-43C8-9D15-4D687D8AB6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A6AB002-F0E3-430B-AA8E-FBB7B5998751}"/>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6" name="页脚占位符 5">
            <a:extLst>
              <a:ext uri="{FF2B5EF4-FFF2-40B4-BE49-F238E27FC236}">
                <a16:creationId xmlns:a16="http://schemas.microsoft.com/office/drawing/2014/main" id="{2CEA6685-B6D0-46B6-8AA3-69B79234A4B3}"/>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4194EF77-F63F-4EA0-A1AE-81B369648447}"/>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3581513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840D0C8-C8B7-4EF6-A676-E0DCD39929EF}"/>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图片占位符 2">
            <a:extLst>
              <a:ext uri="{FF2B5EF4-FFF2-40B4-BE49-F238E27FC236}">
                <a16:creationId xmlns:a16="http://schemas.microsoft.com/office/drawing/2014/main" id="{E2AF3457-FA13-4AAC-B544-1E46F4A195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文本占位符 3">
            <a:extLst>
              <a:ext uri="{FF2B5EF4-FFF2-40B4-BE49-F238E27FC236}">
                <a16:creationId xmlns:a16="http://schemas.microsoft.com/office/drawing/2014/main" id="{CFDAE260-DEC7-435B-8EC7-D2F44286A6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EA3AF06D-5483-44D6-A213-0198386740E8}"/>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6" name="页脚占位符 5">
            <a:extLst>
              <a:ext uri="{FF2B5EF4-FFF2-40B4-BE49-F238E27FC236}">
                <a16:creationId xmlns:a16="http://schemas.microsoft.com/office/drawing/2014/main" id="{E0944BD7-91DF-42C3-B9F0-4DE58FBF1813}"/>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CE222A08-4AC8-4969-B7E0-F03F51067F52}"/>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2105555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1D65E8E-95F2-41DB-A9A7-7822598E5743}"/>
              </a:ext>
            </a:extLst>
          </p:cNvPr>
          <p:cNvSpPr>
            <a:spLocks noGrp="1"/>
          </p:cNvSpPr>
          <p:nvPr>
            <p:ph type="title"/>
          </p:nvPr>
        </p:nvSpPr>
        <p:spPr/>
        <p:txBody>
          <a:bodyPr/>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0B3EE437-F0EF-42E9-A7E6-AE8183735691}"/>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5D8CB402-C560-463A-B522-FD2CAA0D4717}"/>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5" name="页脚占位符 4">
            <a:extLst>
              <a:ext uri="{FF2B5EF4-FFF2-40B4-BE49-F238E27FC236}">
                <a16:creationId xmlns:a16="http://schemas.microsoft.com/office/drawing/2014/main" id="{717C92DF-2480-4A54-BB60-AE2A28C33468}"/>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268C0BBC-026A-4576-B511-24A51538A60A}"/>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1199733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C8329CE0-1661-4DEC-AFA4-B47BE4E98330}"/>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6EE969E5-9393-4AF2-B64C-D10AAE874E90}"/>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5070E04B-1353-402A-8449-CECC87F81191}"/>
              </a:ext>
            </a:extLst>
          </p:cNvPr>
          <p:cNvSpPr>
            <a:spLocks noGrp="1"/>
          </p:cNvSpPr>
          <p:nvPr>
            <p:ph type="dt" sz="half" idx="10"/>
          </p:nvPr>
        </p:nvSpPr>
        <p:spPr/>
        <p:txBody>
          <a:bodyPr/>
          <a:lstStyle/>
          <a:p>
            <a:fld id="{40E31537-25F0-44FE-B0AA-480EBE3C9E16}" type="datetimeFigureOut">
              <a:rPr lang="en-GB" smtClean="0"/>
              <a:t>04/03/2020</a:t>
            </a:fld>
            <a:endParaRPr lang="en-GB"/>
          </a:p>
        </p:txBody>
      </p:sp>
      <p:sp>
        <p:nvSpPr>
          <p:cNvPr id="5" name="页脚占位符 4">
            <a:extLst>
              <a:ext uri="{FF2B5EF4-FFF2-40B4-BE49-F238E27FC236}">
                <a16:creationId xmlns:a16="http://schemas.microsoft.com/office/drawing/2014/main" id="{136E1C02-A221-4021-85FA-A6ABF278B3D2}"/>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70D4BA82-AAC9-4438-86E4-4001E9373406}"/>
              </a:ext>
            </a:extLst>
          </p:cNvPr>
          <p:cNvSpPr>
            <a:spLocks noGrp="1"/>
          </p:cNvSpPr>
          <p:nvPr>
            <p:ph type="sldNum" sz="quarter" idx="12"/>
          </p:nvPr>
        </p:nvSpPr>
        <p:spPr/>
        <p:txBody>
          <a:bodyPr/>
          <a:lstStyle/>
          <a:p>
            <a:fld id="{80F9F9A6-692B-44EA-8FB9-F7FA4DFD5D22}" type="slidenum">
              <a:rPr lang="en-GB" smtClean="0"/>
              <a:t>‹#›</a:t>
            </a:fld>
            <a:endParaRPr lang="en-GB"/>
          </a:p>
        </p:txBody>
      </p:sp>
    </p:spTree>
    <p:extLst>
      <p:ext uri="{BB962C8B-B14F-4D97-AF65-F5344CB8AC3E}">
        <p14:creationId xmlns:p14="http://schemas.microsoft.com/office/powerpoint/2010/main" val="617020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76A6E902-6BDE-491D-AE68-F8712698A8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8075D615-77EA-4F06-B4A0-5B7CC28EE7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E034A8A3-9BCC-4277-896F-B649C8F634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E31537-25F0-44FE-B0AA-480EBE3C9E16}" type="datetimeFigureOut">
              <a:rPr lang="en-GB" smtClean="0"/>
              <a:t>04/03/2020</a:t>
            </a:fld>
            <a:endParaRPr lang="en-GB"/>
          </a:p>
        </p:txBody>
      </p:sp>
      <p:sp>
        <p:nvSpPr>
          <p:cNvPr id="5" name="页脚占位符 4">
            <a:extLst>
              <a:ext uri="{FF2B5EF4-FFF2-40B4-BE49-F238E27FC236}">
                <a16:creationId xmlns:a16="http://schemas.microsoft.com/office/drawing/2014/main" id="{CCA8C458-B1EB-4908-AABA-CA809CB12A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灯片编号占位符 5">
            <a:extLst>
              <a:ext uri="{FF2B5EF4-FFF2-40B4-BE49-F238E27FC236}">
                <a16:creationId xmlns:a16="http://schemas.microsoft.com/office/drawing/2014/main" id="{4EEC0728-4E10-4CA8-9139-37485EF775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F9F9A6-692B-44EA-8FB9-F7FA4DFD5D22}" type="slidenum">
              <a:rPr lang="en-GB" smtClean="0"/>
              <a:t>‹#›</a:t>
            </a:fld>
            <a:endParaRPr lang="en-GB"/>
          </a:p>
        </p:txBody>
      </p:sp>
    </p:spTree>
    <p:extLst>
      <p:ext uri="{BB962C8B-B14F-4D97-AF65-F5344CB8AC3E}">
        <p14:creationId xmlns:p14="http://schemas.microsoft.com/office/powerpoint/2010/main" val="37517429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31BF4CD-8EDD-425E-A33A-74CEB1234012}"/>
              </a:ext>
            </a:extLst>
          </p:cNvPr>
          <p:cNvSpPr>
            <a:spLocks noGrp="1"/>
          </p:cNvSpPr>
          <p:nvPr>
            <p:ph type="ctrTitle"/>
          </p:nvPr>
        </p:nvSpPr>
        <p:spPr>
          <a:xfrm>
            <a:off x="360218" y="214746"/>
            <a:ext cx="11568545" cy="928254"/>
          </a:xfrm>
        </p:spPr>
        <p:txBody>
          <a:bodyPr>
            <a:normAutofit/>
          </a:bodyPr>
          <a:lstStyle/>
          <a:p>
            <a:r>
              <a:rPr lang="en-GB" b="1" i="1" dirty="0">
                <a:latin typeface="Arial Black" panose="020B0A04020102020204" pitchFamily="34" charset="0"/>
              </a:rPr>
              <a:t>C</a:t>
            </a:r>
            <a:r>
              <a:rPr lang="en-US" altLang="zh-CN" b="1" i="1" dirty="0" err="1">
                <a:latin typeface="Arial Black" panose="020B0A04020102020204" pitchFamily="34" charset="0"/>
              </a:rPr>
              <a:t>osta</a:t>
            </a:r>
            <a:r>
              <a:rPr lang="en-US" altLang="zh-CN" b="1" i="1" dirty="0">
                <a:latin typeface="Arial Black" panose="020B0A04020102020204" pitchFamily="34" charset="0"/>
              </a:rPr>
              <a:t> Coffee </a:t>
            </a:r>
            <a:endParaRPr lang="en-GB" b="1" i="1" dirty="0">
              <a:latin typeface="Arial Black" panose="020B0A04020102020204" pitchFamily="34" charset="0"/>
            </a:endParaRPr>
          </a:p>
        </p:txBody>
      </p:sp>
      <p:pic>
        <p:nvPicPr>
          <p:cNvPr id="5" name="图片 4">
            <a:extLst>
              <a:ext uri="{FF2B5EF4-FFF2-40B4-BE49-F238E27FC236}">
                <a16:creationId xmlns:a16="http://schemas.microsoft.com/office/drawing/2014/main" id="{9A33A788-46FC-43D3-ADB1-383C9B197E61}"/>
              </a:ext>
            </a:extLst>
          </p:cNvPr>
          <p:cNvPicPr>
            <a:picLocks noChangeAspect="1"/>
          </p:cNvPicPr>
          <p:nvPr/>
        </p:nvPicPr>
        <p:blipFill>
          <a:blip r:embed="rId4"/>
          <a:stretch>
            <a:fillRect/>
          </a:stretch>
        </p:blipFill>
        <p:spPr>
          <a:xfrm>
            <a:off x="9335587" y="7719"/>
            <a:ext cx="1950722" cy="1549334"/>
          </a:xfrm>
          <a:prstGeom prst="rect">
            <a:avLst/>
          </a:prstGeom>
        </p:spPr>
      </p:pic>
      <p:sp>
        <p:nvSpPr>
          <p:cNvPr id="3" name="副标题 2">
            <a:extLst>
              <a:ext uri="{FF2B5EF4-FFF2-40B4-BE49-F238E27FC236}">
                <a16:creationId xmlns:a16="http://schemas.microsoft.com/office/drawing/2014/main" id="{BE9565D5-C83D-4D3F-9F85-90A588C22CC2}"/>
              </a:ext>
            </a:extLst>
          </p:cNvPr>
          <p:cNvSpPr>
            <a:spLocks noGrp="1"/>
          </p:cNvSpPr>
          <p:nvPr>
            <p:ph type="subTitle" idx="1"/>
          </p:nvPr>
        </p:nvSpPr>
        <p:spPr>
          <a:xfrm>
            <a:off x="360217" y="1634044"/>
            <a:ext cx="11568546" cy="5514109"/>
          </a:xfrm>
        </p:spPr>
        <p:txBody>
          <a:bodyPr>
            <a:noAutofit/>
          </a:bodyPr>
          <a:lstStyle/>
          <a:p>
            <a:pPr algn="just"/>
            <a:r>
              <a:rPr lang="en-GB" altLang="zh-CN" sz="2800" dirty="0">
                <a:latin typeface="Times New Roman" panose="02020603050405020304" pitchFamily="18" charset="0"/>
                <a:cs typeface="Times New Roman" panose="02020603050405020304" pitchFamily="18" charset="0"/>
              </a:rPr>
              <a:t>Costa is world renowned coffee brand. </a:t>
            </a:r>
            <a:r>
              <a:rPr lang="en-US" altLang="zh-CN" sz="2800" dirty="0">
                <a:latin typeface="Times New Roman" panose="02020603050405020304" pitchFamily="18" charset="0"/>
                <a:cs typeface="Times New Roman" panose="02020603050405020304" pitchFamily="18" charset="0"/>
              </a:rPr>
              <a:t>It was built by </a:t>
            </a:r>
            <a:r>
              <a:rPr lang="en-GB" altLang="zh-CN" sz="2800" dirty="0">
                <a:latin typeface="Times New Roman" panose="02020603050405020304" pitchFamily="18" charset="0"/>
                <a:cs typeface="Times New Roman" panose="02020603050405020304" pitchFamily="18" charset="0"/>
              </a:rPr>
              <a:t>Brothers Sergio and Brun in London in 1971. In 1978, they opened first Costa coffee shop. Since 1999, Costa coffee began to expand their market to other countries. In 2006, Costa established the foundation that can improves the social and economic welfare of coffee-growing communities. At present, Costa open store in 31 countries. It is the largest and fastest growing coffee shop chain in the UK.</a:t>
            </a:r>
          </a:p>
          <a:p>
            <a:pPr algn="just"/>
            <a:endParaRPr lang="en-GB" altLang="zh-CN" sz="2800" dirty="0">
              <a:latin typeface="Times New Roman" panose="02020603050405020304" pitchFamily="18" charset="0"/>
              <a:cs typeface="Times New Roman" panose="02020603050405020304" pitchFamily="18" charset="0"/>
            </a:endParaRPr>
          </a:p>
          <a:p>
            <a:pPr algn="just"/>
            <a:r>
              <a:rPr lang="en-GB" altLang="zh-CN" sz="2800" dirty="0">
                <a:latin typeface="Times New Roman" panose="02020603050405020304" pitchFamily="18" charset="0"/>
                <a:cs typeface="Times New Roman" panose="02020603050405020304" pitchFamily="18" charset="0"/>
              </a:rPr>
              <a:t>In these years, the sales of Costa Coffee is decreasing. From September to November in 2017, the sales had fallen 1.5% in store in UK. The main reason of that is the fast pace of life make more and more people do not have time to drink coffee at store. </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4948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EE7E590-9EA4-4867-BFE0-2ED390AEE57A}"/>
              </a:ext>
            </a:extLst>
          </p:cNvPr>
          <p:cNvSpPr>
            <a:spLocks noGrp="1"/>
          </p:cNvSpPr>
          <p:nvPr>
            <p:ph type="title"/>
          </p:nvPr>
        </p:nvSpPr>
        <p:spPr>
          <a:xfrm>
            <a:off x="332509" y="124691"/>
            <a:ext cx="11506199" cy="983673"/>
          </a:xfrm>
        </p:spPr>
        <p:txBody>
          <a:bodyPr/>
          <a:lstStyle/>
          <a:p>
            <a:pPr algn="ctr"/>
            <a:r>
              <a:rPr lang="en-GB" b="1" dirty="0">
                <a:latin typeface="+mj-ea"/>
              </a:rPr>
              <a:t>Aim and objectives of Project</a:t>
            </a:r>
          </a:p>
        </p:txBody>
      </p:sp>
      <p:sp>
        <p:nvSpPr>
          <p:cNvPr id="3" name="内容占位符 2">
            <a:extLst>
              <a:ext uri="{FF2B5EF4-FFF2-40B4-BE49-F238E27FC236}">
                <a16:creationId xmlns:a16="http://schemas.microsoft.com/office/drawing/2014/main" id="{091D57FE-C946-4B91-8F22-2E1AA6A72C18}"/>
              </a:ext>
            </a:extLst>
          </p:cNvPr>
          <p:cNvSpPr>
            <a:spLocks noGrp="1"/>
          </p:cNvSpPr>
          <p:nvPr>
            <p:ph idx="1"/>
          </p:nvPr>
        </p:nvSpPr>
        <p:spPr>
          <a:xfrm>
            <a:off x="332509" y="914400"/>
            <a:ext cx="11651673" cy="5881255"/>
          </a:xfrm>
        </p:spPr>
        <p:txBody>
          <a:bodyPr>
            <a:normAutofit/>
          </a:bodyPr>
          <a:lstStyle/>
          <a:p>
            <a:pPr marL="0" indent="0">
              <a:buNone/>
            </a:pPr>
            <a:r>
              <a:rPr lang="en-GB" b="1" dirty="0">
                <a:latin typeface="Mongolian Baiti" panose="03000500000000000000" pitchFamily="66" charset="0"/>
                <a:cs typeface="Mongolian Baiti" panose="03000500000000000000" pitchFamily="66" charset="0"/>
              </a:rPr>
              <a:t>Aim: </a:t>
            </a:r>
            <a:r>
              <a:rPr lang="en-US" sz="2400" dirty="0">
                <a:latin typeface="Times New Roman" panose="02020603050405020304" pitchFamily="18" charset="0"/>
                <a:cs typeface="Times New Roman" panose="02020603050405020304" pitchFamily="18" charset="0"/>
              </a:rPr>
              <a:t>The aim of this project is to find the efficient method to increase ten percent total revenue by increasing sales of Costa’s Ready-to-drink coffee.</a:t>
            </a:r>
          </a:p>
          <a:p>
            <a:pPr marL="0" indent="0">
              <a:lnSpc>
                <a:spcPct val="100000"/>
              </a:lnSpc>
              <a:buNone/>
            </a:pPr>
            <a:r>
              <a:rPr lang="en-GB" b="1" dirty="0">
                <a:latin typeface="Mongolian Baiti" panose="03000500000000000000" pitchFamily="66" charset="0"/>
                <a:cs typeface="Mongolian Baiti" panose="03000500000000000000" pitchFamily="66" charset="0"/>
              </a:rPr>
              <a:t>Objectives </a:t>
            </a:r>
          </a:p>
          <a:p>
            <a:pPr marL="0" indent="0">
              <a:buNone/>
            </a:pPr>
            <a:r>
              <a:rPr lang="en-GB" altLang="zh-CN" sz="2400" dirty="0">
                <a:latin typeface="Times New Roman" panose="02020603050405020304" pitchFamily="18" charset="0"/>
                <a:cs typeface="Times New Roman" panose="02020603050405020304" pitchFamily="18" charset="0"/>
              </a:rPr>
              <a:t>Firstly, analysing the selling condition of Costa’s Ready-to-drink coffee and Costa’s revenue. </a:t>
            </a:r>
          </a:p>
          <a:p>
            <a:pPr marL="0" indent="0">
              <a:buNone/>
            </a:pPr>
            <a:r>
              <a:rPr lang="en-GB" altLang="zh-CN" sz="2400" dirty="0">
                <a:latin typeface="Times New Roman" panose="02020603050405020304" pitchFamily="18" charset="0"/>
                <a:cs typeface="Times New Roman" panose="02020603050405020304" pitchFamily="18" charset="0"/>
              </a:rPr>
              <a:t>Secondly, researching secondary resource to know whether Costa’s Ready-to-drink coffee have a good famous.</a:t>
            </a:r>
          </a:p>
          <a:p>
            <a:pPr marL="0" indent="0">
              <a:buNone/>
            </a:pPr>
            <a:r>
              <a:rPr lang="en-GB" altLang="zh-CN" sz="2400" dirty="0">
                <a:latin typeface="Times New Roman" panose="02020603050405020304" pitchFamily="18" charset="0"/>
                <a:cs typeface="Times New Roman" panose="02020603050405020304" pitchFamily="18" charset="0"/>
              </a:rPr>
              <a:t>Thirdly, comparing the revenue and sales condition with </a:t>
            </a:r>
            <a:r>
              <a:rPr lang="en-US" altLang="zh-CN" sz="2400" dirty="0">
                <a:latin typeface="Times New Roman" panose="02020603050405020304" pitchFamily="18" charset="0"/>
                <a:cs typeface="Times New Roman" panose="02020603050405020304" pitchFamily="18" charset="0"/>
              </a:rPr>
              <a:t>competitor’s</a:t>
            </a:r>
            <a:r>
              <a:rPr lang="en-GB" altLang="zh-CN" sz="2400" dirty="0">
                <a:latin typeface="Times New Roman" panose="02020603050405020304" pitchFamily="18" charset="0"/>
                <a:cs typeface="Times New Roman" panose="02020603050405020304" pitchFamily="18" charset="0"/>
              </a:rPr>
              <a:t> bottled coffee products. </a:t>
            </a:r>
          </a:p>
          <a:p>
            <a:pPr marL="0" indent="0">
              <a:buNone/>
            </a:pPr>
            <a:r>
              <a:rPr lang="en-GB" altLang="zh-CN" sz="2400" dirty="0">
                <a:latin typeface="Times New Roman" panose="02020603050405020304" pitchFamily="18" charset="0"/>
                <a:cs typeface="Times New Roman" panose="02020603050405020304" pitchFamily="18" charset="0"/>
              </a:rPr>
              <a:t>Finally, through secondary research and analysis to know the sales condition of Costa’s Ready-to-drink coffee and provide suggestions.</a:t>
            </a:r>
            <a:endParaRPr lang="zh-CN" altLang="zh-CN" sz="2400" dirty="0">
              <a:latin typeface="Times New Roman" panose="02020603050405020304" pitchFamily="18" charset="0"/>
              <a:cs typeface="Times New Roman" panose="02020603050405020304" pitchFamily="18" charset="0"/>
            </a:endParaRPr>
          </a:p>
          <a:p>
            <a:pPr marL="0" indent="0">
              <a:lnSpc>
                <a:spcPct val="100000"/>
              </a:lnSpc>
              <a:buNone/>
            </a:pPr>
            <a:r>
              <a:rPr lang="en-GB" b="1" dirty="0">
                <a:latin typeface="Mongolian Baiti" panose="03000500000000000000" pitchFamily="66" charset="0"/>
                <a:cs typeface="Mongolian Baiti" panose="03000500000000000000" pitchFamily="66" charset="0"/>
              </a:rPr>
              <a:t>Rational: </a:t>
            </a:r>
            <a:r>
              <a:rPr lang="en-GB" sz="2400" dirty="0">
                <a:latin typeface="Times New Roman" panose="02020603050405020304" pitchFamily="18" charset="0"/>
                <a:cs typeface="Times New Roman" panose="02020603050405020304" pitchFamily="18" charset="0"/>
              </a:rPr>
              <a:t>Costa Coffee meet </a:t>
            </a:r>
            <a:r>
              <a:rPr lang="en-GB" altLang="zh-CN" sz="2400" dirty="0">
                <a:latin typeface="Times New Roman" panose="02020603050405020304" pitchFamily="18" charset="0"/>
                <a:cs typeface="Times New Roman" panose="02020603050405020304" pitchFamily="18" charset="0"/>
              </a:rPr>
              <a:t>bottleneck problem. The growth rate of revenue is limited. The may reason is people do not have time to drink coffee in store and more and more  people like online shopping. They prefer to drink coffee at home. So, bottled coffee in a rational method to change this condition. </a:t>
            </a:r>
            <a:endParaRPr lang="en-GB" sz="2400" dirty="0">
              <a:latin typeface="Times New Roman" panose="02020603050405020304" pitchFamily="18" charset="0"/>
              <a:cs typeface="Times New Roman" panose="02020603050405020304" pitchFamily="18" charset="0"/>
            </a:endParaRPr>
          </a:p>
          <a:p>
            <a:pPr marL="0" indent="0">
              <a:lnSpc>
                <a:spcPct val="100000"/>
              </a:lnSpc>
              <a:buNone/>
            </a:pPr>
            <a:endParaRPr lang="en-GB" b="1" dirty="0">
              <a:latin typeface="Mongolian Baiti" panose="03000500000000000000" pitchFamily="66" charset="0"/>
              <a:cs typeface="Mongolian Baiti" panose="03000500000000000000" pitchFamily="66" charset="0"/>
            </a:endParaRPr>
          </a:p>
        </p:txBody>
      </p:sp>
    </p:spTree>
    <p:extLst>
      <p:ext uri="{BB962C8B-B14F-4D97-AF65-F5344CB8AC3E}">
        <p14:creationId xmlns:p14="http://schemas.microsoft.com/office/powerpoint/2010/main" val="4179923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254CF85-D411-48FC-AC14-697E9796B1D4}"/>
              </a:ext>
            </a:extLst>
          </p:cNvPr>
          <p:cNvSpPr>
            <a:spLocks noGrp="1"/>
          </p:cNvSpPr>
          <p:nvPr>
            <p:ph type="title"/>
          </p:nvPr>
        </p:nvSpPr>
        <p:spPr>
          <a:xfrm>
            <a:off x="415637" y="178088"/>
            <a:ext cx="11291454" cy="895639"/>
          </a:xfrm>
        </p:spPr>
        <p:txBody>
          <a:bodyPr/>
          <a:lstStyle/>
          <a:p>
            <a:r>
              <a:rPr lang="en-GB" b="1" dirty="0">
                <a:latin typeface="+mj-ea"/>
              </a:rPr>
              <a:t>Research method </a:t>
            </a:r>
          </a:p>
        </p:txBody>
      </p:sp>
      <p:pic>
        <p:nvPicPr>
          <p:cNvPr id="4" name="图片 3">
            <a:extLst>
              <a:ext uri="{FF2B5EF4-FFF2-40B4-BE49-F238E27FC236}">
                <a16:creationId xmlns:a16="http://schemas.microsoft.com/office/drawing/2014/main" id="{772862D3-E6B2-4581-84F3-EFAD38FB795E}"/>
              </a:ext>
            </a:extLst>
          </p:cNvPr>
          <p:cNvPicPr>
            <a:picLocks noChangeAspect="1"/>
          </p:cNvPicPr>
          <p:nvPr/>
        </p:nvPicPr>
        <p:blipFill>
          <a:blip r:embed="rId3"/>
          <a:stretch>
            <a:fillRect/>
          </a:stretch>
        </p:blipFill>
        <p:spPr>
          <a:xfrm>
            <a:off x="9231084" y="0"/>
            <a:ext cx="1950722" cy="1549334"/>
          </a:xfrm>
          <a:prstGeom prst="rect">
            <a:avLst/>
          </a:prstGeom>
        </p:spPr>
      </p:pic>
      <p:sp>
        <p:nvSpPr>
          <p:cNvPr id="3" name="内容占位符 2">
            <a:extLst>
              <a:ext uri="{FF2B5EF4-FFF2-40B4-BE49-F238E27FC236}">
                <a16:creationId xmlns:a16="http://schemas.microsoft.com/office/drawing/2014/main" id="{C88F71AD-D622-4610-BCB8-AA46FDF6C115}"/>
              </a:ext>
            </a:extLst>
          </p:cNvPr>
          <p:cNvSpPr>
            <a:spLocks noGrp="1"/>
          </p:cNvSpPr>
          <p:nvPr>
            <p:ph idx="1"/>
          </p:nvPr>
        </p:nvSpPr>
        <p:spPr>
          <a:xfrm>
            <a:off x="415637" y="1073727"/>
            <a:ext cx="11291454" cy="5527964"/>
          </a:xfrm>
        </p:spPr>
        <p:txBody>
          <a:bodyPr>
            <a:normAutofit/>
          </a:bodyPr>
          <a:lstStyle/>
          <a:p>
            <a:pPr marL="0" indent="0">
              <a:buNone/>
            </a:pPr>
            <a:r>
              <a:rPr lang="en-GB" altLang="zh-CN" sz="3600" b="1" dirty="0">
                <a:latin typeface="Times New Roman" panose="02020603050405020304" pitchFamily="18" charset="0"/>
                <a:cs typeface="Times New Roman" panose="02020603050405020304" pitchFamily="18" charset="0"/>
              </a:rPr>
              <a:t>Secondary Research</a:t>
            </a:r>
          </a:p>
          <a:p>
            <a:pPr marL="0" indent="0">
              <a:buNone/>
            </a:pPr>
            <a:r>
              <a:rPr lang="en-GB" altLang="zh-CN" dirty="0">
                <a:latin typeface="Times New Roman" panose="02020603050405020304" pitchFamily="18" charset="0"/>
                <a:cs typeface="Times New Roman" panose="02020603050405020304" pitchFamily="18" charset="0"/>
              </a:rPr>
              <a:t>In secondary research, people can cite other people’s reports or analysis to analyse themselves project. That can help people to collect significant amount of data by tremendous methods.</a:t>
            </a:r>
          </a:p>
          <a:p>
            <a:pPr marL="0" indent="0">
              <a:buNone/>
            </a:pPr>
            <a:r>
              <a:rPr lang="en-GB" altLang="zh-CN" dirty="0">
                <a:latin typeface="Times New Roman" panose="02020603050405020304" pitchFamily="18" charset="0"/>
                <a:cs typeface="Times New Roman" panose="02020603050405020304" pitchFamily="18" charset="0"/>
              </a:rPr>
              <a:t>Statistics in annual report. </a:t>
            </a:r>
          </a:p>
          <a:p>
            <a:pPr marL="0" indent="0">
              <a:buNone/>
            </a:pPr>
            <a:r>
              <a:rPr lang="en-GB" altLang="zh-CN" dirty="0">
                <a:latin typeface="Times New Roman" panose="02020603050405020304" pitchFamily="18" charset="0"/>
                <a:cs typeface="Times New Roman" panose="02020603050405020304" pitchFamily="18" charset="0"/>
              </a:rPr>
              <a:t>Background literature in official website and news. </a:t>
            </a:r>
          </a:p>
          <a:p>
            <a:pPr marL="0" indent="0">
              <a:buNone/>
            </a:pPr>
            <a:r>
              <a:rPr lang="en-GB" altLang="zh-CN" dirty="0">
                <a:latin typeface="Times New Roman" panose="02020603050405020304" pitchFamily="18" charset="0"/>
                <a:cs typeface="Times New Roman" panose="02020603050405020304" pitchFamily="18" charset="0"/>
              </a:rPr>
              <a:t>Sales condition in survey. </a:t>
            </a:r>
          </a:p>
          <a:p>
            <a:pPr marL="0" indent="0">
              <a:buNone/>
            </a:pPr>
            <a:endParaRPr lang="en-GB" altLang="zh-CN" sz="2400" b="1" dirty="0">
              <a:latin typeface="Times New Roman" panose="02020603050405020304" pitchFamily="18" charset="0"/>
              <a:cs typeface="Times New Roman" panose="02020603050405020304" pitchFamily="18" charset="0"/>
            </a:endParaRPr>
          </a:p>
          <a:p>
            <a:pPr marL="0" indent="0">
              <a:buNone/>
            </a:pPr>
            <a:r>
              <a:rPr lang="en-GB" altLang="zh-CN" dirty="0">
                <a:latin typeface="Times New Roman" panose="02020603050405020304" pitchFamily="18" charset="0"/>
                <a:cs typeface="Times New Roman" panose="02020603050405020304" pitchFamily="18" charset="0"/>
              </a:rPr>
              <a:t>Secondary research can save time,</a:t>
            </a:r>
          </a:p>
          <a:p>
            <a:pPr marL="0" indent="0">
              <a:buNone/>
            </a:pPr>
            <a:r>
              <a:rPr lang="en-GB" altLang="zh-CN" dirty="0">
                <a:latin typeface="Times New Roman" panose="02020603050405020304" pitchFamily="18" charset="0"/>
                <a:cs typeface="Times New Roman" panose="02020603050405020304" pitchFamily="18" charset="0"/>
              </a:rPr>
              <a:t>provide tremendous information and statistics</a:t>
            </a:r>
          </a:p>
          <a:p>
            <a:pPr marL="0" indent="0">
              <a:buNone/>
            </a:pPr>
            <a:endParaRPr lang="en-GB" altLang="zh-CN"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7519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5D9BBC9-3794-4E42-AB13-7623EAC778C9}"/>
              </a:ext>
            </a:extLst>
          </p:cNvPr>
          <p:cNvSpPr>
            <a:spLocks noGrp="1"/>
          </p:cNvSpPr>
          <p:nvPr>
            <p:ph type="title"/>
          </p:nvPr>
        </p:nvSpPr>
        <p:spPr>
          <a:xfrm>
            <a:off x="263236" y="124691"/>
            <a:ext cx="11589328" cy="1032165"/>
          </a:xfrm>
        </p:spPr>
        <p:txBody>
          <a:bodyPr/>
          <a:lstStyle/>
          <a:p>
            <a:r>
              <a:rPr lang="en-GB" b="1" dirty="0">
                <a:latin typeface="+mj-ea"/>
              </a:rPr>
              <a:t>Background literature </a:t>
            </a:r>
          </a:p>
        </p:txBody>
      </p:sp>
      <p:sp>
        <p:nvSpPr>
          <p:cNvPr id="3" name="内容占位符 2">
            <a:extLst>
              <a:ext uri="{FF2B5EF4-FFF2-40B4-BE49-F238E27FC236}">
                <a16:creationId xmlns:a16="http://schemas.microsoft.com/office/drawing/2014/main" id="{010850C8-D6D1-439C-86DC-606B552DBC20}"/>
              </a:ext>
            </a:extLst>
          </p:cNvPr>
          <p:cNvSpPr>
            <a:spLocks noGrp="1"/>
          </p:cNvSpPr>
          <p:nvPr>
            <p:ph idx="1"/>
          </p:nvPr>
        </p:nvSpPr>
        <p:spPr>
          <a:xfrm>
            <a:off x="263237" y="1156856"/>
            <a:ext cx="11665527" cy="5631871"/>
          </a:xfrm>
        </p:spPr>
        <p:txBody>
          <a:bodyPr>
            <a:normAutofit/>
          </a:bodyPr>
          <a:lstStyle/>
          <a:p>
            <a:pPr marL="0" indent="0">
              <a:buNone/>
            </a:pPr>
            <a:r>
              <a:rPr lang="en-GB" altLang="zh-CN" dirty="0">
                <a:latin typeface="Times New Roman" panose="02020603050405020304" pitchFamily="18" charset="0"/>
                <a:cs typeface="Times New Roman" panose="02020603050405020304" pitchFamily="18" charset="0"/>
              </a:rPr>
              <a:t>The Costa store total revenue decreased 1.5% in British store since September to November in 2017.</a:t>
            </a:r>
            <a:r>
              <a:rPr lang="en-US" altLang="zh-CN" dirty="0">
                <a:latin typeface="Times New Roman" panose="02020603050405020304" pitchFamily="18" charset="0"/>
                <a:cs typeface="Times New Roman" panose="02020603050405020304" pitchFamily="18" charset="0"/>
              </a:rPr>
              <a:t> The main factors is structural change to the online shopping and increasingly number of people have </a:t>
            </a:r>
            <a:r>
              <a:rPr lang="en-GB" altLang="zh-CN" dirty="0">
                <a:latin typeface="Times New Roman" panose="02020603050405020304" pitchFamily="18" charset="0"/>
                <a:cs typeface="Times New Roman" panose="02020603050405020304" pitchFamily="18" charset="0"/>
              </a:rPr>
              <a:t>fast pace of life</a:t>
            </a:r>
            <a:r>
              <a:rPr lang="en-US" altLang="zh-CN" dirty="0">
                <a:latin typeface="Times New Roman" panose="02020603050405020304" pitchFamily="18" charset="0"/>
                <a:cs typeface="Times New Roman" panose="02020603050405020304" pitchFamily="18" charset="0"/>
              </a:rPr>
              <a:t>. </a:t>
            </a:r>
          </a:p>
          <a:p>
            <a:pPr marL="0" indent="0">
              <a:buNone/>
            </a:pPr>
            <a:endParaRPr lang="en-GB" altLang="zh-CN" sz="2400" dirty="0">
              <a:latin typeface="Times New Roman" panose="02020603050405020304" pitchFamily="18" charset="0"/>
              <a:cs typeface="Times New Roman" panose="02020603050405020304" pitchFamily="18" charset="0"/>
            </a:endParaRPr>
          </a:p>
          <a:p>
            <a:pPr marL="0" indent="0">
              <a:buNone/>
            </a:pPr>
            <a:r>
              <a:rPr lang="en-GB" altLang="zh-CN" dirty="0">
                <a:latin typeface="Times New Roman" panose="02020603050405020304" pitchFamily="18" charset="0"/>
                <a:cs typeface="Times New Roman" panose="02020603050405020304" pitchFamily="18" charset="0"/>
              </a:rPr>
              <a:t>Costa also publish new more profitable and attractive coffee products, but that also do not improve their sales and margins. In these years, there are some new brand of coffee appear which have the big influence of market. Such as, </a:t>
            </a:r>
            <a:r>
              <a:rPr lang="en-GB" altLang="zh-CN" dirty="0" err="1">
                <a:latin typeface="Times New Roman" panose="02020603050405020304" pitchFamily="18" charset="0"/>
                <a:cs typeface="Times New Roman" panose="02020603050405020304" pitchFamily="18" charset="0"/>
              </a:rPr>
              <a:t>Luckin</a:t>
            </a:r>
            <a:r>
              <a:rPr lang="en-GB" altLang="zh-CN" dirty="0">
                <a:latin typeface="Times New Roman" panose="02020603050405020304" pitchFamily="18" charset="0"/>
                <a:cs typeface="Times New Roman" panose="02020603050405020304" pitchFamily="18" charset="0"/>
              </a:rPr>
              <a:t> coffee, </a:t>
            </a:r>
            <a:r>
              <a:rPr lang="en-GB" altLang="zh-CN" dirty="0" err="1">
                <a:latin typeface="Times New Roman" panose="02020603050405020304" pitchFamily="18" charset="0"/>
                <a:cs typeface="Times New Roman" panose="02020603050405020304" pitchFamily="18" charset="0"/>
              </a:rPr>
              <a:t>Sandows</a:t>
            </a:r>
            <a:r>
              <a:rPr lang="en-GB" altLang="zh-CN" dirty="0">
                <a:latin typeface="Times New Roman" panose="02020603050405020304" pitchFamily="18" charset="0"/>
                <a:cs typeface="Times New Roman" panose="02020603050405020304" pitchFamily="18" charset="0"/>
              </a:rPr>
              <a:t> and Berry Beans. </a:t>
            </a:r>
            <a:endParaRPr lang="zh-CN" altLang="zh-CN"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0438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8C21D4C-D862-4083-A369-04985C764DBB}"/>
              </a:ext>
            </a:extLst>
          </p:cNvPr>
          <p:cNvSpPr>
            <a:spLocks noGrp="1"/>
          </p:cNvSpPr>
          <p:nvPr>
            <p:ph type="title"/>
          </p:nvPr>
        </p:nvSpPr>
        <p:spPr>
          <a:xfrm>
            <a:off x="318655" y="365126"/>
            <a:ext cx="11395363" cy="861002"/>
          </a:xfrm>
        </p:spPr>
        <p:txBody>
          <a:bodyPr/>
          <a:lstStyle/>
          <a:p>
            <a:r>
              <a:rPr lang="en-GB" b="1" dirty="0">
                <a:latin typeface="+mj-ea"/>
              </a:rPr>
              <a:t>Conclusion</a:t>
            </a:r>
            <a:r>
              <a:rPr lang="en-GB" dirty="0"/>
              <a:t> </a:t>
            </a:r>
          </a:p>
        </p:txBody>
      </p:sp>
      <p:pic>
        <p:nvPicPr>
          <p:cNvPr id="4" name="图片 3">
            <a:extLst>
              <a:ext uri="{FF2B5EF4-FFF2-40B4-BE49-F238E27FC236}">
                <a16:creationId xmlns:a16="http://schemas.microsoft.com/office/drawing/2014/main" id="{0FBD7545-7571-432E-84A6-74DBB60E7EC1}"/>
              </a:ext>
            </a:extLst>
          </p:cNvPr>
          <p:cNvPicPr>
            <a:picLocks noChangeAspect="1"/>
          </p:cNvPicPr>
          <p:nvPr/>
        </p:nvPicPr>
        <p:blipFill>
          <a:blip r:embed="rId3"/>
          <a:stretch>
            <a:fillRect/>
          </a:stretch>
        </p:blipFill>
        <p:spPr>
          <a:xfrm>
            <a:off x="9022078" y="0"/>
            <a:ext cx="1950722" cy="1549334"/>
          </a:xfrm>
          <a:prstGeom prst="rect">
            <a:avLst/>
          </a:prstGeom>
        </p:spPr>
      </p:pic>
      <p:sp>
        <p:nvSpPr>
          <p:cNvPr id="3" name="内容占位符 2">
            <a:extLst>
              <a:ext uri="{FF2B5EF4-FFF2-40B4-BE49-F238E27FC236}">
                <a16:creationId xmlns:a16="http://schemas.microsoft.com/office/drawing/2014/main" id="{036C94FF-127B-45A9-9827-300D55E115F6}"/>
              </a:ext>
            </a:extLst>
          </p:cNvPr>
          <p:cNvSpPr>
            <a:spLocks noGrp="1"/>
          </p:cNvSpPr>
          <p:nvPr>
            <p:ph idx="1"/>
          </p:nvPr>
        </p:nvSpPr>
        <p:spPr>
          <a:xfrm>
            <a:off x="318655" y="1655619"/>
            <a:ext cx="11395363" cy="5299363"/>
          </a:xfrm>
        </p:spPr>
        <p:txBody>
          <a:bodyPr/>
          <a:lstStyle/>
          <a:p>
            <a:pPr marL="0" indent="0">
              <a:buNone/>
            </a:pPr>
            <a:r>
              <a:rPr lang="en-US" altLang="zh-CN" dirty="0">
                <a:latin typeface="Times New Roman" panose="02020603050405020304" pitchFamily="18" charset="0"/>
                <a:cs typeface="Times New Roman" panose="02020603050405020304" pitchFamily="18" charset="0"/>
              </a:rPr>
              <a:t>After Costa accept this project. I hope Costa can increase 10 percent revenue by increasing the sales of Ready-to-drink coffee. </a:t>
            </a:r>
          </a:p>
          <a:p>
            <a:pPr marL="0" indent="0">
              <a:buNone/>
            </a:pPr>
            <a:endParaRPr lang="en-US" altLang="zh-CN" dirty="0">
              <a:latin typeface="Times New Roman" panose="02020603050405020304" pitchFamily="18" charset="0"/>
              <a:cs typeface="Times New Roman" panose="02020603050405020304" pitchFamily="18" charset="0"/>
            </a:endParaRPr>
          </a:p>
          <a:p>
            <a:pPr marL="0" indent="0">
              <a:buNone/>
            </a:pPr>
            <a:r>
              <a:rPr lang="en-US" altLang="zh-CN" dirty="0">
                <a:latin typeface="Times New Roman" panose="02020603050405020304" pitchFamily="18" charset="0"/>
                <a:cs typeface="Times New Roman" panose="02020603050405020304" pitchFamily="18" charset="0"/>
              </a:rPr>
              <a:t>I want to further understand the operation of Costa Coffee. Merchandising</a:t>
            </a:r>
          </a:p>
          <a:p>
            <a:pPr marL="0" indent="0">
              <a:buNone/>
            </a:pPr>
            <a:r>
              <a:rPr lang="en-US" altLang="zh-CN" dirty="0">
                <a:latin typeface="Times New Roman" panose="02020603050405020304" pitchFamily="18" charset="0"/>
                <a:cs typeface="Times New Roman" panose="02020603050405020304" pitchFamily="18" charset="0"/>
              </a:rPr>
              <a:t>Sales promotion </a:t>
            </a:r>
          </a:p>
          <a:p>
            <a:pPr marL="0" indent="0">
              <a:buNone/>
            </a:pPr>
            <a:r>
              <a:rPr lang="en-US" altLang="zh-CN" dirty="0">
                <a:latin typeface="Times New Roman" panose="02020603050405020304" pitchFamily="18" charset="0"/>
                <a:cs typeface="Times New Roman" panose="02020603050405020304" pitchFamily="18" charset="0"/>
              </a:rPr>
              <a:t>Management.</a:t>
            </a:r>
          </a:p>
          <a:p>
            <a:pPr marL="0" indent="0">
              <a:buNone/>
            </a:pPr>
            <a:endParaRPr lang="en-GB" dirty="0"/>
          </a:p>
        </p:txBody>
      </p:sp>
    </p:spTree>
    <p:extLst>
      <p:ext uri="{BB962C8B-B14F-4D97-AF65-F5344CB8AC3E}">
        <p14:creationId xmlns:p14="http://schemas.microsoft.com/office/powerpoint/2010/main" val="527551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320E135-2D92-4712-B783-348B13FB66B7}"/>
              </a:ext>
            </a:extLst>
          </p:cNvPr>
          <p:cNvSpPr>
            <a:spLocks noGrp="1"/>
          </p:cNvSpPr>
          <p:nvPr>
            <p:ph type="title"/>
          </p:nvPr>
        </p:nvSpPr>
        <p:spPr>
          <a:xfrm>
            <a:off x="471055" y="365126"/>
            <a:ext cx="11139054" cy="867930"/>
          </a:xfrm>
        </p:spPr>
        <p:txBody>
          <a:bodyPr>
            <a:normAutofit/>
          </a:bodyPr>
          <a:lstStyle/>
          <a:p>
            <a:r>
              <a:rPr lang="en-GB" altLang="zh-CN" b="1" dirty="0">
                <a:latin typeface="+mj-ea"/>
              </a:rPr>
              <a:t>R</a:t>
            </a:r>
            <a:r>
              <a:rPr lang="en-US" altLang="zh-CN" b="1" dirty="0" err="1">
                <a:latin typeface="+mj-ea"/>
              </a:rPr>
              <a:t>eference</a:t>
            </a:r>
            <a:endParaRPr lang="en-GB" b="1" dirty="0">
              <a:latin typeface="+mj-ea"/>
            </a:endParaRPr>
          </a:p>
        </p:txBody>
      </p:sp>
      <p:pic>
        <p:nvPicPr>
          <p:cNvPr id="4" name="图片 3">
            <a:extLst>
              <a:ext uri="{FF2B5EF4-FFF2-40B4-BE49-F238E27FC236}">
                <a16:creationId xmlns:a16="http://schemas.microsoft.com/office/drawing/2014/main" id="{FCA95470-D29B-4C70-9266-6CF7D9B29AB7}"/>
              </a:ext>
            </a:extLst>
          </p:cNvPr>
          <p:cNvPicPr>
            <a:picLocks noChangeAspect="1"/>
          </p:cNvPicPr>
          <p:nvPr/>
        </p:nvPicPr>
        <p:blipFill>
          <a:blip r:embed="rId3"/>
          <a:stretch>
            <a:fillRect/>
          </a:stretch>
        </p:blipFill>
        <p:spPr>
          <a:xfrm>
            <a:off x="9022078" y="0"/>
            <a:ext cx="1950722" cy="1549334"/>
          </a:xfrm>
          <a:prstGeom prst="rect">
            <a:avLst/>
          </a:prstGeom>
        </p:spPr>
      </p:pic>
      <p:sp>
        <p:nvSpPr>
          <p:cNvPr id="3" name="内容占位符 2">
            <a:extLst>
              <a:ext uri="{FF2B5EF4-FFF2-40B4-BE49-F238E27FC236}">
                <a16:creationId xmlns:a16="http://schemas.microsoft.com/office/drawing/2014/main" id="{79A6A911-0804-4907-8BC5-6725C0473735}"/>
              </a:ext>
            </a:extLst>
          </p:cNvPr>
          <p:cNvSpPr>
            <a:spLocks noGrp="1"/>
          </p:cNvSpPr>
          <p:nvPr>
            <p:ph idx="1"/>
          </p:nvPr>
        </p:nvSpPr>
        <p:spPr>
          <a:xfrm>
            <a:off x="471055" y="1461655"/>
            <a:ext cx="11139054" cy="5264727"/>
          </a:xfrm>
        </p:spPr>
        <p:txBody>
          <a:bodyPr>
            <a:normAutofit lnSpcReduction="10000"/>
          </a:bodyPr>
          <a:lstStyle/>
          <a:p>
            <a:r>
              <a:rPr lang="en-GB" altLang="zh-CN" dirty="0">
                <a:latin typeface="Times New Roman" panose="02020603050405020304" pitchFamily="18" charset="0"/>
                <a:cs typeface="Times New Roman" panose="02020603050405020304" pitchFamily="18" charset="0"/>
              </a:rPr>
              <a:t>Stefan, A. (2014) ‘The effectiveness of sales promotion tools: customers’ perspective’, </a:t>
            </a:r>
            <a:r>
              <a:rPr lang="en-GB" altLang="zh-CN" i="1" dirty="0" err="1">
                <a:latin typeface="Times New Roman" panose="02020603050405020304" pitchFamily="18" charset="0"/>
                <a:cs typeface="Times New Roman" panose="02020603050405020304" pitchFamily="18" charset="0"/>
              </a:rPr>
              <a:t>Aktual'ni</a:t>
            </a:r>
            <a:r>
              <a:rPr lang="en-GB" altLang="zh-CN" i="1" dirty="0">
                <a:latin typeface="Times New Roman" panose="02020603050405020304" pitchFamily="18" charset="0"/>
                <a:cs typeface="Times New Roman" panose="02020603050405020304" pitchFamily="18" charset="0"/>
              </a:rPr>
              <a:t> </a:t>
            </a:r>
            <a:r>
              <a:rPr lang="en-GB" altLang="zh-CN" i="1" dirty="0" err="1">
                <a:latin typeface="Times New Roman" panose="02020603050405020304" pitchFamily="18" charset="0"/>
                <a:cs typeface="Times New Roman" panose="02020603050405020304" pitchFamily="18" charset="0"/>
              </a:rPr>
              <a:t>Problemy</a:t>
            </a:r>
            <a:r>
              <a:rPr lang="en-GB" altLang="zh-CN" i="1" dirty="0">
                <a:latin typeface="Times New Roman" panose="02020603050405020304" pitchFamily="18" charset="0"/>
                <a:cs typeface="Times New Roman" panose="02020603050405020304" pitchFamily="18" charset="0"/>
              </a:rPr>
              <a:t> </a:t>
            </a:r>
            <a:r>
              <a:rPr lang="en-GB" altLang="zh-CN" i="1" dirty="0" err="1">
                <a:latin typeface="Times New Roman" panose="02020603050405020304" pitchFamily="18" charset="0"/>
                <a:cs typeface="Times New Roman" panose="02020603050405020304" pitchFamily="18" charset="0"/>
              </a:rPr>
              <a:t>Ekonomiky</a:t>
            </a:r>
            <a:r>
              <a:rPr lang="en-GB" altLang="zh-CN" i="1" dirty="0">
                <a:latin typeface="Times New Roman" panose="02020603050405020304" pitchFamily="18" charset="0"/>
                <a:cs typeface="Times New Roman" panose="02020603050405020304" pitchFamily="18" charset="0"/>
              </a:rPr>
              <a:t> = Actual Problems in Economics, </a:t>
            </a:r>
            <a:r>
              <a:rPr lang="en-GB" altLang="zh-CN" dirty="0">
                <a:latin typeface="Times New Roman" panose="02020603050405020304" pitchFamily="18" charset="0"/>
                <a:cs typeface="Times New Roman" panose="02020603050405020304" pitchFamily="18" charset="0"/>
              </a:rPr>
              <a:t>1:162, pp. 142-151</a:t>
            </a:r>
            <a:endParaRPr lang="zh-CN" altLang="zh-CN" dirty="0">
              <a:latin typeface="Times New Roman" panose="02020603050405020304" pitchFamily="18" charset="0"/>
              <a:cs typeface="Times New Roman" panose="02020603050405020304" pitchFamily="18" charset="0"/>
            </a:endParaRPr>
          </a:p>
          <a:p>
            <a:r>
              <a:rPr lang="en-GB" altLang="zh-CN" dirty="0">
                <a:latin typeface="Times New Roman" panose="02020603050405020304" pitchFamily="18" charset="0"/>
                <a:cs typeface="Times New Roman" panose="02020603050405020304" pitchFamily="18" charset="0"/>
              </a:rPr>
              <a:t>Martin, F and Jerome, K. (2015) ‘Sales Promotion Management in Retailing: Tasks, Benchmarks, and Future Trends’, </a:t>
            </a:r>
            <a:r>
              <a:rPr lang="en-GB" altLang="zh-CN" i="1" dirty="0">
                <a:latin typeface="Times New Roman" panose="02020603050405020304" pitchFamily="18" charset="0"/>
                <a:cs typeface="Times New Roman" panose="02020603050405020304" pitchFamily="18" charset="0"/>
              </a:rPr>
              <a:t>Marketing Review St. Gallen,</a:t>
            </a:r>
            <a:r>
              <a:rPr lang="en-GB" altLang="zh-CN" dirty="0">
                <a:latin typeface="Times New Roman" panose="02020603050405020304" pitchFamily="18" charset="0"/>
                <a:cs typeface="Times New Roman" panose="02020603050405020304" pitchFamily="18" charset="0"/>
              </a:rPr>
              <a:t> 32:3, pp. 67-77</a:t>
            </a:r>
            <a:endParaRPr lang="zh-CN" altLang="zh-CN" dirty="0">
              <a:latin typeface="Times New Roman" panose="02020603050405020304" pitchFamily="18" charset="0"/>
              <a:cs typeface="Times New Roman" panose="02020603050405020304" pitchFamily="18" charset="0"/>
            </a:endParaRPr>
          </a:p>
          <a:p>
            <a:r>
              <a:rPr lang="en-GB" altLang="zh-CN" dirty="0">
                <a:latin typeface="Times New Roman" panose="02020603050405020304" pitchFamily="18" charset="0"/>
                <a:cs typeface="Times New Roman" panose="02020603050405020304" pitchFamily="18" charset="0"/>
              </a:rPr>
              <a:t>Don, E.S and Martin, P. B. (2014) ‘Sales promotion influencing consumer brand preferences/purchases’, </a:t>
            </a:r>
            <a:r>
              <a:rPr lang="en-GB" altLang="zh-CN" i="1" dirty="0">
                <a:latin typeface="Times New Roman" panose="02020603050405020304" pitchFamily="18" charset="0"/>
                <a:cs typeface="Times New Roman" panose="02020603050405020304" pitchFamily="18" charset="0"/>
              </a:rPr>
              <a:t>The Journal of Consumer Marketing,</a:t>
            </a:r>
            <a:r>
              <a:rPr lang="en-GB" altLang="zh-CN" dirty="0">
                <a:latin typeface="Times New Roman" panose="02020603050405020304" pitchFamily="18" charset="0"/>
                <a:cs typeface="Times New Roman" panose="02020603050405020304" pitchFamily="18" charset="0"/>
              </a:rPr>
              <a:t> 31:3, pp. 212-217</a:t>
            </a:r>
            <a:endParaRPr lang="zh-CN" altLang="zh-CN" dirty="0">
              <a:latin typeface="Times New Roman" panose="02020603050405020304" pitchFamily="18" charset="0"/>
              <a:cs typeface="Times New Roman" panose="02020603050405020304" pitchFamily="18" charset="0"/>
            </a:endParaRPr>
          </a:p>
          <a:p>
            <a:r>
              <a:rPr lang="en-GB" altLang="zh-CN" dirty="0">
                <a:latin typeface="Times New Roman" panose="02020603050405020304" pitchFamily="18" charset="0"/>
                <a:cs typeface="Times New Roman" panose="02020603050405020304" pitchFamily="18" charset="0"/>
              </a:rPr>
              <a:t>Doyle. C, (2011) ‘</a:t>
            </a:r>
            <a:r>
              <a:rPr lang="en-GB" altLang="zh-CN" i="1" dirty="0">
                <a:latin typeface="Times New Roman" panose="02020603050405020304" pitchFamily="18" charset="0"/>
                <a:cs typeface="Times New Roman" panose="02020603050405020304" pitchFamily="18" charset="0"/>
              </a:rPr>
              <a:t>Secondary Research’</a:t>
            </a:r>
            <a:r>
              <a:rPr lang="en-GB" altLang="zh-CN" dirty="0">
                <a:latin typeface="Times New Roman" panose="02020603050405020304" pitchFamily="18" charset="0"/>
                <a:cs typeface="Times New Roman" panose="02020603050405020304" pitchFamily="18" charset="0"/>
              </a:rPr>
              <a:t> Dictionary of Marketing, 3rd </a:t>
            </a:r>
            <a:r>
              <a:rPr lang="en-GB" altLang="zh-CN" dirty="0" err="1">
                <a:latin typeface="Times New Roman" panose="02020603050405020304" pitchFamily="18" charset="0"/>
                <a:cs typeface="Times New Roman" panose="02020603050405020304" pitchFamily="18" charset="0"/>
              </a:rPr>
              <a:t>edn</a:t>
            </a:r>
            <a:r>
              <a:rPr lang="en-GB" altLang="zh-CN" dirty="0">
                <a:latin typeface="Times New Roman" panose="02020603050405020304" pitchFamily="18" charset="0"/>
                <a:cs typeface="Times New Roman" panose="02020603050405020304" pitchFamily="18" charset="0"/>
              </a:rPr>
              <a:t>. Oxford University Press</a:t>
            </a:r>
            <a:endParaRPr lang="zh-CN" altLang="zh-CN" dirty="0">
              <a:latin typeface="Times New Roman" panose="02020603050405020304" pitchFamily="18" charset="0"/>
              <a:cs typeface="Times New Roman" panose="02020603050405020304" pitchFamily="18" charset="0"/>
            </a:endParaRPr>
          </a:p>
          <a:p>
            <a:r>
              <a:rPr lang="en-GB" altLang="zh-CN" dirty="0" err="1">
                <a:latin typeface="Times New Roman" panose="02020603050405020304" pitchFamily="18" charset="0"/>
                <a:cs typeface="Times New Roman" panose="02020603050405020304" pitchFamily="18" charset="0"/>
              </a:rPr>
              <a:t>Toader</a:t>
            </a:r>
            <a:r>
              <a:rPr lang="en-GB" altLang="zh-CN" dirty="0">
                <a:latin typeface="Times New Roman" panose="02020603050405020304" pitchFamily="18" charset="0"/>
                <a:cs typeface="Times New Roman" panose="02020603050405020304" pitchFamily="18" charset="0"/>
              </a:rPr>
              <a:t>, G. (2012) ‘Sales promotion’, </a:t>
            </a:r>
            <a:r>
              <a:rPr lang="en-GB" altLang="zh-CN" i="1" dirty="0">
                <a:latin typeface="Times New Roman" panose="02020603050405020304" pitchFamily="18" charset="0"/>
                <a:cs typeface="Times New Roman" panose="02020603050405020304" pitchFamily="18" charset="0"/>
              </a:rPr>
              <a:t>Economy </a:t>
            </a:r>
            <a:r>
              <a:rPr lang="en-GB" altLang="zh-CN" i="1" dirty="0" err="1">
                <a:latin typeface="Times New Roman" panose="02020603050405020304" pitchFamily="18" charset="0"/>
                <a:cs typeface="Times New Roman" panose="02020603050405020304" pitchFamily="18" charset="0"/>
              </a:rPr>
              <a:t>Transdisciplinarity</a:t>
            </a:r>
            <a:r>
              <a:rPr lang="en-GB" altLang="zh-CN" i="1" dirty="0">
                <a:latin typeface="Times New Roman" panose="02020603050405020304" pitchFamily="18" charset="0"/>
                <a:cs typeface="Times New Roman" panose="02020603050405020304" pitchFamily="18" charset="0"/>
              </a:rPr>
              <a:t> Cognition,</a:t>
            </a:r>
            <a:r>
              <a:rPr lang="en-GB" altLang="zh-CN" dirty="0">
                <a:latin typeface="Times New Roman" panose="02020603050405020304" pitchFamily="18" charset="0"/>
                <a:cs typeface="Times New Roman" panose="02020603050405020304" pitchFamily="18" charset="0"/>
              </a:rPr>
              <a:t> 15:2, pp. 186-190</a:t>
            </a:r>
            <a:endParaRPr lang="zh-CN" altLang="zh-CN"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46388471"/>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314</TotalTime>
  <Words>650</Words>
  <Application>Microsoft Office PowerPoint</Application>
  <PresentationFormat>宽屏</PresentationFormat>
  <Paragraphs>38</Paragraphs>
  <Slides>6</Slides>
  <Notes>1</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6</vt:i4>
      </vt:variant>
    </vt:vector>
  </HeadingPairs>
  <TitlesOfParts>
    <vt:vector size="13" baseType="lpstr">
      <vt:lpstr>等线</vt:lpstr>
      <vt:lpstr>等线 Light</vt:lpstr>
      <vt:lpstr>Arial</vt:lpstr>
      <vt:lpstr>Arial Black</vt:lpstr>
      <vt:lpstr>Mongolian Baiti</vt:lpstr>
      <vt:lpstr>Times New Roman</vt:lpstr>
      <vt:lpstr>Office 主题​​</vt:lpstr>
      <vt:lpstr>Costa Coffee </vt:lpstr>
      <vt:lpstr>Aim and objectives of Project</vt:lpstr>
      <vt:lpstr>Research method </vt:lpstr>
      <vt:lpstr>Background literature </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Costa Cofe</dc:title>
  <dc:creator>苗 御卿</dc:creator>
  <cp:lastModifiedBy>苗 御卿</cp:lastModifiedBy>
  <cp:revision>128</cp:revision>
  <dcterms:created xsi:type="dcterms:W3CDTF">2020-03-02T11:14:07Z</dcterms:created>
  <dcterms:modified xsi:type="dcterms:W3CDTF">2020-03-04T00:44:15Z</dcterms:modified>
</cp:coreProperties>
</file>