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7"/>
  </p:notesMasterIdLst>
  <p:sldIdLst>
    <p:sldId id="270" r:id="rId2"/>
    <p:sldId id="256" r:id="rId3"/>
    <p:sldId id="257" r:id="rId4"/>
    <p:sldId id="258" r:id="rId5"/>
    <p:sldId id="259" r:id="rId6"/>
    <p:sldId id="260" r:id="rId7"/>
    <p:sldId id="269" r:id="rId8"/>
    <p:sldId id="268" r:id="rId9"/>
    <p:sldId id="261" r:id="rId10"/>
    <p:sldId id="262" r:id="rId11"/>
    <p:sldId id="263" r:id="rId12"/>
    <p:sldId id="264" r:id="rId13"/>
    <p:sldId id="265" r:id="rId14"/>
    <p:sldId id="266" r:id="rId15"/>
    <p:sldId id="267" r:id="rId16"/>
  </p:sldIdLst>
  <p:sldSz cx="12192000" cy="6858000"/>
  <p:notesSz cx="6858000" cy="9144000"/>
  <p:embeddedFontLst>
    <p:embeddedFont>
      <p:font typeface="Lato" panose="020F0502020204030203" pitchFamily="34" charset="0"/>
      <p:regular r:id="rId18"/>
      <p:bold r:id="rId19"/>
      <p:italic r:id="rId20"/>
      <p:boldItalic r:id="rId21"/>
    </p:embeddedFont>
    <p:embeddedFont>
      <p:font typeface="Poppins" panose="00000500000000000000" pitchFamily="2" charset="0"/>
      <p:regular r:id="rId22"/>
      <p:bold r:id="rId23"/>
      <p:italic r:id="rId24"/>
      <p:boldItalic r:id="rId2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F634D6A-9726-E1E3-588B-AC3080815EDB}" v="162" dt="2026-07-12T12:23:42.329"/>
  </p1510:revLst>
</p1510:revInfo>
</file>

<file path=ppt/tableStyles.xml><?xml version="1.0" encoding="utf-8"?>
<a:tblStyleLst xmlns:a="http://schemas.openxmlformats.org/drawingml/2006/main" def="{F7A8AEA7-AD9F-4758-BF65-29AB3872E676}">
  <a:tblStyle styleId="{F7A8AEA7-AD9F-4758-BF65-29AB3872E676}"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CF4"/>
          </a:solidFill>
        </a:fill>
      </a:tcStyle>
    </a:wholeTbl>
    <a:band1H>
      <a:tcTxStyle/>
      <a:tcStyle>
        <a:tcBdr/>
        <a:fill>
          <a:solidFill>
            <a:srgbClr val="CFD7E7"/>
          </a:solidFill>
        </a:fill>
      </a:tcStyle>
    </a:band1H>
    <a:band2H>
      <a:tcTxStyle/>
      <a:tcStyle>
        <a:tcBdr/>
      </a:tcStyle>
    </a:band2H>
    <a:band1V>
      <a:tcTxStyle/>
      <a:tcStyle>
        <a:tcBdr/>
        <a:fill>
          <a:solidFill>
            <a:srgbClr val="CFD7E7"/>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1704" autoAdjust="0"/>
  </p:normalViewPr>
  <p:slideViewPr>
    <p:cSldViewPr snapToGrid="0">
      <p:cViewPr varScale="1">
        <p:scale>
          <a:sx n="83" d="100"/>
          <a:sy n="83" d="100"/>
        </p:scale>
        <p:origin x="828" y="7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viewProps" Target="viewProps.xml"/><Relationship Id="rId3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txBody>
          <a:bodyPr/>
          <a:lstStyle/>
          <a:p>
            <a:endParaRPr lang="en-GB"/>
          </a:p>
        </p:txBody>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3837951530"/>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extLst>
      <p:ext uri="{BB962C8B-B14F-4D97-AF65-F5344CB8AC3E}">
        <p14:creationId xmlns:p14="http://schemas.microsoft.com/office/powerpoint/2010/main" val="35561505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8" name="Google Shape;88;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extLst>
      <p:ext uri="{BB962C8B-B14F-4D97-AF65-F5344CB8AC3E}">
        <p14:creationId xmlns:p14="http://schemas.microsoft.com/office/powerpoint/2010/main" val="35354606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100" b="0" i="0" u="none" strike="noStrike" cap="none" dirty="0">
                <a:solidFill>
                  <a:srgbClr val="000000"/>
                </a:solidFill>
                <a:effectLst/>
                <a:latin typeface="Arial"/>
                <a:ea typeface="Arial"/>
                <a:cs typeface="Arial"/>
                <a:sym typeface="Arial"/>
              </a:rPr>
              <a:t>Tesco PLC is the biggest retailing supermarket in the United Kingdom, and in its bid to continuously revolutionise its operations, the company has been digitalising, automating and refining its data analytics. The organisation has been spending a lot of money on artificial intelligence, online shopping systems, automated distribution centres and digital supply chain systems to enhance operational efficiency and customer satisfaction. Such efforts demand the presence of employees who are able to effectively cope with the technological change and retain the high rate of customer service. As a result, Tesco will require experienced experts like Project Managers, Change Managers, Digital Specialists, Data Analysts and Operations Managers to help deliver these developments throughout the organisation (Tesco PLC, 2025).</a:t>
            </a:r>
          </a:p>
          <a:p>
            <a:r>
              <a:rPr lang="en-GB" sz="1100" b="0" i="0" u="none" strike="noStrike" cap="none" dirty="0">
                <a:solidFill>
                  <a:srgbClr val="000000"/>
                </a:solidFill>
                <a:effectLst/>
                <a:latin typeface="Arial"/>
                <a:ea typeface="Arial"/>
                <a:cs typeface="Arial"/>
                <a:sym typeface="Arial"/>
              </a:rPr>
              <a:t>Employees become key in the implementation of change; therefore, strategic human resource management becomes critical in organisational change. HR planning should make sure that recruitment activities are aligned to business strategy in such a way that the new employees are equipped with both technical skills as well as behavioural attributes that are needed to work in fast-changing environments. Another way strategic recruitment leads to organisational agility, innovation and sustainable competitive advantage in transformation programmes is through its role in enabling agility (Collings et al., 2024).</a:t>
            </a:r>
            <a:endParaRPr dirty="0"/>
          </a:p>
        </p:txBody>
      </p:sp>
      <p:sp>
        <p:nvSpPr>
          <p:cNvPr id="109" name="Google Shape;10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extLst>
      <p:ext uri="{BB962C8B-B14F-4D97-AF65-F5344CB8AC3E}">
        <p14:creationId xmlns:p14="http://schemas.microsoft.com/office/powerpoint/2010/main" val="20416220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100" b="0" i="0" u="none" strike="noStrike" cap="none" dirty="0">
                <a:solidFill>
                  <a:srgbClr val="000000"/>
                </a:solidFill>
                <a:effectLst/>
                <a:latin typeface="Arial"/>
                <a:ea typeface="Arial"/>
                <a:cs typeface="Arial"/>
                <a:sym typeface="Arial"/>
              </a:rPr>
              <a:t>Job analysis is the initial step towards successful recruitment. Job analysis entails a systematic process of determining the duties, responsibilities, knowledge, skills and competencies demanded by a particular position. In the context of the digital transformation in Tesco, the HR professionals would examine new roles like Digital Transformation Manager or Data Analyst by consulting with senior managers, analysing the needs of operations and defining the future workforce requirements. This data ensures that recruitment decisions are made according to organisational goals and not assumptions, reduces errors in recruitment, and enhances workforce planning (Bratton and Gold, 2022).</a:t>
            </a:r>
          </a:p>
          <a:p>
            <a:r>
              <a:rPr lang="en-GB" sz="1100" b="0" i="0" u="none" strike="noStrike" cap="none" dirty="0">
                <a:solidFill>
                  <a:srgbClr val="000000"/>
                </a:solidFill>
                <a:effectLst/>
                <a:latin typeface="Arial"/>
                <a:ea typeface="Arial"/>
                <a:cs typeface="Arial"/>
                <a:sym typeface="Arial"/>
              </a:rPr>
              <a:t>After job analysis, the HR professionals are in a better position to understand in detail the competencies needed to transform an organisation. Digital projects demand an employee with technical skills as well as communication, teamwork, flexibility and problem-solving skills. Job analysis in detail is thus the basis of producing correct documentation in the recruitment process and the identification of the right persons in an effective way. It also helps to ensure equitable recruitment practices by setting objective selection criteria and advertising without a solid foundation (Taylor, 2023).</a:t>
            </a:r>
          </a:p>
          <a:p>
            <a:pPr marL="0" lvl="0" indent="0" algn="l" rtl="0">
              <a:spcBef>
                <a:spcPts val="0"/>
              </a:spcBef>
              <a:spcAft>
                <a:spcPts val="0"/>
              </a:spcAft>
              <a:buNone/>
            </a:pPr>
            <a:endParaRPr dirty="0"/>
          </a:p>
        </p:txBody>
      </p:sp>
      <p:sp>
        <p:nvSpPr>
          <p:cNvPr id="117" name="Google Shape;117;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extLst>
      <p:ext uri="{BB962C8B-B14F-4D97-AF65-F5344CB8AC3E}">
        <p14:creationId xmlns:p14="http://schemas.microsoft.com/office/powerpoint/2010/main" val="1535467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100" b="0" i="0" u="none" strike="noStrike" cap="none" dirty="0">
                <a:solidFill>
                  <a:srgbClr val="000000"/>
                </a:solidFill>
                <a:effectLst/>
                <a:latin typeface="Arial"/>
                <a:ea typeface="Arial"/>
                <a:cs typeface="Arial"/>
                <a:sym typeface="Arial"/>
              </a:rPr>
              <a:t>Job analysis provides information that is used to come up with an elaborate job description. Job description entails the intention of the position, reporting relationships, duties, working circumstances and desired performance results. As an illustration, the Change Manager in Tesco would be tasked to coordinate change projects, stakeholder management and successful realisation of organisational change within various business functions. An effective job description enhances clarity of the job to the candidate and minimises confusion on the job expectations (Bratton and Gold, 2022).</a:t>
            </a:r>
          </a:p>
          <a:p>
            <a:r>
              <a:rPr lang="en-GB" sz="1100" b="0" i="0" u="none" strike="noStrike" cap="none" dirty="0">
                <a:solidFill>
                  <a:srgbClr val="000000"/>
                </a:solidFill>
                <a:effectLst/>
                <a:latin typeface="Arial"/>
                <a:ea typeface="Arial"/>
                <a:cs typeface="Arial"/>
                <a:sym typeface="Arial"/>
              </a:rPr>
              <a:t>The last step is the advertisement of vacancies via the relevant recruitment sites. Tesco ought to use its corporate careers portal, LinkedIn, Indeed, graduate recruitment programmes and specialist recruitment agencies to recruit a wide range of highly qualified employees. Employer branding and artificial intelligence recruitment tools can enhance the attraction of candidates and the recruitment efficiency and organisational reputation in competitive labour markets (Al-</a:t>
            </a:r>
            <a:r>
              <a:rPr lang="en-GB" sz="1100" b="0" i="0" u="none" strike="noStrike" cap="none" dirty="0" err="1">
                <a:solidFill>
                  <a:srgbClr val="000000"/>
                </a:solidFill>
                <a:effectLst/>
                <a:latin typeface="Arial"/>
                <a:ea typeface="Arial"/>
                <a:cs typeface="Arial"/>
                <a:sym typeface="Arial"/>
              </a:rPr>
              <a:t>Jgool</a:t>
            </a:r>
            <a:r>
              <a:rPr lang="en-GB" sz="1100" b="0" i="0" u="none" strike="noStrike" cap="none" dirty="0">
                <a:solidFill>
                  <a:srgbClr val="000000"/>
                </a:solidFill>
                <a:effectLst/>
                <a:latin typeface="Arial"/>
                <a:ea typeface="Arial"/>
                <a:cs typeface="Arial"/>
                <a:sym typeface="Arial"/>
              </a:rPr>
              <a:t>, 2023).</a:t>
            </a:r>
          </a:p>
          <a:p>
            <a:pPr marL="0" lvl="0" indent="0" algn="l" rtl="0">
              <a:spcBef>
                <a:spcPts val="0"/>
              </a:spcBef>
              <a:spcAft>
                <a:spcPts val="0"/>
              </a:spcAft>
              <a:buNone/>
            </a:pPr>
            <a:endParaRPr dirty="0"/>
          </a:p>
        </p:txBody>
      </p:sp>
      <p:sp>
        <p:nvSpPr>
          <p:cNvPr id="128" name="Google Shape;128;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extLst>
      <p:ext uri="{BB962C8B-B14F-4D97-AF65-F5344CB8AC3E}">
        <p14:creationId xmlns:p14="http://schemas.microsoft.com/office/powerpoint/2010/main" val="16246893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a:extLst>
            <a:ext uri="{FF2B5EF4-FFF2-40B4-BE49-F238E27FC236}">
              <a16:creationId xmlns:a16="http://schemas.microsoft.com/office/drawing/2014/main" id="{56765EDD-534A-8A72-523B-8BEFEE30750E}"/>
            </a:ext>
          </a:extLst>
        </p:cNvPr>
        <p:cNvGrpSpPr/>
        <p:nvPr/>
      </p:nvGrpSpPr>
      <p:grpSpPr>
        <a:xfrm>
          <a:off x="0" y="0"/>
          <a:ext cx="0" cy="0"/>
          <a:chOff x="0" y="0"/>
          <a:chExt cx="0" cy="0"/>
        </a:xfrm>
      </p:grpSpPr>
      <p:sp>
        <p:nvSpPr>
          <p:cNvPr id="127" name="Google Shape;127;p5:notes">
            <a:extLst>
              <a:ext uri="{FF2B5EF4-FFF2-40B4-BE49-F238E27FC236}">
                <a16:creationId xmlns:a16="http://schemas.microsoft.com/office/drawing/2014/main" id="{C213D1FA-FACE-FEC8-E9FC-AD791E26B981}"/>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100" b="0" i="0" u="none" strike="noStrike" cap="none" dirty="0">
                <a:solidFill>
                  <a:srgbClr val="000000"/>
                </a:solidFill>
                <a:effectLst/>
                <a:latin typeface="Arial"/>
                <a:ea typeface="Arial"/>
                <a:cs typeface="Arial"/>
                <a:sym typeface="Arial"/>
              </a:rPr>
              <a:t>Coupled with the job description, HR creates a person specification whereby it determines the qualifications, technical knowledge, work experience and behavioural competencies that are needed to succeed in the job. In the process of digital transformation, Tesco must focus on hiring people with the following qualities: adaptability, resilience, leadership, communication skills and digital ability due to their ability to react well to change in the organisation (Taylor, 2023).</a:t>
            </a:r>
          </a:p>
        </p:txBody>
      </p:sp>
      <p:sp>
        <p:nvSpPr>
          <p:cNvPr id="128" name="Google Shape;128;p5:notes">
            <a:extLst>
              <a:ext uri="{FF2B5EF4-FFF2-40B4-BE49-F238E27FC236}">
                <a16:creationId xmlns:a16="http://schemas.microsoft.com/office/drawing/2014/main" id="{5EF10788-BF13-4A34-8A81-4E3638A19118}"/>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extLst>
      <p:ext uri="{BB962C8B-B14F-4D97-AF65-F5344CB8AC3E}">
        <p14:creationId xmlns:p14="http://schemas.microsoft.com/office/powerpoint/2010/main" val="18294741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a:extLst>
            <a:ext uri="{FF2B5EF4-FFF2-40B4-BE49-F238E27FC236}">
              <a16:creationId xmlns:a16="http://schemas.microsoft.com/office/drawing/2014/main" id="{6D25A6C0-B7A0-D8C4-A6A9-28F511FC7558}"/>
            </a:ext>
          </a:extLst>
        </p:cNvPr>
        <p:cNvGrpSpPr/>
        <p:nvPr/>
      </p:nvGrpSpPr>
      <p:grpSpPr>
        <a:xfrm>
          <a:off x="0" y="0"/>
          <a:ext cx="0" cy="0"/>
          <a:chOff x="0" y="0"/>
          <a:chExt cx="0" cy="0"/>
        </a:xfrm>
      </p:grpSpPr>
      <p:sp>
        <p:nvSpPr>
          <p:cNvPr id="127" name="Google Shape;127;p5:notes">
            <a:extLst>
              <a:ext uri="{FF2B5EF4-FFF2-40B4-BE49-F238E27FC236}">
                <a16:creationId xmlns:a16="http://schemas.microsoft.com/office/drawing/2014/main" id="{B0449A81-0792-7B6E-1FB8-BB597004452C}"/>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100" b="0" i="0" u="none" strike="noStrike" cap="none" dirty="0">
                <a:solidFill>
                  <a:srgbClr val="000000"/>
                </a:solidFill>
                <a:effectLst/>
                <a:latin typeface="Arial"/>
                <a:ea typeface="Arial"/>
                <a:cs typeface="Arial"/>
                <a:sym typeface="Arial"/>
              </a:rPr>
              <a:t>The last step is the advertisement of vacancies via the relevant recruitment sites. Tesco ought to use its corporate careers portal, LinkedIn, Indeed, graduate recruitment programmes and specialist recruitment agencies to recruit a wide range of highly qualified employees. Employer branding and artificial intelligence recruitment tools can enhance the attraction of candidates and the recruitment efficiency and organisational reputation in competitive labour markets (Al-</a:t>
            </a:r>
            <a:r>
              <a:rPr lang="en-GB" sz="1100" b="0" i="0" u="none" strike="noStrike" cap="none" dirty="0" err="1">
                <a:solidFill>
                  <a:srgbClr val="000000"/>
                </a:solidFill>
                <a:effectLst/>
                <a:latin typeface="Arial"/>
                <a:ea typeface="Arial"/>
                <a:cs typeface="Arial"/>
                <a:sym typeface="Arial"/>
              </a:rPr>
              <a:t>Jgool</a:t>
            </a:r>
            <a:r>
              <a:rPr lang="en-GB" sz="1100" b="0" i="0" u="none" strike="noStrike" cap="none" dirty="0">
                <a:solidFill>
                  <a:srgbClr val="000000"/>
                </a:solidFill>
                <a:effectLst/>
                <a:latin typeface="Arial"/>
                <a:ea typeface="Arial"/>
                <a:cs typeface="Arial"/>
                <a:sym typeface="Arial"/>
              </a:rPr>
              <a:t>, 2023).</a:t>
            </a:r>
          </a:p>
          <a:p>
            <a:pPr marL="0" lvl="0" indent="0" algn="l" rtl="0">
              <a:spcBef>
                <a:spcPts val="0"/>
              </a:spcBef>
              <a:spcAft>
                <a:spcPts val="0"/>
              </a:spcAft>
              <a:buNone/>
            </a:pPr>
            <a:endParaRPr dirty="0"/>
          </a:p>
        </p:txBody>
      </p:sp>
      <p:sp>
        <p:nvSpPr>
          <p:cNvPr id="128" name="Google Shape;128;p5:notes">
            <a:extLst>
              <a:ext uri="{FF2B5EF4-FFF2-40B4-BE49-F238E27FC236}">
                <a16:creationId xmlns:a16="http://schemas.microsoft.com/office/drawing/2014/main" id="{BB44D992-EFE9-CDB1-16AE-19C176DCE3ED}"/>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extLst>
      <p:ext uri="{BB962C8B-B14F-4D97-AF65-F5344CB8AC3E}">
        <p14:creationId xmlns:p14="http://schemas.microsoft.com/office/powerpoint/2010/main" val="15307188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100" b="0" i="0" u="none" strike="noStrike" cap="none" dirty="0">
                <a:solidFill>
                  <a:srgbClr val="000000"/>
                </a:solidFill>
                <a:effectLst/>
                <a:latin typeface="Arial"/>
                <a:ea typeface="Arial"/>
                <a:cs typeface="Arial"/>
                <a:sym typeface="Arial"/>
              </a:rPr>
              <a:t>Competency-based interviews are one of the best techniques for hiring employees who will transform the organisation since they will determine whether the candidates have certain competencies that will ensure effective performance in the job. During the interview, candidates are asked to give examples of past experiences that can prove their leadership, teamwork, communication, decision-making and problem-solving abilities. The answers are compared to the established competency models, which introduces more objectivity and consistency in the recruitment process (</a:t>
            </a:r>
            <a:r>
              <a:rPr lang="en-GB" sz="1100" b="0" i="0" u="none" strike="noStrike" cap="none" dirty="0" err="1">
                <a:solidFill>
                  <a:srgbClr val="000000"/>
                </a:solidFill>
                <a:effectLst/>
                <a:latin typeface="Arial"/>
                <a:ea typeface="Arial"/>
                <a:cs typeface="Arial"/>
                <a:sym typeface="Arial"/>
              </a:rPr>
              <a:t>Huffcutt</a:t>
            </a:r>
            <a:r>
              <a:rPr lang="en-GB" sz="1100" b="0" i="0" u="none" strike="noStrike" cap="none" dirty="0">
                <a:solidFill>
                  <a:srgbClr val="000000"/>
                </a:solidFill>
                <a:effectLst/>
                <a:latin typeface="Arial"/>
                <a:ea typeface="Arial"/>
                <a:cs typeface="Arial"/>
                <a:sym typeface="Arial"/>
              </a:rPr>
              <a:t>, 2022).</a:t>
            </a:r>
          </a:p>
          <a:p>
            <a:r>
              <a:rPr lang="en-GB" sz="1100" b="0" i="0" u="none" strike="noStrike" cap="none" dirty="0">
                <a:solidFill>
                  <a:srgbClr val="000000"/>
                </a:solidFill>
                <a:effectLst/>
                <a:latin typeface="Arial"/>
                <a:ea typeface="Arial"/>
                <a:cs typeface="Arial"/>
                <a:sym typeface="Arial"/>
              </a:rPr>
              <a:t>To illustrate, Tesco might request a candidate who is seeking the job of Change Manager to explain a past case when they had to handle the change in an organisation successfully despite employee resistance. These types of questions enable interviewers to gauge real-life experiences besides forecasting future work performance. Structured competency interviews also reduce the bias of the interviewer since each candidate is asked the same questions with a set of similar assessment criteria. They, therefore, enhance the reliability of the recruitment process and aid in making fair selection decisions when undergoing organisational transformation (Taylor, 2023).</a:t>
            </a:r>
          </a:p>
          <a:p>
            <a:pPr marL="0" lvl="0" indent="0" algn="l" rtl="0">
              <a:spcBef>
                <a:spcPts val="0"/>
              </a:spcBef>
              <a:spcAft>
                <a:spcPts val="0"/>
              </a:spcAft>
              <a:buNone/>
            </a:pPr>
            <a:endParaRPr dirty="0"/>
          </a:p>
        </p:txBody>
      </p:sp>
      <p:sp>
        <p:nvSpPr>
          <p:cNvPr id="149" name="Google Shape;14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extLst>
      <p:ext uri="{BB962C8B-B14F-4D97-AF65-F5344CB8AC3E}">
        <p14:creationId xmlns:p14="http://schemas.microsoft.com/office/powerpoint/2010/main" val="19149201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100" b="0" i="0" u="none" strike="noStrike" cap="none" dirty="0">
                <a:solidFill>
                  <a:srgbClr val="000000"/>
                </a:solidFill>
                <a:effectLst/>
                <a:latin typeface="Arial"/>
                <a:ea typeface="Arial"/>
                <a:cs typeface="Arial"/>
                <a:sym typeface="Arial"/>
              </a:rPr>
              <a:t>Behavioural interviews are based on the fact that past behaviour is among the best predictors of what will happen in the future. Applicants are invited to discuss how they have managed actual workplace scenarios of leadership, conflict resolution, communication, innovation or project management. Tesco is thus able to know people who have effectively displayed behaviours needed in intricate transformation programmes (</a:t>
            </a:r>
            <a:r>
              <a:rPr lang="en-GB" sz="1100" b="0" i="0" u="none" strike="noStrike" cap="none" dirty="0" err="1">
                <a:solidFill>
                  <a:srgbClr val="000000"/>
                </a:solidFill>
                <a:effectLst/>
                <a:latin typeface="Arial"/>
                <a:ea typeface="Arial"/>
                <a:cs typeface="Arial"/>
                <a:sym typeface="Arial"/>
              </a:rPr>
              <a:t>Huffcutt</a:t>
            </a:r>
            <a:r>
              <a:rPr lang="en-GB" sz="1100" b="0" i="0" u="none" strike="noStrike" cap="none" dirty="0">
                <a:solidFill>
                  <a:srgbClr val="000000"/>
                </a:solidFill>
                <a:effectLst/>
                <a:latin typeface="Arial"/>
                <a:ea typeface="Arial"/>
                <a:cs typeface="Arial"/>
                <a:sym typeface="Arial"/>
              </a:rPr>
              <a:t>, 2022).</a:t>
            </a:r>
          </a:p>
          <a:p>
            <a:r>
              <a:rPr lang="en-GB" sz="1100" b="0" i="0" u="none" strike="noStrike" cap="none" dirty="0">
                <a:solidFill>
                  <a:srgbClr val="000000"/>
                </a:solidFill>
                <a:effectLst/>
                <a:latin typeface="Arial"/>
                <a:ea typeface="Arial"/>
                <a:cs typeface="Arial"/>
                <a:sym typeface="Arial"/>
              </a:rPr>
              <a:t>Behavioural interviews offer useful information about interpersonal skills, resilience and adaptability since interviewees talk about real-life work experiences and not about hypothetical answers. Such interviews are specifically appropriate in leadership roles where emotional intelligence, collaboration and stakeholder management have a great impact on organisational performance. Standardised behavioural questions also enhance fairness in recruitment and facilitate evidence-based decision-making during the selection process (Bratton and Gold, 2022).</a:t>
            </a:r>
          </a:p>
          <a:p>
            <a:pPr marL="0" lvl="0" indent="0" algn="l" rtl="0">
              <a:spcBef>
                <a:spcPts val="0"/>
              </a:spcBef>
              <a:spcAft>
                <a:spcPts val="0"/>
              </a:spcAft>
              <a:buNone/>
            </a:pPr>
            <a:endParaRPr dirty="0"/>
          </a:p>
        </p:txBody>
      </p:sp>
      <p:sp>
        <p:nvSpPr>
          <p:cNvPr id="156" name="Google Shape;156;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extLst>
      <p:ext uri="{BB962C8B-B14F-4D97-AF65-F5344CB8AC3E}">
        <p14:creationId xmlns:p14="http://schemas.microsoft.com/office/powerpoint/2010/main" val="11743340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100" b="0" i="0" u="none" strike="noStrike" cap="none" dirty="0">
                <a:solidFill>
                  <a:srgbClr val="000000"/>
                </a:solidFill>
                <a:effectLst/>
                <a:latin typeface="Arial"/>
                <a:ea typeface="Arial"/>
                <a:cs typeface="Arial"/>
                <a:sym typeface="Arial"/>
              </a:rPr>
              <a:t>Situational interviews involve candidates being asked how they would react to hypothetical situations that are likely to arise once they get the appointment. This is an approach that assesses critical thinking, judgement, decision-making capacity and problem-solving in real-life organisational conditions. Tesco might request the candidates to answer questions about how they would react to situations where employees are unwilling to introduce a new automated inventory system or when the deadlines of the project are in danger during the transformation process (</a:t>
            </a:r>
            <a:r>
              <a:rPr lang="en-GB" sz="1100" b="0" i="0" u="none" strike="noStrike" cap="none" dirty="0" err="1">
                <a:solidFill>
                  <a:srgbClr val="000000"/>
                </a:solidFill>
                <a:effectLst/>
                <a:latin typeface="Arial"/>
                <a:ea typeface="Arial"/>
                <a:cs typeface="Arial"/>
                <a:sym typeface="Arial"/>
              </a:rPr>
              <a:t>Huffcutt</a:t>
            </a:r>
            <a:r>
              <a:rPr lang="en-GB" sz="1100" b="0" i="0" u="none" strike="noStrike" cap="none" dirty="0">
                <a:solidFill>
                  <a:srgbClr val="000000"/>
                </a:solidFill>
                <a:effectLst/>
                <a:latin typeface="Arial"/>
                <a:ea typeface="Arial"/>
                <a:cs typeface="Arial"/>
                <a:sym typeface="Arial"/>
              </a:rPr>
              <a:t>, 2022).</a:t>
            </a:r>
          </a:p>
          <a:p>
            <a:r>
              <a:rPr lang="en-GB" sz="1100" b="0" i="0" u="none" strike="noStrike" cap="none" dirty="0">
                <a:solidFill>
                  <a:srgbClr val="000000"/>
                </a:solidFill>
                <a:effectLst/>
                <a:latin typeface="Arial"/>
                <a:ea typeface="Arial"/>
                <a:cs typeface="Arial"/>
                <a:sym typeface="Arial"/>
              </a:rPr>
              <a:t>Situational interviews would be of special use when hiring applicants who have limited direct experience since they evaluate future potential rather than being based on past work experience. Predetermined scoring criteria allow the interviewers to compare responses in an objective manner, which is more consistent among all applicants. This method will help Tesco to find those candidates who can make effective decisions in stressful situations and successfully adjust to organisational change (Taylor, 2023).</a:t>
            </a:r>
          </a:p>
          <a:p>
            <a:pPr marL="0" lvl="0" indent="0" algn="l" rtl="0">
              <a:spcBef>
                <a:spcPts val="0"/>
              </a:spcBef>
              <a:spcAft>
                <a:spcPts val="0"/>
              </a:spcAft>
              <a:buNone/>
            </a:pPr>
            <a:endParaRPr dirty="0"/>
          </a:p>
        </p:txBody>
      </p:sp>
      <p:sp>
        <p:nvSpPr>
          <p:cNvPr id="165" name="Google Shape;165;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extLst>
      <p:ext uri="{BB962C8B-B14F-4D97-AF65-F5344CB8AC3E}">
        <p14:creationId xmlns:p14="http://schemas.microsoft.com/office/powerpoint/2010/main" val="5979979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100" b="0" i="0" u="none" strike="noStrike" cap="none" dirty="0">
                <a:solidFill>
                  <a:srgbClr val="000000"/>
                </a:solidFill>
                <a:effectLst/>
                <a:latin typeface="Arial"/>
                <a:ea typeface="Arial"/>
                <a:cs typeface="Arial"/>
                <a:sym typeface="Arial"/>
              </a:rPr>
              <a:t>The various questioning techniques must be used to get holistic information about the candidates during the interview. Behavioural questions motivate the applicants to narrate past experiences, competency-based questions assess knowledge and skills needed, and situational questions assess future decision-making capabilities in the context of transformation. A combination of these methods offers balanced evidence for recruitment decisions (</a:t>
            </a:r>
            <a:r>
              <a:rPr lang="en-GB" sz="1100" b="0" i="0" u="none" strike="noStrike" cap="none" dirty="0" err="1">
                <a:solidFill>
                  <a:srgbClr val="000000"/>
                </a:solidFill>
                <a:effectLst/>
                <a:latin typeface="Arial"/>
                <a:ea typeface="Arial"/>
                <a:cs typeface="Arial"/>
                <a:sym typeface="Arial"/>
              </a:rPr>
              <a:t>Huffcutt</a:t>
            </a:r>
            <a:r>
              <a:rPr lang="en-GB" sz="1100" b="0" i="0" u="none" strike="noStrike" cap="none" dirty="0">
                <a:solidFill>
                  <a:srgbClr val="000000"/>
                </a:solidFill>
                <a:effectLst/>
                <a:latin typeface="Arial"/>
                <a:ea typeface="Arial"/>
                <a:cs typeface="Arial"/>
                <a:sym typeface="Arial"/>
              </a:rPr>
              <a:t>, 2022).</a:t>
            </a:r>
          </a:p>
          <a:p>
            <a:r>
              <a:rPr lang="en-GB" sz="1100" b="0" i="0" u="none" strike="noStrike" cap="none" dirty="0">
                <a:solidFill>
                  <a:srgbClr val="000000"/>
                </a:solidFill>
                <a:effectLst/>
                <a:latin typeface="Arial"/>
                <a:ea typeface="Arial"/>
                <a:cs typeface="Arial"/>
                <a:sym typeface="Arial"/>
              </a:rPr>
              <a:t>Probing questions must also be employed to get the candidates to elaborate or clarify their past answers. Interviewers are able to understand the rationale behind the decisions, leadership styles and communication techniques to understand candidate capability better. This enhances the accuracy of assessment and minimises superficiality when it comes to interviews (Bratton and Gold, 2022).</a:t>
            </a:r>
          </a:p>
          <a:p>
            <a:r>
              <a:rPr lang="en-GB" sz="1100" b="0" i="0" u="none" strike="noStrike" cap="none" dirty="0">
                <a:solidFill>
                  <a:srgbClr val="000000"/>
                </a:solidFill>
                <a:effectLst/>
                <a:latin typeface="Arial"/>
                <a:ea typeface="Arial"/>
                <a:cs typeface="Arial"/>
                <a:sym typeface="Arial"/>
              </a:rPr>
              <a:t>Competency-based questioning is the most suitable method to use in Tesco since the organisational change needs to be supported by tangible evidence that the candidates have leadership, adaptability, collaboration and digital skills necessary to execute a successful strategic change process amidst the intricate retail operations (Collings et al., 2024).</a:t>
            </a:r>
          </a:p>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extLst>
      <p:ext uri="{BB962C8B-B14F-4D97-AF65-F5344CB8AC3E}">
        <p14:creationId xmlns:p14="http://schemas.microsoft.com/office/powerpoint/2010/main" val="11833958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sz="1100" b="0" i="0" u="none" strike="noStrike" cap="none" dirty="0">
                <a:solidFill>
                  <a:srgbClr val="000000"/>
                </a:solidFill>
                <a:effectLst/>
                <a:latin typeface="Arial"/>
                <a:ea typeface="Arial"/>
                <a:cs typeface="Arial"/>
                <a:sym typeface="Arial"/>
              </a:rPr>
              <a:t>Face-to-face interviews enable the interviewer to monitor body language, interpersonal communication and professional behaviour better. They are also conducive to more robust relationship establishment between candidates and interviewers and are therefore suitable especially for top leadership roles whereby communication and stakeholder interaction are paramount. Face-to-face interviews, however, demand more financial resources, time and travel expenses, as well as flexibility in scheduling (Chapman and Zweig, 2021).</a:t>
            </a:r>
          </a:p>
          <a:p>
            <a:r>
              <a:rPr lang="en-GB" sz="1100" b="0" i="0" u="none" strike="noStrike" cap="none" dirty="0">
                <a:solidFill>
                  <a:srgbClr val="000000"/>
                </a:solidFill>
                <a:effectLst/>
                <a:latin typeface="Arial"/>
                <a:ea typeface="Arial"/>
                <a:cs typeface="Arial"/>
                <a:sym typeface="Arial"/>
              </a:rPr>
              <a:t>Virtual interviews are growing in popularity due to the fact that they cut costs in recruiting, offer more scheduling flexibility, and enable organisations to tap into a broader talent pool in various geographical areas. Tesco will be able to hire highly qualified digital experts all over the United Kingdom without having to travel unnecessarily. Virtual interviews also speed up recruitment when an organisation is undergoing a massive organisational transformation programme (McCarthy, Bauer and Truxillo, 2021).</a:t>
            </a:r>
          </a:p>
          <a:p>
            <a:r>
              <a:rPr lang="en-GB" sz="1100" b="0" i="0" u="none" strike="noStrike" cap="none" dirty="0">
                <a:solidFill>
                  <a:srgbClr val="000000"/>
                </a:solidFill>
                <a:effectLst/>
                <a:latin typeface="Arial"/>
                <a:ea typeface="Arial"/>
                <a:cs typeface="Arial"/>
                <a:sym typeface="Arial"/>
              </a:rPr>
              <a:t>In general, Tesco is advised to use a mixed approach to recruitment. Preliminary interviews may be carried out online to enhance efficiency, whereas final interviews, in the case of strategic leadership roles, need to be held face-to-face to evaluate interpersonal ability and organisational fit more thoroughly (Chapman and Zweig, 2021).</a:t>
            </a:r>
          </a:p>
          <a:p>
            <a:pPr marL="0" lvl="0" indent="0" algn="l" rtl="0">
              <a:spcBef>
                <a:spcPts val="0"/>
              </a:spcBef>
              <a:spcAft>
                <a:spcPts val="0"/>
              </a:spcAft>
              <a:buNone/>
            </a:pPr>
            <a:endParaRPr dirty="0"/>
          </a:p>
        </p:txBody>
      </p:sp>
      <p:sp>
        <p:nvSpPr>
          <p:cNvPr id="190" name="Google Shape;190;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extLst>
      <p:ext uri="{BB962C8B-B14F-4D97-AF65-F5344CB8AC3E}">
        <p14:creationId xmlns:p14="http://schemas.microsoft.com/office/powerpoint/2010/main" val="33884619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9" name="Google Shape;199;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extLst>
      <p:ext uri="{BB962C8B-B14F-4D97-AF65-F5344CB8AC3E}">
        <p14:creationId xmlns:p14="http://schemas.microsoft.com/office/powerpoint/2010/main" val="39663289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5" name="Google Shape;205;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extLst>
      <p:ext uri="{BB962C8B-B14F-4D97-AF65-F5344CB8AC3E}">
        <p14:creationId xmlns:p14="http://schemas.microsoft.com/office/powerpoint/2010/main" val="22785683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 name="Google Shape;13;p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 name="Google Shape;14;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3"/>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3"/>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18" name="Google Shape;18;p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4"/>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4" name="Google Shape;24;p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5"/>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5"/>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30" name="Google Shape;30;p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6"/>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6" name="Google Shape;36;p6"/>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7" name="Google Shape;37;p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7"/>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3" name="Google Shape;43;p7"/>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4" name="Google Shape;44;p7"/>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5" name="Google Shape;45;p7"/>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6" name="Google Shape;46;p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9"/>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57" name="Google Shape;57;p9"/>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58" name="Google Shape;58;p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0"/>
          <p:cNvSpPr>
            <a:spLocks noGrp="1"/>
          </p:cNvSpPr>
          <p:nvPr>
            <p:ph type="pic" idx="2"/>
          </p:nvPr>
        </p:nvSpPr>
        <p:spPr>
          <a:xfrm>
            <a:off x="1792288" y="612775"/>
            <a:ext cx="5486400" cy="4114800"/>
          </a:xfrm>
          <a:prstGeom prst="rect">
            <a:avLst/>
          </a:prstGeom>
          <a:noFill/>
          <a:ln>
            <a:noFill/>
          </a:ln>
        </p:spPr>
        <p:txBody>
          <a:bodyPr/>
          <a:lstStyle/>
          <a:p>
            <a:endParaRPr lang="en-GB"/>
          </a:p>
        </p:txBody>
      </p:sp>
      <p:sp>
        <p:nvSpPr>
          <p:cNvPr id="64" name="Google Shape;64;p10"/>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5" name="Google Shape;65;p1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1"/>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1" name="Google Shape;71;p1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2"/>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2"/>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7" name="Google Shape;77;p1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1000"/>
            <a:lum/>
          </a:blip>
          <a:srcRect/>
          <a:stretch>
            <a:fillRect t="-16000" b="-16000"/>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847A5-0DA6-F1DE-9BC8-A23EDF5C9A33}"/>
              </a:ext>
            </a:extLst>
          </p:cNvPr>
          <p:cNvSpPr>
            <a:spLocks noGrp="1"/>
          </p:cNvSpPr>
          <p:nvPr>
            <p:ph type="ctrTitle"/>
          </p:nvPr>
        </p:nvSpPr>
        <p:spPr/>
        <p:txBody>
          <a:bodyPr>
            <a:normAutofit fontScale="90000"/>
          </a:bodyPr>
          <a:lstStyle/>
          <a:p>
            <a:r>
              <a:rPr lang="en-US" sz="3600" b="1" dirty="0"/>
              <a:t>BA(Hons) Leadership and Management Skills for the Workplace</a:t>
            </a:r>
            <a:br>
              <a:rPr lang="en-US" b="1" dirty="0"/>
            </a:br>
            <a:br>
              <a:rPr lang="en-US" dirty="0"/>
            </a:br>
            <a:r>
              <a:rPr lang="en-US" dirty="0">
                <a:solidFill>
                  <a:schemeClr val="bg2">
                    <a:lumMod val="40000"/>
                    <a:lumOff val="60000"/>
                  </a:schemeClr>
                </a:solidFill>
              </a:rPr>
              <a:t>Assessment1</a:t>
            </a:r>
            <a:br>
              <a:rPr lang="en-US" dirty="0"/>
            </a:br>
            <a:br>
              <a:rPr lang="en-US" dirty="0"/>
            </a:br>
            <a:r>
              <a:rPr lang="en-US" sz="3600" b="1" dirty="0"/>
              <a:t>Name:</a:t>
            </a:r>
            <a:r>
              <a:rPr lang="en-US" dirty="0"/>
              <a:t> </a:t>
            </a:r>
            <a:r>
              <a:rPr lang="en-US" sz="3600" dirty="0"/>
              <a:t>Ali KOUADIO</a:t>
            </a:r>
            <a:br>
              <a:rPr lang="en-US" sz="3600" dirty="0"/>
            </a:br>
            <a:r>
              <a:rPr lang="en-US" sz="3600" b="1"/>
              <a:t>Student ID:</a:t>
            </a:r>
            <a:r>
              <a:rPr lang="en-US" dirty="0"/>
              <a:t> </a:t>
            </a:r>
            <a:r>
              <a:rPr lang="en-US" sz="3600"/>
              <a:t>2442205</a:t>
            </a:r>
            <a:br>
              <a:rPr lang="en-US" sz="3600" dirty="0"/>
            </a:br>
            <a:r>
              <a:rPr lang="en-US" sz="3600" b="1" dirty="0"/>
              <a:t>Module Name and Code:</a:t>
            </a:r>
            <a:r>
              <a:rPr lang="en-US" dirty="0"/>
              <a:t> </a:t>
            </a:r>
            <a:r>
              <a:rPr lang="en-US" sz="3600" dirty="0"/>
              <a:t>Developing </a:t>
            </a:r>
            <a:r>
              <a:rPr lang="en-US" sz="3600"/>
              <a:t>and Managing Individuals and Teams(LCLM5002_LON)</a:t>
            </a:r>
            <a:br>
              <a:rPr lang="en-US" sz="3600" dirty="0"/>
            </a:br>
            <a:r>
              <a:rPr lang="en-US" sz="3600" b="1"/>
              <a:t>Lecturer Name:</a:t>
            </a:r>
            <a:r>
              <a:rPr lang="en-US" sz="3600"/>
              <a:t> Sukhpreet GREWAL</a:t>
            </a:r>
            <a:endParaRPr lang="en-US" sz="3600" dirty="0"/>
          </a:p>
        </p:txBody>
      </p:sp>
    </p:spTree>
    <p:extLst>
      <p:ext uri="{BB962C8B-B14F-4D97-AF65-F5344CB8AC3E}">
        <p14:creationId xmlns:p14="http://schemas.microsoft.com/office/powerpoint/2010/main" val="14367023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3"/>
          <p:cNvSpPr txBox="1"/>
          <p:nvPr/>
        </p:nvSpPr>
        <p:spPr>
          <a:xfrm>
            <a:off x="295275" y="702450"/>
            <a:ext cx="11601450" cy="3116238"/>
          </a:xfrm>
          <a:prstGeom prst="rect">
            <a:avLst/>
          </a:prstGeom>
          <a:noFill/>
          <a:ln>
            <a:noFill/>
          </a:ln>
        </p:spPr>
        <p:txBody>
          <a:bodyPr spcFirstLastPara="1" wrap="square" lIns="0" tIns="0" rIns="0" bIns="0" anchor="t" anchorCtr="0">
            <a:spAutoFit/>
          </a:bodyPr>
          <a:lstStyle/>
          <a:p>
            <a:pPr marL="0" marR="0" lvl="0" indent="0" algn="ctr" rtl="0">
              <a:lnSpc>
                <a:spcPct val="150000"/>
              </a:lnSpc>
              <a:spcBef>
                <a:spcPts val="0"/>
              </a:spcBef>
              <a:spcAft>
                <a:spcPts val="0"/>
              </a:spcAft>
              <a:buNone/>
            </a:pPr>
            <a:r>
              <a:rPr lang="en-US" sz="4500" b="1" i="0" u="none" strike="noStrike" cap="none" dirty="0">
                <a:solidFill>
                  <a:schemeClr val="tx1"/>
                </a:solidFill>
                <a:latin typeface="Poppins"/>
                <a:ea typeface="Poppins"/>
                <a:cs typeface="Poppins"/>
                <a:sym typeface="Poppins"/>
              </a:rPr>
              <a:t>Recruitment and Selection During </a:t>
            </a:r>
            <a:r>
              <a:rPr lang="en-US" sz="4500" b="1" i="0" u="none" strike="noStrike" cap="none" dirty="0" err="1">
                <a:solidFill>
                  <a:schemeClr val="tx1"/>
                </a:solidFill>
                <a:latin typeface="Poppins"/>
                <a:ea typeface="Poppins"/>
                <a:cs typeface="Poppins"/>
                <a:sym typeface="Poppins"/>
              </a:rPr>
              <a:t>Organisational</a:t>
            </a:r>
            <a:r>
              <a:rPr lang="en-US" sz="4500" b="1" i="0" u="none" strike="noStrike" cap="none" dirty="0">
                <a:solidFill>
                  <a:schemeClr val="tx1"/>
                </a:solidFill>
                <a:latin typeface="Poppins"/>
                <a:ea typeface="Poppins"/>
                <a:cs typeface="Poppins"/>
                <a:sym typeface="Poppins"/>
              </a:rPr>
              <a:t> Transformation: Tesco PLC</a:t>
            </a:r>
            <a:endParaRPr dirty="0">
              <a:solidFill>
                <a:schemeClr val="tx1"/>
              </a:solidFill>
            </a:endParaRPr>
          </a:p>
        </p:txBody>
      </p:sp>
      <p:sp>
        <p:nvSpPr>
          <p:cNvPr id="85" name="Google Shape;85;p13"/>
          <p:cNvSpPr txBox="1"/>
          <p:nvPr/>
        </p:nvSpPr>
        <p:spPr>
          <a:xfrm>
            <a:off x="3571875" y="4512915"/>
            <a:ext cx="5048250" cy="886397"/>
          </a:xfrm>
          <a:prstGeom prst="rect">
            <a:avLst/>
          </a:prstGeom>
          <a:noFill/>
          <a:ln>
            <a:noFill/>
          </a:ln>
        </p:spPr>
        <p:txBody>
          <a:bodyPr spcFirstLastPara="1" wrap="square" lIns="0" tIns="0" rIns="0" bIns="0" anchor="t" anchorCtr="0">
            <a:spAutoFit/>
          </a:bodyPr>
          <a:lstStyle/>
          <a:p>
            <a:pPr marL="0" marR="0" lvl="0" indent="0" algn="ctr" rtl="0">
              <a:lnSpc>
                <a:spcPct val="159944"/>
              </a:lnSpc>
              <a:spcBef>
                <a:spcPts val="0"/>
              </a:spcBef>
              <a:spcAft>
                <a:spcPts val="0"/>
              </a:spcAft>
              <a:buNone/>
            </a:pPr>
            <a:r>
              <a:rPr lang="en-US" sz="1800" b="1" i="0" u="none" strike="noStrike" cap="none" dirty="0">
                <a:solidFill>
                  <a:schemeClr val="tx1"/>
                </a:solidFill>
                <a:latin typeface="Lato"/>
                <a:ea typeface="Lato"/>
                <a:cs typeface="Lato"/>
                <a:sym typeface="Lato"/>
              </a:rPr>
              <a:t>Analysis of HR Strategies and Modern Recruitment</a:t>
            </a:r>
            <a:endParaRPr b="1" dirty="0">
              <a:solidFill>
                <a:schemeClr val="tx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4"/>
          <p:cNvSpPr txBox="1"/>
          <p:nvPr/>
        </p:nvSpPr>
        <p:spPr>
          <a:xfrm>
            <a:off x="1079862" y="1656207"/>
            <a:ext cx="8191500" cy="4727448"/>
          </a:xfrm>
          <a:prstGeom prst="rect">
            <a:avLst/>
          </a:prstGeom>
          <a:noFill/>
          <a:ln>
            <a:noFill/>
          </a:ln>
        </p:spPr>
        <p:txBody>
          <a:bodyPr spcFirstLastPara="1" wrap="square" lIns="0" tIns="0" rIns="0" bIns="0" anchor="t" anchorCtr="0">
            <a:spAutoFit/>
          </a:bodyPr>
          <a:lstStyle/>
          <a:p>
            <a:pPr marL="342900" marR="0" lvl="0" indent="-342900" algn="l" rtl="0">
              <a:lnSpc>
                <a:spcPct val="160000"/>
              </a:lnSpc>
              <a:spcBef>
                <a:spcPts val="0"/>
              </a:spcBef>
              <a:spcAft>
                <a:spcPts val="0"/>
              </a:spcAft>
              <a:buAutoNum type="arabicPeriod"/>
            </a:pPr>
            <a:r>
              <a:rPr lang="en-US" sz="1600" b="1" i="0" u="none" strike="noStrike" cap="none" dirty="0">
                <a:solidFill>
                  <a:schemeClr val="tx1"/>
                </a:solidFill>
                <a:latin typeface="Lato"/>
                <a:ea typeface="Lato"/>
                <a:cs typeface="Lato"/>
                <a:sym typeface="Lato"/>
              </a:rPr>
              <a:t>Introduction</a:t>
            </a:r>
            <a:r>
              <a:rPr lang="en-US" sz="1600" b="0" i="0" u="none" strike="noStrike" cap="none" dirty="0">
                <a:solidFill>
                  <a:schemeClr val="tx1"/>
                </a:solidFill>
                <a:latin typeface="Lato"/>
                <a:ea typeface="Lato"/>
                <a:cs typeface="Lato"/>
                <a:sym typeface="Lato"/>
              </a:rPr>
              <a:t> to Tesco and </a:t>
            </a:r>
            <a:r>
              <a:rPr lang="en-US" sz="1600" b="0" i="0" u="none" strike="noStrike" cap="none" dirty="0" err="1">
                <a:solidFill>
                  <a:schemeClr val="tx1"/>
                </a:solidFill>
                <a:latin typeface="Lato"/>
                <a:ea typeface="Lato"/>
                <a:cs typeface="Lato"/>
                <a:sym typeface="Lato"/>
              </a:rPr>
              <a:t>Organisational</a:t>
            </a:r>
            <a:r>
              <a:rPr lang="en-US" sz="1600" b="0" i="0" u="none" strike="noStrike" cap="none" dirty="0">
                <a:solidFill>
                  <a:schemeClr val="tx1"/>
                </a:solidFill>
                <a:latin typeface="Lato"/>
                <a:ea typeface="Lato"/>
                <a:cs typeface="Lato"/>
                <a:sym typeface="Lato"/>
              </a:rPr>
              <a:t> Transformation</a:t>
            </a:r>
          </a:p>
          <a:p>
            <a:pPr marL="342900" indent="-342900">
              <a:lnSpc>
                <a:spcPct val="160000"/>
              </a:lnSpc>
              <a:buFont typeface="Arial"/>
              <a:buAutoNum type="arabicPeriod"/>
            </a:pPr>
            <a:r>
              <a:rPr lang="en-US" sz="1600" b="1" dirty="0">
                <a:solidFill>
                  <a:schemeClr val="tx1"/>
                </a:solidFill>
                <a:latin typeface="Lato"/>
                <a:ea typeface="Lato"/>
                <a:cs typeface="Lato"/>
                <a:sym typeface="Lato"/>
              </a:rPr>
              <a:t>Recruitment Process:</a:t>
            </a:r>
            <a:r>
              <a:rPr lang="en-US" sz="1600" dirty="0">
                <a:solidFill>
                  <a:schemeClr val="tx1"/>
                </a:solidFill>
                <a:latin typeface="Lato"/>
                <a:ea typeface="Lato"/>
                <a:cs typeface="Lato"/>
                <a:sym typeface="Lato"/>
              </a:rPr>
              <a:t> Job Analysis</a:t>
            </a:r>
            <a:endParaRPr lang="en-US" sz="1600" dirty="0">
              <a:solidFill>
                <a:schemeClr val="tx1"/>
              </a:solidFill>
            </a:endParaRPr>
          </a:p>
          <a:p>
            <a:pPr marL="342900" indent="-342900">
              <a:lnSpc>
                <a:spcPct val="160000"/>
              </a:lnSpc>
              <a:buFont typeface="Arial"/>
              <a:buAutoNum type="arabicPeriod"/>
            </a:pPr>
            <a:r>
              <a:rPr lang="en-US" sz="1600" b="1" dirty="0">
                <a:solidFill>
                  <a:schemeClr val="tx1"/>
                </a:solidFill>
                <a:latin typeface="Lato"/>
                <a:ea typeface="Lato"/>
                <a:cs typeface="Lato"/>
                <a:sym typeface="Lato"/>
              </a:rPr>
              <a:t>Recruitment</a:t>
            </a:r>
            <a:r>
              <a:rPr lang="en-US" sz="1600" dirty="0">
                <a:solidFill>
                  <a:schemeClr val="tx1"/>
                </a:solidFill>
                <a:latin typeface="Lato"/>
                <a:ea typeface="Lato"/>
                <a:cs typeface="Lato"/>
                <a:sym typeface="Lato"/>
              </a:rPr>
              <a:t>: Job Descriptions</a:t>
            </a:r>
          </a:p>
          <a:p>
            <a:pPr marL="342900" indent="-342900">
              <a:lnSpc>
                <a:spcPct val="160000"/>
              </a:lnSpc>
              <a:buFont typeface="Arial"/>
              <a:buAutoNum type="arabicPeriod"/>
            </a:pPr>
            <a:r>
              <a:rPr lang="en-US" sz="1600" b="1" dirty="0">
                <a:solidFill>
                  <a:schemeClr val="tx1"/>
                </a:solidFill>
                <a:latin typeface="Lato"/>
                <a:ea typeface="Lato"/>
                <a:cs typeface="Lato"/>
                <a:sym typeface="Lato"/>
              </a:rPr>
              <a:t>Recruitment Process:</a:t>
            </a:r>
            <a:r>
              <a:rPr lang="en-US" sz="1600" dirty="0">
                <a:solidFill>
                  <a:schemeClr val="tx1"/>
                </a:solidFill>
                <a:latin typeface="Lato"/>
                <a:ea typeface="Lato"/>
                <a:cs typeface="Lato"/>
                <a:sym typeface="Lato"/>
              </a:rPr>
              <a:t> Person Specification</a:t>
            </a:r>
            <a:endParaRPr lang="en-US" sz="1600" dirty="0">
              <a:solidFill>
                <a:schemeClr val="tx1"/>
              </a:solidFill>
            </a:endParaRPr>
          </a:p>
          <a:p>
            <a:pPr marL="342900" indent="-342900">
              <a:lnSpc>
                <a:spcPct val="160000"/>
              </a:lnSpc>
              <a:buFont typeface="Arial"/>
              <a:buAutoNum type="arabicPeriod"/>
            </a:pPr>
            <a:r>
              <a:rPr lang="en-US" sz="1600" b="1" dirty="0">
                <a:solidFill>
                  <a:schemeClr val="tx1"/>
                </a:solidFill>
                <a:latin typeface="Lato"/>
                <a:ea typeface="Lato"/>
                <a:cs typeface="Lato"/>
                <a:sym typeface="Lato"/>
              </a:rPr>
              <a:t>Recruitment Process:</a:t>
            </a:r>
            <a:r>
              <a:rPr lang="en-US" sz="1600" dirty="0">
                <a:solidFill>
                  <a:schemeClr val="tx1"/>
                </a:solidFill>
                <a:latin typeface="Lato"/>
                <a:ea typeface="Lato"/>
                <a:cs typeface="Lato"/>
                <a:sym typeface="Lato"/>
              </a:rPr>
              <a:t> Advertisement Platforms</a:t>
            </a:r>
            <a:endParaRPr lang="en-US" sz="1600" dirty="0">
              <a:solidFill>
                <a:schemeClr val="tx1"/>
              </a:solidFill>
            </a:endParaRPr>
          </a:p>
          <a:p>
            <a:pPr marL="342900" indent="-342900">
              <a:lnSpc>
                <a:spcPct val="160000"/>
              </a:lnSpc>
              <a:buFont typeface="Arial"/>
              <a:buAutoNum type="arabicPeriod"/>
            </a:pPr>
            <a:r>
              <a:rPr lang="en-US" sz="1600" b="1" dirty="0">
                <a:solidFill>
                  <a:schemeClr val="tx1"/>
                </a:solidFill>
                <a:latin typeface="Lato"/>
                <a:ea typeface="Lato"/>
                <a:cs typeface="Lato"/>
                <a:sym typeface="Lato"/>
              </a:rPr>
              <a:t>Interview Type 1:</a:t>
            </a:r>
            <a:r>
              <a:rPr lang="en-US" sz="1600" dirty="0">
                <a:solidFill>
                  <a:schemeClr val="tx1"/>
                </a:solidFill>
                <a:latin typeface="Lato"/>
                <a:ea typeface="Lato"/>
                <a:cs typeface="Lato"/>
                <a:sym typeface="Lato"/>
              </a:rPr>
              <a:t> Competency-Based</a:t>
            </a:r>
            <a:endParaRPr lang="en-US" sz="1600" dirty="0">
              <a:solidFill>
                <a:schemeClr val="tx1"/>
              </a:solidFill>
            </a:endParaRPr>
          </a:p>
          <a:p>
            <a:pPr marL="342900" indent="-342900">
              <a:lnSpc>
                <a:spcPct val="160000"/>
              </a:lnSpc>
              <a:buFont typeface="Arial"/>
              <a:buAutoNum type="arabicPeriod"/>
            </a:pPr>
            <a:r>
              <a:rPr lang="en-US" sz="1600" b="1" dirty="0">
                <a:solidFill>
                  <a:schemeClr val="tx1"/>
                </a:solidFill>
                <a:latin typeface="Lato"/>
                <a:ea typeface="Lato"/>
                <a:cs typeface="Lato"/>
                <a:sym typeface="Lato"/>
              </a:rPr>
              <a:t>Interview Type 2:</a:t>
            </a:r>
            <a:r>
              <a:rPr lang="en-US" sz="1600" dirty="0">
                <a:solidFill>
                  <a:schemeClr val="tx1"/>
                </a:solidFill>
                <a:latin typeface="Lato"/>
                <a:ea typeface="Lato"/>
                <a:cs typeface="Lato"/>
                <a:sym typeface="Lato"/>
              </a:rPr>
              <a:t> </a:t>
            </a:r>
            <a:r>
              <a:rPr lang="en-US" sz="1600" dirty="0" err="1">
                <a:solidFill>
                  <a:schemeClr val="tx1"/>
                </a:solidFill>
                <a:latin typeface="Lato"/>
                <a:ea typeface="Lato"/>
                <a:cs typeface="Lato"/>
                <a:sym typeface="Lato"/>
              </a:rPr>
              <a:t>Behavioural</a:t>
            </a:r>
            <a:endParaRPr lang="en-US" sz="1600" dirty="0">
              <a:solidFill>
                <a:schemeClr val="tx1"/>
              </a:solidFill>
            </a:endParaRPr>
          </a:p>
          <a:p>
            <a:pPr marL="342900" indent="-342900">
              <a:lnSpc>
                <a:spcPct val="160000"/>
              </a:lnSpc>
              <a:buFont typeface="Arial"/>
              <a:buAutoNum type="arabicPeriod"/>
            </a:pPr>
            <a:r>
              <a:rPr lang="en-US" sz="1600" b="1" dirty="0">
                <a:solidFill>
                  <a:schemeClr val="tx1"/>
                </a:solidFill>
                <a:latin typeface="Lato"/>
                <a:ea typeface="Lato"/>
                <a:cs typeface="Lato"/>
                <a:sym typeface="Lato"/>
              </a:rPr>
              <a:t>Interview Type 3:</a:t>
            </a:r>
            <a:r>
              <a:rPr lang="en-US" sz="1600" dirty="0">
                <a:solidFill>
                  <a:schemeClr val="tx1"/>
                </a:solidFill>
                <a:latin typeface="Lato"/>
                <a:ea typeface="Lato"/>
                <a:cs typeface="Lato"/>
                <a:sym typeface="Lato"/>
              </a:rPr>
              <a:t> Situational</a:t>
            </a:r>
            <a:endParaRPr lang="en-US" sz="1600" dirty="0">
              <a:solidFill>
                <a:schemeClr val="tx1"/>
              </a:solidFill>
            </a:endParaRPr>
          </a:p>
          <a:p>
            <a:pPr marL="342900" indent="-342900">
              <a:lnSpc>
                <a:spcPct val="160000"/>
              </a:lnSpc>
              <a:buFont typeface="Arial"/>
              <a:buAutoNum type="arabicPeriod"/>
            </a:pPr>
            <a:r>
              <a:rPr lang="en-US" sz="1600" b="1" dirty="0">
                <a:solidFill>
                  <a:schemeClr val="tx1"/>
                </a:solidFill>
                <a:latin typeface="Lato"/>
                <a:ea typeface="Lato"/>
                <a:cs typeface="Lato"/>
                <a:sym typeface="Lato"/>
              </a:rPr>
              <a:t>Techniques:</a:t>
            </a:r>
            <a:r>
              <a:rPr lang="en-US" sz="1600" dirty="0">
                <a:solidFill>
                  <a:schemeClr val="tx1"/>
                </a:solidFill>
                <a:latin typeface="Lato"/>
                <a:ea typeface="Lato"/>
                <a:cs typeface="Lato"/>
                <a:sym typeface="Lato"/>
              </a:rPr>
              <a:t> Questioning and Face-to-Face vs Virtual</a:t>
            </a:r>
            <a:endParaRPr lang="en-US" sz="1600" dirty="0">
              <a:solidFill>
                <a:schemeClr val="tx1"/>
              </a:solidFill>
            </a:endParaRPr>
          </a:p>
          <a:p>
            <a:pPr marL="342900" indent="-342900">
              <a:lnSpc>
                <a:spcPct val="160000"/>
              </a:lnSpc>
              <a:buFont typeface="Arial"/>
              <a:buAutoNum type="arabicPeriod"/>
            </a:pPr>
            <a:r>
              <a:rPr lang="en-US" sz="1600" b="1" dirty="0">
                <a:solidFill>
                  <a:schemeClr val="tx1"/>
                </a:solidFill>
                <a:latin typeface="Lato"/>
                <a:ea typeface="Lato"/>
                <a:cs typeface="Lato"/>
                <a:sym typeface="Lato"/>
              </a:rPr>
              <a:t>Conclusion</a:t>
            </a:r>
            <a:r>
              <a:rPr lang="en-US" sz="1600" dirty="0">
                <a:solidFill>
                  <a:schemeClr val="tx1"/>
                </a:solidFill>
                <a:latin typeface="Lato"/>
                <a:ea typeface="Lato"/>
                <a:cs typeface="Lato"/>
                <a:sym typeface="Lato"/>
              </a:rPr>
              <a:t> </a:t>
            </a:r>
          </a:p>
          <a:p>
            <a:pPr marL="342900" indent="-342900">
              <a:lnSpc>
                <a:spcPct val="160000"/>
              </a:lnSpc>
              <a:buFont typeface="Arial"/>
              <a:buAutoNum type="arabicPeriod"/>
            </a:pPr>
            <a:r>
              <a:rPr lang="en-US" sz="1600" b="1" dirty="0">
                <a:solidFill>
                  <a:schemeClr val="tx1"/>
                </a:solidFill>
                <a:latin typeface="Lato"/>
                <a:ea typeface="Lato"/>
                <a:cs typeface="Lato"/>
                <a:sym typeface="Lato"/>
              </a:rPr>
              <a:t>References</a:t>
            </a:r>
            <a:endParaRPr lang="en-US" sz="1600" b="1" dirty="0">
              <a:solidFill>
                <a:schemeClr val="tx1"/>
              </a:solidFill>
            </a:endParaRPr>
          </a:p>
          <a:p>
            <a:pPr marL="342900" marR="0" lvl="0" indent="-342900" algn="l" rtl="0">
              <a:lnSpc>
                <a:spcPct val="160000"/>
              </a:lnSpc>
              <a:spcBef>
                <a:spcPts val="0"/>
              </a:spcBef>
              <a:spcAft>
                <a:spcPts val="0"/>
              </a:spcAft>
              <a:buAutoNum type="arabicPeriod"/>
            </a:pPr>
            <a:endParaRPr sz="1600" dirty="0">
              <a:solidFill>
                <a:schemeClr val="tx1"/>
              </a:solidFill>
            </a:endParaRPr>
          </a:p>
        </p:txBody>
      </p:sp>
      <p:sp>
        <p:nvSpPr>
          <p:cNvPr id="106" name="Google Shape;106;p14"/>
          <p:cNvSpPr txBox="1"/>
          <p:nvPr/>
        </p:nvSpPr>
        <p:spPr>
          <a:xfrm>
            <a:off x="571500" y="571500"/>
            <a:ext cx="11601450" cy="553998"/>
          </a:xfrm>
          <a:prstGeom prst="rect">
            <a:avLst/>
          </a:prstGeom>
          <a:noFill/>
          <a:ln>
            <a:noFill/>
          </a:ln>
        </p:spPr>
        <p:txBody>
          <a:bodyPr spcFirstLastPara="1" wrap="square" lIns="0" tIns="0" rIns="0" bIns="0" anchor="t" anchorCtr="0">
            <a:spAutoFit/>
          </a:bodyPr>
          <a:lstStyle/>
          <a:p>
            <a:r>
              <a:rPr lang="en-US" sz="3600" b="1" dirty="0">
                <a:solidFill>
                  <a:srgbClr val="1E293B"/>
                </a:solidFill>
                <a:latin typeface="Poppins"/>
                <a:ea typeface="Poppins"/>
                <a:cs typeface="Poppins"/>
                <a:sym typeface="Poppins"/>
              </a:rPr>
              <a:t>Table of Contents</a:t>
            </a:r>
            <a:endParaRPr sz="3600" b="1" dirty="0">
              <a:solidFill>
                <a:srgbClr val="1E293B"/>
              </a:solidFill>
              <a:latin typeface="Poppins"/>
              <a:ea typeface="Poppins"/>
              <a:cs typeface="Poppin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15"/>
          <p:cNvSpPr txBox="1"/>
          <p:nvPr/>
        </p:nvSpPr>
        <p:spPr>
          <a:xfrm>
            <a:off x="497072" y="1408149"/>
            <a:ext cx="5853486" cy="5121402"/>
          </a:xfrm>
          <a:prstGeom prst="rect">
            <a:avLst/>
          </a:prstGeom>
          <a:noFill/>
          <a:ln>
            <a:noFill/>
          </a:ln>
        </p:spPr>
        <p:txBody>
          <a:bodyPr spcFirstLastPara="1" wrap="square" lIns="0" tIns="0" rIns="0" bIns="0" anchor="t" anchorCtr="0">
            <a:spAutoFit/>
          </a:bodyPr>
          <a:lstStyle/>
          <a:p>
            <a:pPr marL="342900" marR="0" lvl="0" indent="-342900" algn="l" rtl="0">
              <a:lnSpc>
                <a:spcPct val="160000"/>
              </a:lnSpc>
              <a:spcBef>
                <a:spcPts val="0"/>
              </a:spcBef>
              <a:spcAft>
                <a:spcPts val="0"/>
              </a:spcAft>
              <a:buFont typeface="+mj-lt"/>
              <a:buAutoNum type="arabicPeriod"/>
            </a:pPr>
            <a:r>
              <a:rPr lang="en-US" sz="1600" b="1" i="0" u="none" strike="noStrike" cap="none" dirty="0">
                <a:solidFill>
                  <a:schemeClr val="tx1"/>
                </a:solidFill>
                <a:latin typeface="Lato"/>
                <a:ea typeface="Lato"/>
                <a:cs typeface="Lato"/>
                <a:sym typeface="Lato"/>
              </a:rPr>
              <a:t>Tesco PLC is the biggest retailing supermarket in the United Kingdom, and in its bid to continuously </a:t>
            </a:r>
            <a:r>
              <a:rPr lang="en-US" sz="1600" b="1" i="0" u="none" strike="noStrike" cap="none" dirty="0" err="1">
                <a:solidFill>
                  <a:schemeClr val="tx1"/>
                </a:solidFill>
                <a:latin typeface="Lato"/>
                <a:ea typeface="Lato"/>
                <a:cs typeface="Lato"/>
                <a:sym typeface="Lato"/>
              </a:rPr>
              <a:t>revolutionise</a:t>
            </a:r>
            <a:r>
              <a:rPr lang="en-US" sz="1600" b="1" i="0" u="none" strike="noStrike" cap="none" dirty="0">
                <a:solidFill>
                  <a:schemeClr val="tx1"/>
                </a:solidFill>
                <a:latin typeface="Lato"/>
                <a:ea typeface="Lato"/>
                <a:cs typeface="Lato"/>
                <a:sym typeface="Lato"/>
              </a:rPr>
              <a:t> its operations, the company has been </a:t>
            </a:r>
            <a:r>
              <a:rPr lang="en-US" sz="1600" b="1" i="0" u="none" strike="noStrike" cap="none" dirty="0" err="1">
                <a:solidFill>
                  <a:schemeClr val="tx1"/>
                </a:solidFill>
                <a:latin typeface="Lato"/>
                <a:ea typeface="Lato"/>
                <a:cs typeface="Lato"/>
                <a:sym typeface="Lato"/>
              </a:rPr>
              <a:t>digitalising</a:t>
            </a:r>
            <a:r>
              <a:rPr lang="en-US" sz="1600" b="1" i="0" u="none" strike="noStrike" cap="none" dirty="0">
                <a:solidFill>
                  <a:schemeClr val="tx1"/>
                </a:solidFill>
                <a:latin typeface="Lato"/>
                <a:ea typeface="Lato"/>
                <a:cs typeface="Lato"/>
                <a:sym typeface="Lato"/>
              </a:rPr>
              <a:t>, automating and refining its data analytics. </a:t>
            </a:r>
          </a:p>
          <a:p>
            <a:pPr marL="342900" marR="0" lvl="0" indent="-342900" algn="l" rtl="0">
              <a:lnSpc>
                <a:spcPct val="160000"/>
              </a:lnSpc>
              <a:spcBef>
                <a:spcPts val="0"/>
              </a:spcBef>
              <a:spcAft>
                <a:spcPts val="0"/>
              </a:spcAft>
              <a:buFont typeface="+mj-lt"/>
              <a:buAutoNum type="arabicPeriod"/>
            </a:pPr>
            <a:r>
              <a:rPr lang="en-US" sz="1600" b="1" i="0" u="none" strike="noStrike" cap="none" dirty="0">
                <a:solidFill>
                  <a:schemeClr val="tx1"/>
                </a:solidFill>
                <a:latin typeface="Lato"/>
                <a:ea typeface="Lato"/>
                <a:cs typeface="Lato"/>
                <a:sym typeface="Lato"/>
              </a:rPr>
              <a:t>The </a:t>
            </a:r>
            <a:r>
              <a:rPr lang="en-US" sz="1600" b="1" i="0" u="none" strike="noStrike" cap="none" dirty="0" err="1">
                <a:solidFill>
                  <a:schemeClr val="tx1"/>
                </a:solidFill>
                <a:latin typeface="Lato"/>
                <a:ea typeface="Lato"/>
                <a:cs typeface="Lato"/>
                <a:sym typeface="Lato"/>
              </a:rPr>
              <a:t>organisation</a:t>
            </a:r>
            <a:r>
              <a:rPr lang="en-US" sz="1600" b="1" i="0" u="none" strike="noStrike" cap="none" dirty="0">
                <a:solidFill>
                  <a:schemeClr val="tx1"/>
                </a:solidFill>
                <a:latin typeface="Lato"/>
                <a:ea typeface="Lato"/>
                <a:cs typeface="Lato"/>
                <a:sym typeface="Lato"/>
              </a:rPr>
              <a:t> has been spending a lot of money on artificial intelligence, online shopping systems, automated distribution </a:t>
            </a:r>
            <a:r>
              <a:rPr lang="en-US" sz="1600" b="1" i="0" u="none" strike="noStrike" cap="none" dirty="0" err="1">
                <a:solidFill>
                  <a:schemeClr val="tx1"/>
                </a:solidFill>
                <a:latin typeface="Lato"/>
                <a:ea typeface="Lato"/>
                <a:cs typeface="Lato"/>
                <a:sym typeface="Lato"/>
              </a:rPr>
              <a:t>centres</a:t>
            </a:r>
            <a:r>
              <a:rPr lang="en-US" sz="1600" b="1" i="0" u="none" strike="noStrike" cap="none" dirty="0">
                <a:solidFill>
                  <a:schemeClr val="tx1"/>
                </a:solidFill>
                <a:latin typeface="Lato"/>
                <a:ea typeface="Lato"/>
                <a:cs typeface="Lato"/>
                <a:sym typeface="Lato"/>
              </a:rPr>
              <a:t> and digital supply chain systems to enhance operational efficiency and customer satisfaction. </a:t>
            </a:r>
          </a:p>
          <a:p>
            <a:pPr marL="342900" marR="0" lvl="0" indent="-342900" algn="l" rtl="0">
              <a:lnSpc>
                <a:spcPct val="160000"/>
              </a:lnSpc>
              <a:spcBef>
                <a:spcPts val="0"/>
              </a:spcBef>
              <a:spcAft>
                <a:spcPts val="0"/>
              </a:spcAft>
              <a:buFont typeface="+mj-lt"/>
              <a:buAutoNum type="arabicPeriod"/>
            </a:pPr>
            <a:r>
              <a:rPr lang="en-US" sz="1600" b="1" i="0" u="none" strike="noStrike" cap="none" dirty="0">
                <a:solidFill>
                  <a:schemeClr val="tx1"/>
                </a:solidFill>
                <a:latin typeface="Lato"/>
                <a:ea typeface="Lato"/>
                <a:cs typeface="Lato"/>
                <a:sym typeface="Lato"/>
              </a:rPr>
              <a:t>As a result, Tesco will require experienced experts like Project Managers, Change Managers, Digital Specialists, Data Analysts and Operations Managers to help deliver these developments throughout the </a:t>
            </a:r>
            <a:r>
              <a:rPr lang="en-US" sz="1600" b="1" i="0" u="none" strike="noStrike" cap="none" dirty="0" err="1">
                <a:solidFill>
                  <a:schemeClr val="tx1"/>
                </a:solidFill>
                <a:latin typeface="Lato"/>
                <a:ea typeface="Lato"/>
                <a:cs typeface="Lato"/>
                <a:sym typeface="Lato"/>
              </a:rPr>
              <a:t>organisation</a:t>
            </a:r>
            <a:r>
              <a:rPr lang="en-US" sz="1600" b="1" i="0" u="none" strike="noStrike" cap="none" dirty="0">
                <a:solidFill>
                  <a:schemeClr val="tx1"/>
                </a:solidFill>
                <a:latin typeface="Lato"/>
                <a:ea typeface="Lato"/>
                <a:cs typeface="Lato"/>
                <a:sym typeface="Lato"/>
              </a:rPr>
              <a:t> (Tesco PLC, 2025).</a:t>
            </a:r>
            <a:endParaRPr sz="1600" b="1" dirty="0">
              <a:solidFill>
                <a:schemeClr val="tx1"/>
              </a:solidFill>
            </a:endParaRPr>
          </a:p>
        </p:txBody>
      </p:sp>
      <p:pic>
        <p:nvPicPr>
          <p:cNvPr id="113" name="Google Shape;113;p15" descr="image.png"/>
          <p:cNvPicPr preferRelativeResize="0"/>
          <p:nvPr/>
        </p:nvPicPr>
        <p:blipFill rotWithShape="1">
          <a:blip r:embed="rId3">
            <a:alphaModFix/>
          </a:blip>
          <a:srcRect/>
          <a:stretch/>
        </p:blipFill>
        <p:spPr>
          <a:xfrm>
            <a:off x="6591719" y="2238375"/>
            <a:ext cx="5028781" cy="3333750"/>
          </a:xfrm>
          <a:prstGeom prst="rect">
            <a:avLst/>
          </a:prstGeom>
          <a:noFill/>
          <a:ln>
            <a:noFill/>
          </a:ln>
        </p:spPr>
      </p:pic>
      <p:sp>
        <p:nvSpPr>
          <p:cNvPr id="114" name="Google Shape;114;p15"/>
          <p:cNvSpPr txBox="1"/>
          <p:nvPr/>
        </p:nvSpPr>
        <p:spPr>
          <a:xfrm>
            <a:off x="571500" y="571500"/>
            <a:ext cx="11601450" cy="553998"/>
          </a:xfrm>
          <a:prstGeom prst="rect">
            <a:avLst/>
          </a:prstGeom>
          <a:noFill/>
          <a:ln>
            <a:noFill/>
          </a:ln>
        </p:spPr>
        <p:txBody>
          <a:bodyPr spcFirstLastPara="1" wrap="square" lIns="0" tIns="0" rIns="0" bIns="0" anchor="t" anchorCtr="0">
            <a:spAutoFit/>
          </a:bodyPr>
          <a:lstStyle/>
          <a:p>
            <a:r>
              <a:rPr lang="en-US" sz="3600" b="1" dirty="0">
                <a:solidFill>
                  <a:srgbClr val="1E293B"/>
                </a:solidFill>
                <a:latin typeface="Poppins"/>
                <a:ea typeface="Poppins"/>
                <a:cs typeface="Poppins"/>
                <a:sym typeface="Poppins"/>
              </a:rPr>
              <a:t>Introduction: Tesco PLC Transformation</a:t>
            </a:r>
            <a:endParaRPr sz="3600" b="1" dirty="0">
              <a:solidFill>
                <a:srgbClr val="1E293B"/>
              </a:solidFill>
              <a:latin typeface="Poppins"/>
              <a:ea typeface="Poppins"/>
              <a:cs typeface="Poppin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16"/>
          <p:cNvSpPr txBox="1"/>
          <p:nvPr/>
        </p:nvSpPr>
        <p:spPr>
          <a:xfrm>
            <a:off x="2190750" y="2375915"/>
            <a:ext cx="8191500" cy="886397"/>
          </a:xfrm>
          <a:prstGeom prst="rect">
            <a:avLst/>
          </a:prstGeom>
          <a:noFill/>
          <a:ln>
            <a:noFill/>
          </a:ln>
        </p:spPr>
        <p:txBody>
          <a:bodyPr spcFirstLastPara="1" wrap="square" lIns="0" tIns="0" rIns="0" bIns="0" anchor="t" anchorCtr="0">
            <a:spAutoFit/>
          </a:bodyPr>
          <a:lstStyle/>
          <a:p>
            <a:pPr marL="0" marR="0" lvl="0" indent="0" algn="l" rtl="0">
              <a:lnSpc>
                <a:spcPct val="160000"/>
              </a:lnSpc>
              <a:spcBef>
                <a:spcPts val="0"/>
              </a:spcBef>
              <a:spcAft>
                <a:spcPts val="0"/>
              </a:spcAft>
              <a:buNone/>
            </a:pPr>
            <a:r>
              <a:rPr lang="en-US" sz="1800" b="1" i="0" u="none" strike="noStrike" cap="none">
                <a:solidFill>
                  <a:schemeClr val="tx1"/>
                </a:solidFill>
                <a:latin typeface="Lato"/>
                <a:ea typeface="Lato"/>
                <a:cs typeface="Lato"/>
                <a:sym typeface="Lato"/>
              </a:rPr>
              <a:t>Strategic Alignment:</a:t>
            </a:r>
            <a:r>
              <a:rPr lang="en-US" sz="1800" b="0" i="0" u="none" strike="noStrike" cap="none">
                <a:solidFill>
                  <a:schemeClr val="tx1"/>
                </a:solidFill>
                <a:latin typeface="Lato"/>
                <a:ea typeface="Lato"/>
                <a:cs typeface="Lato"/>
                <a:sym typeface="Lato"/>
              </a:rPr>
              <a:t> Linking future workforce needs to the overarching digital transformation strategy.</a:t>
            </a:r>
            <a:endParaRPr sz="1800">
              <a:solidFill>
                <a:schemeClr val="tx1"/>
              </a:solidFill>
            </a:endParaRPr>
          </a:p>
        </p:txBody>
      </p:sp>
      <p:sp>
        <p:nvSpPr>
          <p:cNvPr id="120" name="Google Shape;120;p16"/>
          <p:cNvSpPr txBox="1"/>
          <p:nvPr/>
        </p:nvSpPr>
        <p:spPr>
          <a:xfrm>
            <a:off x="2190750" y="3478720"/>
            <a:ext cx="8191500" cy="886397"/>
          </a:xfrm>
          <a:prstGeom prst="rect">
            <a:avLst/>
          </a:prstGeom>
          <a:noFill/>
          <a:ln>
            <a:noFill/>
          </a:ln>
        </p:spPr>
        <p:txBody>
          <a:bodyPr spcFirstLastPara="1" wrap="square" lIns="0" tIns="0" rIns="0" bIns="0" anchor="t" anchorCtr="0">
            <a:spAutoFit/>
          </a:bodyPr>
          <a:lstStyle/>
          <a:p>
            <a:pPr marL="0" marR="0" lvl="0" indent="0" algn="l" rtl="0">
              <a:lnSpc>
                <a:spcPct val="160000"/>
              </a:lnSpc>
              <a:spcBef>
                <a:spcPts val="0"/>
              </a:spcBef>
              <a:spcAft>
                <a:spcPts val="0"/>
              </a:spcAft>
              <a:buNone/>
            </a:pPr>
            <a:r>
              <a:rPr lang="en-US" sz="1800" b="1" i="0" u="none" strike="noStrike" cap="none" dirty="0">
                <a:solidFill>
                  <a:schemeClr val="tx1"/>
                </a:solidFill>
                <a:latin typeface="Lato"/>
                <a:ea typeface="Lato"/>
                <a:cs typeface="Lato"/>
                <a:sym typeface="Lato"/>
              </a:rPr>
              <a:t>Data-Driven Planning:</a:t>
            </a:r>
            <a:r>
              <a:rPr lang="en-US" sz="1800" b="0" i="0" u="none" strike="noStrike" cap="none" dirty="0">
                <a:solidFill>
                  <a:schemeClr val="tx1"/>
                </a:solidFill>
                <a:latin typeface="Lato"/>
                <a:ea typeface="Lato"/>
                <a:cs typeface="Lato"/>
                <a:sym typeface="Lato"/>
              </a:rPr>
              <a:t> Using historical data to identify required competencies for modern retail roles.</a:t>
            </a:r>
            <a:endParaRPr sz="1800" dirty="0">
              <a:solidFill>
                <a:schemeClr val="tx1"/>
              </a:solidFill>
            </a:endParaRPr>
          </a:p>
        </p:txBody>
      </p:sp>
      <p:sp>
        <p:nvSpPr>
          <p:cNvPr id="121" name="Google Shape;121;p16"/>
          <p:cNvSpPr txBox="1"/>
          <p:nvPr/>
        </p:nvSpPr>
        <p:spPr>
          <a:xfrm>
            <a:off x="2190750" y="4533900"/>
            <a:ext cx="8191500" cy="886397"/>
          </a:xfrm>
          <a:prstGeom prst="rect">
            <a:avLst/>
          </a:prstGeom>
          <a:noFill/>
          <a:ln>
            <a:noFill/>
          </a:ln>
        </p:spPr>
        <p:txBody>
          <a:bodyPr spcFirstLastPara="1" wrap="square" lIns="0" tIns="0" rIns="0" bIns="0" anchor="t" anchorCtr="0">
            <a:spAutoFit/>
          </a:bodyPr>
          <a:lstStyle/>
          <a:p>
            <a:pPr marL="0" marR="0" lvl="0" indent="0" algn="l" rtl="0">
              <a:lnSpc>
                <a:spcPct val="160000"/>
              </a:lnSpc>
              <a:spcBef>
                <a:spcPts val="0"/>
              </a:spcBef>
              <a:spcAft>
                <a:spcPts val="0"/>
              </a:spcAft>
              <a:buNone/>
            </a:pPr>
            <a:r>
              <a:rPr lang="en-US" sz="1800" b="1" i="0" u="none" strike="noStrike" cap="none">
                <a:solidFill>
                  <a:schemeClr val="tx1"/>
                </a:solidFill>
                <a:latin typeface="Lato"/>
                <a:ea typeface="Lato"/>
                <a:cs typeface="Lato"/>
                <a:sym typeface="Lato"/>
              </a:rPr>
              <a:t>Agility:</a:t>
            </a:r>
            <a:r>
              <a:rPr lang="en-US" sz="1800" b="0" i="0" u="none" strike="noStrike" cap="none">
                <a:solidFill>
                  <a:schemeClr val="tx1"/>
                </a:solidFill>
                <a:latin typeface="Lato"/>
                <a:ea typeface="Lato"/>
                <a:cs typeface="Lato"/>
                <a:sym typeface="Lato"/>
              </a:rPr>
              <a:t> Incorporating flexibility into job roles to allow for evolving business priorities.</a:t>
            </a:r>
            <a:endParaRPr sz="1800">
              <a:solidFill>
                <a:schemeClr val="tx1"/>
              </a:solidFill>
            </a:endParaRPr>
          </a:p>
        </p:txBody>
      </p:sp>
      <p:sp>
        <p:nvSpPr>
          <p:cNvPr id="122" name="Google Shape;122;p16"/>
          <p:cNvSpPr txBox="1"/>
          <p:nvPr/>
        </p:nvSpPr>
        <p:spPr>
          <a:xfrm>
            <a:off x="1809750" y="2328290"/>
            <a:ext cx="161925" cy="689420"/>
          </a:xfrm>
          <a:prstGeom prst="rect">
            <a:avLst/>
          </a:prstGeom>
          <a:noFill/>
          <a:ln>
            <a:noFill/>
          </a:ln>
        </p:spPr>
        <p:txBody>
          <a:bodyPr spcFirstLastPara="1" wrap="square" lIns="0" tIns="0" rIns="0" bIns="0" anchor="t" anchorCtr="0">
            <a:spAutoFit/>
          </a:bodyPr>
          <a:lstStyle/>
          <a:p>
            <a:pPr marL="0" marR="0" lvl="0" indent="0" algn="l" rtl="0">
              <a:lnSpc>
                <a:spcPct val="160000"/>
              </a:lnSpc>
              <a:spcBef>
                <a:spcPts val="0"/>
              </a:spcBef>
              <a:spcAft>
                <a:spcPts val="0"/>
              </a:spcAft>
              <a:buNone/>
            </a:pPr>
            <a:r>
              <a:rPr lang="en-US" sz="2800" b="0" i="0" u="none" strike="noStrike" cap="none">
                <a:solidFill>
                  <a:schemeClr val="tx1"/>
                </a:solidFill>
                <a:latin typeface="Lato"/>
                <a:ea typeface="Lato"/>
                <a:cs typeface="Lato"/>
                <a:sym typeface="Lato"/>
              </a:rPr>
              <a:t>•</a:t>
            </a:r>
            <a:endParaRPr sz="1800">
              <a:solidFill>
                <a:schemeClr val="tx1"/>
              </a:solidFill>
            </a:endParaRPr>
          </a:p>
        </p:txBody>
      </p:sp>
      <p:sp>
        <p:nvSpPr>
          <p:cNvPr id="123" name="Google Shape;123;p16"/>
          <p:cNvSpPr txBox="1"/>
          <p:nvPr/>
        </p:nvSpPr>
        <p:spPr>
          <a:xfrm>
            <a:off x="1809750" y="3431095"/>
            <a:ext cx="161925" cy="689420"/>
          </a:xfrm>
          <a:prstGeom prst="rect">
            <a:avLst/>
          </a:prstGeom>
          <a:noFill/>
          <a:ln>
            <a:noFill/>
          </a:ln>
        </p:spPr>
        <p:txBody>
          <a:bodyPr spcFirstLastPara="1" wrap="square" lIns="0" tIns="0" rIns="0" bIns="0" anchor="t" anchorCtr="0">
            <a:spAutoFit/>
          </a:bodyPr>
          <a:lstStyle/>
          <a:p>
            <a:pPr marL="0" marR="0" lvl="0" indent="0" algn="l" rtl="0">
              <a:lnSpc>
                <a:spcPct val="160000"/>
              </a:lnSpc>
              <a:spcBef>
                <a:spcPts val="0"/>
              </a:spcBef>
              <a:spcAft>
                <a:spcPts val="0"/>
              </a:spcAft>
              <a:buNone/>
            </a:pPr>
            <a:r>
              <a:rPr lang="en-US" sz="2800" b="0" i="0" u="none" strike="noStrike" cap="none">
                <a:solidFill>
                  <a:schemeClr val="tx1"/>
                </a:solidFill>
                <a:latin typeface="Lato"/>
                <a:ea typeface="Lato"/>
                <a:cs typeface="Lato"/>
                <a:sym typeface="Lato"/>
              </a:rPr>
              <a:t>•</a:t>
            </a:r>
            <a:endParaRPr sz="1800">
              <a:solidFill>
                <a:schemeClr val="tx1"/>
              </a:solidFill>
            </a:endParaRPr>
          </a:p>
        </p:txBody>
      </p:sp>
      <p:sp>
        <p:nvSpPr>
          <p:cNvPr id="124" name="Google Shape;124;p16"/>
          <p:cNvSpPr txBox="1"/>
          <p:nvPr/>
        </p:nvSpPr>
        <p:spPr>
          <a:xfrm>
            <a:off x="1809750" y="4486275"/>
            <a:ext cx="161925" cy="689420"/>
          </a:xfrm>
          <a:prstGeom prst="rect">
            <a:avLst/>
          </a:prstGeom>
          <a:noFill/>
          <a:ln>
            <a:noFill/>
          </a:ln>
        </p:spPr>
        <p:txBody>
          <a:bodyPr spcFirstLastPara="1" wrap="square" lIns="0" tIns="0" rIns="0" bIns="0" anchor="t" anchorCtr="0">
            <a:spAutoFit/>
          </a:bodyPr>
          <a:lstStyle/>
          <a:p>
            <a:pPr marL="0" marR="0" lvl="0" indent="0" algn="l" rtl="0">
              <a:lnSpc>
                <a:spcPct val="160000"/>
              </a:lnSpc>
              <a:spcBef>
                <a:spcPts val="0"/>
              </a:spcBef>
              <a:spcAft>
                <a:spcPts val="0"/>
              </a:spcAft>
              <a:buNone/>
            </a:pPr>
            <a:r>
              <a:rPr lang="en-US" sz="2800" b="0" i="0" u="none" strike="noStrike" cap="none">
                <a:solidFill>
                  <a:schemeClr val="tx1"/>
                </a:solidFill>
                <a:latin typeface="Lato"/>
                <a:ea typeface="Lato"/>
                <a:cs typeface="Lato"/>
                <a:sym typeface="Lato"/>
              </a:rPr>
              <a:t>•</a:t>
            </a:r>
            <a:endParaRPr sz="1800">
              <a:solidFill>
                <a:schemeClr val="tx1"/>
              </a:solidFill>
            </a:endParaRPr>
          </a:p>
        </p:txBody>
      </p:sp>
      <p:sp>
        <p:nvSpPr>
          <p:cNvPr id="125" name="Google Shape;125;p16"/>
          <p:cNvSpPr txBox="1"/>
          <p:nvPr/>
        </p:nvSpPr>
        <p:spPr>
          <a:xfrm>
            <a:off x="571500" y="571500"/>
            <a:ext cx="11601450" cy="553998"/>
          </a:xfrm>
          <a:prstGeom prst="rect">
            <a:avLst/>
          </a:prstGeom>
          <a:noFill/>
          <a:ln>
            <a:noFill/>
          </a:ln>
        </p:spPr>
        <p:txBody>
          <a:bodyPr spcFirstLastPara="1" wrap="square" lIns="0" tIns="0" rIns="0" bIns="0" anchor="t" anchorCtr="0">
            <a:spAutoFit/>
          </a:bodyPr>
          <a:lstStyle/>
          <a:p>
            <a:r>
              <a:rPr lang="en-US" sz="3600" b="1" dirty="0">
                <a:solidFill>
                  <a:srgbClr val="1E293B"/>
                </a:solidFill>
                <a:latin typeface="Poppins"/>
                <a:ea typeface="Poppins"/>
                <a:cs typeface="Poppins"/>
                <a:sym typeface="Poppins"/>
              </a:rPr>
              <a:t>Recruitment Process: Job Analysis</a:t>
            </a:r>
            <a:endParaRPr sz="3600" b="1" dirty="0">
              <a:solidFill>
                <a:srgbClr val="1E293B"/>
              </a:solidFill>
              <a:latin typeface="Poppins"/>
              <a:ea typeface="Poppins"/>
              <a:cs typeface="Poppin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pic>
        <p:nvPicPr>
          <p:cNvPr id="130" name="Google Shape;130;p17" descr="image.png"/>
          <p:cNvPicPr preferRelativeResize="0"/>
          <p:nvPr/>
        </p:nvPicPr>
        <p:blipFill rotWithShape="1">
          <a:blip r:embed="rId3">
            <a:alphaModFix/>
          </a:blip>
          <a:srcRect/>
          <a:stretch/>
        </p:blipFill>
        <p:spPr>
          <a:xfrm>
            <a:off x="571500" y="2019184"/>
            <a:ext cx="5286375" cy="2077236"/>
          </a:xfrm>
          <a:prstGeom prst="rect">
            <a:avLst/>
          </a:prstGeom>
          <a:noFill/>
          <a:ln>
            <a:noFill/>
          </a:ln>
        </p:spPr>
      </p:pic>
      <p:sp>
        <p:nvSpPr>
          <p:cNvPr id="132" name="Google Shape;132;p17"/>
          <p:cNvSpPr txBox="1"/>
          <p:nvPr/>
        </p:nvSpPr>
        <p:spPr>
          <a:xfrm>
            <a:off x="762000" y="2209684"/>
            <a:ext cx="5150643" cy="276999"/>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800" b="1" i="0" u="none" strike="noStrike" cap="none">
                <a:solidFill>
                  <a:schemeClr val="tx1"/>
                </a:solidFill>
                <a:latin typeface="Poppins"/>
                <a:ea typeface="Poppins"/>
                <a:cs typeface="Poppins"/>
                <a:sym typeface="Poppins"/>
              </a:rPr>
              <a:t>Job Specification Focus</a:t>
            </a:r>
            <a:endParaRPr sz="1800" b="1">
              <a:solidFill>
                <a:schemeClr val="tx1"/>
              </a:solidFill>
            </a:endParaRPr>
          </a:p>
        </p:txBody>
      </p:sp>
      <p:sp>
        <p:nvSpPr>
          <p:cNvPr id="135" name="Google Shape;135;p17"/>
          <p:cNvSpPr txBox="1"/>
          <p:nvPr/>
        </p:nvSpPr>
        <p:spPr>
          <a:xfrm>
            <a:off x="851597" y="2626754"/>
            <a:ext cx="4524375" cy="1329595"/>
          </a:xfrm>
          <a:prstGeom prst="rect">
            <a:avLst/>
          </a:prstGeom>
          <a:noFill/>
          <a:ln>
            <a:noFill/>
          </a:ln>
        </p:spPr>
        <p:txBody>
          <a:bodyPr spcFirstLastPara="1" wrap="square" lIns="114300" tIns="0" rIns="0" bIns="0" anchor="t" anchorCtr="0">
            <a:spAutoFit/>
          </a:bodyPr>
          <a:lstStyle/>
          <a:p>
            <a:pPr marL="342900" marR="0" lvl="0" indent="-342900" algn="l" rtl="0">
              <a:lnSpc>
                <a:spcPct val="160000"/>
              </a:lnSpc>
              <a:spcBef>
                <a:spcPts val="0"/>
              </a:spcBef>
              <a:spcAft>
                <a:spcPts val="0"/>
              </a:spcAft>
              <a:buFont typeface="+mj-lt"/>
              <a:buAutoNum type="arabicPeriod"/>
            </a:pPr>
            <a:r>
              <a:rPr lang="en-US" sz="1800" b="1" i="0" u="none" strike="noStrike" cap="none" dirty="0">
                <a:solidFill>
                  <a:schemeClr val="tx1"/>
                </a:solidFill>
                <a:latin typeface="Lato"/>
                <a:ea typeface="Lato"/>
                <a:cs typeface="Lato"/>
                <a:sym typeface="Lato"/>
              </a:rPr>
              <a:t>Clear technical requirements</a:t>
            </a:r>
          </a:p>
          <a:p>
            <a:pPr marL="342900" indent="-342900">
              <a:lnSpc>
                <a:spcPct val="160000"/>
              </a:lnSpc>
              <a:buFont typeface="+mj-lt"/>
              <a:buAutoNum type="arabicPeriod"/>
            </a:pPr>
            <a:r>
              <a:rPr lang="en-US" sz="1800" b="1" dirty="0">
                <a:solidFill>
                  <a:schemeClr val="tx1"/>
                </a:solidFill>
                <a:latin typeface="Lato"/>
                <a:ea typeface="Lato"/>
                <a:cs typeface="Lato"/>
                <a:sym typeface="Lato"/>
              </a:rPr>
              <a:t>Soft skill development</a:t>
            </a:r>
          </a:p>
          <a:p>
            <a:pPr marL="342900" lvl="0" indent="-342900">
              <a:lnSpc>
                <a:spcPct val="160000"/>
              </a:lnSpc>
              <a:buFont typeface="+mj-lt"/>
              <a:buAutoNum type="arabicPeriod"/>
            </a:pPr>
            <a:r>
              <a:rPr lang="en-US" sz="1800" b="1" dirty="0">
                <a:solidFill>
                  <a:schemeClr val="tx1"/>
                </a:solidFill>
                <a:latin typeface="Lato"/>
                <a:ea typeface="Lato"/>
                <a:cs typeface="Lato"/>
                <a:sym typeface="Lato"/>
              </a:rPr>
              <a:t>Cultural fit alignment</a:t>
            </a:r>
            <a:endParaRPr sz="1800" b="1" dirty="0">
              <a:solidFill>
                <a:schemeClr val="tx1"/>
              </a:solidFill>
            </a:endParaRPr>
          </a:p>
        </p:txBody>
      </p:sp>
      <p:sp>
        <p:nvSpPr>
          <p:cNvPr id="146" name="Google Shape;146;p17"/>
          <p:cNvSpPr txBox="1"/>
          <p:nvPr/>
        </p:nvSpPr>
        <p:spPr>
          <a:xfrm>
            <a:off x="571500" y="571500"/>
            <a:ext cx="11601450" cy="553998"/>
          </a:xfrm>
          <a:prstGeom prst="rect">
            <a:avLst/>
          </a:prstGeom>
          <a:noFill/>
          <a:ln>
            <a:noFill/>
          </a:ln>
        </p:spPr>
        <p:txBody>
          <a:bodyPr spcFirstLastPara="1" wrap="square" lIns="0" tIns="0" rIns="0" bIns="0" anchor="t" anchorCtr="0">
            <a:spAutoFit/>
          </a:bodyPr>
          <a:lstStyle/>
          <a:p>
            <a:r>
              <a:rPr lang="en-US" sz="3600" b="1" dirty="0">
                <a:solidFill>
                  <a:srgbClr val="1E293B"/>
                </a:solidFill>
                <a:latin typeface="Poppins"/>
                <a:ea typeface="Poppins"/>
                <a:cs typeface="Poppins"/>
                <a:sym typeface="Poppins"/>
              </a:rPr>
              <a:t>Job Description </a:t>
            </a:r>
            <a:endParaRPr sz="3600" b="1" dirty="0">
              <a:solidFill>
                <a:srgbClr val="1E293B"/>
              </a:solidFill>
              <a:latin typeface="Poppins"/>
              <a:ea typeface="Poppins"/>
              <a:cs typeface="Poppins"/>
            </a:endParaRPr>
          </a:p>
        </p:txBody>
      </p:sp>
      <p:sp>
        <p:nvSpPr>
          <p:cNvPr id="2" name="Rectangle 1"/>
          <p:cNvSpPr/>
          <p:nvPr/>
        </p:nvSpPr>
        <p:spPr>
          <a:xfrm>
            <a:off x="619124" y="4472083"/>
            <a:ext cx="5079149" cy="1274195"/>
          </a:xfrm>
          <a:prstGeom prst="rect">
            <a:avLst/>
          </a:prstGeom>
        </p:spPr>
        <p:txBody>
          <a:bodyPr wrap="square">
            <a:spAutoFit/>
          </a:bodyPr>
          <a:lstStyle/>
          <a:p>
            <a:pPr marL="342900" indent="-342900">
              <a:lnSpc>
                <a:spcPct val="160000"/>
              </a:lnSpc>
              <a:buFont typeface="Arial" panose="020B0604020202020204" pitchFamily="34" charset="0"/>
              <a:buChar char="•"/>
            </a:pPr>
            <a:r>
              <a:rPr lang="en-GB" sz="1600" b="1" dirty="0">
                <a:solidFill>
                  <a:schemeClr val="tx1"/>
                </a:solidFill>
                <a:latin typeface="Lato"/>
                <a:ea typeface="Lato"/>
                <a:cs typeface="Lato"/>
              </a:rPr>
              <a:t>An effective job description enhances clarity of the job to the candidate and minimises confusion on the job expectations (Bratton and Gold, 2022).</a:t>
            </a:r>
          </a:p>
        </p:txBody>
      </p:sp>
      <p:sp>
        <p:nvSpPr>
          <p:cNvPr id="6" name="Rectangle 5">
            <a:extLst>
              <a:ext uri="{FF2B5EF4-FFF2-40B4-BE49-F238E27FC236}">
                <a16:creationId xmlns:a16="http://schemas.microsoft.com/office/drawing/2014/main" id="{D6544BEE-9FFE-E2F8-1C66-695D132113B7}"/>
              </a:ext>
            </a:extLst>
          </p:cNvPr>
          <p:cNvSpPr/>
          <p:nvPr/>
        </p:nvSpPr>
        <p:spPr>
          <a:xfrm>
            <a:off x="6261254" y="2626754"/>
            <a:ext cx="5079149" cy="2007344"/>
          </a:xfrm>
          <a:prstGeom prst="rect">
            <a:avLst/>
          </a:prstGeom>
        </p:spPr>
        <p:txBody>
          <a:bodyPr wrap="square">
            <a:spAutoFit/>
          </a:bodyPr>
          <a:lstStyle/>
          <a:p>
            <a:pPr marL="342900" indent="-342900">
              <a:lnSpc>
                <a:spcPct val="160000"/>
              </a:lnSpc>
              <a:buFont typeface="Arial" panose="020B0604020202020204" pitchFamily="34" charset="0"/>
              <a:buChar char="•"/>
            </a:pPr>
            <a:r>
              <a:rPr lang="en-US" sz="1600" b="1" dirty="0">
                <a:solidFill>
                  <a:schemeClr val="tx1"/>
                </a:solidFill>
                <a:latin typeface="Lato"/>
                <a:ea typeface="Lato"/>
                <a:cs typeface="Lato"/>
              </a:rPr>
              <a:t>Job analysis provides information that is used to come up with an elaborate job description. </a:t>
            </a:r>
          </a:p>
          <a:p>
            <a:pPr marL="342900" indent="-342900">
              <a:lnSpc>
                <a:spcPct val="160000"/>
              </a:lnSpc>
              <a:buFont typeface="Arial" panose="020B0604020202020204" pitchFamily="34" charset="0"/>
              <a:buChar char="•"/>
            </a:pPr>
            <a:r>
              <a:rPr lang="en-US" sz="1600" b="1" dirty="0">
                <a:solidFill>
                  <a:schemeClr val="tx1"/>
                </a:solidFill>
                <a:latin typeface="Lato"/>
                <a:ea typeface="Lato"/>
                <a:cs typeface="Lato"/>
              </a:rPr>
              <a:t>Job description entails the intention of the position, reporting relationships, duties, working circumstances and desired performance results.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9">
          <a:extLst>
            <a:ext uri="{FF2B5EF4-FFF2-40B4-BE49-F238E27FC236}">
              <a16:creationId xmlns:a16="http://schemas.microsoft.com/office/drawing/2014/main" id="{6E4D74EB-6075-EDF8-1E5A-C60149C73B95}"/>
            </a:ext>
          </a:extLst>
        </p:cNvPr>
        <p:cNvGrpSpPr/>
        <p:nvPr/>
      </p:nvGrpSpPr>
      <p:grpSpPr>
        <a:xfrm>
          <a:off x="0" y="0"/>
          <a:ext cx="0" cy="0"/>
          <a:chOff x="0" y="0"/>
          <a:chExt cx="0" cy="0"/>
        </a:xfrm>
      </p:grpSpPr>
      <p:pic>
        <p:nvPicPr>
          <p:cNvPr id="130" name="Google Shape;130;p17" descr="image.png">
            <a:extLst>
              <a:ext uri="{FF2B5EF4-FFF2-40B4-BE49-F238E27FC236}">
                <a16:creationId xmlns:a16="http://schemas.microsoft.com/office/drawing/2014/main" id="{22B535F6-CE06-C567-592A-2DCD742B2734}"/>
              </a:ext>
            </a:extLst>
          </p:cNvPr>
          <p:cNvPicPr preferRelativeResize="0"/>
          <p:nvPr/>
        </p:nvPicPr>
        <p:blipFill rotWithShape="1">
          <a:blip r:embed="rId3">
            <a:alphaModFix/>
          </a:blip>
          <a:srcRect/>
          <a:stretch/>
        </p:blipFill>
        <p:spPr>
          <a:xfrm>
            <a:off x="571500" y="2019183"/>
            <a:ext cx="10768903" cy="4120359"/>
          </a:xfrm>
          <a:prstGeom prst="rect">
            <a:avLst/>
          </a:prstGeom>
          <a:noFill/>
          <a:ln>
            <a:noFill/>
          </a:ln>
        </p:spPr>
      </p:pic>
      <p:sp>
        <p:nvSpPr>
          <p:cNvPr id="135" name="Google Shape;135;p17">
            <a:extLst>
              <a:ext uri="{FF2B5EF4-FFF2-40B4-BE49-F238E27FC236}">
                <a16:creationId xmlns:a16="http://schemas.microsoft.com/office/drawing/2014/main" id="{7B52169B-5380-C86A-C7AA-67368D59AA7E}"/>
              </a:ext>
            </a:extLst>
          </p:cNvPr>
          <p:cNvSpPr txBox="1"/>
          <p:nvPr/>
        </p:nvSpPr>
        <p:spPr>
          <a:xfrm>
            <a:off x="851597" y="2626754"/>
            <a:ext cx="10366132" cy="2659190"/>
          </a:xfrm>
          <a:prstGeom prst="rect">
            <a:avLst/>
          </a:prstGeom>
          <a:noFill/>
          <a:ln>
            <a:noFill/>
          </a:ln>
        </p:spPr>
        <p:txBody>
          <a:bodyPr spcFirstLastPara="1" wrap="square" lIns="114300" tIns="0" rIns="0" bIns="0" anchor="t" anchorCtr="0">
            <a:spAutoFit/>
          </a:bodyPr>
          <a:lstStyle/>
          <a:p>
            <a:pPr>
              <a:lnSpc>
                <a:spcPct val="160000"/>
              </a:lnSpc>
            </a:pPr>
            <a:r>
              <a:rPr lang="en-US" sz="1800" b="1" dirty="0">
                <a:solidFill>
                  <a:schemeClr val="tx1"/>
                </a:solidFill>
                <a:latin typeface="Lato"/>
                <a:ea typeface="Lato"/>
                <a:cs typeface="Lato"/>
                <a:sym typeface="Lato"/>
              </a:rPr>
              <a:t>Coupled with the job description, HR creates a person specification whereby it determines the qualifications, technical knowledge, work experience and </a:t>
            </a:r>
            <a:r>
              <a:rPr lang="en-US" sz="1800" b="1" dirty="0" err="1">
                <a:solidFill>
                  <a:schemeClr val="tx1"/>
                </a:solidFill>
                <a:latin typeface="Lato"/>
                <a:ea typeface="Lato"/>
                <a:cs typeface="Lato"/>
                <a:sym typeface="Lato"/>
              </a:rPr>
              <a:t>behavioural</a:t>
            </a:r>
            <a:r>
              <a:rPr lang="en-US" sz="1800" b="1" dirty="0">
                <a:solidFill>
                  <a:schemeClr val="tx1"/>
                </a:solidFill>
                <a:latin typeface="Lato"/>
                <a:ea typeface="Lato"/>
                <a:cs typeface="Lato"/>
                <a:sym typeface="Lato"/>
              </a:rPr>
              <a:t> competencies that are needed to succeed in the job. </a:t>
            </a:r>
          </a:p>
          <a:p>
            <a:pPr>
              <a:lnSpc>
                <a:spcPct val="160000"/>
              </a:lnSpc>
            </a:pPr>
            <a:r>
              <a:rPr lang="en-US" sz="1800" b="1" dirty="0">
                <a:solidFill>
                  <a:schemeClr val="tx1"/>
                </a:solidFill>
                <a:latin typeface="Lato"/>
                <a:ea typeface="Lato"/>
                <a:cs typeface="Lato"/>
                <a:sym typeface="Lato"/>
              </a:rPr>
              <a:t>In the process of digital transformation, Tesco must focus on hiring people with the following qualities: adaptability, resilience, leadership, communication skills and digital ability due to their ability to react well to change in the </a:t>
            </a:r>
            <a:r>
              <a:rPr lang="en-US" sz="1800" b="1" dirty="0" err="1">
                <a:solidFill>
                  <a:schemeClr val="tx1"/>
                </a:solidFill>
                <a:latin typeface="Lato"/>
                <a:ea typeface="Lato"/>
                <a:cs typeface="Lato"/>
                <a:sym typeface="Lato"/>
              </a:rPr>
              <a:t>organisation</a:t>
            </a:r>
            <a:r>
              <a:rPr lang="en-US" sz="1800" b="1" dirty="0">
                <a:solidFill>
                  <a:schemeClr val="tx1"/>
                </a:solidFill>
                <a:latin typeface="Lato"/>
                <a:ea typeface="Lato"/>
                <a:cs typeface="Lato"/>
                <a:sym typeface="Lato"/>
              </a:rPr>
              <a:t> (Taylor, 2023).</a:t>
            </a:r>
          </a:p>
        </p:txBody>
      </p:sp>
      <p:sp>
        <p:nvSpPr>
          <p:cNvPr id="146" name="Google Shape;146;p17">
            <a:extLst>
              <a:ext uri="{FF2B5EF4-FFF2-40B4-BE49-F238E27FC236}">
                <a16:creationId xmlns:a16="http://schemas.microsoft.com/office/drawing/2014/main" id="{5BC39F96-8B37-EA54-4EA8-D07BD41BD53E}"/>
              </a:ext>
            </a:extLst>
          </p:cNvPr>
          <p:cNvSpPr txBox="1"/>
          <p:nvPr/>
        </p:nvSpPr>
        <p:spPr>
          <a:xfrm>
            <a:off x="571500" y="571500"/>
            <a:ext cx="11601450" cy="553998"/>
          </a:xfrm>
          <a:prstGeom prst="rect">
            <a:avLst/>
          </a:prstGeom>
          <a:noFill/>
          <a:ln>
            <a:noFill/>
          </a:ln>
        </p:spPr>
        <p:txBody>
          <a:bodyPr spcFirstLastPara="1" wrap="square" lIns="0" tIns="0" rIns="0" bIns="0" anchor="t" anchorCtr="0">
            <a:spAutoFit/>
          </a:bodyPr>
          <a:lstStyle/>
          <a:p>
            <a:r>
              <a:rPr lang="en-US" sz="3600" b="1" dirty="0">
                <a:solidFill>
                  <a:srgbClr val="1E293B"/>
                </a:solidFill>
                <a:latin typeface="Poppins"/>
                <a:ea typeface="Poppins"/>
                <a:cs typeface="Poppins"/>
                <a:sym typeface="Poppins"/>
              </a:rPr>
              <a:t>Person Specification</a:t>
            </a:r>
            <a:endParaRPr sz="3600" b="1" dirty="0">
              <a:solidFill>
                <a:srgbClr val="1E293B"/>
              </a:solidFill>
              <a:latin typeface="Poppins"/>
              <a:ea typeface="Poppins"/>
              <a:cs typeface="Poppins"/>
            </a:endParaRPr>
          </a:p>
        </p:txBody>
      </p:sp>
    </p:spTree>
    <p:extLst>
      <p:ext uri="{BB962C8B-B14F-4D97-AF65-F5344CB8AC3E}">
        <p14:creationId xmlns:p14="http://schemas.microsoft.com/office/powerpoint/2010/main" val="17393395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9">
          <a:extLst>
            <a:ext uri="{FF2B5EF4-FFF2-40B4-BE49-F238E27FC236}">
              <a16:creationId xmlns:a16="http://schemas.microsoft.com/office/drawing/2014/main" id="{F934BD53-0666-6761-548B-E3F0A1463E26}"/>
            </a:ext>
          </a:extLst>
        </p:cNvPr>
        <p:cNvGrpSpPr/>
        <p:nvPr/>
      </p:nvGrpSpPr>
      <p:grpSpPr>
        <a:xfrm>
          <a:off x="0" y="0"/>
          <a:ext cx="0" cy="0"/>
          <a:chOff x="0" y="0"/>
          <a:chExt cx="0" cy="0"/>
        </a:xfrm>
      </p:grpSpPr>
      <p:pic>
        <p:nvPicPr>
          <p:cNvPr id="131" name="Google Shape;131;p17" descr="image.png">
            <a:extLst>
              <a:ext uri="{FF2B5EF4-FFF2-40B4-BE49-F238E27FC236}">
                <a16:creationId xmlns:a16="http://schemas.microsoft.com/office/drawing/2014/main" id="{2815A1B7-65D3-C157-3E3A-4EBD8C86A8F0}"/>
              </a:ext>
            </a:extLst>
          </p:cNvPr>
          <p:cNvPicPr preferRelativeResize="0"/>
          <p:nvPr/>
        </p:nvPicPr>
        <p:blipFill rotWithShape="1">
          <a:blip r:embed="rId3">
            <a:alphaModFix/>
          </a:blip>
          <a:srcRect/>
          <a:stretch/>
        </p:blipFill>
        <p:spPr>
          <a:xfrm>
            <a:off x="1082488" y="2019184"/>
            <a:ext cx="5286375" cy="2077236"/>
          </a:xfrm>
          <a:prstGeom prst="rect">
            <a:avLst/>
          </a:prstGeom>
          <a:noFill/>
          <a:ln>
            <a:noFill/>
          </a:ln>
        </p:spPr>
      </p:pic>
      <p:sp>
        <p:nvSpPr>
          <p:cNvPr id="133" name="Google Shape;133;p17">
            <a:extLst>
              <a:ext uri="{FF2B5EF4-FFF2-40B4-BE49-F238E27FC236}">
                <a16:creationId xmlns:a16="http://schemas.microsoft.com/office/drawing/2014/main" id="{8577044F-4FEF-DA0F-E1A9-5D72652CC74E}"/>
              </a:ext>
            </a:extLst>
          </p:cNvPr>
          <p:cNvSpPr txBox="1"/>
          <p:nvPr/>
        </p:nvSpPr>
        <p:spPr>
          <a:xfrm>
            <a:off x="1272988" y="2209684"/>
            <a:ext cx="5150643" cy="276999"/>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800" b="1" i="0" u="none" strike="noStrike" cap="none">
                <a:solidFill>
                  <a:schemeClr val="tx1"/>
                </a:solidFill>
                <a:latin typeface="Poppins"/>
                <a:ea typeface="Poppins"/>
                <a:cs typeface="Poppins"/>
                <a:sym typeface="Poppins"/>
              </a:rPr>
              <a:t>Platforms</a:t>
            </a:r>
            <a:endParaRPr sz="1800" b="1">
              <a:solidFill>
                <a:schemeClr val="tx1"/>
              </a:solidFill>
            </a:endParaRPr>
          </a:p>
        </p:txBody>
      </p:sp>
      <p:sp>
        <p:nvSpPr>
          <p:cNvPr id="146" name="Google Shape;146;p17">
            <a:extLst>
              <a:ext uri="{FF2B5EF4-FFF2-40B4-BE49-F238E27FC236}">
                <a16:creationId xmlns:a16="http://schemas.microsoft.com/office/drawing/2014/main" id="{E693BE3B-93B8-675C-BDD4-22784663482D}"/>
              </a:ext>
            </a:extLst>
          </p:cNvPr>
          <p:cNvSpPr txBox="1"/>
          <p:nvPr/>
        </p:nvSpPr>
        <p:spPr>
          <a:xfrm>
            <a:off x="571500" y="571500"/>
            <a:ext cx="11601450" cy="553998"/>
          </a:xfrm>
          <a:prstGeom prst="rect">
            <a:avLst/>
          </a:prstGeom>
          <a:noFill/>
          <a:ln>
            <a:noFill/>
          </a:ln>
        </p:spPr>
        <p:txBody>
          <a:bodyPr spcFirstLastPara="1" wrap="square" lIns="0" tIns="0" rIns="0" bIns="0" anchor="t" anchorCtr="0">
            <a:spAutoFit/>
          </a:bodyPr>
          <a:lstStyle/>
          <a:p>
            <a:r>
              <a:rPr lang="en-US" sz="3600" b="1" dirty="0">
                <a:solidFill>
                  <a:srgbClr val="1E293B"/>
                </a:solidFill>
                <a:latin typeface="Poppins"/>
                <a:ea typeface="Poppins"/>
                <a:cs typeface="Poppins"/>
                <a:sym typeface="Poppins"/>
              </a:rPr>
              <a:t>Advertisement Platform</a:t>
            </a:r>
            <a:endParaRPr sz="3600" b="1" dirty="0">
              <a:solidFill>
                <a:srgbClr val="1E293B"/>
              </a:solidFill>
              <a:latin typeface="Poppins"/>
              <a:ea typeface="Poppins"/>
              <a:cs typeface="Poppins"/>
            </a:endParaRPr>
          </a:p>
        </p:txBody>
      </p:sp>
      <p:sp>
        <p:nvSpPr>
          <p:cNvPr id="19" name="Google Shape;141;p17">
            <a:extLst>
              <a:ext uri="{FF2B5EF4-FFF2-40B4-BE49-F238E27FC236}">
                <a16:creationId xmlns:a16="http://schemas.microsoft.com/office/drawing/2014/main" id="{3D8150D8-0FE5-7688-9F67-026929E41829}"/>
              </a:ext>
            </a:extLst>
          </p:cNvPr>
          <p:cNvSpPr txBox="1"/>
          <p:nvPr/>
        </p:nvSpPr>
        <p:spPr>
          <a:xfrm>
            <a:off x="1463487" y="2544026"/>
            <a:ext cx="4524375" cy="1329595"/>
          </a:xfrm>
          <a:prstGeom prst="rect">
            <a:avLst/>
          </a:prstGeom>
          <a:noFill/>
          <a:ln>
            <a:noFill/>
          </a:ln>
        </p:spPr>
        <p:txBody>
          <a:bodyPr spcFirstLastPara="1" wrap="square" lIns="114300" tIns="0" rIns="0" bIns="0" anchor="t" anchorCtr="0">
            <a:spAutoFit/>
          </a:bodyPr>
          <a:lstStyle/>
          <a:p>
            <a:pPr marL="342900" marR="0" lvl="0" indent="-342900" algn="l" rtl="0">
              <a:lnSpc>
                <a:spcPct val="160000"/>
              </a:lnSpc>
              <a:spcBef>
                <a:spcPts val="0"/>
              </a:spcBef>
              <a:spcAft>
                <a:spcPts val="0"/>
              </a:spcAft>
              <a:buFont typeface="+mj-lt"/>
              <a:buAutoNum type="arabicPeriod"/>
            </a:pPr>
            <a:r>
              <a:rPr lang="en-US" sz="1800" b="1" i="0" u="none" strike="noStrike" cap="none" dirty="0">
                <a:solidFill>
                  <a:schemeClr val="tx1"/>
                </a:solidFill>
                <a:latin typeface="Lato"/>
                <a:ea typeface="Lato"/>
                <a:cs typeface="Lato"/>
                <a:sym typeface="Lato"/>
              </a:rPr>
              <a:t>Tesco Careers Website</a:t>
            </a:r>
          </a:p>
          <a:p>
            <a:pPr marL="342900" indent="-342900">
              <a:lnSpc>
                <a:spcPct val="160000"/>
              </a:lnSpc>
              <a:buFont typeface="+mj-lt"/>
              <a:buAutoNum type="arabicPeriod"/>
            </a:pPr>
            <a:r>
              <a:rPr lang="en-US" sz="1800" b="1" dirty="0">
                <a:solidFill>
                  <a:schemeClr val="tx1"/>
                </a:solidFill>
                <a:latin typeface="Lato"/>
                <a:ea typeface="Lato"/>
                <a:cs typeface="Lato"/>
                <a:sym typeface="Lato"/>
              </a:rPr>
              <a:t>LinkedIn (Professional Roles)</a:t>
            </a:r>
            <a:endParaRPr lang="en-US" sz="1800" b="1" dirty="0">
              <a:solidFill>
                <a:schemeClr val="tx1"/>
              </a:solidFill>
            </a:endParaRPr>
          </a:p>
          <a:p>
            <a:pPr marL="342900" indent="-342900">
              <a:lnSpc>
                <a:spcPct val="160000"/>
              </a:lnSpc>
              <a:buFont typeface="+mj-lt"/>
              <a:buAutoNum type="arabicPeriod"/>
            </a:pPr>
            <a:r>
              <a:rPr lang="en-US" sz="1800" b="1" dirty="0">
                <a:solidFill>
                  <a:schemeClr val="tx1"/>
                </a:solidFill>
                <a:latin typeface="Lato"/>
                <a:ea typeface="Lato"/>
                <a:cs typeface="Lato"/>
                <a:sym typeface="Lato"/>
              </a:rPr>
              <a:t>Internal Intranet (Talent Planning)</a:t>
            </a:r>
            <a:endParaRPr sz="1800" b="1" dirty="0">
              <a:solidFill>
                <a:schemeClr val="tx1"/>
              </a:solidFill>
            </a:endParaRPr>
          </a:p>
        </p:txBody>
      </p:sp>
      <p:sp>
        <p:nvSpPr>
          <p:cNvPr id="3" name="Rectangle 2">
            <a:extLst>
              <a:ext uri="{FF2B5EF4-FFF2-40B4-BE49-F238E27FC236}">
                <a16:creationId xmlns:a16="http://schemas.microsoft.com/office/drawing/2014/main" id="{C017D8AF-02CC-BC9F-E924-2A1F7D768305}"/>
              </a:ext>
            </a:extLst>
          </p:cNvPr>
          <p:cNvSpPr/>
          <p:nvPr/>
        </p:nvSpPr>
        <p:spPr>
          <a:xfrm>
            <a:off x="1082488" y="4472083"/>
            <a:ext cx="5286375" cy="1668149"/>
          </a:xfrm>
          <a:prstGeom prst="rect">
            <a:avLst/>
          </a:prstGeom>
        </p:spPr>
        <p:txBody>
          <a:bodyPr wrap="square">
            <a:spAutoFit/>
          </a:bodyPr>
          <a:lstStyle/>
          <a:p>
            <a:pPr marL="342900" indent="-342900">
              <a:lnSpc>
                <a:spcPct val="160000"/>
              </a:lnSpc>
              <a:buFont typeface="Arial" panose="020B0604020202020204" pitchFamily="34" charset="0"/>
              <a:buChar char="•"/>
            </a:pPr>
            <a:r>
              <a:rPr lang="en-GB" sz="1600" b="1" dirty="0">
                <a:solidFill>
                  <a:schemeClr val="tx1"/>
                </a:solidFill>
                <a:latin typeface="Lato"/>
                <a:ea typeface="Lato"/>
                <a:cs typeface="Lato"/>
              </a:rPr>
              <a:t>Tesco ought to use its corporate careers portal, LinkedIn, Indeed, graduate recruitment programmes and specialist recruitment agencies to recruit a wide range of highly qualified employees. </a:t>
            </a:r>
          </a:p>
        </p:txBody>
      </p:sp>
      <p:sp>
        <p:nvSpPr>
          <p:cNvPr id="4" name="Rectangle 3">
            <a:extLst>
              <a:ext uri="{FF2B5EF4-FFF2-40B4-BE49-F238E27FC236}">
                <a16:creationId xmlns:a16="http://schemas.microsoft.com/office/drawing/2014/main" id="{D34990AF-52E3-B692-1EE2-1DF8324CA814}"/>
              </a:ext>
            </a:extLst>
          </p:cNvPr>
          <p:cNvSpPr/>
          <p:nvPr/>
        </p:nvSpPr>
        <p:spPr>
          <a:xfrm>
            <a:off x="6749862" y="2679363"/>
            <a:ext cx="5286375" cy="2007344"/>
          </a:xfrm>
          <a:prstGeom prst="rect">
            <a:avLst/>
          </a:prstGeom>
        </p:spPr>
        <p:txBody>
          <a:bodyPr wrap="square">
            <a:spAutoFit/>
          </a:bodyPr>
          <a:lstStyle/>
          <a:p>
            <a:pPr marL="342900" indent="-342900">
              <a:lnSpc>
                <a:spcPct val="160000"/>
              </a:lnSpc>
              <a:buFont typeface="Arial" panose="020B0604020202020204" pitchFamily="34" charset="0"/>
              <a:buChar char="•"/>
            </a:pPr>
            <a:r>
              <a:rPr lang="en-US" sz="1600" b="1" dirty="0">
                <a:solidFill>
                  <a:schemeClr val="tx1"/>
                </a:solidFill>
                <a:latin typeface="Lato"/>
                <a:ea typeface="Lato"/>
                <a:cs typeface="Lato"/>
              </a:rPr>
              <a:t>In the process of digital transformation, Tesco must focus on hiring people with the following qualities: adaptability, resilience, leadership, communication skills and digital ability due to their ability to react well to change in the </a:t>
            </a:r>
            <a:r>
              <a:rPr lang="en-US" sz="1600" b="1" dirty="0" err="1">
                <a:solidFill>
                  <a:schemeClr val="tx1"/>
                </a:solidFill>
                <a:latin typeface="Lato"/>
                <a:ea typeface="Lato"/>
                <a:cs typeface="Lato"/>
              </a:rPr>
              <a:t>organisation</a:t>
            </a:r>
            <a:r>
              <a:rPr lang="en-US" sz="1600" b="1" dirty="0">
                <a:solidFill>
                  <a:schemeClr val="tx1"/>
                </a:solidFill>
                <a:latin typeface="Lato"/>
                <a:ea typeface="Lato"/>
                <a:cs typeface="Lato"/>
              </a:rPr>
              <a:t> (Taylor, 2023).</a:t>
            </a:r>
          </a:p>
        </p:txBody>
      </p:sp>
    </p:spTree>
    <p:extLst>
      <p:ext uri="{BB962C8B-B14F-4D97-AF65-F5344CB8AC3E}">
        <p14:creationId xmlns:p14="http://schemas.microsoft.com/office/powerpoint/2010/main" val="33292878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pic>
        <p:nvPicPr>
          <p:cNvPr id="151" name="Google Shape;151;p18" descr="image.png"/>
          <p:cNvPicPr preferRelativeResize="0"/>
          <p:nvPr/>
        </p:nvPicPr>
        <p:blipFill rotWithShape="1">
          <a:blip r:embed="rId3">
            <a:alphaModFix/>
          </a:blip>
          <a:srcRect/>
          <a:stretch/>
        </p:blipFill>
        <p:spPr>
          <a:xfrm>
            <a:off x="571501" y="2238375"/>
            <a:ext cx="4948354" cy="3333750"/>
          </a:xfrm>
          <a:prstGeom prst="rect">
            <a:avLst/>
          </a:prstGeom>
          <a:noFill/>
          <a:ln>
            <a:noFill/>
          </a:ln>
        </p:spPr>
      </p:pic>
      <p:sp>
        <p:nvSpPr>
          <p:cNvPr id="152" name="Google Shape;152;p18"/>
          <p:cNvSpPr txBox="1"/>
          <p:nvPr/>
        </p:nvSpPr>
        <p:spPr>
          <a:xfrm>
            <a:off x="5921299" y="1342644"/>
            <a:ext cx="5737302" cy="5121402"/>
          </a:xfrm>
          <a:prstGeom prst="rect">
            <a:avLst/>
          </a:prstGeom>
          <a:noFill/>
          <a:ln>
            <a:noFill/>
          </a:ln>
        </p:spPr>
        <p:txBody>
          <a:bodyPr spcFirstLastPara="1" wrap="square" lIns="0" tIns="0" rIns="0" bIns="0" anchor="t" anchorCtr="0">
            <a:spAutoFit/>
          </a:bodyPr>
          <a:lstStyle/>
          <a:p>
            <a:pPr marL="285750" marR="0" lvl="0" indent="-285750" algn="l" rtl="0">
              <a:lnSpc>
                <a:spcPct val="160000"/>
              </a:lnSpc>
              <a:spcBef>
                <a:spcPts val="0"/>
              </a:spcBef>
              <a:spcAft>
                <a:spcPts val="0"/>
              </a:spcAft>
              <a:buFont typeface="Arial" panose="020B0604020202020204" pitchFamily="34" charset="0"/>
              <a:buChar char="•"/>
            </a:pPr>
            <a:r>
              <a:rPr lang="en-US" sz="1600" b="1" i="0" u="none" strike="noStrike" cap="none" dirty="0">
                <a:solidFill>
                  <a:schemeClr val="tx1"/>
                </a:solidFill>
                <a:latin typeface="Lato"/>
                <a:ea typeface="Lato"/>
                <a:cs typeface="Lato"/>
                <a:sym typeface="Lato"/>
              </a:rPr>
              <a:t>Competency-based interviews are one of the best techniques for hiring employees who will transform the </a:t>
            </a:r>
            <a:r>
              <a:rPr lang="en-US" sz="1600" b="1" i="0" u="none" strike="noStrike" cap="none" dirty="0" err="1">
                <a:solidFill>
                  <a:schemeClr val="tx1"/>
                </a:solidFill>
                <a:latin typeface="Lato"/>
                <a:ea typeface="Lato"/>
                <a:cs typeface="Lato"/>
                <a:sym typeface="Lato"/>
              </a:rPr>
              <a:t>organisation</a:t>
            </a:r>
            <a:r>
              <a:rPr lang="en-US" sz="1600" b="1" i="0" u="none" strike="noStrike" cap="none" dirty="0">
                <a:solidFill>
                  <a:schemeClr val="tx1"/>
                </a:solidFill>
                <a:latin typeface="Lato"/>
                <a:ea typeface="Lato"/>
                <a:cs typeface="Lato"/>
                <a:sym typeface="Lato"/>
              </a:rPr>
              <a:t> since they will determine whether the candidates have certain competencies that will ensure effective performance in the job.</a:t>
            </a:r>
          </a:p>
          <a:p>
            <a:pPr marL="285750" marR="0" lvl="0" indent="-285750" algn="l" rtl="0">
              <a:lnSpc>
                <a:spcPct val="160000"/>
              </a:lnSpc>
              <a:spcBef>
                <a:spcPts val="0"/>
              </a:spcBef>
              <a:spcAft>
                <a:spcPts val="0"/>
              </a:spcAft>
              <a:buFont typeface="Arial" panose="020B0604020202020204" pitchFamily="34" charset="0"/>
              <a:buChar char="•"/>
            </a:pPr>
            <a:r>
              <a:rPr lang="en-US" sz="1600" b="1" i="0" u="none" strike="noStrike" cap="none" dirty="0">
                <a:solidFill>
                  <a:schemeClr val="tx1"/>
                </a:solidFill>
                <a:latin typeface="Lato"/>
                <a:ea typeface="Lato"/>
                <a:cs typeface="Lato"/>
                <a:sym typeface="Lato"/>
              </a:rPr>
              <a:t>During the interview, candidates are asked to give examples of past experiences that can prove their leadership, teamwork, communication, decision-making and problem-solving abilities. </a:t>
            </a:r>
          </a:p>
          <a:p>
            <a:pPr marL="285750" lvl="0" indent="-285750">
              <a:lnSpc>
                <a:spcPct val="160000"/>
              </a:lnSpc>
              <a:buFont typeface="Arial" panose="020B0604020202020204" pitchFamily="34" charset="0"/>
              <a:buChar char="•"/>
            </a:pPr>
            <a:r>
              <a:rPr lang="en-US" sz="1600" b="1" dirty="0">
                <a:solidFill>
                  <a:schemeClr val="tx1"/>
                </a:solidFill>
                <a:latin typeface="Lato"/>
                <a:ea typeface="Lato"/>
                <a:cs typeface="Lato"/>
                <a:sym typeface="Lato"/>
              </a:rPr>
              <a:t>To illustrate, Tesco might request a candidate who is seeking the job of Change Manager to explain a past case when they had to handle the change in an </a:t>
            </a:r>
            <a:r>
              <a:rPr lang="en-US" sz="1600" b="1" dirty="0" err="1">
                <a:solidFill>
                  <a:schemeClr val="tx1"/>
                </a:solidFill>
                <a:latin typeface="Lato"/>
                <a:ea typeface="Lato"/>
                <a:cs typeface="Lato"/>
                <a:sym typeface="Lato"/>
              </a:rPr>
              <a:t>organisation</a:t>
            </a:r>
            <a:r>
              <a:rPr lang="en-US" sz="1600" b="1" dirty="0">
                <a:solidFill>
                  <a:schemeClr val="tx1"/>
                </a:solidFill>
                <a:latin typeface="Lato"/>
                <a:ea typeface="Lato"/>
                <a:cs typeface="Lato"/>
                <a:sym typeface="Lato"/>
              </a:rPr>
              <a:t> successfully despite employee resistance (Taylor, 2023).</a:t>
            </a:r>
          </a:p>
        </p:txBody>
      </p:sp>
      <p:sp>
        <p:nvSpPr>
          <p:cNvPr id="153" name="Google Shape;153;p18"/>
          <p:cNvSpPr txBox="1"/>
          <p:nvPr/>
        </p:nvSpPr>
        <p:spPr>
          <a:xfrm>
            <a:off x="571500" y="571500"/>
            <a:ext cx="11601450" cy="553998"/>
          </a:xfrm>
          <a:prstGeom prst="rect">
            <a:avLst/>
          </a:prstGeom>
          <a:noFill/>
          <a:ln>
            <a:noFill/>
          </a:ln>
        </p:spPr>
        <p:txBody>
          <a:bodyPr spcFirstLastPara="1" wrap="square" lIns="0" tIns="0" rIns="0" bIns="0" anchor="t" anchorCtr="0">
            <a:spAutoFit/>
          </a:bodyPr>
          <a:lstStyle/>
          <a:p>
            <a:pPr marL="0" lvl="0" indent="0">
              <a:buFont typeface="Arial"/>
              <a:buNone/>
            </a:pPr>
            <a:r>
              <a:rPr lang="en-US" sz="3600" b="1" dirty="0">
                <a:solidFill>
                  <a:srgbClr val="1E293B"/>
                </a:solidFill>
                <a:latin typeface="Poppins"/>
                <a:ea typeface="Poppins"/>
                <a:cs typeface="Poppins"/>
                <a:sym typeface="Poppins"/>
              </a:rPr>
              <a:t>Competency-Based Interviews</a:t>
            </a:r>
            <a:endParaRPr sz="3600" b="1" dirty="0">
              <a:solidFill>
                <a:srgbClr val="1E293B"/>
              </a:solidFill>
              <a:latin typeface="Poppins"/>
              <a:ea typeface="Poppins"/>
              <a:cs typeface="Poppins"/>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19"/>
          <p:cNvSpPr txBox="1"/>
          <p:nvPr/>
        </p:nvSpPr>
        <p:spPr>
          <a:xfrm>
            <a:off x="571500" y="1457590"/>
            <a:ext cx="10039965" cy="4985980"/>
          </a:xfrm>
          <a:prstGeom prst="rect">
            <a:avLst/>
          </a:prstGeom>
          <a:noFill/>
          <a:ln>
            <a:noFill/>
          </a:ln>
        </p:spPr>
        <p:txBody>
          <a:bodyPr spcFirstLastPara="1" wrap="square" lIns="0" tIns="0" rIns="0" bIns="0" anchor="t" anchorCtr="0">
            <a:spAutoFit/>
          </a:bodyPr>
          <a:lstStyle/>
          <a:p>
            <a:pPr marL="285750" marR="0" lvl="0" indent="-285750" algn="l" rtl="0">
              <a:lnSpc>
                <a:spcPct val="200000"/>
              </a:lnSpc>
              <a:spcBef>
                <a:spcPts val="0"/>
              </a:spcBef>
              <a:spcAft>
                <a:spcPts val="0"/>
              </a:spcAft>
              <a:buFont typeface="Arial" panose="020B0604020202020204" pitchFamily="34" charset="0"/>
              <a:buChar char="•"/>
            </a:pPr>
            <a:r>
              <a:rPr lang="en-US" sz="1800" b="1" i="0" u="none" strike="noStrike" cap="none" dirty="0" err="1">
                <a:solidFill>
                  <a:schemeClr val="tx1"/>
                </a:solidFill>
                <a:latin typeface="Lato"/>
                <a:ea typeface="Lato"/>
                <a:cs typeface="Lato"/>
                <a:sym typeface="Lato"/>
              </a:rPr>
              <a:t>Behavioural</a:t>
            </a:r>
            <a:r>
              <a:rPr lang="en-US" sz="1800" b="1" i="0" u="none" strike="noStrike" cap="none" dirty="0">
                <a:solidFill>
                  <a:schemeClr val="tx1"/>
                </a:solidFill>
                <a:latin typeface="Lato"/>
                <a:ea typeface="Lato"/>
                <a:cs typeface="Lato"/>
                <a:sym typeface="Lato"/>
              </a:rPr>
              <a:t> interviews offer useful information about interpersonal skills, resilience and adaptability since interviewees talk about real-life work experiences and not about hypothetical answers. </a:t>
            </a:r>
          </a:p>
          <a:p>
            <a:pPr marL="285750" lvl="0" indent="-285750">
              <a:lnSpc>
                <a:spcPct val="200000"/>
              </a:lnSpc>
              <a:buFont typeface="Arial" panose="020B0604020202020204" pitchFamily="34" charset="0"/>
              <a:buChar char="•"/>
            </a:pPr>
            <a:r>
              <a:rPr lang="en-US" sz="1800" b="1" dirty="0">
                <a:solidFill>
                  <a:schemeClr val="tx1"/>
                </a:solidFill>
                <a:latin typeface="Lato"/>
                <a:ea typeface="Lato"/>
                <a:cs typeface="Lato"/>
                <a:sym typeface="Lato"/>
              </a:rPr>
              <a:t>Tesco is thus able to know people who have effectively displayed </a:t>
            </a:r>
            <a:r>
              <a:rPr lang="en-US" sz="1800" b="1" dirty="0" err="1">
                <a:solidFill>
                  <a:schemeClr val="tx1"/>
                </a:solidFill>
                <a:latin typeface="Lato"/>
                <a:ea typeface="Lato"/>
                <a:cs typeface="Lato"/>
                <a:sym typeface="Lato"/>
              </a:rPr>
              <a:t>behaviours</a:t>
            </a:r>
            <a:r>
              <a:rPr lang="en-US" sz="1800" b="1" dirty="0">
                <a:solidFill>
                  <a:schemeClr val="tx1"/>
                </a:solidFill>
                <a:latin typeface="Lato"/>
                <a:ea typeface="Lato"/>
                <a:cs typeface="Lato"/>
                <a:sym typeface="Lato"/>
              </a:rPr>
              <a:t> needed in intricate transformation </a:t>
            </a:r>
            <a:r>
              <a:rPr lang="en-US" sz="1800" b="1" dirty="0" err="1">
                <a:solidFill>
                  <a:schemeClr val="tx1"/>
                </a:solidFill>
                <a:latin typeface="Lato"/>
                <a:ea typeface="Lato"/>
                <a:cs typeface="Lato"/>
                <a:sym typeface="Lato"/>
              </a:rPr>
              <a:t>programmes</a:t>
            </a:r>
            <a:r>
              <a:rPr lang="en-US" sz="1800" b="1" dirty="0">
                <a:solidFill>
                  <a:schemeClr val="tx1"/>
                </a:solidFill>
                <a:latin typeface="Lato"/>
                <a:ea typeface="Lato"/>
                <a:cs typeface="Lato"/>
                <a:sym typeface="Lato"/>
              </a:rPr>
              <a:t> (</a:t>
            </a:r>
            <a:r>
              <a:rPr lang="en-US" sz="1800" b="1" dirty="0" err="1">
                <a:solidFill>
                  <a:schemeClr val="tx1"/>
                </a:solidFill>
                <a:latin typeface="Lato"/>
                <a:ea typeface="Lato"/>
                <a:cs typeface="Lato"/>
                <a:sym typeface="Lato"/>
              </a:rPr>
              <a:t>Huffcutt</a:t>
            </a:r>
            <a:r>
              <a:rPr lang="en-US" sz="1800" b="1" dirty="0">
                <a:solidFill>
                  <a:schemeClr val="tx1"/>
                </a:solidFill>
                <a:latin typeface="Lato"/>
                <a:ea typeface="Lato"/>
                <a:cs typeface="Lato"/>
                <a:sym typeface="Lato"/>
              </a:rPr>
              <a:t>, 2022).</a:t>
            </a:r>
          </a:p>
          <a:p>
            <a:pPr marL="285750" lvl="0" indent="-285750">
              <a:lnSpc>
                <a:spcPct val="200000"/>
              </a:lnSpc>
              <a:buFont typeface="Arial" panose="020B0604020202020204" pitchFamily="34" charset="0"/>
              <a:buChar char="•"/>
            </a:pPr>
            <a:r>
              <a:rPr lang="en-US" sz="1800" b="1" i="0" u="none" strike="noStrike" cap="none" dirty="0">
                <a:solidFill>
                  <a:schemeClr val="tx1"/>
                </a:solidFill>
                <a:latin typeface="Lato"/>
                <a:ea typeface="Lato"/>
                <a:cs typeface="Lato"/>
                <a:sym typeface="Lato"/>
              </a:rPr>
              <a:t>Such interviews are specifically appropriate in leadership roles where emotional intelligence, collaboration and stakeholder management have a great impact on </a:t>
            </a:r>
            <a:r>
              <a:rPr lang="en-US" sz="1800" b="1" i="0" u="none" strike="noStrike" cap="none" dirty="0" err="1">
                <a:solidFill>
                  <a:schemeClr val="tx1"/>
                </a:solidFill>
                <a:latin typeface="Lato"/>
                <a:ea typeface="Lato"/>
                <a:cs typeface="Lato"/>
                <a:sym typeface="Lato"/>
              </a:rPr>
              <a:t>organisational</a:t>
            </a:r>
            <a:r>
              <a:rPr lang="en-US" sz="1800" b="1" i="0" u="none" strike="noStrike" cap="none" dirty="0">
                <a:solidFill>
                  <a:schemeClr val="tx1"/>
                </a:solidFill>
                <a:latin typeface="Lato"/>
                <a:ea typeface="Lato"/>
                <a:cs typeface="Lato"/>
                <a:sym typeface="Lato"/>
              </a:rPr>
              <a:t> performance. </a:t>
            </a:r>
          </a:p>
          <a:p>
            <a:pPr marL="285750" marR="0" lvl="0" indent="-285750" algn="l" rtl="0">
              <a:lnSpc>
                <a:spcPct val="200000"/>
              </a:lnSpc>
              <a:spcBef>
                <a:spcPts val="0"/>
              </a:spcBef>
              <a:spcAft>
                <a:spcPts val="0"/>
              </a:spcAft>
              <a:buFont typeface="Arial" panose="020B0604020202020204" pitchFamily="34" charset="0"/>
              <a:buChar char="•"/>
            </a:pPr>
            <a:r>
              <a:rPr lang="en-US" sz="1800" b="1" i="0" u="none" strike="noStrike" cap="none" dirty="0" err="1">
                <a:solidFill>
                  <a:schemeClr val="tx1"/>
                </a:solidFill>
                <a:latin typeface="Lato"/>
                <a:ea typeface="Lato"/>
                <a:cs typeface="Lato"/>
                <a:sym typeface="Lato"/>
              </a:rPr>
              <a:t>Standardised</a:t>
            </a:r>
            <a:r>
              <a:rPr lang="en-US" sz="1800" b="1" i="0" u="none" strike="noStrike" cap="none" dirty="0">
                <a:solidFill>
                  <a:schemeClr val="tx1"/>
                </a:solidFill>
                <a:latin typeface="Lato"/>
                <a:ea typeface="Lato"/>
                <a:cs typeface="Lato"/>
                <a:sym typeface="Lato"/>
              </a:rPr>
              <a:t> </a:t>
            </a:r>
            <a:r>
              <a:rPr lang="en-US" sz="1800" b="1" i="0" u="none" strike="noStrike" cap="none" dirty="0" err="1">
                <a:solidFill>
                  <a:schemeClr val="tx1"/>
                </a:solidFill>
                <a:latin typeface="Lato"/>
                <a:ea typeface="Lato"/>
                <a:cs typeface="Lato"/>
                <a:sym typeface="Lato"/>
              </a:rPr>
              <a:t>behavioural</a:t>
            </a:r>
            <a:r>
              <a:rPr lang="en-US" sz="1800" b="1" i="0" u="none" strike="noStrike" cap="none" dirty="0">
                <a:solidFill>
                  <a:schemeClr val="tx1"/>
                </a:solidFill>
                <a:latin typeface="Lato"/>
                <a:ea typeface="Lato"/>
                <a:cs typeface="Lato"/>
                <a:sym typeface="Lato"/>
              </a:rPr>
              <a:t> questions also enhance fairness in recruitment and facilitate evidence-based decision-making during the selection process (Bratton and Gold, 2022).</a:t>
            </a:r>
            <a:endParaRPr sz="1800" b="1" dirty="0">
              <a:solidFill>
                <a:schemeClr val="tx1"/>
              </a:solidFill>
            </a:endParaRPr>
          </a:p>
        </p:txBody>
      </p:sp>
      <p:sp>
        <p:nvSpPr>
          <p:cNvPr id="162" name="Google Shape;162;p19"/>
          <p:cNvSpPr txBox="1"/>
          <p:nvPr/>
        </p:nvSpPr>
        <p:spPr>
          <a:xfrm>
            <a:off x="571500" y="571500"/>
            <a:ext cx="11601450" cy="553998"/>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3600" b="1" i="0" u="none" strike="noStrike" cap="none" dirty="0" err="1">
                <a:solidFill>
                  <a:srgbClr val="1E293B"/>
                </a:solidFill>
                <a:latin typeface="Poppins"/>
                <a:ea typeface="Poppins"/>
                <a:cs typeface="Poppins"/>
                <a:sym typeface="Poppins"/>
              </a:rPr>
              <a:t>Behavioural</a:t>
            </a:r>
            <a:r>
              <a:rPr lang="en-US" sz="3600" b="1" i="0" u="none" strike="noStrike" cap="none" dirty="0">
                <a:solidFill>
                  <a:srgbClr val="1E293B"/>
                </a:solidFill>
                <a:latin typeface="Poppins"/>
                <a:ea typeface="Poppins"/>
                <a:cs typeface="Poppins"/>
                <a:sym typeface="Poppins"/>
              </a:rPr>
              <a:t> Interview</a:t>
            </a:r>
            <a:endParaRPr sz="1800" b="1"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20"/>
          <p:cNvSpPr txBox="1"/>
          <p:nvPr/>
        </p:nvSpPr>
        <p:spPr>
          <a:xfrm>
            <a:off x="571500" y="1439382"/>
            <a:ext cx="10680080" cy="4985980"/>
          </a:xfrm>
          <a:prstGeom prst="rect">
            <a:avLst/>
          </a:prstGeom>
          <a:noFill/>
          <a:ln>
            <a:noFill/>
          </a:ln>
        </p:spPr>
        <p:txBody>
          <a:bodyPr spcFirstLastPara="1" wrap="square" lIns="0" tIns="0" rIns="0" bIns="0" anchor="t" anchorCtr="0">
            <a:spAutoFit/>
          </a:bodyPr>
          <a:lstStyle/>
          <a:p>
            <a:pPr marL="285750" indent="-285750">
              <a:lnSpc>
                <a:spcPct val="200000"/>
              </a:lnSpc>
              <a:buFont typeface="Arial" panose="020B0604020202020204" pitchFamily="34" charset="0"/>
              <a:buChar char="•"/>
            </a:pPr>
            <a:r>
              <a:rPr lang="en-US" sz="1800" b="1" dirty="0">
                <a:solidFill>
                  <a:schemeClr val="tx1"/>
                </a:solidFill>
                <a:latin typeface="Lato"/>
                <a:ea typeface="Lato"/>
                <a:cs typeface="Lato"/>
                <a:sym typeface="Lato"/>
              </a:rPr>
              <a:t>Situational interviews involve candidates being asked how they would react to hypothetical situations that are likely to arise once they get the appointment. </a:t>
            </a:r>
          </a:p>
          <a:p>
            <a:pPr marL="285750" indent="-285750">
              <a:lnSpc>
                <a:spcPct val="200000"/>
              </a:lnSpc>
              <a:buFont typeface="Arial" panose="020B0604020202020204" pitchFamily="34" charset="0"/>
              <a:buChar char="•"/>
            </a:pPr>
            <a:r>
              <a:rPr lang="en-US" sz="1800" b="1" dirty="0">
                <a:solidFill>
                  <a:schemeClr val="tx1"/>
                </a:solidFill>
                <a:latin typeface="Lato"/>
                <a:ea typeface="Lato"/>
                <a:cs typeface="Lato"/>
                <a:sym typeface="Lato"/>
              </a:rPr>
              <a:t>This is an approach that assesses critical thinking, judgement, decision-making capacity and problem-solving in real-life </a:t>
            </a:r>
            <a:r>
              <a:rPr lang="en-US" sz="1800" b="1" dirty="0" err="1">
                <a:solidFill>
                  <a:schemeClr val="tx1"/>
                </a:solidFill>
                <a:latin typeface="Lato"/>
                <a:ea typeface="Lato"/>
                <a:cs typeface="Lato"/>
                <a:sym typeface="Lato"/>
              </a:rPr>
              <a:t>organisational</a:t>
            </a:r>
            <a:r>
              <a:rPr lang="en-US" sz="1800" b="1" dirty="0">
                <a:solidFill>
                  <a:schemeClr val="tx1"/>
                </a:solidFill>
                <a:latin typeface="Lato"/>
                <a:ea typeface="Lato"/>
                <a:cs typeface="Lato"/>
                <a:sym typeface="Lato"/>
              </a:rPr>
              <a:t> conditions.</a:t>
            </a:r>
          </a:p>
          <a:p>
            <a:pPr marL="285750" indent="-285750">
              <a:lnSpc>
                <a:spcPct val="200000"/>
              </a:lnSpc>
              <a:buFont typeface="Arial" panose="020B0604020202020204" pitchFamily="34" charset="0"/>
              <a:buChar char="•"/>
            </a:pPr>
            <a:r>
              <a:rPr lang="en-US" sz="1800" b="1" dirty="0">
                <a:solidFill>
                  <a:schemeClr val="tx1"/>
                </a:solidFill>
                <a:latin typeface="Lato"/>
                <a:ea typeface="Lato"/>
                <a:cs typeface="Lato"/>
                <a:sym typeface="Lato"/>
              </a:rPr>
              <a:t>Tesco might request the candidates to answer questions about how they would react to situations where employees are unwilling to introduce a new automated inventory system or when the deadlines of the project are in danger during the transformation process (</a:t>
            </a:r>
            <a:r>
              <a:rPr lang="en-US" sz="1800" b="1" dirty="0" err="1">
                <a:solidFill>
                  <a:schemeClr val="tx1"/>
                </a:solidFill>
                <a:latin typeface="Lato"/>
                <a:ea typeface="Lato"/>
                <a:cs typeface="Lato"/>
                <a:sym typeface="Lato"/>
              </a:rPr>
              <a:t>Huffcutt</a:t>
            </a:r>
            <a:r>
              <a:rPr lang="en-US" sz="1800" b="1" dirty="0">
                <a:solidFill>
                  <a:schemeClr val="tx1"/>
                </a:solidFill>
                <a:latin typeface="Lato"/>
                <a:ea typeface="Lato"/>
                <a:cs typeface="Lato"/>
                <a:sym typeface="Lato"/>
              </a:rPr>
              <a:t>, 2022).</a:t>
            </a:r>
          </a:p>
          <a:p>
            <a:pPr marL="285750" indent="-285750">
              <a:lnSpc>
                <a:spcPct val="200000"/>
              </a:lnSpc>
              <a:buFont typeface="Arial" panose="020B0604020202020204" pitchFamily="34" charset="0"/>
              <a:buChar char="•"/>
            </a:pPr>
            <a:r>
              <a:rPr lang="en-US" sz="1800" b="1" dirty="0">
                <a:solidFill>
                  <a:schemeClr val="tx1"/>
                </a:solidFill>
                <a:latin typeface="Lato"/>
                <a:ea typeface="Lato"/>
                <a:cs typeface="Lato"/>
              </a:rPr>
              <a:t>This method will help Tesco to find those candidates who can make effective decisions in stressful situations and successfully adjust to </a:t>
            </a:r>
            <a:r>
              <a:rPr lang="en-US" sz="1800" b="1" dirty="0" err="1">
                <a:solidFill>
                  <a:schemeClr val="tx1"/>
                </a:solidFill>
                <a:latin typeface="Lato"/>
                <a:ea typeface="Lato"/>
                <a:cs typeface="Lato"/>
              </a:rPr>
              <a:t>organisational</a:t>
            </a:r>
            <a:r>
              <a:rPr lang="en-US" sz="1800" b="1" dirty="0">
                <a:solidFill>
                  <a:schemeClr val="tx1"/>
                </a:solidFill>
                <a:latin typeface="Lato"/>
                <a:ea typeface="Lato"/>
                <a:cs typeface="Lato"/>
              </a:rPr>
              <a:t> change (Taylor, 2023).</a:t>
            </a:r>
          </a:p>
        </p:txBody>
      </p:sp>
      <p:sp>
        <p:nvSpPr>
          <p:cNvPr id="173" name="Google Shape;173;p20"/>
          <p:cNvSpPr txBox="1"/>
          <p:nvPr/>
        </p:nvSpPr>
        <p:spPr>
          <a:xfrm>
            <a:off x="571500" y="571500"/>
            <a:ext cx="11601450" cy="553998"/>
          </a:xfrm>
          <a:prstGeom prst="rect">
            <a:avLst/>
          </a:prstGeom>
          <a:noFill/>
          <a:ln>
            <a:noFill/>
          </a:ln>
        </p:spPr>
        <p:txBody>
          <a:bodyPr spcFirstLastPara="1" wrap="square" lIns="0" tIns="0" rIns="0" bIns="0" anchor="t" anchorCtr="0">
            <a:spAutoFit/>
          </a:bodyPr>
          <a:lstStyle/>
          <a:p>
            <a:pPr marL="0" lvl="0" indent="0">
              <a:buFont typeface="Arial"/>
              <a:buNone/>
            </a:pPr>
            <a:r>
              <a:rPr lang="en-US" sz="3600" b="1" dirty="0">
                <a:solidFill>
                  <a:srgbClr val="1E293B"/>
                </a:solidFill>
                <a:latin typeface="Poppins"/>
                <a:ea typeface="Poppins"/>
                <a:cs typeface="Poppins"/>
                <a:sym typeface="Poppins"/>
              </a:rPr>
              <a:t>Situational Interview</a:t>
            </a:r>
            <a:endParaRPr sz="3600" b="1" dirty="0">
              <a:solidFill>
                <a:srgbClr val="1E293B"/>
              </a:solidFill>
              <a:latin typeface="Poppins"/>
              <a:ea typeface="Poppins"/>
              <a:cs typeface="Poppins"/>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graphicFrame>
        <p:nvGraphicFramePr>
          <p:cNvPr id="178" name="Google Shape;178;p21"/>
          <p:cNvGraphicFramePr/>
          <p:nvPr>
            <p:extLst>
              <p:ext uri="{D42A27DB-BD31-4B8C-83A1-F6EECF244321}">
                <p14:modId xmlns:p14="http://schemas.microsoft.com/office/powerpoint/2010/main" val="2624322097"/>
              </p:ext>
            </p:extLst>
          </p:nvPr>
        </p:nvGraphicFramePr>
        <p:xfrm>
          <a:off x="571500" y="1666062"/>
          <a:ext cx="11049000" cy="2181200"/>
        </p:xfrm>
        <a:graphic>
          <a:graphicData uri="http://schemas.openxmlformats.org/drawingml/2006/table">
            <a:tbl>
              <a:tblPr firstRow="1" bandRow="1">
                <a:noFill/>
                <a:tableStyleId>{F7A8AEA7-AD9F-4758-BF65-29AB3872E676}</a:tableStyleId>
              </a:tblPr>
              <a:tblGrid>
                <a:gridCol w="3160075">
                  <a:extLst>
                    <a:ext uri="{9D8B030D-6E8A-4147-A177-3AD203B41FA5}">
                      <a16:colId xmlns:a16="http://schemas.microsoft.com/office/drawing/2014/main" val="20000"/>
                    </a:ext>
                  </a:extLst>
                </a:gridCol>
                <a:gridCol w="7888925">
                  <a:extLst>
                    <a:ext uri="{9D8B030D-6E8A-4147-A177-3AD203B41FA5}">
                      <a16:colId xmlns:a16="http://schemas.microsoft.com/office/drawing/2014/main" val="20001"/>
                    </a:ext>
                  </a:extLst>
                </a:gridCol>
              </a:tblGrid>
              <a:tr h="545300">
                <a:tc>
                  <a:txBody>
                    <a:bodyPr/>
                    <a:lstStyle/>
                    <a:p>
                      <a:pPr marL="0" marR="0" lvl="0" indent="0" algn="l" rtl="0">
                        <a:lnSpc>
                          <a:spcPct val="200000"/>
                        </a:lnSpc>
                        <a:spcBef>
                          <a:spcPts val="0"/>
                        </a:spcBef>
                        <a:spcAft>
                          <a:spcPts val="0"/>
                        </a:spcAft>
                        <a:buClr>
                          <a:srgbClr val="000000"/>
                        </a:buClr>
                        <a:buFont typeface="Arial"/>
                        <a:buNone/>
                      </a:pPr>
                      <a:r>
                        <a:rPr lang="en-US" sz="1800" b="1" i="0" u="none" strike="noStrike" cap="none" dirty="0">
                          <a:solidFill>
                            <a:schemeClr val="tx1"/>
                          </a:solidFill>
                          <a:latin typeface="Lato"/>
                          <a:ea typeface="Lato"/>
                          <a:cs typeface="Lato"/>
                          <a:sym typeface="Lato"/>
                        </a:rPr>
                        <a:t>Technique</a:t>
                      </a:r>
                      <a:endParaRPr sz="1800" b="1" i="0" u="none" strike="noStrike" cap="none" dirty="0">
                        <a:solidFill>
                          <a:schemeClr val="tx1"/>
                        </a:solidFill>
                        <a:latin typeface="Lato"/>
                        <a:ea typeface="Lato"/>
                        <a:cs typeface="Lato"/>
                        <a:sym typeface="Aria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8FAFC"/>
                    </a:solidFill>
                  </a:tcPr>
                </a:tc>
                <a:tc>
                  <a:txBody>
                    <a:bodyPr/>
                    <a:lstStyle/>
                    <a:p>
                      <a:pPr marL="0" marR="0" lvl="0" indent="0" algn="l" rtl="0">
                        <a:lnSpc>
                          <a:spcPct val="200000"/>
                        </a:lnSpc>
                        <a:spcBef>
                          <a:spcPts val="0"/>
                        </a:spcBef>
                        <a:spcAft>
                          <a:spcPts val="0"/>
                        </a:spcAft>
                        <a:buClr>
                          <a:srgbClr val="000000"/>
                        </a:buClr>
                        <a:buFont typeface="Arial"/>
                        <a:buNone/>
                      </a:pPr>
                      <a:r>
                        <a:rPr lang="en-US" sz="1800" b="1" i="0" u="none" strike="noStrike" cap="none">
                          <a:solidFill>
                            <a:schemeClr val="tx1"/>
                          </a:solidFill>
                          <a:latin typeface="Lato"/>
                          <a:ea typeface="Lato"/>
                          <a:cs typeface="Lato"/>
                          <a:sym typeface="Lato"/>
                        </a:rPr>
                        <a:t>Purpose</a:t>
                      </a:r>
                      <a:endParaRPr sz="1800" b="1" i="0" u="none" strike="noStrike" cap="none">
                        <a:solidFill>
                          <a:schemeClr val="tx1"/>
                        </a:solidFill>
                        <a:latin typeface="Lato"/>
                        <a:ea typeface="Lato"/>
                        <a:cs typeface="Lato"/>
                        <a:sym typeface="Aria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8FAFC"/>
                    </a:solidFill>
                  </a:tcPr>
                </a:tc>
                <a:extLst>
                  <a:ext uri="{0D108BD9-81ED-4DB2-BD59-A6C34878D82A}">
                    <a16:rowId xmlns:a16="http://schemas.microsoft.com/office/drawing/2014/main" val="10000"/>
                  </a:ext>
                </a:extLst>
              </a:tr>
              <a:tr h="545300">
                <a:tc>
                  <a:txBody>
                    <a:bodyPr/>
                    <a:lstStyle/>
                    <a:p>
                      <a:pPr marL="0" marR="0" lvl="0" indent="0" algn="l" rtl="0">
                        <a:lnSpc>
                          <a:spcPct val="200000"/>
                        </a:lnSpc>
                        <a:spcBef>
                          <a:spcPts val="0"/>
                        </a:spcBef>
                        <a:spcAft>
                          <a:spcPts val="0"/>
                        </a:spcAft>
                        <a:buClr>
                          <a:srgbClr val="000000"/>
                        </a:buClr>
                        <a:buFont typeface="Arial"/>
                        <a:buNone/>
                      </a:pPr>
                      <a:r>
                        <a:rPr lang="en-US" sz="1800" b="1" i="0" u="none" strike="noStrike" cap="none" dirty="0">
                          <a:solidFill>
                            <a:schemeClr val="tx1"/>
                          </a:solidFill>
                          <a:latin typeface="Lato"/>
                          <a:ea typeface="Lato"/>
                          <a:cs typeface="Lato"/>
                          <a:sym typeface="Lato"/>
                        </a:rPr>
                        <a:t>Open-Ended</a:t>
                      </a:r>
                      <a:endParaRPr sz="1800" b="1" i="0" u="none" strike="noStrike" cap="none" dirty="0">
                        <a:solidFill>
                          <a:schemeClr val="tx1"/>
                        </a:solidFill>
                        <a:latin typeface="Lato"/>
                        <a:ea typeface="Lato"/>
                        <a:cs typeface="Lato"/>
                        <a:sym typeface="Aria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200000"/>
                        </a:lnSpc>
                        <a:spcBef>
                          <a:spcPts val="0"/>
                        </a:spcBef>
                        <a:spcAft>
                          <a:spcPts val="0"/>
                        </a:spcAft>
                        <a:buClr>
                          <a:srgbClr val="000000"/>
                        </a:buClr>
                        <a:buFont typeface="Arial"/>
                        <a:buNone/>
                      </a:pPr>
                      <a:r>
                        <a:rPr lang="en-US" sz="1800" b="1" i="0" u="none" strike="noStrike" cap="none" dirty="0">
                          <a:solidFill>
                            <a:schemeClr val="tx1"/>
                          </a:solidFill>
                          <a:latin typeface="Lato"/>
                          <a:ea typeface="Lato"/>
                          <a:cs typeface="Lato"/>
                          <a:sym typeface="Lato"/>
                        </a:rPr>
                        <a:t>Encourages detailed responses.</a:t>
                      </a:r>
                      <a:endParaRPr sz="1800" b="1" i="0" u="none" strike="noStrike" cap="none" dirty="0">
                        <a:solidFill>
                          <a:schemeClr val="tx1"/>
                        </a:solidFill>
                        <a:latin typeface="Lato"/>
                        <a:ea typeface="Lato"/>
                        <a:cs typeface="Lato"/>
                        <a:sym typeface="Aria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545300">
                <a:tc>
                  <a:txBody>
                    <a:bodyPr/>
                    <a:lstStyle/>
                    <a:p>
                      <a:pPr marL="0" marR="0" lvl="0" indent="0" algn="l" rtl="0">
                        <a:lnSpc>
                          <a:spcPct val="200000"/>
                        </a:lnSpc>
                        <a:spcBef>
                          <a:spcPts val="0"/>
                        </a:spcBef>
                        <a:spcAft>
                          <a:spcPts val="0"/>
                        </a:spcAft>
                        <a:buClr>
                          <a:srgbClr val="000000"/>
                        </a:buClr>
                        <a:buFont typeface="Arial"/>
                        <a:buNone/>
                      </a:pPr>
                      <a:r>
                        <a:rPr lang="en-US" sz="1800" b="1" i="0" u="none" strike="noStrike" cap="none">
                          <a:solidFill>
                            <a:schemeClr val="tx1"/>
                          </a:solidFill>
                          <a:latin typeface="Lato"/>
                          <a:ea typeface="Lato"/>
                          <a:cs typeface="Lato"/>
                          <a:sym typeface="Lato"/>
                        </a:rPr>
                        <a:t>Probing</a:t>
                      </a:r>
                      <a:endParaRPr sz="1800" b="1" i="0" u="none" strike="noStrike" cap="none">
                        <a:solidFill>
                          <a:schemeClr val="tx1"/>
                        </a:solidFill>
                        <a:latin typeface="Lato"/>
                        <a:ea typeface="Lato"/>
                        <a:cs typeface="Lato"/>
                        <a:sym typeface="Aria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200000"/>
                        </a:lnSpc>
                        <a:spcBef>
                          <a:spcPts val="0"/>
                        </a:spcBef>
                        <a:spcAft>
                          <a:spcPts val="0"/>
                        </a:spcAft>
                        <a:buClr>
                          <a:srgbClr val="000000"/>
                        </a:buClr>
                        <a:buFont typeface="Arial"/>
                        <a:buNone/>
                      </a:pPr>
                      <a:r>
                        <a:rPr lang="en-US" sz="1800" b="1" i="0" u="none" strike="noStrike" cap="none" dirty="0">
                          <a:solidFill>
                            <a:schemeClr val="tx1"/>
                          </a:solidFill>
                          <a:latin typeface="Lato"/>
                          <a:ea typeface="Lato"/>
                          <a:cs typeface="Lato"/>
                          <a:sym typeface="Lato"/>
                        </a:rPr>
                        <a:t>Digs deeper into specific candidate actions.</a:t>
                      </a:r>
                      <a:endParaRPr sz="1800" b="1" i="0" u="none" strike="noStrike" cap="none" dirty="0">
                        <a:solidFill>
                          <a:schemeClr val="tx1"/>
                        </a:solidFill>
                        <a:latin typeface="Lato"/>
                        <a:ea typeface="Lato"/>
                        <a:cs typeface="Lato"/>
                        <a:sym typeface="Aria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545300">
                <a:tc>
                  <a:txBody>
                    <a:bodyPr/>
                    <a:lstStyle/>
                    <a:p>
                      <a:pPr marL="0" marR="0" lvl="0" indent="0" algn="l" rtl="0">
                        <a:lnSpc>
                          <a:spcPct val="200000"/>
                        </a:lnSpc>
                        <a:spcBef>
                          <a:spcPts val="0"/>
                        </a:spcBef>
                        <a:spcAft>
                          <a:spcPts val="0"/>
                        </a:spcAft>
                        <a:buClr>
                          <a:srgbClr val="000000"/>
                        </a:buClr>
                        <a:buFont typeface="Arial"/>
                        <a:buNone/>
                      </a:pPr>
                      <a:r>
                        <a:rPr lang="en-US" sz="1800" b="1" i="0" u="none" strike="noStrike" cap="none">
                          <a:solidFill>
                            <a:schemeClr val="tx1"/>
                          </a:solidFill>
                          <a:latin typeface="Lato"/>
                          <a:ea typeface="Lato"/>
                          <a:cs typeface="Lato"/>
                          <a:sym typeface="Lato"/>
                        </a:rPr>
                        <a:t>Reflective</a:t>
                      </a:r>
                      <a:endParaRPr sz="1800" b="1" i="0" u="none" strike="noStrike" cap="none">
                        <a:solidFill>
                          <a:schemeClr val="tx1"/>
                        </a:solidFill>
                        <a:latin typeface="Lato"/>
                        <a:ea typeface="Lato"/>
                        <a:cs typeface="Lato"/>
                        <a:sym typeface="Aria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200000"/>
                        </a:lnSpc>
                        <a:spcBef>
                          <a:spcPts val="0"/>
                        </a:spcBef>
                        <a:spcAft>
                          <a:spcPts val="0"/>
                        </a:spcAft>
                        <a:buClr>
                          <a:srgbClr val="000000"/>
                        </a:buClr>
                        <a:buFont typeface="Arial"/>
                        <a:buNone/>
                      </a:pPr>
                      <a:r>
                        <a:rPr lang="en-US" sz="1800" b="1" i="0" u="none" strike="noStrike" cap="none" dirty="0">
                          <a:solidFill>
                            <a:schemeClr val="tx1"/>
                          </a:solidFill>
                          <a:latin typeface="Lato"/>
                          <a:ea typeface="Lato"/>
                          <a:cs typeface="Lato"/>
                          <a:sym typeface="Lato"/>
                        </a:rPr>
                        <a:t>Confirms understanding of candidate input.</a:t>
                      </a:r>
                      <a:endParaRPr sz="1800" b="1" i="0" u="none" strike="noStrike" cap="none" dirty="0">
                        <a:solidFill>
                          <a:schemeClr val="tx1"/>
                        </a:solidFill>
                        <a:latin typeface="Lato"/>
                        <a:ea typeface="Lato"/>
                        <a:cs typeface="Lato"/>
                        <a:sym typeface="Arial"/>
                      </a:endParaRPr>
                    </a:p>
                  </a:txBody>
                  <a:tcPr marL="63500" marR="63500" marT="25400" marB="25400"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179" name="Google Shape;179;p21"/>
          <p:cNvSpPr/>
          <p:nvPr/>
        </p:nvSpPr>
        <p:spPr>
          <a:xfrm>
            <a:off x="571500" y="2232800"/>
            <a:ext cx="3160067"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2000" b="0" i="0" u="none" strike="noStrike" cap="none">
              <a:solidFill>
                <a:schemeClr val="dk1"/>
              </a:solidFill>
              <a:latin typeface="Calibri"/>
              <a:ea typeface="Calibri"/>
              <a:cs typeface="Calibri"/>
              <a:sym typeface="Calibri"/>
            </a:endParaRPr>
          </a:p>
        </p:txBody>
      </p:sp>
      <p:sp>
        <p:nvSpPr>
          <p:cNvPr id="180" name="Google Shape;180;p21"/>
          <p:cNvSpPr/>
          <p:nvPr/>
        </p:nvSpPr>
        <p:spPr>
          <a:xfrm>
            <a:off x="3731567" y="2232800"/>
            <a:ext cx="7888932"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2000" b="0" i="0" u="none" strike="noStrike" cap="none">
              <a:solidFill>
                <a:schemeClr val="dk1"/>
              </a:solidFill>
              <a:latin typeface="Calibri"/>
              <a:ea typeface="Calibri"/>
              <a:cs typeface="Calibri"/>
              <a:sym typeface="Calibri"/>
            </a:endParaRPr>
          </a:p>
        </p:txBody>
      </p:sp>
      <p:sp>
        <p:nvSpPr>
          <p:cNvPr id="181" name="Google Shape;181;p21"/>
          <p:cNvSpPr/>
          <p:nvPr/>
        </p:nvSpPr>
        <p:spPr>
          <a:xfrm>
            <a:off x="571500" y="2766200"/>
            <a:ext cx="3160067"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2000" b="0" i="0" u="none" strike="noStrike" cap="none">
              <a:solidFill>
                <a:schemeClr val="dk1"/>
              </a:solidFill>
              <a:latin typeface="Calibri"/>
              <a:ea typeface="Calibri"/>
              <a:cs typeface="Calibri"/>
              <a:sym typeface="Calibri"/>
            </a:endParaRPr>
          </a:p>
        </p:txBody>
      </p:sp>
      <p:sp>
        <p:nvSpPr>
          <p:cNvPr id="182" name="Google Shape;182;p21"/>
          <p:cNvSpPr/>
          <p:nvPr/>
        </p:nvSpPr>
        <p:spPr>
          <a:xfrm>
            <a:off x="3731567" y="2766200"/>
            <a:ext cx="7888932"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2000" b="0" i="0" u="none" strike="noStrike" cap="none">
              <a:solidFill>
                <a:schemeClr val="dk1"/>
              </a:solidFill>
              <a:latin typeface="Calibri"/>
              <a:ea typeface="Calibri"/>
              <a:cs typeface="Calibri"/>
              <a:sym typeface="Calibri"/>
            </a:endParaRPr>
          </a:p>
        </p:txBody>
      </p:sp>
      <p:sp>
        <p:nvSpPr>
          <p:cNvPr id="183" name="Google Shape;183;p21"/>
          <p:cNvSpPr/>
          <p:nvPr/>
        </p:nvSpPr>
        <p:spPr>
          <a:xfrm>
            <a:off x="571500" y="3299600"/>
            <a:ext cx="3160067"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2000" b="0" i="0" u="none" strike="noStrike" cap="none">
              <a:solidFill>
                <a:schemeClr val="dk1"/>
              </a:solidFill>
              <a:latin typeface="Calibri"/>
              <a:ea typeface="Calibri"/>
              <a:cs typeface="Calibri"/>
              <a:sym typeface="Calibri"/>
            </a:endParaRPr>
          </a:p>
        </p:txBody>
      </p:sp>
      <p:sp>
        <p:nvSpPr>
          <p:cNvPr id="184" name="Google Shape;184;p21"/>
          <p:cNvSpPr/>
          <p:nvPr/>
        </p:nvSpPr>
        <p:spPr>
          <a:xfrm>
            <a:off x="3731567" y="3299600"/>
            <a:ext cx="7888932"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2000" b="0" i="0" u="none" strike="noStrike" cap="none">
              <a:solidFill>
                <a:schemeClr val="dk1"/>
              </a:solidFill>
              <a:latin typeface="Calibri"/>
              <a:ea typeface="Calibri"/>
              <a:cs typeface="Calibri"/>
              <a:sym typeface="Calibri"/>
            </a:endParaRPr>
          </a:p>
        </p:txBody>
      </p:sp>
      <p:sp>
        <p:nvSpPr>
          <p:cNvPr id="185" name="Google Shape;185;p21"/>
          <p:cNvSpPr/>
          <p:nvPr/>
        </p:nvSpPr>
        <p:spPr>
          <a:xfrm>
            <a:off x="571500" y="3833000"/>
            <a:ext cx="3160067"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2000" b="0" i="0" u="none" strike="noStrike" cap="none">
              <a:solidFill>
                <a:schemeClr val="dk1"/>
              </a:solidFill>
              <a:latin typeface="Calibri"/>
              <a:ea typeface="Calibri"/>
              <a:cs typeface="Calibri"/>
              <a:sym typeface="Calibri"/>
            </a:endParaRPr>
          </a:p>
        </p:txBody>
      </p:sp>
      <p:sp>
        <p:nvSpPr>
          <p:cNvPr id="186" name="Google Shape;186;p21"/>
          <p:cNvSpPr/>
          <p:nvPr/>
        </p:nvSpPr>
        <p:spPr>
          <a:xfrm>
            <a:off x="3731567" y="3833000"/>
            <a:ext cx="7888932" cy="9525"/>
          </a:xfrm>
          <a:prstGeom prst="rect">
            <a:avLst/>
          </a:prstGeom>
          <a:solidFill>
            <a:srgbClr val="E2E8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2000" b="0" i="0" u="none" strike="noStrike" cap="none">
              <a:solidFill>
                <a:schemeClr val="dk1"/>
              </a:solidFill>
              <a:latin typeface="Calibri"/>
              <a:ea typeface="Calibri"/>
              <a:cs typeface="Calibri"/>
              <a:sym typeface="Calibri"/>
            </a:endParaRPr>
          </a:p>
        </p:txBody>
      </p:sp>
      <p:sp>
        <p:nvSpPr>
          <p:cNvPr id="187" name="Google Shape;187;p21"/>
          <p:cNvSpPr txBox="1"/>
          <p:nvPr/>
        </p:nvSpPr>
        <p:spPr>
          <a:xfrm>
            <a:off x="571500" y="571500"/>
            <a:ext cx="11601450" cy="553998"/>
          </a:xfrm>
          <a:prstGeom prst="rect">
            <a:avLst/>
          </a:prstGeom>
          <a:noFill/>
          <a:ln>
            <a:noFill/>
          </a:ln>
        </p:spPr>
        <p:txBody>
          <a:bodyPr spcFirstLastPara="1" wrap="square" lIns="0" tIns="0" rIns="0" bIns="0" anchor="t" anchorCtr="0">
            <a:spAutoFit/>
          </a:bodyPr>
          <a:lstStyle/>
          <a:p>
            <a:r>
              <a:rPr lang="en-US" sz="3600" b="1" dirty="0">
                <a:solidFill>
                  <a:srgbClr val="1E293B"/>
                </a:solidFill>
                <a:latin typeface="Poppins"/>
                <a:ea typeface="Poppins"/>
                <a:cs typeface="Poppins"/>
                <a:sym typeface="Poppins"/>
              </a:rPr>
              <a:t>Questioning Techniques</a:t>
            </a:r>
            <a:endParaRPr sz="3600" b="1" dirty="0">
              <a:solidFill>
                <a:srgbClr val="1E293B"/>
              </a:solidFill>
              <a:latin typeface="Poppins"/>
              <a:ea typeface="Poppins"/>
              <a:cs typeface="Poppins"/>
            </a:endParaRPr>
          </a:p>
        </p:txBody>
      </p:sp>
      <p:sp>
        <p:nvSpPr>
          <p:cNvPr id="2" name="Rectangle 1"/>
          <p:cNvSpPr/>
          <p:nvPr/>
        </p:nvSpPr>
        <p:spPr>
          <a:xfrm>
            <a:off x="356839" y="4000381"/>
            <a:ext cx="11541512" cy="2554545"/>
          </a:xfrm>
          <a:prstGeom prst="rect">
            <a:avLst/>
          </a:prstGeom>
        </p:spPr>
        <p:txBody>
          <a:bodyPr wrap="square">
            <a:spAutoFit/>
          </a:bodyPr>
          <a:lstStyle/>
          <a:p>
            <a:pPr marL="285750" indent="-285750">
              <a:lnSpc>
                <a:spcPct val="200000"/>
              </a:lnSpc>
              <a:buFont typeface="Arial" panose="020B0604020202020204" pitchFamily="34" charset="0"/>
              <a:buChar char="•"/>
            </a:pPr>
            <a:r>
              <a:rPr lang="en-GB" sz="1600" b="1" dirty="0">
                <a:solidFill>
                  <a:schemeClr val="tx1"/>
                </a:solidFill>
                <a:latin typeface="Lato"/>
                <a:ea typeface="Lato"/>
                <a:cs typeface="Lato"/>
              </a:rPr>
              <a:t>The various questioning techniques must be used to get holistic information about the candidates during the interview. </a:t>
            </a:r>
          </a:p>
          <a:p>
            <a:pPr marL="285750" indent="-285750">
              <a:lnSpc>
                <a:spcPct val="200000"/>
              </a:lnSpc>
              <a:buFont typeface="Arial" panose="020B0604020202020204" pitchFamily="34" charset="0"/>
              <a:buChar char="•"/>
            </a:pPr>
            <a:r>
              <a:rPr lang="en-GB" sz="1600" b="1" dirty="0">
                <a:solidFill>
                  <a:schemeClr val="tx1"/>
                </a:solidFill>
                <a:latin typeface="Lato"/>
                <a:ea typeface="Lato"/>
                <a:cs typeface="Lato"/>
              </a:rPr>
              <a:t>Behavioural questions motivate the applicants to narrate past experiences, competency-based questions assess knowledge and skills needed, and situational questions assess future decision-making capabilities in the context of transformation. </a:t>
            </a:r>
          </a:p>
          <a:p>
            <a:pPr marL="285750" indent="-285750">
              <a:lnSpc>
                <a:spcPct val="200000"/>
              </a:lnSpc>
              <a:buFont typeface="Arial" panose="020B0604020202020204" pitchFamily="34" charset="0"/>
              <a:buChar char="•"/>
            </a:pPr>
            <a:r>
              <a:rPr lang="en-GB" sz="1600" b="1" dirty="0">
                <a:solidFill>
                  <a:schemeClr val="tx1"/>
                </a:solidFill>
                <a:latin typeface="Lato"/>
                <a:ea typeface="Lato"/>
                <a:cs typeface="Lato"/>
              </a:rPr>
              <a:t>A combination of these methods offers balanced evidence for recruitment decisions (</a:t>
            </a:r>
            <a:r>
              <a:rPr lang="en-GB" sz="1600" b="1" dirty="0" err="1">
                <a:solidFill>
                  <a:schemeClr val="tx1"/>
                </a:solidFill>
                <a:latin typeface="Lato"/>
                <a:ea typeface="Lato"/>
                <a:cs typeface="Lato"/>
              </a:rPr>
              <a:t>Huffcutt</a:t>
            </a:r>
            <a:r>
              <a:rPr lang="en-GB" sz="1600" b="1" dirty="0">
                <a:solidFill>
                  <a:schemeClr val="tx1"/>
                </a:solidFill>
                <a:latin typeface="Lato"/>
                <a:ea typeface="Lato"/>
                <a:cs typeface="Lato"/>
              </a:rPr>
              <a:t>, 2022).</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22"/>
          <p:cNvSpPr txBox="1"/>
          <p:nvPr/>
        </p:nvSpPr>
        <p:spPr>
          <a:xfrm>
            <a:off x="571500" y="1911388"/>
            <a:ext cx="5550693" cy="307777"/>
          </a:xfrm>
          <a:prstGeom prst="rect">
            <a:avLst/>
          </a:prstGeom>
        </p:spPr>
        <p:txBody>
          <a:bodyPr spcFirstLastPara="1" wrap="square" lIns="0" tIns="0" rIns="0" bIns="0" anchor="t" anchorCtr="0">
            <a:spAutoFit/>
          </a:bodyPr>
          <a:lstStyle/>
          <a:p>
            <a:pPr marL="0" marR="0" lvl="0" indent="0" algn="l" rtl="0">
              <a:spcBef>
                <a:spcPts val="0"/>
              </a:spcBef>
              <a:spcAft>
                <a:spcPts val="0"/>
              </a:spcAft>
              <a:buNone/>
            </a:pPr>
            <a:r>
              <a:rPr lang="en-US" sz="2000" b="1" i="0" u="none" strike="noStrike" cap="none">
                <a:solidFill>
                  <a:srgbClr val="1E293B"/>
                </a:solidFill>
                <a:latin typeface="Poppins"/>
                <a:ea typeface="Poppins"/>
                <a:cs typeface="Poppins"/>
                <a:sym typeface="Poppins"/>
              </a:rPr>
              <a:t>Face-to-Face</a:t>
            </a:r>
            <a:endParaRPr sz="2000"/>
          </a:p>
        </p:txBody>
      </p:sp>
      <p:sp>
        <p:nvSpPr>
          <p:cNvPr id="193" name="Google Shape;193;p22"/>
          <p:cNvSpPr txBox="1"/>
          <p:nvPr/>
        </p:nvSpPr>
        <p:spPr>
          <a:xfrm>
            <a:off x="571500" y="2378113"/>
            <a:ext cx="5286375" cy="984885"/>
          </a:xfrm>
          <a:prstGeom prst="rect">
            <a:avLst/>
          </a:prstGeom>
        </p:spPr>
        <p:txBody>
          <a:bodyPr spcFirstLastPara="1" wrap="square" lIns="0" tIns="0" rIns="0" bIns="0" anchor="t" anchorCtr="0">
            <a:spAutoFit/>
          </a:bodyPr>
          <a:lstStyle/>
          <a:p>
            <a:pPr marL="0" lvl="0" indent="0">
              <a:lnSpc>
                <a:spcPct val="200000"/>
              </a:lnSpc>
              <a:buFont typeface="Arial"/>
              <a:buNone/>
            </a:pPr>
            <a:r>
              <a:rPr lang="en-US" sz="1600" b="1" dirty="0">
                <a:solidFill>
                  <a:schemeClr val="tx1"/>
                </a:solidFill>
                <a:latin typeface="Lato"/>
                <a:ea typeface="Lato"/>
                <a:cs typeface="Lato"/>
                <a:sym typeface="Lato"/>
              </a:rPr>
              <a:t>Builds stronger rapport, essential for senior leadership roles and cultural assessment.</a:t>
            </a:r>
            <a:endParaRPr sz="1600" b="1" dirty="0">
              <a:solidFill>
                <a:schemeClr val="tx1"/>
              </a:solidFill>
              <a:latin typeface="Lato"/>
              <a:ea typeface="Lato"/>
              <a:cs typeface="Lato"/>
            </a:endParaRPr>
          </a:p>
        </p:txBody>
      </p:sp>
      <p:sp>
        <p:nvSpPr>
          <p:cNvPr id="194" name="Google Shape;194;p22"/>
          <p:cNvSpPr txBox="1"/>
          <p:nvPr/>
        </p:nvSpPr>
        <p:spPr>
          <a:xfrm>
            <a:off x="6334125" y="1911388"/>
            <a:ext cx="5550693" cy="307777"/>
          </a:xfrm>
          <a:prstGeom prst="rect">
            <a:avLst/>
          </a:prstGeom>
        </p:spPr>
        <p:txBody>
          <a:bodyPr spcFirstLastPara="1" wrap="square" lIns="0" tIns="0" rIns="0" bIns="0" anchor="t" anchorCtr="0">
            <a:spAutoFit/>
          </a:bodyPr>
          <a:lstStyle/>
          <a:p>
            <a:pPr marL="0" marR="0" lvl="0" indent="0" algn="l" rtl="0">
              <a:spcBef>
                <a:spcPts val="0"/>
              </a:spcBef>
              <a:spcAft>
                <a:spcPts val="0"/>
              </a:spcAft>
              <a:buNone/>
            </a:pPr>
            <a:r>
              <a:rPr lang="en-US" sz="2000" b="1" i="0" u="none" strike="noStrike" cap="none">
                <a:solidFill>
                  <a:srgbClr val="1E293B"/>
                </a:solidFill>
                <a:latin typeface="Poppins"/>
                <a:ea typeface="Poppins"/>
                <a:cs typeface="Poppins"/>
                <a:sym typeface="Poppins"/>
              </a:rPr>
              <a:t>Virtual</a:t>
            </a:r>
            <a:endParaRPr sz="2000"/>
          </a:p>
        </p:txBody>
      </p:sp>
      <p:sp>
        <p:nvSpPr>
          <p:cNvPr id="195" name="Google Shape;195;p22"/>
          <p:cNvSpPr txBox="1"/>
          <p:nvPr/>
        </p:nvSpPr>
        <p:spPr>
          <a:xfrm>
            <a:off x="6334125" y="2378113"/>
            <a:ext cx="5286375" cy="984885"/>
          </a:xfrm>
          <a:prstGeom prst="rect">
            <a:avLst/>
          </a:prstGeom>
        </p:spPr>
        <p:txBody>
          <a:bodyPr spcFirstLastPara="1" wrap="square" lIns="0" tIns="0" rIns="0" bIns="0" anchor="t" anchorCtr="0">
            <a:spAutoFit/>
          </a:bodyPr>
          <a:lstStyle/>
          <a:p>
            <a:pPr marL="0" lvl="0" indent="0">
              <a:lnSpc>
                <a:spcPct val="200000"/>
              </a:lnSpc>
              <a:buFont typeface="Arial"/>
              <a:buNone/>
            </a:pPr>
            <a:r>
              <a:rPr lang="en-US" sz="1600" b="1" dirty="0">
                <a:solidFill>
                  <a:schemeClr val="tx1"/>
                </a:solidFill>
                <a:latin typeface="Lato"/>
                <a:ea typeface="Lato"/>
                <a:cs typeface="Lato"/>
                <a:sym typeface="Lato"/>
              </a:rPr>
              <a:t>Highly efficient for high-volume recruitment; reduces travel time and improves speed to hire.</a:t>
            </a:r>
            <a:endParaRPr sz="1600" b="1" dirty="0">
              <a:solidFill>
                <a:schemeClr val="tx1"/>
              </a:solidFill>
              <a:latin typeface="Lato"/>
              <a:ea typeface="Lato"/>
              <a:cs typeface="Lato"/>
            </a:endParaRPr>
          </a:p>
        </p:txBody>
      </p:sp>
      <p:sp>
        <p:nvSpPr>
          <p:cNvPr id="196" name="Google Shape;196;p22"/>
          <p:cNvSpPr txBox="1"/>
          <p:nvPr/>
        </p:nvSpPr>
        <p:spPr>
          <a:xfrm>
            <a:off x="571500" y="571500"/>
            <a:ext cx="11601450" cy="553998"/>
          </a:xfrm>
          <a:prstGeom prst="rect">
            <a:avLst/>
          </a:prstGeom>
          <a:noFill/>
          <a:ln>
            <a:noFill/>
          </a:ln>
        </p:spPr>
        <p:txBody>
          <a:bodyPr spcFirstLastPara="1" wrap="square" lIns="0" tIns="0" rIns="0" bIns="0" anchor="t" anchorCtr="0">
            <a:spAutoFit/>
          </a:bodyPr>
          <a:lstStyle/>
          <a:p>
            <a:pPr marL="0" lvl="0" indent="0">
              <a:buFont typeface="Arial"/>
              <a:buNone/>
            </a:pPr>
            <a:r>
              <a:rPr lang="en-US" sz="3600" b="1" dirty="0">
                <a:solidFill>
                  <a:srgbClr val="1E293B"/>
                </a:solidFill>
                <a:latin typeface="Poppins"/>
                <a:ea typeface="Poppins"/>
                <a:cs typeface="Poppins"/>
                <a:sym typeface="Poppins"/>
              </a:rPr>
              <a:t>Face-to-Face </a:t>
            </a:r>
            <a:r>
              <a:rPr lang="en-US" sz="3600" b="1" dirty="0" err="1">
                <a:solidFill>
                  <a:srgbClr val="1E293B"/>
                </a:solidFill>
                <a:latin typeface="Poppins"/>
                <a:ea typeface="Poppins"/>
                <a:cs typeface="Poppins"/>
                <a:sym typeface="Poppins"/>
              </a:rPr>
              <a:t>vs</a:t>
            </a:r>
            <a:r>
              <a:rPr lang="en-US" sz="3600" b="1" dirty="0">
                <a:solidFill>
                  <a:srgbClr val="1E293B"/>
                </a:solidFill>
                <a:latin typeface="Poppins"/>
                <a:ea typeface="Poppins"/>
                <a:cs typeface="Poppins"/>
                <a:sym typeface="Poppins"/>
              </a:rPr>
              <a:t> Virtual Interviewing</a:t>
            </a:r>
            <a:endParaRPr sz="3600" b="1" dirty="0">
              <a:solidFill>
                <a:srgbClr val="1E293B"/>
              </a:solidFill>
              <a:latin typeface="Poppins"/>
              <a:ea typeface="Poppins"/>
              <a:cs typeface="Poppins"/>
            </a:endParaRPr>
          </a:p>
        </p:txBody>
      </p:sp>
      <p:sp>
        <p:nvSpPr>
          <p:cNvPr id="3" name="Rectangle 2"/>
          <p:cNvSpPr/>
          <p:nvPr/>
        </p:nvSpPr>
        <p:spPr>
          <a:xfrm>
            <a:off x="437685" y="3455070"/>
            <a:ext cx="5249437" cy="3046988"/>
          </a:xfrm>
          <a:prstGeom prst="rect">
            <a:avLst/>
          </a:prstGeom>
        </p:spPr>
        <p:txBody>
          <a:bodyPr wrap="square">
            <a:spAutoFit/>
          </a:bodyPr>
          <a:lstStyle/>
          <a:p>
            <a:pPr marL="342900" indent="-342900">
              <a:lnSpc>
                <a:spcPct val="150000"/>
              </a:lnSpc>
              <a:buFont typeface="+mj-lt"/>
              <a:buAutoNum type="arabicPeriod"/>
            </a:pPr>
            <a:r>
              <a:rPr lang="en-US" sz="1600" b="1" dirty="0">
                <a:solidFill>
                  <a:schemeClr val="tx1"/>
                </a:solidFill>
                <a:latin typeface="Lato"/>
                <a:ea typeface="Lato"/>
                <a:cs typeface="Lato"/>
              </a:rPr>
              <a:t>Face-to-face interviews enable the interviewer to monitor body language, interpersonal communication and professional </a:t>
            </a:r>
            <a:r>
              <a:rPr lang="en-US" sz="1600" b="1" dirty="0" err="1">
                <a:solidFill>
                  <a:schemeClr val="tx1"/>
                </a:solidFill>
                <a:latin typeface="Lato"/>
                <a:ea typeface="Lato"/>
                <a:cs typeface="Lato"/>
              </a:rPr>
              <a:t>behaviour</a:t>
            </a:r>
            <a:r>
              <a:rPr lang="en-US" sz="1600" b="1" dirty="0">
                <a:solidFill>
                  <a:schemeClr val="tx1"/>
                </a:solidFill>
                <a:latin typeface="Lato"/>
                <a:ea typeface="Lato"/>
                <a:cs typeface="Lato"/>
              </a:rPr>
              <a:t> better. </a:t>
            </a:r>
          </a:p>
          <a:p>
            <a:pPr marL="342900" indent="-342900">
              <a:lnSpc>
                <a:spcPct val="150000"/>
              </a:lnSpc>
              <a:buFont typeface="+mj-lt"/>
              <a:buAutoNum type="arabicPeriod"/>
            </a:pPr>
            <a:r>
              <a:rPr lang="en-US" sz="1600" b="1" dirty="0">
                <a:solidFill>
                  <a:schemeClr val="tx1"/>
                </a:solidFill>
                <a:latin typeface="Lato"/>
                <a:ea typeface="Lato"/>
                <a:cs typeface="Lato"/>
              </a:rPr>
              <a:t>Face-to-face interviews, however, demand more financial resources, time and travel expenses, as well as flexibility in scheduling (Chapman and Zweig, 2021).</a:t>
            </a:r>
          </a:p>
          <a:p>
            <a:pPr marL="342900" lvl="0" indent="-342900">
              <a:lnSpc>
                <a:spcPct val="150000"/>
              </a:lnSpc>
              <a:buFont typeface="+mj-lt"/>
              <a:buAutoNum type="arabicPeriod"/>
            </a:pPr>
            <a:endParaRPr lang="en-US" sz="1600" b="1" dirty="0">
              <a:solidFill>
                <a:schemeClr val="tx1"/>
              </a:solidFill>
              <a:latin typeface="Lato"/>
              <a:ea typeface="Lato"/>
              <a:cs typeface="Lato"/>
            </a:endParaRPr>
          </a:p>
        </p:txBody>
      </p:sp>
      <p:sp>
        <p:nvSpPr>
          <p:cNvPr id="4" name="Rectangle 3"/>
          <p:cNvSpPr/>
          <p:nvPr/>
        </p:nvSpPr>
        <p:spPr>
          <a:xfrm>
            <a:off x="6076950" y="3455070"/>
            <a:ext cx="6096000" cy="3046988"/>
          </a:xfrm>
          <a:prstGeom prst="rect">
            <a:avLst/>
          </a:prstGeom>
        </p:spPr>
        <p:txBody>
          <a:bodyPr>
            <a:spAutoFit/>
          </a:bodyPr>
          <a:lstStyle/>
          <a:p>
            <a:pPr marL="342900" indent="-342900">
              <a:lnSpc>
                <a:spcPct val="150000"/>
              </a:lnSpc>
              <a:buFont typeface="+mj-lt"/>
              <a:buAutoNum type="arabicPeriod"/>
            </a:pPr>
            <a:r>
              <a:rPr lang="en-US" sz="1600" b="1" dirty="0">
                <a:solidFill>
                  <a:schemeClr val="tx1"/>
                </a:solidFill>
                <a:latin typeface="Lato"/>
                <a:ea typeface="Lato"/>
                <a:cs typeface="Lato"/>
              </a:rPr>
              <a:t>Virtual interviews are growing in popularity because they cut costs in recruiting, offer more scheduling flexibility, and enable </a:t>
            </a:r>
            <a:r>
              <a:rPr lang="en-US" sz="1600" b="1" dirty="0" err="1">
                <a:solidFill>
                  <a:schemeClr val="tx1"/>
                </a:solidFill>
                <a:latin typeface="Lato"/>
                <a:ea typeface="Lato"/>
                <a:cs typeface="Lato"/>
              </a:rPr>
              <a:t>organisations</a:t>
            </a:r>
            <a:r>
              <a:rPr lang="en-US" sz="1600" b="1" dirty="0">
                <a:solidFill>
                  <a:schemeClr val="tx1"/>
                </a:solidFill>
                <a:latin typeface="Lato"/>
                <a:ea typeface="Lato"/>
                <a:cs typeface="Lato"/>
              </a:rPr>
              <a:t> to tap into a broader talent pool in various geographical areas.</a:t>
            </a:r>
          </a:p>
          <a:p>
            <a:pPr marL="342900" indent="-342900">
              <a:lnSpc>
                <a:spcPct val="150000"/>
              </a:lnSpc>
              <a:buFont typeface="+mj-lt"/>
              <a:buAutoNum type="arabicPeriod"/>
            </a:pPr>
            <a:r>
              <a:rPr lang="en-US" sz="1600" b="1" dirty="0">
                <a:solidFill>
                  <a:schemeClr val="tx1"/>
                </a:solidFill>
                <a:latin typeface="Lato"/>
                <a:ea typeface="Lato"/>
                <a:cs typeface="Lato"/>
              </a:rPr>
              <a:t>Virtual interviews also speed up recruitment when an </a:t>
            </a:r>
            <a:r>
              <a:rPr lang="en-US" sz="1600" b="1" dirty="0" err="1">
                <a:solidFill>
                  <a:schemeClr val="tx1"/>
                </a:solidFill>
                <a:latin typeface="Lato"/>
                <a:ea typeface="Lato"/>
                <a:cs typeface="Lato"/>
              </a:rPr>
              <a:t>organisation</a:t>
            </a:r>
            <a:r>
              <a:rPr lang="en-US" sz="1600" b="1" dirty="0">
                <a:solidFill>
                  <a:schemeClr val="tx1"/>
                </a:solidFill>
                <a:latin typeface="Lato"/>
                <a:ea typeface="Lato"/>
                <a:cs typeface="Lato"/>
              </a:rPr>
              <a:t> is undergoing a massive </a:t>
            </a:r>
            <a:r>
              <a:rPr lang="en-US" sz="1600" b="1" dirty="0" err="1">
                <a:solidFill>
                  <a:schemeClr val="tx1"/>
                </a:solidFill>
                <a:latin typeface="Lato"/>
                <a:ea typeface="Lato"/>
                <a:cs typeface="Lato"/>
              </a:rPr>
              <a:t>organisational</a:t>
            </a:r>
            <a:r>
              <a:rPr lang="en-US" sz="1600" b="1" dirty="0">
                <a:solidFill>
                  <a:schemeClr val="tx1"/>
                </a:solidFill>
                <a:latin typeface="Lato"/>
                <a:ea typeface="Lato"/>
                <a:cs typeface="Lato"/>
              </a:rPr>
              <a:t> transformation </a:t>
            </a:r>
            <a:r>
              <a:rPr lang="en-US" sz="1600" b="1" dirty="0" err="1">
                <a:solidFill>
                  <a:schemeClr val="tx1"/>
                </a:solidFill>
                <a:latin typeface="Lato"/>
                <a:ea typeface="Lato"/>
                <a:cs typeface="Lato"/>
              </a:rPr>
              <a:t>programme</a:t>
            </a:r>
            <a:r>
              <a:rPr lang="en-US" sz="1600" b="1" dirty="0">
                <a:solidFill>
                  <a:schemeClr val="tx1"/>
                </a:solidFill>
                <a:latin typeface="Lato"/>
                <a:ea typeface="Lato"/>
                <a:cs typeface="Lato"/>
              </a:rPr>
              <a:t> (McCarthy, Bauer and </a:t>
            </a:r>
            <a:r>
              <a:rPr lang="en-US" sz="1600" b="1" dirty="0" err="1">
                <a:solidFill>
                  <a:schemeClr val="tx1"/>
                </a:solidFill>
                <a:latin typeface="Lato"/>
                <a:ea typeface="Lato"/>
                <a:cs typeface="Lato"/>
              </a:rPr>
              <a:t>Truxillo</a:t>
            </a:r>
            <a:r>
              <a:rPr lang="en-US" sz="1600" b="1" dirty="0">
                <a:solidFill>
                  <a:schemeClr val="tx1"/>
                </a:solidFill>
                <a:latin typeface="Lato"/>
                <a:ea typeface="Lato"/>
                <a:cs typeface="Lato"/>
              </a:rPr>
              <a:t>, 2021).</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p23"/>
          <p:cNvSpPr txBox="1"/>
          <p:nvPr/>
        </p:nvSpPr>
        <p:spPr>
          <a:xfrm>
            <a:off x="4811937" y="594180"/>
            <a:ext cx="2880360" cy="553998"/>
          </a:xfrm>
          <a:prstGeom prst="rect">
            <a:avLst/>
          </a:prstGeom>
          <a:noFill/>
          <a:ln>
            <a:noFill/>
          </a:ln>
        </p:spPr>
        <p:txBody>
          <a:bodyPr spcFirstLastPara="1" wrap="square" lIns="0" tIns="0" rIns="0" bIns="0" anchor="t" anchorCtr="0">
            <a:spAutoFit/>
          </a:bodyPr>
          <a:lstStyle/>
          <a:p>
            <a:r>
              <a:rPr lang="en-US" sz="3600" b="1" dirty="0">
                <a:solidFill>
                  <a:srgbClr val="1E293B"/>
                </a:solidFill>
                <a:latin typeface="Poppins"/>
                <a:ea typeface="Poppins"/>
                <a:cs typeface="Poppins"/>
                <a:sym typeface="Poppins"/>
              </a:rPr>
              <a:t>Conclusion</a:t>
            </a:r>
            <a:endParaRPr sz="3600" b="1" dirty="0">
              <a:solidFill>
                <a:srgbClr val="1E293B"/>
              </a:solidFill>
              <a:latin typeface="Poppins"/>
              <a:ea typeface="Poppins"/>
              <a:cs typeface="Poppins"/>
            </a:endParaRPr>
          </a:p>
        </p:txBody>
      </p:sp>
      <p:sp>
        <p:nvSpPr>
          <p:cNvPr id="202" name="Google Shape;202;p23"/>
          <p:cNvSpPr txBox="1"/>
          <p:nvPr/>
        </p:nvSpPr>
        <p:spPr>
          <a:xfrm>
            <a:off x="602166" y="1452823"/>
            <a:ext cx="11262732" cy="3877985"/>
          </a:xfrm>
          <a:prstGeom prst="rect">
            <a:avLst/>
          </a:prstGeom>
          <a:noFill/>
          <a:ln>
            <a:noFill/>
          </a:ln>
        </p:spPr>
        <p:txBody>
          <a:bodyPr spcFirstLastPara="1" wrap="square" lIns="0" tIns="0" rIns="0" bIns="0" anchor="t" anchorCtr="0">
            <a:spAutoFit/>
          </a:bodyPr>
          <a:lstStyle/>
          <a:p>
            <a:pPr marL="285750" lvl="0" indent="-285750">
              <a:lnSpc>
                <a:spcPct val="200000"/>
              </a:lnSpc>
              <a:buFont typeface="Arial" panose="020B0604020202020204" pitchFamily="34" charset="0"/>
              <a:buChar char="•"/>
            </a:pPr>
            <a:r>
              <a:rPr lang="en-US" sz="1800" b="1" dirty="0">
                <a:solidFill>
                  <a:schemeClr val="tx1"/>
                </a:solidFill>
                <a:latin typeface="Lato"/>
                <a:ea typeface="Lato"/>
                <a:cs typeface="Lato"/>
                <a:sym typeface="Lato"/>
              </a:rPr>
              <a:t>In conclusion, Tesco's </a:t>
            </a:r>
            <a:r>
              <a:rPr lang="en-US" sz="1800" b="1" dirty="0" err="1">
                <a:solidFill>
                  <a:schemeClr val="tx1"/>
                </a:solidFill>
                <a:latin typeface="Lato"/>
                <a:ea typeface="Lato"/>
                <a:cs typeface="Lato"/>
                <a:sym typeface="Lato"/>
              </a:rPr>
              <a:t>organisational</a:t>
            </a:r>
            <a:r>
              <a:rPr lang="en-US" sz="1800" b="1" dirty="0">
                <a:solidFill>
                  <a:schemeClr val="tx1"/>
                </a:solidFill>
                <a:latin typeface="Lato"/>
                <a:ea typeface="Lato"/>
                <a:cs typeface="Lato"/>
                <a:sym typeface="Lato"/>
              </a:rPr>
              <a:t> transformation has been using effective recruitment and selection as its pillars of success. </a:t>
            </a:r>
          </a:p>
          <a:p>
            <a:pPr marL="285750" lvl="0" indent="-285750">
              <a:lnSpc>
                <a:spcPct val="200000"/>
              </a:lnSpc>
              <a:buFont typeface="Arial" panose="020B0604020202020204" pitchFamily="34" charset="0"/>
              <a:buChar char="•"/>
            </a:pPr>
            <a:r>
              <a:rPr lang="en-US" sz="1800" b="1" dirty="0">
                <a:solidFill>
                  <a:schemeClr val="tx1"/>
                </a:solidFill>
                <a:latin typeface="Lato"/>
                <a:ea typeface="Lato"/>
                <a:cs typeface="Lato"/>
                <a:sym typeface="Lato"/>
              </a:rPr>
              <a:t>The properly designed recruitment process that starts with job analysis, which is followed by proper job descriptions, complete person specifications and proper recruitment platforms, will help the </a:t>
            </a:r>
            <a:r>
              <a:rPr lang="en-US" sz="1800" b="1" dirty="0" err="1">
                <a:solidFill>
                  <a:schemeClr val="tx1"/>
                </a:solidFill>
                <a:latin typeface="Lato"/>
                <a:ea typeface="Lato"/>
                <a:cs typeface="Lato"/>
                <a:sym typeface="Lato"/>
              </a:rPr>
              <a:t>organisation</a:t>
            </a:r>
            <a:r>
              <a:rPr lang="en-US" sz="1800" b="1" dirty="0">
                <a:solidFill>
                  <a:schemeClr val="tx1"/>
                </a:solidFill>
                <a:latin typeface="Lato"/>
                <a:ea typeface="Lato"/>
                <a:cs typeface="Lato"/>
                <a:sym typeface="Lato"/>
              </a:rPr>
              <a:t> to attract highly qualified candidates to suit the strategic objectives of the </a:t>
            </a:r>
            <a:r>
              <a:rPr lang="en-US" sz="1800" b="1" dirty="0" err="1">
                <a:solidFill>
                  <a:schemeClr val="tx1"/>
                </a:solidFill>
                <a:latin typeface="Lato"/>
                <a:ea typeface="Lato"/>
                <a:cs typeface="Lato"/>
                <a:sym typeface="Lato"/>
              </a:rPr>
              <a:t>organisation</a:t>
            </a:r>
            <a:r>
              <a:rPr lang="en-US" sz="1800" b="1" dirty="0">
                <a:solidFill>
                  <a:schemeClr val="tx1"/>
                </a:solidFill>
                <a:latin typeface="Lato"/>
                <a:ea typeface="Lato"/>
                <a:cs typeface="Lato"/>
                <a:sym typeface="Lato"/>
              </a:rPr>
              <a:t>.</a:t>
            </a:r>
          </a:p>
          <a:p>
            <a:pPr marL="285750" lvl="0" indent="-285750">
              <a:lnSpc>
                <a:spcPct val="200000"/>
              </a:lnSpc>
              <a:buFont typeface="Arial" panose="020B0604020202020204" pitchFamily="34" charset="0"/>
              <a:buChar char="•"/>
            </a:pPr>
            <a:r>
              <a:rPr lang="en-US" sz="1800" b="1" dirty="0">
                <a:solidFill>
                  <a:schemeClr val="tx1"/>
                </a:solidFill>
                <a:latin typeface="Lato"/>
                <a:ea typeface="Lato"/>
                <a:cs typeface="Lato"/>
                <a:sym typeface="Lato"/>
              </a:rPr>
              <a:t> Both competency-based and </a:t>
            </a:r>
            <a:r>
              <a:rPr lang="en-US" sz="1800" b="1" dirty="0" err="1">
                <a:solidFill>
                  <a:schemeClr val="tx1"/>
                </a:solidFill>
                <a:latin typeface="Lato"/>
                <a:ea typeface="Lato"/>
                <a:cs typeface="Lato"/>
                <a:sym typeface="Lato"/>
              </a:rPr>
              <a:t>behavioural</a:t>
            </a:r>
            <a:r>
              <a:rPr lang="en-US" sz="1800" b="1" dirty="0">
                <a:solidFill>
                  <a:schemeClr val="tx1"/>
                </a:solidFill>
                <a:latin typeface="Lato"/>
                <a:ea typeface="Lato"/>
                <a:cs typeface="Lato"/>
                <a:sym typeface="Lato"/>
              </a:rPr>
              <a:t> interviews and situational interviews offer valuable data that enhances the quality of recruitment, as well as evidence-based hiring (Taylor, 2023).</a:t>
            </a:r>
            <a:endParaRPr sz="1800" b="1" dirty="0">
              <a:solidFill>
                <a:schemeClr val="tx1"/>
              </a:solidFill>
              <a:latin typeface="Lato"/>
              <a:ea typeface="Lato"/>
              <a:cs typeface="Lato"/>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16" name="Google Shape;216;p24"/>
          <p:cNvSpPr txBox="1"/>
          <p:nvPr/>
        </p:nvSpPr>
        <p:spPr>
          <a:xfrm>
            <a:off x="590550" y="369481"/>
            <a:ext cx="11601450" cy="553998"/>
          </a:xfrm>
          <a:prstGeom prst="rect">
            <a:avLst/>
          </a:prstGeom>
          <a:noFill/>
          <a:ln>
            <a:noFill/>
          </a:ln>
        </p:spPr>
        <p:txBody>
          <a:bodyPr spcFirstLastPara="1" wrap="square" lIns="0" tIns="0" rIns="0" bIns="0" anchor="t" anchorCtr="0">
            <a:spAutoFit/>
          </a:bodyPr>
          <a:lstStyle/>
          <a:p>
            <a:pPr marL="0" lvl="0" indent="0">
              <a:buFont typeface="Arial"/>
              <a:buNone/>
            </a:pPr>
            <a:r>
              <a:rPr lang="en-US" sz="3600" b="1" dirty="0">
                <a:solidFill>
                  <a:srgbClr val="1E293B"/>
                </a:solidFill>
                <a:latin typeface="Poppins"/>
                <a:ea typeface="Poppins"/>
                <a:cs typeface="Poppins"/>
                <a:sym typeface="Poppins"/>
              </a:rPr>
              <a:t>References</a:t>
            </a:r>
            <a:endParaRPr sz="3600" b="1" dirty="0">
              <a:solidFill>
                <a:srgbClr val="1E293B"/>
              </a:solidFill>
              <a:latin typeface="Poppins"/>
              <a:ea typeface="Poppins"/>
              <a:cs typeface="Poppins"/>
            </a:endParaRPr>
          </a:p>
        </p:txBody>
      </p:sp>
      <p:sp>
        <p:nvSpPr>
          <p:cNvPr id="5" name="TextBox 4">
            <a:extLst>
              <a:ext uri="{FF2B5EF4-FFF2-40B4-BE49-F238E27FC236}">
                <a16:creationId xmlns:a16="http://schemas.microsoft.com/office/drawing/2014/main" id="{38B3B12A-6170-E949-F3ED-D6504619058B}"/>
              </a:ext>
            </a:extLst>
          </p:cNvPr>
          <p:cNvSpPr txBox="1"/>
          <p:nvPr/>
        </p:nvSpPr>
        <p:spPr>
          <a:xfrm>
            <a:off x="571500" y="1025843"/>
            <a:ext cx="11230640" cy="5016758"/>
          </a:xfrm>
          <a:prstGeom prst="rect">
            <a:avLst/>
          </a:prstGeom>
          <a:noFill/>
        </p:spPr>
        <p:txBody>
          <a:bodyPr wrap="square">
            <a:spAutoFit/>
          </a:bodyPr>
          <a:lstStyle/>
          <a:p>
            <a:pPr marL="285750" indent="-285750">
              <a:buFont typeface="Arial" panose="020B0604020202020204" pitchFamily="34" charset="0"/>
              <a:buChar char="•"/>
            </a:pPr>
            <a:r>
              <a:rPr lang="en-GB" sz="1600" b="1" dirty="0">
                <a:solidFill>
                  <a:schemeClr val="tx1"/>
                </a:solidFill>
                <a:latin typeface="Lato"/>
                <a:ea typeface="Lato"/>
                <a:cs typeface="Lato"/>
              </a:rPr>
              <a:t>Al-</a:t>
            </a:r>
            <a:r>
              <a:rPr lang="en-GB" sz="1600" b="1" dirty="0" err="1">
                <a:solidFill>
                  <a:schemeClr val="tx1"/>
                </a:solidFill>
                <a:latin typeface="Lato"/>
                <a:ea typeface="Lato"/>
                <a:cs typeface="Lato"/>
              </a:rPr>
              <a:t>Jgool</a:t>
            </a:r>
            <a:r>
              <a:rPr lang="en-GB" sz="1600" b="1" dirty="0">
                <a:solidFill>
                  <a:schemeClr val="tx1"/>
                </a:solidFill>
                <a:latin typeface="Lato"/>
                <a:ea typeface="Lato"/>
                <a:cs typeface="Lato"/>
              </a:rPr>
              <a:t>, M. (2023) 'Sourcing talent in dynamic retail environments: The role of employer brand and AI analytics', Journal of Retail Management &amp; Strategy, 36(2), pp. 115-128.</a:t>
            </a:r>
          </a:p>
          <a:p>
            <a:pPr marL="285750" indent="-285750">
              <a:buFont typeface="Arial" panose="020B0604020202020204" pitchFamily="34" charset="0"/>
              <a:buChar char="•"/>
            </a:pPr>
            <a:r>
              <a:rPr lang="en-GB" sz="1600" b="1" dirty="0">
                <a:solidFill>
                  <a:schemeClr val="tx1"/>
                </a:solidFill>
                <a:latin typeface="Lato"/>
                <a:ea typeface="Lato"/>
                <a:cs typeface="Lato"/>
              </a:rPr>
              <a:t>Bratton, J. and Gold, J. (2022) Human Resource Management: Theory and Practice. 7th </a:t>
            </a:r>
            <a:r>
              <a:rPr lang="en-GB" sz="1600" b="1" dirty="0" err="1">
                <a:solidFill>
                  <a:schemeClr val="tx1"/>
                </a:solidFill>
                <a:latin typeface="Lato"/>
                <a:ea typeface="Lato"/>
                <a:cs typeface="Lato"/>
              </a:rPr>
              <a:t>edn</a:t>
            </a:r>
            <a:r>
              <a:rPr lang="en-GB" sz="1600" b="1" dirty="0">
                <a:solidFill>
                  <a:schemeClr val="tx1"/>
                </a:solidFill>
                <a:latin typeface="Lato"/>
                <a:ea typeface="Lato"/>
                <a:cs typeface="Lato"/>
              </a:rPr>
              <a:t>. London: Palgrave Macmillan.</a:t>
            </a:r>
          </a:p>
          <a:p>
            <a:pPr marL="285750" indent="-285750">
              <a:buFont typeface="Arial" panose="020B0604020202020204" pitchFamily="34" charset="0"/>
              <a:buChar char="•"/>
            </a:pPr>
            <a:r>
              <a:rPr lang="en-GB" sz="1600" b="1" dirty="0">
                <a:solidFill>
                  <a:schemeClr val="tx1"/>
                </a:solidFill>
                <a:latin typeface="Lato"/>
                <a:ea typeface="Lato"/>
                <a:cs typeface="Lato"/>
              </a:rPr>
              <a:t>Chapman, D.S. and Zweig, D.I. (2021) 'Virtual vs Face-to-Face selection processes: Candidate reaction and bias', International Journal of Selection and Assessment, 29(3), pp. 245-259.</a:t>
            </a:r>
          </a:p>
          <a:p>
            <a:pPr marL="285750" indent="-285750">
              <a:buFont typeface="Arial" panose="020B0604020202020204" pitchFamily="34" charset="0"/>
              <a:buChar char="•"/>
            </a:pPr>
            <a:r>
              <a:rPr lang="en-GB" sz="1600" b="1" dirty="0">
                <a:solidFill>
                  <a:schemeClr val="tx1"/>
                </a:solidFill>
                <a:latin typeface="Lato"/>
                <a:ea typeface="Lato"/>
                <a:cs typeface="Lato"/>
              </a:rPr>
              <a:t>Collings, D.G., </a:t>
            </a:r>
            <a:r>
              <a:rPr lang="en-GB" sz="1600" b="1" dirty="0" err="1">
                <a:solidFill>
                  <a:schemeClr val="tx1"/>
                </a:solidFill>
                <a:latin typeface="Lato"/>
                <a:ea typeface="Lato"/>
                <a:cs typeface="Lato"/>
              </a:rPr>
              <a:t>Mellahi</a:t>
            </a:r>
            <a:r>
              <a:rPr lang="en-GB" sz="1600" b="1" dirty="0">
                <a:solidFill>
                  <a:schemeClr val="tx1"/>
                </a:solidFill>
                <a:latin typeface="Lato"/>
                <a:ea typeface="Lato"/>
                <a:cs typeface="Lato"/>
              </a:rPr>
              <a:t>, K. and Cascio, W.F. (2024) 'Strategic Human Resource Management and transformation in UK retail', Human Resource Management Review, 34(1), pp. 101-115.</a:t>
            </a:r>
          </a:p>
          <a:p>
            <a:pPr marL="285750" indent="-285750">
              <a:buFont typeface="Arial" panose="020B0604020202020204" pitchFamily="34" charset="0"/>
              <a:buChar char="•"/>
            </a:pPr>
            <a:r>
              <a:rPr lang="en-GB" sz="1600" b="1" dirty="0">
                <a:solidFill>
                  <a:schemeClr val="tx1"/>
                </a:solidFill>
                <a:latin typeface="Lato"/>
                <a:ea typeface="Lato"/>
                <a:cs typeface="Lato"/>
              </a:rPr>
              <a:t>Edwards, M.R. and Nicholas, J. (2023) 'Leveraging advanced ATS and candidate analytics for high-volume agile recruitment', Human Resource Management Journal, 33(4), pp. 412-427.</a:t>
            </a:r>
          </a:p>
          <a:p>
            <a:pPr marL="285750" indent="-285750">
              <a:buFont typeface="Arial" panose="020B0604020202020204" pitchFamily="34" charset="0"/>
              <a:buChar char="•"/>
            </a:pPr>
            <a:r>
              <a:rPr lang="en-GB" sz="1600" b="1" dirty="0" err="1">
                <a:solidFill>
                  <a:schemeClr val="tx1"/>
                </a:solidFill>
                <a:latin typeface="Lato"/>
                <a:ea typeface="Lato"/>
                <a:cs typeface="Lato"/>
              </a:rPr>
              <a:t>Huffcutt</a:t>
            </a:r>
            <a:r>
              <a:rPr lang="en-GB" sz="1600" b="1" dirty="0">
                <a:solidFill>
                  <a:schemeClr val="tx1"/>
                </a:solidFill>
                <a:latin typeface="Lato"/>
                <a:ea typeface="Lato"/>
                <a:cs typeface="Lato"/>
              </a:rPr>
              <a:t>, A.I. (2022) 'Structuring candidate assessment: A comprehensive meta-analysis of competency vs situational interviewing', Journal of Applied Psychology, 107(5), pp. 889-904.</a:t>
            </a:r>
          </a:p>
          <a:p>
            <a:pPr marL="285750" indent="-285750">
              <a:buFont typeface="Arial" panose="020B0604020202020204" pitchFamily="34" charset="0"/>
              <a:buChar char="•"/>
            </a:pPr>
            <a:r>
              <a:rPr lang="en-GB" sz="1600" b="1" dirty="0">
                <a:solidFill>
                  <a:schemeClr val="tx1"/>
                </a:solidFill>
                <a:latin typeface="Lato"/>
                <a:ea typeface="Lato"/>
                <a:cs typeface="Lato"/>
              </a:rPr>
              <a:t>McCarthy, J.M., Bauer, T.N. and Truxillo, D.M. (2021) 'The digital shift: Candidate reactions to asynchronous vs live-virtual interviews', Journal of Business and Psychology, 36(6), pp. 981-996.</a:t>
            </a:r>
          </a:p>
          <a:p>
            <a:pPr marL="285750" indent="-285750">
              <a:buFont typeface="Arial" panose="020B0604020202020204" pitchFamily="34" charset="0"/>
              <a:buChar char="•"/>
            </a:pPr>
            <a:r>
              <a:rPr lang="en-GB" sz="1600" b="1" dirty="0">
                <a:solidFill>
                  <a:schemeClr val="tx1"/>
                </a:solidFill>
                <a:latin typeface="Lato"/>
                <a:ea typeface="Lato"/>
                <a:cs typeface="Lato"/>
              </a:rPr>
              <a:t>Tesco PLC (2025) Leading the Retail Revolution: Tesco Annual Report &amp; Strategic Review 2024/2025. Welwyn Garden City: Tesco PLC.</a:t>
            </a:r>
          </a:p>
          <a:p>
            <a:pPr marL="285750" indent="-285750">
              <a:buFont typeface="Arial" panose="020B0604020202020204" pitchFamily="34" charset="0"/>
              <a:buChar char="•"/>
            </a:pPr>
            <a:r>
              <a:rPr lang="en-GB" sz="1600" b="1" dirty="0">
                <a:solidFill>
                  <a:schemeClr val="tx1"/>
                </a:solidFill>
                <a:latin typeface="Lato"/>
                <a:ea typeface="Lato"/>
                <a:cs typeface="Lato"/>
              </a:rPr>
              <a:t>Taylor, S. (2023). Resourcing and Talent Management in the UK. 8th </a:t>
            </a:r>
            <a:r>
              <a:rPr lang="en-GB" sz="1600" b="1" dirty="0" err="1">
                <a:solidFill>
                  <a:schemeClr val="tx1"/>
                </a:solidFill>
                <a:latin typeface="Lato"/>
                <a:ea typeface="Lato"/>
                <a:cs typeface="Lato"/>
              </a:rPr>
              <a:t>edn</a:t>
            </a:r>
            <a:r>
              <a:rPr lang="en-GB" sz="1600" b="1" dirty="0">
                <a:solidFill>
                  <a:schemeClr val="tx1"/>
                </a:solidFill>
                <a:latin typeface="Lato"/>
                <a:ea typeface="Lato"/>
                <a:cs typeface="Lato"/>
              </a:rPr>
              <a:t>. London: Chartered Institute of Personnel and Development (CIPD).</a:t>
            </a:r>
          </a:p>
          <a:p>
            <a:pPr marL="285750" indent="-285750">
              <a:buFont typeface="Arial" panose="020B0604020202020204" pitchFamily="34" charset="0"/>
              <a:buChar char="•"/>
            </a:pPr>
            <a:r>
              <a:rPr lang="en-GB" sz="1600" b="1" dirty="0">
                <a:solidFill>
                  <a:schemeClr val="tx1"/>
                </a:solidFill>
                <a:latin typeface="Lato"/>
                <a:ea typeface="Lato"/>
                <a:cs typeface="Lato"/>
              </a:rPr>
              <a:t>Wood, S. and Wall, T.D. (2024) 'Work enrichment, digital transformation and high-performance HR practices in UK superstores', British Journal of Industrial Relations, 62(1), pp. 78-95.</a:t>
            </a: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TotalTime>
  <Words>3123</Words>
  <Application>Microsoft Office PowerPoint</Application>
  <PresentationFormat>Widescreen</PresentationFormat>
  <Paragraphs>113</Paragraphs>
  <Slides>15</Slides>
  <Notes>14</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BA(Hons) Leadership and Management Skills for the Workplace  Assessment1  Name: Ali KOUADIO Student ID: 2442205 Module Name and Code: Developing and Managing Individuals and Teams(LCLM5002_LON) Lecturer Name: Sukhpreet GREWAL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Ali Kouadio (2442205)</cp:lastModifiedBy>
  <cp:revision>89</cp:revision>
  <dcterms:modified xsi:type="dcterms:W3CDTF">2026-07-12T12:41:09Z</dcterms:modified>
</cp:coreProperties>
</file>