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notesMasterIdLst>
    <p:notesMasterId r:id="rId34"/>
  </p:notesMasterIdLst>
  <p:handoutMasterIdLst>
    <p:handoutMasterId r:id="rId35"/>
  </p:handoutMasterIdLst>
  <p:sldIdLst>
    <p:sldId id="256" r:id="rId2"/>
    <p:sldId id="301" r:id="rId3"/>
    <p:sldId id="298" r:id="rId4"/>
    <p:sldId id="264" r:id="rId5"/>
    <p:sldId id="315" r:id="rId6"/>
    <p:sldId id="316" r:id="rId7"/>
    <p:sldId id="266" r:id="rId8"/>
    <p:sldId id="303" r:id="rId9"/>
    <p:sldId id="267" r:id="rId10"/>
    <p:sldId id="322" r:id="rId11"/>
    <p:sldId id="323" r:id="rId12"/>
    <p:sldId id="308" r:id="rId13"/>
    <p:sldId id="270" r:id="rId14"/>
    <p:sldId id="312" r:id="rId15"/>
    <p:sldId id="324" r:id="rId16"/>
    <p:sldId id="287" r:id="rId17"/>
    <p:sldId id="288" r:id="rId18"/>
    <p:sldId id="289" r:id="rId19"/>
    <p:sldId id="272" r:id="rId20"/>
    <p:sldId id="273" r:id="rId21"/>
    <p:sldId id="274" r:id="rId22"/>
    <p:sldId id="275" r:id="rId23"/>
    <p:sldId id="276" r:id="rId24"/>
    <p:sldId id="311" r:id="rId25"/>
    <p:sldId id="319" r:id="rId26"/>
    <p:sldId id="317" r:id="rId27"/>
    <p:sldId id="293" r:id="rId28"/>
    <p:sldId id="292" r:id="rId29"/>
    <p:sldId id="320" r:id="rId30"/>
    <p:sldId id="321" r:id="rId31"/>
    <p:sldId id="314" r:id="rId32"/>
    <p:sldId id="318" r:id="rId33"/>
  </p:sldIdLst>
  <p:sldSz cx="9144000" cy="6858000" type="screen4x3"/>
  <p:notesSz cx="6888163" cy="100203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6">
          <p15:clr>
            <a:srgbClr val="A4A3A4"/>
          </p15:clr>
        </p15:guide>
        <p15:guide id="2" pos="216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107" d="100"/>
          <a:sy n="107" d="100"/>
        </p:scale>
        <p:origin x="102" y="2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32" d="100"/>
          <a:sy n="32" d="100"/>
        </p:scale>
        <p:origin x="-1818" y="-90"/>
      </p:cViewPr>
      <p:guideLst>
        <p:guide orient="horz" pos="3156"/>
        <p:guide pos="216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9B699B-6325-467D-BBC3-1FC2735FF059}" type="doc">
      <dgm:prSet loTypeId="urn:microsoft.com/office/officeart/2005/8/layout/radial1" loCatId="relationship" qsTypeId="urn:microsoft.com/office/officeart/2005/8/quickstyle/simple1" qsCatId="simple" csTypeId="urn:microsoft.com/office/officeart/2005/8/colors/accent1_2" csCatId="accent1"/>
      <dgm:spPr/>
    </dgm:pt>
    <dgm:pt modelId="{FC9929AA-B395-4204-8916-5409AFDD3D2B}">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Times New Roman" panose="02020603050405020304" pitchFamily="18" charset="0"/>
            </a:rPr>
            <a:t>Sustainable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Times New Roman" panose="02020603050405020304" pitchFamily="18" charset="0"/>
            </a:rPr>
            <a:t>Development</a:t>
          </a:r>
          <a:endParaRPr kumimoji="0" lang="en-GB" altLang="en-US" b="1" i="0" u="none" strike="noStrike" cap="none" normalizeH="0" baseline="0" smtClean="0">
            <a:ln>
              <a:noFill/>
            </a:ln>
            <a:solidFill>
              <a:schemeClr val="tx1"/>
            </a:solidFill>
            <a:effectLst/>
            <a:latin typeface="Times New Roman" panose="02020603050405020304" pitchFamily="18" charset="0"/>
          </a:endParaRPr>
        </a:p>
      </dgm:t>
    </dgm:pt>
    <dgm:pt modelId="{55C0B0FA-8D39-453C-8B22-26377B55DE72}" type="parTrans" cxnId="{2B4CD4FC-D2C4-44ED-9423-F70B13397ED1}">
      <dgm:prSet/>
      <dgm:spPr/>
    </dgm:pt>
    <dgm:pt modelId="{751F36AA-713E-4D9A-A407-C224FC6CEE86}" type="sibTrans" cxnId="{2B4CD4FC-D2C4-44ED-9423-F70B13397ED1}">
      <dgm:prSet/>
      <dgm:spPr/>
    </dgm:pt>
    <dgm:pt modelId="{0C138A4C-F010-497D-8929-225455E15C54}">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bg1"/>
              </a:solidFill>
              <a:effectLst/>
              <a:latin typeface="Times New Roman" panose="02020603050405020304" pitchFamily="18" charset="0"/>
            </a:rPr>
            <a:t>Brand</a:t>
          </a:r>
          <a:endParaRPr kumimoji="0" lang="en-GB" altLang="en-US" b="1" i="0" u="none" strike="noStrike" cap="none" normalizeH="0" baseline="0" smtClean="0">
            <a:ln>
              <a:noFill/>
            </a:ln>
            <a:solidFill>
              <a:schemeClr val="bg1"/>
            </a:solidFill>
            <a:effectLst/>
            <a:latin typeface="Times New Roman" panose="02020603050405020304" pitchFamily="18" charset="0"/>
          </a:endParaRPr>
        </a:p>
      </dgm:t>
    </dgm:pt>
    <dgm:pt modelId="{B22586E5-374B-4902-ADD5-43D89B665AD5}" type="parTrans" cxnId="{66F8DBF5-FF26-41F9-8793-4A426E8D637E}">
      <dgm:prSet/>
      <dgm:spPr/>
      <dgm:t>
        <a:bodyPr/>
        <a:lstStyle/>
        <a:p>
          <a:endParaRPr lang="en-GB"/>
        </a:p>
      </dgm:t>
    </dgm:pt>
    <dgm:pt modelId="{131D2888-96D0-4071-A884-F1086107D12C}" type="sibTrans" cxnId="{66F8DBF5-FF26-41F9-8793-4A426E8D637E}">
      <dgm:prSet/>
      <dgm:spPr/>
    </dgm:pt>
    <dgm:pt modelId="{C4738C04-9556-4561-82DE-4522A9C80F15}">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bg1"/>
              </a:solidFill>
              <a:effectLst/>
              <a:latin typeface="Times New Roman" panose="02020603050405020304" pitchFamily="18" charset="0"/>
            </a:rPr>
            <a:t>Licence to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bg1"/>
              </a:solidFill>
              <a:effectLst/>
              <a:latin typeface="Times New Roman" panose="02020603050405020304" pitchFamily="18" charset="0"/>
            </a:rPr>
            <a:t>Operate</a:t>
          </a:r>
          <a:endParaRPr kumimoji="0" lang="en-GB" altLang="en-US" b="1" i="0" u="none" strike="noStrike" cap="none" normalizeH="0" baseline="0" smtClean="0">
            <a:ln>
              <a:noFill/>
            </a:ln>
            <a:solidFill>
              <a:schemeClr val="bg1"/>
            </a:solidFill>
            <a:effectLst/>
            <a:latin typeface="Times New Roman" panose="02020603050405020304" pitchFamily="18" charset="0"/>
          </a:endParaRPr>
        </a:p>
      </dgm:t>
    </dgm:pt>
    <dgm:pt modelId="{3B07E5CB-EECE-4655-AD79-BAAFF065C0A4}" type="parTrans" cxnId="{46C5C59E-F59F-466A-B1F1-AEBE21B8514F}">
      <dgm:prSet/>
      <dgm:spPr/>
      <dgm:t>
        <a:bodyPr/>
        <a:lstStyle/>
        <a:p>
          <a:endParaRPr lang="en-GB"/>
        </a:p>
      </dgm:t>
    </dgm:pt>
    <dgm:pt modelId="{D6B8C1FF-DA05-44AB-8A85-8C91BA6E67E3}" type="sibTrans" cxnId="{46C5C59E-F59F-466A-B1F1-AEBE21B8514F}">
      <dgm:prSet/>
      <dgm:spPr/>
    </dgm:pt>
    <dgm:pt modelId="{F699772E-F921-4329-AA1C-A059ED9C97D0}">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bg1"/>
              </a:solidFill>
              <a:effectLst/>
              <a:latin typeface="Times New Roman" panose="02020603050405020304" pitchFamily="18" charset="0"/>
            </a:rPr>
            <a:t>Performance</a:t>
          </a:r>
          <a:endParaRPr kumimoji="0" lang="en-GB" altLang="en-US" b="1" i="0" u="none" strike="noStrike" cap="none" normalizeH="0" baseline="0" smtClean="0">
            <a:ln>
              <a:noFill/>
            </a:ln>
            <a:solidFill>
              <a:schemeClr val="bg1"/>
            </a:solidFill>
            <a:effectLst/>
            <a:latin typeface="Times New Roman" panose="02020603050405020304" pitchFamily="18" charset="0"/>
          </a:endParaRPr>
        </a:p>
      </dgm:t>
    </dgm:pt>
    <dgm:pt modelId="{7616294E-3D88-42C1-BE97-D56EBC2C9372}" type="parTrans" cxnId="{E521C2D8-9F37-4373-A291-CD3286727152}">
      <dgm:prSet/>
      <dgm:spPr/>
      <dgm:t>
        <a:bodyPr/>
        <a:lstStyle/>
        <a:p>
          <a:endParaRPr lang="en-GB"/>
        </a:p>
      </dgm:t>
    </dgm:pt>
    <dgm:pt modelId="{1E94E93A-D3B1-4DED-9510-D573797C73FF}" type="sibTrans" cxnId="{E521C2D8-9F37-4373-A291-CD3286727152}">
      <dgm:prSet/>
      <dgm:spPr/>
    </dgm:pt>
    <dgm:pt modelId="{5AAA4FD5-B28D-499D-89B3-C6EB3CE22649}">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bg1"/>
              </a:solidFill>
              <a:effectLst/>
              <a:latin typeface="Times New Roman" panose="02020603050405020304" pitchFamily="18" charset="0"/>
            </a:rPr>
            <a:t>Reputation</a:t>
          </a:r>
          <a:endParaRPr kumimoji="0" lang="en-GB" altLang="en-US" b="1" i="0" u="none" strike="noStrike" cap="none" normalizeH="0" baseline="0" smtClean="0">
            <a:ln>
              <a:noFill/>
            </a:ln>
            <a:solidFill>
              <a:schemeClr val="bg1"/>
            </a:solidFill>
            <a:effectLst/>
            <a:latin typeface="Times New Roman" panose="02020603050405020304" pitchFamily="18" charset="0"/>
          </a:endParaRPr>
        </a:p>
      </dgm:t>
    </dgm:pt>
    <dgm:pt modelId="{1E99C594-D987-4CB6-B47A-F58F8B399DF7}" type="parTrans" cxnId="{205E142E-E6DA-468E-91E0-4CDF430D0072}">
      <dgm:prSet/>
      <dgm:spPr/>
      <dgm:t>
        <a:bodyPr/>
        <a:lstStyle/>
        <a:p>
          <a:endParaRPr lang="en-GB"/>
        </a:p>
      </dgm:t>
    </dgm:pt>
    <dgm:pt modelId="{E9589702-A659-4987-B6E0-E78BE857315A}" type="sibTrans" cxnId="{205E142E-E6DA-468E-91E0-4CDF430D0072}">
      <dgm:prSet/>
      <dgm:spPr/>
    </dgm:pt>
    <dgm:pt modelId="{E2AD6911-A5D6-44A6-9303-2956F4C3EBC3}" type="pres">
      <dgm:prSet presAssocID="{BF9B699B-6325-467D-BBC3-1FC2735FF059}" presName="cycle" presStyleCnt="0">
        <dgm:presLayoutVars>
          <dgm:chMax val="1"/>
          <dgm:dir/>
          <dgm:animLvl val="ctr"/>
          <dgm:resizeHandles val="exact"/>
        </dgm:presLayoutVars>
      </dgm:prSet>
      <dgm:spPr/>
    </dgm:pt>
    <dgm:pt modelId="{727AE6C0-9F1B-431A-9211-9960388F7622}" type="pres">
      <dgm:prSet presAssocID="{FC9929AA-B395-4204-8916-5409AFDD3D2B}" presName="centerShape" presStyleLbl="node0" presStyleIdx="0" presStyleCnt="1"/>
      <dgm:spPr/>
    </dgm:pt>
    <dgm:pt modelId="{5628D9B3-C617-406E-A6A1-858A357BF9B9}" type="pres">
      <dgm:prSet presAssocID="{B22586E5-374B-4902-ADD5-43D89B665AD5}" presName="Name9" presStyleLbl="parChTrans1D2" presStyleIdx="0" presStyleCnt="4"/>
      <dgm:spPr/>
    </dgm:pt>
    <dgm:pt modelId="{68D69D14-038D-480D-91C3-03C66489D6AB}" type="pres">
      <dgm:prSet presAssocID="{B22586E5-374B-4902-ADD5-43D89B665AD5}" presName="connTx" presStyleLbl="parChTrans1D2" presStyleIdx="0" presStyleCnt="4"/>
      <dgm:spPr/>
    </dgm:pt>
    <dgm:pt modelId="{A9D4A5A4-6D63-4C07-8C4D-275E0ED488B7}" type="pres">
      <dgm:prSet presAssocID="{0C138A4C-F010-497D-8929-225455E15C54}" presName="node" presStyleLbl="node1" presStyleIdx="0" presStyleCnt="4">
        <dgm:presLayoutVars>
          <dgm:bulletEnabled val="1"/>
        </dgm:presLayoutVars>
      </dgm:prSet>
      <dgm:spPr/>
    </dgm:pt>
    <dgm:pt modelId="{94375125-002F-400C-9456-5E0BAFD8D14A}" type="pres">
      <dgm:prSet presAssocID="{3B07E5CB-EECE-4655-AD79-BAAFF065C0A4}" presName="Name9" presStyleLbl="parChTrans1D2" presStyleIdx="1" presStyleCnt="4"/>
      <dgm:spPr/>
    </dgm:pt>
    <dgm:pt modelId="{A4CDB1A0-2E9B-4B9B-A6B5-0A9161BFCD41}" type="pres">
      <dgm:prSet presAssocID="{3B07E5CB-EECE-4655-AD79-BAAFF065C0A4}" presName="connTx" presStyleLbl="parChTrans1D2" presStyleIdx="1" presStyleCnt="4"/>
      <dgm:spPr/>
    </dgm:pt>
    <dgm:pt modelId="{6FE10050-981B-4A0A-8618-1E941BB9F4DC}" type="pres">
      <dgm:prSet presAssocID="{C4738C04-9556-4561-82DE-4522A9C80F15}" presName="node" presStyleLbl="node1" presStyleIdx="1" presStyleCnt="4">
        <dgm:presLayoutVars>
          <dgm:bulletEnabled val="1"/>
        </dgm:presLayoutVars>
      </dgm:prSet>
      <dgm:spPr/>
    </dgm:pt>
    <dgm:pt modelId="{8B31BCBC-A7B8-4E5A-A231-64590D99F81B}" type="pres">
      <dgm:prSet presAssocID="{7616294E-3D88-42C1-BE97-D56EBC2C9372}" presName="Name9" presStyleLbl="parChTrans1D2" presStyleIdx="2" presStyleCnt="4"/>
      <dgm:spPr/>
    </dgm:pt>
    <dgm:pt modelId="{6E0BA6BD-9C1D-445B-8D3D-ADB4305220A1}" type="pres">
      <dgm:prSet presAssocID="{7616294E-3D88-42C1-BE97-D56EBC2C9372}" presName="connTx" presStyleLbl="parChTrans1D2" presStyleIdx="2" presStyleCnt="4"/>
      <dgm:spPr/>
    </dgm:pt>
    <dgm:pt modelId="{23D2D4CB-DB11-48CE-9D16-17E9C53465F4}" type="pres">
      <dgm:prSet presAssocID="{F699772E-F921-4329-AA1C-A059ED9C97D0}" presName="node" presStyleLbl="node1" presStyleIdx="2" presStyleCnt="4">
        <dgm:presLayoutVars>
          <dgm:bulletEnabled val="1"/>
        </dgm:presLayoutVars>
      </dgm:prSet>
      <dgm:spPr/>
    </dgm:pt>
    <dgm:pt modelId="{89F1569C-7628-45FE-9A2A-DB63D23E370D}" type="pres">
      <dgm:prSet presAssocID="{1E99C594-D987-4CB6-B47A-F58F8B399DF7}" presName="Name9" presStyleLbl="parChTrans1D2" presStyleIdx="3" presStyleCnt="4"/>
      <dgm:spPr/>
    </dgm:pt>
    <dgm:pt modelId="{4FAEDC17-D917-46A7-A154-60276BFC24F7}" type="pres">
      <dgm:prSet presAssocID="{1E99C594-D987-4CB6-B47A-F58F8B399DF7}" presName="connTx" presStyleLbl="parChTrans1D2" presStyleIdx="3" presStyleCnt="4"/>
      <dgm:spPr/>
    </dgm:pt>
    <dgm:pt modelId="{5EB97691-2EFC-43ED-AD4F-8042FF04574D}" type="pres">
      <dgm:prSet presAssocID="{5AAA4FD5-B28D-499D-89B3-C6EB3CE22649}" presName="node" presStyleLbl="node1" presStyleIdx="3" presStyleCnt="4">
        <dgm:presLayoutVars>
          <dgm:bulletEnabled val="1"/>
        </dgm:presLayoutVars>
      </dgm:prSet>
      <dgm:spPr/>
    </dgm:pt>
  </dgm:ptLst>
  <dgm:cxnLst>
    <dgm:cxn modelId="{7C4D386E-64CD-473F-85AC-69BE10A9F520}" type="presOf" srcId="{FC9929AA-B395-4204-8916-5409AFDD3D2B}" destId="{727AE6C0-9F1B-431A-9211-9960388F7622}" srcOrd="0" destOrd="0" presId="urn:microsoft.com/office/officeart/2005/8/layout/radial1"/>
    <dgm:cxn modelId="{2B4CD4FC-D2C4-44ED-9423-F70B13397ED1}" srcId="{BF9B699B-6325-467D-BBC3-1FC2735FF059}" destId="{FC9929AA-B395-4204-8916-5409AFDD3D2B}" srcOrd="0" destOrd="0" parTransId="{55C0B0FA-8D39-453C-8B22-26377B55DE72}" sibTransId="{751F36AA-713E-4D9A-A407-C224FC6CEE86}"/>
    <dgm:cxn modelId="{1434E9AA-6024-4B52-BEC6-79FD6335C6F2}" type="presOf" srcId="{5AAA4FD5-B28D-499D-89B3-C6EB3CE22649}" destId="{5EB97691-2EFC-43ED-AD4F-8042FF04574D}" srcOrd="0" destOrd="0" presId="urn:microsoft.com/office/officeart/2005/8/layout/radial1"/>
    <dgm:cxn modelId="{826B9E7B-FAA5-4E38-B8B4-9E04D79E59B6}" type="presOf" srcId="{C4738C04-9556-4561-82DE-4522A9C80F15}" destId="{6FE10050-981B-4A0A-8618-1E941BB9F4DC}" srcOrd="0" destOrd="0" presId="urn:microsoft.com/office/officeart/2005/8/layout/radial1"/>
    <dgm:cxn modelId="{685C1504-57BA-4EC7-B273-A252415C1218}" type="presOf" srcId="{B22586E5-374B-4902-ADD5-43D89B665AD5}" destId="{68D69D14-038D-480D-91C3-03C66489D6AB}" srcOrd="1" destOrd="0" presId="urn:microsoft.com/office/officeart/2005/8/layout/radial1"/>
    <dgm:cxn modelId="{7993295A-41EC-4049-A2AC-7852EDC8D0C7}" type="presOf" srcId="{1E99C594-D987-4CB6-B47A-F58F8B399DF7}" destId="{4FAEDC17-D917-46A7-A154-60276BFC24F7}" srcOrd="1" destOrd="0" presId="urn:microsoft.com/office/officeart/2005/8/layout/radial1"/>
    <dgm:cxn modelId="{7F7161AC-0B3F-41F4-A9E9-9F2833A09F25}" type="presOf" srcId="{1E99C594-D987-4CB6-B47A-F58F8B399DF7}" destId="{89F1569C-7628-45FE-9A2A-DB63D23E370D}" srcOrd="0" destOrd="0" presId="urn:microsoft.com/office/officeart/2005/8/layout/radial1"/>
    <dgm:cxn modelId="{E521C2D8-9F37-4373-A291-CD3286727152}" srcId="{FC9929AA-B395-4204-8916-5409AFDD3D2B}" destId="{F699772E-F921-4329-AA1C-A059ED9C97D0}" srcOrd="2" destOrd="0" parTransId="{7616294E-3D88-42C1-BE97-D56EBC2C9372}" sibTransId="{1E94E93A-D3B1-4DED-9510-D573797C73FF}"/>
    <dgm:cxn modelId="{04FC378F-962C-476E-A756-5ECDFBA0E42F}" type="presOf" srcId="{3B07E5CB-EECE-4655-AD79-BAAFF065C0A4}" destId="{A4CDB1A0-2E9B-4B9B-A6B5-0A9161BFCD41}" srcOrd="1" destOrd="0" presId="urn:microsoft.com/office/officeart/2005/8/layout/radial1"/>
    <dgm:cxn modelId="{474BAA71-B3AE-4616-A0C4-A7FDD8054202}" type="presOf" srcId="{3B07E5CB-EECE-4655-AD79-BAAFF065C0A4}" destId="{94375125-002F-400C-9456-5E0BAFD8D14A}" srcOrd="0" destOrd="0" presId="urn:microsoft.com/office/officeart/2005/8/layout/radial1"/>
    <dgm:cxn modelId="{2B216C99-49BA-48D9-810C-1E1066FB6837}" type="presOf" srcId="{F699772E-F921-4329-AA1C-A059ED9C97D0}" destId="{23D2D4CB-DB11-48CE-9D16-17E9C53465F4}" srcOrd="0" destOrd="0" presId="urn:microsoft.com/office/officeart/2005/8/layout/radial1"/>
    <dgm:cxn modelId="{66F8DBF5-FF26-41F9-8793-4A426E8D637E}" srcId="{FC9929AA-B395-4204-8916-5409AFDD3D2B}" destId="{0C138A4C-F010-497D-8929-225455E15C54}" srcOrd="0" destOrd="0" parTransId="{B22586E5-374B-4902-ADD5-43D89B665AD5}" sibTransId="{131D2888-96D0-4071-A884-F1086107D12C}"/>
    <dgm:cxn modelId="{AF1178E5-78C0-4412-AB46-E3D4FB5A6ECD}" type="presOf" srcId="{7616294E-3D88-42C1-BE97-D56EBC2C9372}" destId="{6E0BA6BD-9C1D-445B-8D3D-ADB4305220A1}" srcOrd="1" destOrd="0" presId="urn:microsoft.com/office/officeart/2005/8/layout/radial1"/>
    <dgm:cxn modelId="{46C5C59E-F59F-466A-B1F1-AEBE21B8514F}" srcId="{FC9929AA-B395-4204-8916-5409AFDD3D2B}" destId="{C4738C04-9556-4561-82DE-4522A9C80F15}" srcOrd="1" destOrd="0" parTransId="{3B07E5CB-EECE-4655-AD79-BAAFF065C0A4}" sibTransId="{D6B8C1FF-DA05-44AB-8A85-8C91BA6E67E3}"/>
    <dgm:cxn modelId="{47B91476-FF28-44AB-A8DE-7E4EE33DD3DE}" type="presOf" srcId="{0C138A4C-F010-497D-8929-225455E15C54}" destId="{A9D4A5A4-6D63-4C07-8C4D-275E0ED488B7}" srcOrd="0" destOrd="0" presId="urn:microsoft.com/office/officeart/2005/8/layout/radial1"/>
    <dgm:cxn modelId="{DBFDAC83-DC97-48A3-9D8E-D61B7B031448}" type="presOf" srcId="{B22586E5-374B-4902-ADD5-43D89B665AD5}" destId="{5628D9B3-C617-406E-A6A1-858A357BF9B9}" srcOrd="0" destOrd="0" presId="urn:microsoft.com/office/officeart/2005/8/layout/radial1"/>
    <dgm:cxn modelId="{B78676FF-B92C-4BAA-9246-BA645F6997EC}" type="presOf" srcId="{7616294E-3D88-42C1-BE97-D56EBC2C9372}" destId="{8B31BCBC-A7B8-4E5A-A231-64590D99F81B}" srcOrd="0" destOrd="0" presId="urn:microsoft.com/office/officeart/2005/8/layout/radial1"/>
    <dgm:cxn modelId="{205E142E-E6DA-468E-91E0-4CDF430D0072}" srcId="{FC9929AA-B395-4204-8916-5409AFDD3D2B}" destId="{5AAA4FD5-B28D-499D-89B3-C6EB3CE22649}" srcOrd="3" destOrd="0" parTransId="{1E99C594-D987-4CB6-B47A-F58F8B399DF7}" sibTransId="{E9589702-A659-4987-B6E0-E78BE857315A}"/>
    <dgm:cxn modelId="{F8ABE7D4-CFFD-4D22-A7AB-537F3295535F}" type="presOf" srcId="{BF9B699B-6325-467D-BBC3-1FC2735FF059}" destId="{E2AD6911-A5D6-44A6-9303-2956F4C3EBC3}" srcOrd="0" destOrd="0" presId="urn:microsoft.com/office/officeart/2005/8/layout/radial1"/>
    <dgm:cxn modelId="{1AE88A0C-7E82-4CEA-AC9A-2A78A5AD6544}" type="presParOf" srcId="{E2AD6911-A5D6-44A6-9303-2956F4C3EBC3}" destId="{727AE6C0-9F1B-431A-9211-9960388F7622}" srcOrd="0" destOrd="0" presId="urn:microsoft.com/office/officeart/2005/8/layout/radial1"/>
    <dgm:cxn modelId="{EBD92CBF-EE65-43CD-BE50-63CF53C06E80}" type="presParOf" srcId="{E2AD6911-A5D6-44A6-9303-2956F4C3EBC3}" destId="{5628D9B3-C617-406E-A6A1-858A357BF9B9}" srcOrd="1" destOrd="0" presId="urn:microsoft.com/office/officeart/2005/8/layout/radial1"/>
    <dgm:cxn modelId="{D81E9442-1A8A-4FC2-8CE2-1F38F58EED78}" type="presParOf" srcId="{5628D9B3-C617-406E-A6A1-858A357BF9B9}" destId="{68D69D14-038D-480D-91C3-03C66489D6AB}" srcOrd="0" destOrd="0" presId="urn:microsoft.com/office/officeart/2005/8/layout/radial1"/>
    <dgm:cxn modelId="{8C55B2FB-6104-4177-863E-3AAA2A6B6913}" type="presParOf" srcId="{E2AD6911-A5D6-44A6-9303-2956F4C3EBC3}" destId="{A9D4A5A4-6D63-4C07-8C4D-275E0ED488B7}" srcOrd="2" destOrd="0" presId="urn:microsoft.com/office/officeart/2005/8/layout/radial1"/>
    <dgm:cxn modelId="{64B2ECD6-D597-448E-BF05-4B298ADE2762}" type="presParOf" srcId="{E2AD6911-A5D6-44A6-9303-2956F4C3EBC3}" destId="{94375125-002F-400C-9456-5E0BAFD8D14A}" srcOrd="3" destOrd="0" presId="urn:microsoft.com/office/officeart/2005/8/layout/radial1"/>
    <dgm:cxn modelId="{5EEC6E11-B3B8-4161-A635-02534DE93005}" type="presParOf" srcId="{94375125-002F-400C-9456-5E0BAFD8D14A}" destId="{A4CDB1A0-2E9B-4B9B-A6B5-0A9161BFCD41}" srcOrd="0" destOrd="0" presId="urn:microsoft.com/office/officeart/2005/8/layout/radial1"/>
    <dgm:cxn modelId="{5E31F9E5-C99F-4D1D-B3BC-8D2C72980162}" type="presParOf" srcId="{E2AD6911-A5D6-44A6-9303-2956F4C3EBC3}" destId="{6FE10050-981B-4A0A-8618-1E941BB9F4DC}" srcOrd="4" destOrd="0" presId="urn:microsoft.com/office/officeart/2005/8/layout/radial1"/>
    <dgm:cxn modelId="{BBF95CFB-5570-47CD-ACE8-07E45D3ED240}" type="presParOf" srcId="{E2AD6911-A5D6-44A6-9303-2956F4C3EBC3}" destId="{8B31BCBC-A7B8-4E5A-A231-64590D99F81B}" srcOrd="5" destOrd="0" presId="urn:microsoft.com/office/officeart/2005/8/layout/radial1"/>
    <dgm:cxn modelId="{DBD2DA51-8AB2-486D-B49E-CBF4B0B964B0}" type="presParOf" srcId="{8B31BCBC-A7B8-4E5A-A231-64590D99F81B}" destId="{6E0BA6BD-9C1D-445B-8D3D-ADB4305220A1}" srcOrd="0" destOrd="0" presId="urn:microsoft.com/office/officeart/2005/8/layout/radial1"/>
    <dgm:cxn modelId="{CB8A3635-AA49-4700-8E0D-DF2C1FC11197}" type="presParOf" srcId="{E2AD6911-A5D6-44A6-9303-2956F4C3EBC3}" destId="{23D2D4CB-DB11-48CE-9D16-17E9C53465F4}" srcOrd="6" destOrd="0" presId="urn:microsoft.com/office/officeart/2005/8/layout/radial1"/>
    <dgm:cxn modelId="{6FCE50EF-FD19-4BBB-8D85-E70F9814F74C}" type="presParOf" srcId="{E2AD6911-A5D6-44A6-9303-2956F4C3EBC3}" destId="{89F1569C-7628-45FE-9A2A-DB63D23E370D}" srcOrd="7" destOrd="0" presId="urn:microsoft.com/office/officeart/2005/8/layout/radial1"/>
    <dgm:cxn modelId="{2CDAFA27-5D70-46D9-8C2B-D8A691B01D3B}" type="presParOf" srcId="{89F1569C-7628-45FE-9A2A-DB63D23E370D}" destId="{4FAEDC17-D917-46A7-A154-60276BFC24F7}" srcOrd="0" destOrd="0" presId="urn:microsoft.com/office/officeart/2005/8/layout/radial1"/>
    <dgm:cxn modelId="{280790F6-458E-43F2-99E8-D2E0B604F0B6}" type="presParOf" srcId="{E2AD6911-A5D6-44A6-9303-2956F4C3EBC3}" destId="{5EB97691-2EFC-43ED-AD4F-8042FF04574D}"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8.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3.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4.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266" name="Rectangle 2"/>
          <p:cNvSpPr>
            <a:spLocks noGrp="1" noChangeArrowheads="1"/>
          </p:cNvSpPr>
          <p:nvPr>
            <p:ph type="hdr" sz="quarter"/>
          </p:nvPr>
        </p:nvSpPr>
        <p:spPr bwMode="auto">
          <a:xfrm>
            <a:off x="0" y="0"/>
            <a:ext cx="2971800" cy="533400"/>
          </a:xfrm>
          <a:prstGeom prst="rect">
            <a:avLst/>
          </a:prstGeom>
          <a:noFill/>
          <a:ln w="12700" cap="sq">
            <a:noFill/>
            <a:miter lim="800000"/>
            <a:headEnd type="none" w="sm" len="sm"/>
            <a:tailEnd type="none" w="sm" len="sm"/>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39267" name="Rectangle 3"/>
          <p:cNvSpPr>
            <a:spLocks noGrp="1" noChangeArrowheads="1"/>
          </p:cNvSpPr>
          <p:nvPr>
            <p:ph type="dt" sz="quarter" idx="1"/>
          </p:nvPr>
        </p:nvSpPr>
        <p:spPr bwMode="auto">
          <a:xfrm>
            <a:off x="3886200" y="0"/>
            <a:ext cx="2971800" cy="533400"/>
          </a:xfrm>
          <a:prstGeom prst="rect">
            <a:avLst/>
          </a:prstGeom>
          <a:noFill/>
          <a:ln w="12700" cap="sq">
            <a:noFill/>
            <a:miter lim="800000"/>
            <a:headEnd type="none" w="sm" len="sm"/>
            <a:tailEnd type="none" w="sm" len="sm"/>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39268" name="Rectangle 4"/>
          <p:cNvSpPr>
            <a:spLocks noGrp="1" noChangeArrowheads="1"/>
          </p:cNvSpPr>
          <p:nvPr>
            <p:ph type="ftr" sz="quarter" idx="2"/>
          </p:nvPr>
        </p:nvSpPr>
        <p:spPr bwMode="auto">
          <a:xfrm>
            <a:off x="0" y="9525000"/>
            <a:ext cx="2971800" cy="457200"/>
          </a:xfrm>
          <a:prstGeom prst="rect">
            <a:avLst/>
          </a:prstGeom>
          <a:noFill/>
          <a:ln w="12700" cap="sq">
            <a:noFill/>
            <a:miter lim="800000"/>
            <a:headEnd type="none" w="sm" len="sm"/>
            <a:tailEnd type="none" w="sm" len="sm"/>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39269" name="Rectangle 5"/>
          <p:cNvSpPr>
            <a:spLocks noGrp="1" noChangeArrowheads="1"/>
          </p:cNvSpPr>
          <p:nvPr>
            <p:ph type="sldNum" sz="quarter" idx="3"/>
          </p:nvPr>
        </p:nvSpPr>
        <p:spPr bwMode="auto">
          <a:xfrm>
            <a:off x="3886200" y="9525000"/>
            <a:ext cx="2971800" cy="457200"/>
          </a:xfrm>
          <a:prstGeom prst="rect">
            <a:avLst/>
          </a:prstGeom>
          <a:noFill/>
          <a:ln w="12700" cap="sq">
            <a:noFill/>
            <a:miter lim="800000"/>
            <a:headEnd type="none" w="sm" len="sm"/>
            <a:tailEnd type="none" w="sm" len="sm"/>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Times New Roman" panose="02020603050405020304" pitchFamily="18" charset="0"/>
              </a:defRPr>
            </a:lvl1pPr>
          </a:lstStyle>
          <a:p>
            <a:pPr>
              <a:defRPr/>
            </a:pPr>
            <a:fld id="{C1A3C15B-4DDF-4A67-96C7-C9672365EB4F}" type="slidenum">
              <a:rPr lang="en-GB" altLang="en-US"/>
              <a:pPr>
                <a:defRPr/>
              </a:pPr>
              <a:t>‹#›</a:t>
            </a:fld>
            <a:endParaRPr lang="en-GB" altLang="en-US"/>
          </a:p>
        </p:txBody>
      </p:sp>
    </p:spTree>
    <p:extLst>
      <p:ext uri="{BB962C8B-B14F-4D97-AF65-F5344CB8AC3E}">
        <p14:creationId xmlns:p14="http://schemas.microsoft.com/office/powerpoint/2010/main" val="2550704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946" name="Rectangle 1026"/>
          <p:cNvSpPr>
            <a:spLocks noGrp="1" noChangeArrowheads="1"/>
          </p:cNvSpPr>
          <p:nvPr>
            <p:ph type="hdr" sz="quarter"/>
          </p:nvPr>
        </p:nvSpPr>
        <p:spPr bwMode="auto">
          <a:xfrm>
            <a:off x="0" y="0"/>
            <a:ext cx="2984500" cy="501650"/>
          </a:xfrm>
          <a:prstGeom prst="rect">
            <a:avLst/>
          </a:prstGeom>
          <a:noFill/>
          <a:ln w="12700" cap="sq">
            <a:noFill/>
            <a:miter lim="800000"/>
            <a:headEnd type="none" w="sm" len="sm"/>
            <a:tailEnd type="none" w="sm" len="sm"/>
          </a:ln>
          <a:effectLst/>
        </p:spPr>
        <p:txBody>
          <a:bodyPr vert="horz" wrap="square" lIns="96616" tIns="48308" rIns="96616" bIns="48308" numCol="1" anchor="t" anchorCtr="0" compatLnSpc="1">
            <a:prstTxWarp prst="textNoShape">
              <a:avLst/>
            </a:prstTxWarp>
          </a:bodyPr>
          <a:lstStyle>
            <a:lvl1pPr defTabSz="966788" eaLnBrk="1" hangingPunct="1">
              <a:defRPr sz="1300">
                <a:latin typeface="Times New Roman" pitchFamily="18" charset="0"/>
              </a:defRPr>
            </a:lvl1pPr>
          </a:lstStyle>
          <a:p>
            <a:pPr>
              <a:defRPr/>
            </a:pPr>
            <a:endParaRPr lang="en-GB"/>
          </a:p>
        </p:txBody>
      </p:sp>
      <p:sp>
        <p:nvSpPr>
          <p:cNvPr id="82947" name="Rectangle 1027"/>
          <p:cNvSpPr>
            <a:spLocks noGrp="1" noChangeArrowheads="1"/>
          </p:cNvSpPr>
          <p:nvPr>
            <p:ph type="dt" idx="1"/>
          </p:nvPr>
        </p:nvSpPr>
        <p:spPr bwMode="auto">
          <a:xfrm>
            <a:off x="3903663" y="0"/>
            <a:ext cx="2984500" cy="501650"/>
          </a:xfrm>
          <a:prstGeom prst="rect">
            <a:avLst/>
          </a:prstGeom>
          <a:noFill/>
          <a:ln w="12700" cap="sq">
            <a:noFill/>
            <a:miter lim="800000"/>
            <a:headEnd type="none" w="sm" len="sm"/>
            <a:tailEnd type="none" w="sm" len="sm"/>
          </a:ln>
          <a:effectLst/>
        </p:spPr>
        <p:txBody>
          <a:bodyPr vert="horz" wrap="square" lIns="96616" tIns="48308" rIns="96616" bIns="48308" numCol="1" anchor="t" anchorCtr="0" compatLnSpc="1">
            <a:prstTxWarp prst="textNoShape">
              <a:avLst/>
            </a:prstTxWarp>
          </a:bodyPr>
          <a:lstStyle>
            <a:lvl1pPr algn="r" defTabSz="966788" eaLnBrk="1" hangingPunct="1">
              <a:defRPr sz="1300">
                <a:latin typeface="Times New Roman" pitchFamily="18" charset="0"/>
              </a:defRPr>
            </a:lvl1pPr>
          </a:lstStyle>
          <a:p>
            <a:pPr>
              <a:defRPr/>
            </a:pPr>
            <a:endParaRPr lang="en-GB"/>
          </a:p>
        </p:txBody>
      </p:sp>
      <p:sp>
        <p:nvSpPr>
          <p:cNvPr id="6148" name="Rectangle 1028"/>
          <p:cNvSpPr>
            <a:spLocks noChangeArrowheads="1" noTextEdit="1"/>
          </p:cNvSpPr>
          <p:nvPr>
            <p:ph type="sldImg" idx="2"/>
          </p:nvPr>
        </p:nvSpPr>
        <p:spPr bwMode="auto">
          <a:xfrm>
            <a:off x="939800" y="750888"/>
            <a:ext cx="5010150" cy="37576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9" name="Rectangle 1029"/>
          <p:cNvSpPr>
            <a:spLocks noGrp="1" noChangeArrowheads="1"/>
          </p:cNvSpPr>
          <p:nvPr>
            <p:ph type="body" sz="quarter" idx="3"/>
          </p:nvPr>
        </p:nvSpPr>
        <p:spPr bwMode="auto">
          <a:xfrm>
            <a:off x="919163" y="4759325"/>
            <a:ext cx="5049837" cy="4510088"/>
          </a:xfrm>
          <a:prstGeom prst="rect">
            <a:avLst/>
          </a:prstGeom>
          <a:noFill/>
          <a:ln w="12700" cap="sq">
            <a:noFill/>
            <a:miter lim="800000"/>
            <a:headEnd type="none" w="sm" len="sm"/>
            <a:tailEnd type="none" w="sm" len="sm"/>
          </a:ln>
          <a:effectLst/>
        </p:spPr>
        <p:txBody>
          <a:bodyPr vert="horz" wrap="square" lIns="96616" tIns="48308" rIns="96616" bIns="48308"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82950" name="Rectangle 1030"/>
          <p:cNvSpPr>
            <a:spLocks noGrp="1" noChangeArrowheads="1"/>
          </p:cNvSpPr>
          <p:nvPr>
            <p:ph type="ftr" sz="quarter" idx="4"/>
          </p:nvPr>
        </p:nvSpPr>
        <p:spPr bwMode="auto">
          <a:xfrm>
            <a:off x="0" y="9518650"/>
            <a:ext cx="2984500" cy="501650"/>
          </a:xfrm>
          <a:prstGeom prst="rect">
            <a:avLst/>
          </a:prstGeom>
          <a:noFill/>
          <a:ln w="12700" cap="sq">
            <a:noFill/>
            <a:miter lim="800000"/>
            <a:headEnd type="none" w="sm" len="sm"/>
            <a:tailEnd type="none" w="sm" len="sm"/>
          </a:ln>
          <a:effectLst/>
        </p:spPr>
        <p:txBody>
          <a:bodyPr vert="horz" wrap="square" lIns="96616" tIns="48308" rIns="96616" bIns="48308" numCol="1" anchor="b" anchorCtr="0" compatLnSpc="1">
            <a:prstTxWarp prst="textNoShape">
              <a:avLst/>
            </a:prstTxWarp>
          </a:bodyPr>
          <a:lstStyle>
            <a:lvl1pPr defTabSz="966788" eaLnBrk="1" hangingPunct="1">
              <a:defRPr sz="1300">
                <a:latin typeface="Times New Roman" pitchFamily="18" charset="0"/>
              </a:defRPr>
            </a:lvl1pPr>
          </a:lstStyle>
          <a:p>
            <a:pPr>
              <a:defRPr/>
            </a:pPr>
            <a:endParaRPr lang="en-GB"/>
          </a:p>
        </p:txBody>
      </p:sp>
      <p:sp>
        <p:nvSpPr>
          <p:cNvPr id="82951" name="Rectangle 1031"/>
          <p:cNvSpPr>
            <a:spLocks noGrp="1" noChangeArrowheads="1"/>
          </p:cNvSpPr>
          <p:nvPr>
            <p:ph type="sldNum" sz="quarter" idx="5"/>
          </p:nvPr>
        </p:nvSpPr>
        <p:spPr bwMode="auto">
          <a:xfrm>
            <a:off x="3903663" y="9518650"/>
            <a:ext cx="2984500" cy="501650"/>
          </a:xfrm>
          <a:prstGeom prst="rect">
            <a:avLst/>
          </a:prstGeom>
          <a:noFill/>
          <a:ln w="12700" cap="sq">
            <a:noFill/>
            <a:miter lim="800000"/>
            <a:headEnd type="none" w="sm" len="sm"/>
            <a:tailEnd type="none" w="sm" len="sm"/>
          </a:ln>
          <a:effectLst/>
        </p:spPr>
        <p:txBody>
          <a:bodyPr vert="horz" wrap="square" lIns="96616" tIns="48308" rIns="96616" bIns="48308" numCol="1" anchor="b" anchorCtr="0" compatLnSpc="1">
            <a:prstTxWarp prst="textNoShape">
              <a:avLst/>
            </a:prstTxWarp>
          </a:bodyPr>
          <a:lstStyle>
            <a:lvl1pPr algn="r" defTabSz="966788" eaLnBrk="1" hangingPunct="1">
              <a:defRPr sz="1300" smtClean="0">
                <a:latin typeface="Times New Roman" panose="02020603050405020304" pitchFamily="18" charset="0"/>
              </a:defRPr>
            </a:lvl1pPr>
          </a:lstStyle>
          <a:p>
            <a:pPr>
              <a:defRPr/>
            </a:pPr>
            <a:fld id="{CB112541-DE0D-439B-B2AF-D6869E54CCD7}" type="slidenum">
              <a:rPr lang="en-GB" altLang="en-US"/>
              <a:pPr>
                <a:defRPr/>
              </a:pPr>
              <a:t>‹#›</a:t>
            </a:fld>
            <a:endParaRPr lang="en-GB" altLang="en-US"/>
          </a:p>
        </p:txBody>
      </p:sp>
    </p:spTree>
    <p:extLst>
      <p:ext uri="{BB962C8B-B14F-4D97-AF65-F5344CB8AC3E}">
        <p14:creationId xmlns:p14="http://schemas.microsoft.com/office/powerpoint/2010/main" val="155714748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en.wikipedia.org/wiki/London_Stock_Exchange" TargetMode="External"/><Relationship Id="rId3" Type="http://schemas.openxmlformats.org/officeDocument/2006/relationships/hyperlink" Target="http://en.wikipedia.org/wiki/Mining" TargetMode="External"/><Relationship Id="rId7" Type="http://schemas.openxmlformats.org/officeDocument/2006/relationships/hyperlink" Target="http://en.wikipedia.org/wiki/Australian_Securities_Exchange"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en.wikipedia.org/wiki/Dual-listed_company" TargetMode="External"/><Relationship Id="rId5" Type="http://schemas.openxmlformats.org/officeDocument/2006/relationships/hyperlink" Target="#cite_note-merger-1"/><Relationship Id="rId4" Type="http://schemas.openxmlformats.org/officeDocument/2006/relationships/hyperlink" Target="#cite_note-0"/><Relationship Id="rId9" Type="http://schemas.openxmlformats.org/officeDocument/2006/relationships/hyperlink" Target="http://en.wikipedia.org/wiki/FTSE_100_Index"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6AEF6EF-C836-4DA2-AABD-F6F31540411D}" type="slidenum">
              <a:rPr lang="en-GB" altLang="en-US" sz="1300">
                <a:latin typeface="Times New Roman" panose="02020603050405020304" pitchFamily="18" charset="0"/>
              </a:rPr>
              <a:pPr>
                <a:spcBef>
                  <a:spcPct val="0"/>
                </a:spcBef>
              </a:pPr>
              <a:t>1</a:t>
            </a:fld>
            <a:endParaRPr lang="en-GB" altLang="en-US" sz="1300">
              <a:latin typeface="Times New Roman" panose="02020603050405020304" pitchFamily="18" charset="0"/>
            </a:endParaRPr>
          </a:p>
        </p:txBody>
      </p:sp>
      <p:sp>
        <p:nvSpPr>
          <p:cNvPr id="9219" name="Rectangle 2"/>
          <p:cNvSpPr>
            <a:spLocks noChangeArrowheads="1" noTextEdit="1"/>
          </p:cNvSpPr>
          <p:nvPr>
            <p:ph type="sldImg"/>
          </p:nvPr>
        </p:nvSpPr>
        <p:spPr>
          <a:ln/>
        </p:spPr>
      </p:sp>
      <p:sp>
        <p:nvSpPr>
          <p:cNvPr id="922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784613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6436A2D-6CB4-4639-B42F-6820ED254C96}" type="slidenum">
              <a:rPr lang="en-GB" altLang="en-US" sz="1300">
                <a:latin typeface="Times New Roman" panose="02020603050405020304" pitchFamily="18" charset="0"/>
              </a:rPr>
              <a:pPr>
                <a:spcBef>
                  <a:spcPct val="0"/>
                </a:spcBef>
              </a:pPr>
              <a:t>2</a:t>
            </a:fld>
            <a:endParaRPr lang="en-GB" altLang="en-US" sz="1300">
              <a:latin typeface="Times New Roman" panose="02020603050405020304" pitchFamily="18" charset="0"/>
            </a:endParaRPr>
          </a:p>
        </p:txBody>
      </p:sp>
      <p:sp>
        <p:nvSpPr>
          <p:cNvPr id="11267" name="Rectangle 2"/>
          <p:cNvSpPr>
            <a:spLocks noChangeArrowheads="1" noTextEdit="1"/>
          </p:cNvSpPr>
          <p:nvPr>
            <p:ph type="sldImg"/>
          </p:nvPr>
        </p:nvSpPr>
        <p:spPr>
          <a:ln/>
        </p:spPr>
      </p:sp>
      <p:sp>
        <p:nvSpPr>
          <p:cNvPr id="11268"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102152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569DBE-3341-4386-A64C-BFFE065297B5}" type="slidenum">
              <a:rPr lang="en-GB" altLang="en-US" sz="1300">
                <a:latin typeface="Times New Roman" panose="02020603050405020304" pitchFamily="18" charset="0"/>
              </a:rPr>
              <a:pPr>
                <a:spcBef>
                  <a:spcPct val="0"/>
                </a:spcBef>
              </a:pPr>
              <a:t>3</a:t>
            </a:fld>
            <a:endParaRPr lang="en-GB" altLang="en-US" sz="1300">
              <a:latin typeface="Times New Roman" panose="02020603050405020304" pitchFamily="18" charset="0"/>
            </a:endParaRPr>
          </a:p>
        </p:txBody>
      </p:sp>
      <p:sp>
        <p:nvSpPr>
          <p:cNvPr id="13315" name="Rectangle 2"/>
          <p:cNvSpPr>
            <a:spLocks noChangeArrowheads="1" noTextEdit="1"/>
          </p:cNvSpPr>
          <p:nvPr>
            <p:ph type="sldImg"/>
          </p:nvPr>
        </p:nvSpPr>
        <p:spPr>
          <a:ln/>
        </p:spPr>
      </p:sp>
      <p:sp>
        <p:nvSpPr>
          <p:cNvPr id="13316"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9775150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C48399C-7E45-41E8-A603-EC7EE4FFCD7E}" type="slidenum">
              <a:rPr lang="en-GB" altLang="en-US" sz="1300">
                <a:latin typeface="Times New Roman" panose="02020603050405020304" pitchFamily="18" charset="0"/>
              </a:rPr>
              <a:pPr>
                <a:spcBef>
                  <a:spcPct val="0"/>
                </a:spcBef>
              </a:pPr>
              <a:t>4</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3147376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FEC318F-1271-4210-8924-5B8E443E63C3}" type="slidenum">
              <a:rPr lang="en-GB" altLang="en-US" sz="1300">
                <a:latin typeface="Times New Roman" panose="02020603050405020304" pitchFamily="18" charset="0"/>
              </a:rPr>
              <a:pPr>
                <a:spcBef>
                  <a:spcPct val="0"/>
                </a:spcBef>
              </a:pPr>
              <a:t>7</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3561024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01601CB-674B-43AA-A8C5-270A6689122D}" type="slidenum">
              <a:rPr lang="en-GB" altLang="en-US" sz="1300">
                <a:latin typeface="Times New Roman" panose="02020603050405020304" pitchFamily="18" charset="0"/>
              </a:rPr>
              <a:pPr>
                <a:spcBef>
                  <a:spcPct val="0"/>
                </a:spcBef>
              </a:pPr>
              <a:t>8</a:t>
            </a:fld>
            <a:endParaRPr lang="en-GB" altLang="en-US" sz="1300">
              <a:latin typeface="Times New Roman" panose="02020603050405020304" pitchFamily="18" charset="0"/>
            </a:endParaRPr>
          </a:p>
        </p:txBody>
      </p:sp>
      <p:sp>
        <p:nvSpPr>
          <p:cNvPr id="21507" name="Rectangle 2"/>
          <p:cNvSpPr>
            <a:spLocks noChangeArrowheads="1" noTextEdit="1"/>
          </p:cNvSpPr>
          <p:nvPr>
            <p:ph type="sldImg"/>
          </p:nvPr>
        </p:nvSpPr>
        <p:spPr>
          <a:ln/>
        </p:spPr>
      </p:sp>
      <p:sp>
        <p:nvSpPr>
          <p:cNvPr id="21508"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551211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578B084-F858-4220-9B0B-CB5C60521D07}" type="slidenum">
              <a:rPr lang="en-GB" altLang="en-US" sz="1300">
                <a:latin typeface="Times New Roman" panose="02020603050405020304" pitchFamily="18" charset="0"/>
              </a:rPr>
              <a:pPr>
                <a:spcBef>
                  <a:spcPct val="0"/>
                </a:spcBef>
              </a:pPr>
              <a:t>9</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3190152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smtClean="0">
                <a:latin typeface="Arial" panose="020B0604020202020204" pitchFamily="34" charset="0"/>
              </a:rPr>
              <a:t>James, Paul; with Magee, Liam; Scerri, Andy; Steger, Manfred B. (2015). Urban Sustainability in Theory and Practice: Circles of Sustainability. London: Routledge.</a:t>
            </a:r>
          </a:p>
        </p:txBody>
      </p:sp>
      <p:sp>
        <p:nvSpPr>
          <p:cNvPr id="25604" name="Slide Number Placeholder 3"/>
          <p:cNvSpPr>
            <a:spLocks noGrp="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45B8F1EC-2446-41AE-959F-F4F6FDE44D35}" type="slidenum">
              <a:rPr lang="en-GB" altLang="en-US">
                <a:latin typeface="Times New Roman" panose="02020603050405020304" pitchFamily="18" charset="0"/>
              </a:rPr>
              <a:pPr/>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811746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smtClean="0">
                <a:latin typeface="Arial" panose="020B0604020202020204" pitchFamily="34" charset="0"/>
              </a:rPr>
              <a:t>http://www.circlesofsustainability.org/</a:t>
            </a:r>
          </a:p>
        </p:txBody>
      </p:sp>
      <p:sp>
        <p:nvSpPr>
          <p:cNvPr id="27652" name="Slide Number Placeholder 3"/>
          <p:cNvSpPr>
            <a:spLocks noGrp="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0C2EB0EA-1343-4E69-9495-841B979D4A4C}" type="slidenum">
              <a:rPr lang="en-GB" altLang="en-US">
                <a:latin typeface="Times New Roman" panose="02020603050405020304" pitchFamily="18" charset="0"/>
              </a:rPr>
              <a:pPr/>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53253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D6B619D-1904-432D-A8AB-3A3918F62BE9}" type="slidenum">
              <a:rPr lang="en-GB" altLang="en-US" sz="1300">
                <a:latin typeface="Times New Roman" panose="02020603050405020304" pitchFamily="18" charset="0"/>
              </a:rPr>
              <a:pPr>
                <a:spcBef>
                  <a:spcPct val="0"/>
                </a:spcBef>
              </a:pPr>
              <a:t>12</a:t>
            </a:fld>
            <a:endParaRPr lang="en-GB" altLang="en-US" sz="1300">
              <a:latin typeface="Times New Roman" panose="02020603050405020304" pitchFamily="18" charset="0"/>
            </a:endParaRPr>
          </a:p>
        </p:txBody>
      </p:sp>
      <p:sp>
        <p:nvSpPr>
          <p:cNvPr id="29699" name="Rectangle 2"/>
          <p:cNvSpPr>
            <a:spLocks noChangeArrowheads="1" noTextEdit="1"/>
          </p:cNvSpPr>
          <p:nvPr>
            <p:ph type="sldImg"/>
          </p:nvPr>
        </p:nvSpPr>
        <p:spPr>
          <a:ln/>
        </p:spPr>
      </p:sp>
      <p:sp>
        <p:nvSpPr>
          <p:cNvPr id="2970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4582022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FA7F981-6423-42BC-9799-309D326A4369}" type="slidenum">
              <a:rPr lang="en-GB" altLang="en-US" sz="1300">
                <a:latin typeface="Times New Roman" panose="02020603050405020304" pitchFamily="18" charset="0"/>
              </a:rPr>
              <a:pPr>
                <a:spcBef>
                  <a:spcPct val="0"/>
                </a:spcBef>
              </a:pPr>
              <a:t>13</a:t>
            </a:fld>
            <a:endParaRPr lang="en-GB" altLang="en-US" sz="1300">
              <a:latin typeface="Times New Roman" panose="02020603050405020304" pitchFamily="18" charset="0"/>
            </a:endParaRPr>
          </a:p>
        </p:txBody>
      </p:sp>
      <p:sp>
        <p:nvSpPr>
          <p:cNvPr id="30723" name="Rectangle 2"/>
          <p:cNvSpPr>
            <a:spLocks noChangeArrowheads="1" noTextEdit="1"/>
          </p:cNvSpPr>
          <p:nvPr>
            <p:ph type="sldImg"/>
          </p:nvPr>
        </p:nvSpPr>
        <p:spPr>
          <a:ln/>
        </p:spPr>
      </p:sp>
      <p:sp>
        <p:nvSpPr>
          <p:cNvPr id="30724"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185309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b="1" smtClean="0">
                <a:latin typeface="Arial" panose="020B0604020202020204" pitchFamily="34" charset="0"/>
              </a:rPr>
              <a:t>BHP Billiton</a:t>
            </a:r>
            <a:r>
              <a:rPr lang="en-GB" altLang="en-US" smtClean="0">
                <a:latin typeface="Arial" panose="020B0604020202020204" pitchFamily="34" charset="0"/>
              </a:rPr>
              <a:t> is the world's largest </a:t>
            </a:r>
            <a:r>
              <a:rPr lang="en-GB" altLang="en-US" smtClean="0">
                <a:latin typeface="Arial" panose="020B0604020202020204" pitchFamily="34" charset="0"/>
                <a:hlinkClick r:id="rId3" action="ppaction://hlinkfile" tooltip="Mining"/>
              </a:rPr>
              <a:t>mining</a:t>
            </a:r>
            <a:r>
              <a:rPr lang="en-GB" altLang="en-US" smtClean="0">
                <a:latin typeface="Arial" panose="020B0604020202020204" pitchFamily="34" charset="0"/>
              </a:rPr>
              <a:t> company.</a:t>
            </a:r>
            <a:r>
              <a:rPr lang="en-GB" altLang="en-US" baseline="30000" smtClean="0">
                <a:latin typeface="Arial" panose="020B0604020202020204" pitchFamily="34" charset="0"/>
                <a:hlinkClick r:id="rId4" action="ppaction://hlinkfile"/>
              </a:rPr>
              <a:t>[1]</a:t>
            </a:r>
            <a:r>
              <a:rPr lang="en-GB" altLang="en-US" smtClean="0">
                <a:latin typeface="Arial" panose="020B0604020202020204" pitchFamily="34" charset="0"/>
              </a:rPr>
              <a:t> It was created in 2001 by the merger of Australia's Broken Hill Proprietary Company (BHP) and the UK's Billiton, which had a Dutch and South African background.</a:t>
            </a:r>
            <a:r>
              <a:rPr lang="en-GB" altLang="en-US" baseline="30000" smtClean="0">
                <a:latin typeface="Arial" panose="020B0604020202020204" pitchFamily="34" charset="0"/>
                <a:hlinkClick r:id="rId5" action="ppaction://hlinkfile"/>
              </a:rPr>
              <a:t>[2]</a:t>
            </a:r>
            <a:r>
              <a:rPr lang="en-GB" altLang="en-US" smtClean="0">
                <a:latin typeface="Arial" panose="020B0604020202020204" pitchFamily="34" charset="0"/>
              </a:rPr>
              <a:t> The result is a </a:t>
            </a:r>
            <a:r>
              <a:rPr lang="en-GB" altLang="en-US" smtClean="0">
                <a:latin typeface="Arial" panose="020B0604020202020204" pitchFamily="34" charset="0"/>
                <a:hlinkClick r:id="rId6" action="ppaction://hlinkfile" tooltip="Dual-listed company"/>
              </a:rPr>
              <a:t>dual-listed company</a:t>
            </a:r>
            <a:r>
              <a:rPr lang="en-GB" altLang="en-US" smtClean="0">
                <a:latin typeface="Arial" panose="020B0604020202020204" pitchFamily="34" charset="0"/>
              </a:rPr>
              <a:t> with head offices in Melbourne and London. BHP Billiton </a:t>
            </a:r>
            <a:r>
              <a:rPr lang="en-GB" altLang="en-US" i="1" smtClean="0">
                <a:latin typeface="Arial" panose="020B0604020202020204" pitchFamily="34" charset="0"/>
              </a:rPr>
              <a:t>Limited</a:t>
            </a:r>
            <a:r>
              <a:rPr lang="en-GB" altLang="en-US" smtClean="0">
                <a:latin typeface="Arial" panose="020B0604020202020204" pitchFamily="34" charset="0"/>
              </a:rPr>
              <a:t>, which is the majority partner in the dual-listed structure, is listed on the </a:t>
            </a:r>
            <a:r>
              <a:rPr lang="en-GB" altLang="en-US" smtClean="0">
                <a:latin typeface="Arial" panose="020B0604020202020204" pitchFamily="34" charset="0"/>
                <a:hlinkClick r:id="rId7" action="ppaction://hlinkfile" tooltip="Australian Securities Exchange"/>
              </a:rPr>
              <a:t>Australian Securities Exchange</a:t>
            </a:r>
            <a:r>
              <a:rPr lang="en-GB" altLang="en-US" smtClean="0">
                <a:latin typeface="Arial" panose="020B0604020202020204" pitchFamily="34" charset="0"/>
              </a:rPr>
              <a:t>. BHP Billiton </a:t>
            </a:r>
            <a:r>
              <a:rPr lang="en-GB" altLang="en-US" i="1" smtClean="0">
                <a:latin typeface="Arial" panose="020B0604020202020204" pitchFamily="34" charset="0"/>
              </a:rPr>
              <a:t>Plc</a:t>
            </a:r>
            <a:r>
              <a:rPr lang="en-GB" altLang="en-US" smtClean="0">
                <a:latin typeface="Arial" panose="020B0604020202020204" pitchFamily="34" charset="0"/>
              </a:rPr>
              <a:t> is listed on the </a:t>
            </a:r>
            <a:r>
              <a:rPr lang="en-GB" altLang="en-US" smtClean="0">
                <a:latin typeface="Arial" panose="020B0604020202020204" pitchFamily="34" charset="0"/>
                <a:hlinkClick r:id="rId8" action="ppaction://hlinkfile" tooltip="London Stock Exchange"/>
              </a:rPr>
              <a:t>London Stock Exchange</a:t>
            </a:r>
            <a:r>
              <a:rPr lang="en-GB" altLang="en-US" smtClean="0">
                <a:latin typeface="Arial" panose="020B0604020202020204" pitchFamily="34" charset="0"/>
              </a:rPr>
              <a:t> and is a constituent of the </a:t>
            </a:r>
            <a:r>
              <a:rPr lang="en-GB" altLang="en-US" smtClean="0">
                <a:latin typeface="Arial" panose="020B0604020202020204" pitchFamily="34" charset="0"/>
                <a:hlinkClick r:id="rId9" action="ppaction://hlinkfile" tooltip="FTSE 100 Index"/>
              </a:rPr>
              <a:t>FTSE 100 Index</a:t>
            </a:r>
            <a:r>
              <a:rPr lang="en-GB" altLang="en-US" smtClean="0">
                <a:latin typeface="Arial" panose="020B0604020202020204" pitchFamily="34" charset="0"/>
              </a:rPr>
              <a:t>.</a:t>
            </a:r>
          </a:p>
          <a:p>
            <a:endParaRPr lang="en-GB" altLang="en-US" smtClean="0">
              <a:latin typeface="Arial" panose="020B0604020202020204" pitchFamily="34" charset="0"/>
            </a:endParaRPr>
          </a:p>
        </p:txBody>
      </p:sp>
      <p:sp>
        <p:nvSpPr>
          <p:cNvPr id="32772" name="Slide Number Placeholder 3"/>
          <p:cNvSpPr>
            <a:spLocks noGrp="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132603C-5746-4855-B62A-E2DC131797B0}" type="slidenum">
              <a:rPr lang="en-GB" altLang="en-US" sz="1300">
                <a:latin typeface="Times New Roman" panose="02020603050405020304" pitchFamily="18" charset="0"/>
              </a:rPr>
              <a:pPr>
                <a:spcBef>
                  <a:spcPct val="0"/>
                </a:spcBef>
              </a:pPr>
              <a:t>14</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2747623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554127C-B9BE-4143-9EA2-2A52EB706C02}" type="slidenum">
              <a:rPr lang="en-GB" altLang="en-US" sz="1300">
                <a:latin typeface="Times New Roman" panose="02020603050405020304" pitchFamily="18" charset="0"/>
              </a:rPr>
              <a:pPr>
                <a:spcBef>
                  <a:spcPct val="0"/>
                </a:spcBef>
              </a:pPr>
              <a:t>16</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32653490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D32184B-E3E0-49E9-BDFC-ED7E2AE0F5F1}" type="slidenum">
              <a:rPr lang="en-GB" altLang="en-US" sz="1300">
                <a:latin typeface="Times New Roman" panose="02020603050405020304" pitchFamily="18" charset="0"/>
              </a:rPr>
              <a:pPr>
                <a:spcBef>
                  <a:spcPct val="0"/>
                </a:spcBef>
              </a:pPr>
              <a:t>17</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4081005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CEAB934-8DA9-44D8-8F45-6FB9F339797B}" type="slidenum">
              <a:rPr lang="en-GB" altLang="en-US" sz="1300">
                <a:latin typeface="Times New Roman" panose="02020603050405020304" pitchFamily="18" charset="0"/>
              </a:rPr>
              <a:pPr>
                <a:spcBef>
                  <a:spcPct val="0"/>
                </a:spcBef>
              </a:pPr>
              <a:t>18</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32530075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BC4A941-5949-4F6D-9F68-5404ABE45A65}" type="slidenum">
              <a:rPr lang="en-GB" altLang="en-US" sz="1300">
                <a:latin typeface="Times New Roman" panose="02020603050405020304" pitchFamily="18" charset="0"/>
              </a:rPr>
              <a:pPr>
                <a:spcBef>
                  <a:spcPct val="0"/>
                </a:spcBef>
              </a:pPr>
              <a:t>19</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30113171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EA1B2E9-09D2-4873-B662-05F4AEB8AC1A}" type="slidenum">
              <a:rPr lang="en-GB" altLang="en-US" sz="1300">
                <a:latin typeface="Times New Roman" panose="02020603050405020304" pitchFamily="18" charset="0"/>
              </a:rPr>
              <a:pPr>
                <a:spcBef>
                  <a:spcPct val="0"/>
                </a:spcBef>
              </a:pPr>
              <a:t>20</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12808171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743F9A3-384F-4FAD-BD8C-F4A064AB62F6}" type="slidenum">
              <a:rPr lang="en-GB" altLang="en-US" sz="1300">
                <a:latin typeface="Times New Roman" panose="02020603050405020304" pitchFamily="18" charset="0"/>
              </a:rPr>
              <a:pPr>
                <a:spcBef>
                  <a:spcPct val="0"/>
                </a:spcBef>
              </a:pPr>
              <a:t>21</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1008204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0521023-F7E2-450F-8D55-800176443D4D}" type="slidenum">
              <a:rPr lang="en-GB" altLang="en-US" sz="1300">
                <a:latin typeface="Times New Roman" panose="02020603050405020304" pitchFamily="18" charset="0"/>
              </a:rPr>
              <a:pPr>
                <a:spcBef>
                  <a:spcPct val="0"/>
                </a:spcBef>
              </a:pPr>
              <a:t>22</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14870700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389CAE8-C1BF-4076-BB8B-208EBDACF196}" type="slidenum">
              <a:rPr lang="en-GB" altLang="en-US" sz="1300">
                <a:latin typeface="Times New Roman" panose="02020603050405020304" pitchFamily="18" charset="0"/>
              </a:rPr>
              <a:pPr>
                <a:spcBef>
                  <a:spcPct val="0"/>
                </a:spcBef>
              </a:pPr>
              <a:t>23</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15440670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CB74D94-270A-46D6-B5B7-7114ED04A921}" type="slidenum">
              <a:rPr lang="en-GB" altLang="en-US" sz="1300">
                <a:latin typeface="Times New Roman" panose="02020603050405020304" pitchFamily="18" charset="0"/>
              </a:rPr>
              <a:pPr>
                <a:spcBef>
                  <a:spcPct val="0"/>
                </a:spcBef>
              </a:pPr>
              <a:t>27</a:t>
            </a:fld>
            <a:endParaRPr lang="en-GB" altLang="en-US" sz="1300">
              <a:latin typeface="Times New Roman" panose="02020603050405020304" pitchFamily="18" charset="0"/>
            </a:endParaRPr>
          </a:p>
        </p:txBody>
      </p:sp>
    </p:spTree>
    <p:extLst>
      <p:ext uri="{BB962C8B-B14F-4D97-AF65-F5344CB8AC3E}">
        <p14:creationId xmlns:p14="http://schemas.microsoft.com/office/powerpoint/2010/main" val="27808485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1031"/>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defTabSz="966788">
              <a:spcBef>
                <a:spcPct val="30000"/>
              </a:spcBef>
              <a:defRPr sz="1200">
                <a:solidFill>
                  <a:schemeClr val="tx1"/>
                </a:solidFill>
                <a:latin typeface="Arial" panose="020B0604020202020204" pitchFamily="34" charset="0"/>
              </a:defRPr>
            </a:lvl1pPr>
            <a:lvl2pPr marL="742950" indent="-285750" defTabSz="966788">
              <a:spcBef>
                <a:spcPct val="30000"/>
              </a:spcBef>
              <a:defRPr sz="1200">
                <a:solidFill>
                  <a:schemeClr val="tx1"/>
                </a:solidFill>
                <a:latin typeface="Arial" panose="020B0604020202020204" pitchFamily="34" charset="0"/>
              </a:defRPr>
            </a:lvl2pPr>
            <a:lvl3pPr marL="1143000" indent="-228600" defTabSz="966788">
              <a:spcBef>
                <a:spcPct val="30000"/>
              </a:spcBef>
              <a:defRPr sz="1200">
                <a:solidFill>
                  <a:schemeClr val="tx1"/>
                </a:solidFill>
                <a:latin typeface="Arial" panose="020B0604020202020204" pitchFamily="34" charset="0"/>
              </a:defRPr>
            </a:lvl3pPr>
            <a:lvl4pPr marL="1600200" indent="-228600" defTabSz="966788">
              <a:spcBef>
                <a:spcPct val="30000"/>
              </a:spcBef>
              <a:defRPr sz="1200">
                <a:solidFill>
                  <a:schemeClr val="tx1"/>
                </a:solidFill>
                <a:latin typeface="Arial" panose="020B0604020202020204" pitchFamily="34" charset="0"/>
              </a:defRPr>
            </a:lvl4pPr>
            <a:lvl5pPr marL="2057400" indent="-228600" defTabSz="966788">
              <a:spcBef>
                <a:spcPct val="30000"/>
              </a:spcBef>
              <a:defRPr sz="1200">
                <a:solidFill>
                  <a:schemeClr val="tx1"/>
                </a:solidFill>
                <a:latin typeface="Arial" panose="020B0604020202020204" pitchFamily="34" charset="0"/>
              </a:defRPr>
            </a:lvl5pPr>
            <a:lvl6pPr marL="2514600" indent="-228600" defTabSz="966788"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66788"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66788"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66788"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8D6E67F-7DEA-4098-90A0-8A9AD7B99A5D}" type="slidenum">
              <a:rPr lang="en-GB" altLang="en-US" sz="1300">
                <a:latin typeface="Times New Roman" panose="02020603050405020304" pitchFamily="18" charset="0"/>
              </a:rPr>
              <a:pPr>
                <a:spcBef>
                  <a:spcPct val="0"/>
                </a:spcBef>
              </a:pPr>
              <a:t>31</a:t>
            </a:fld>
            <a:endParaRPr lang="en-GB" altLang="en-US" sz="1300">
              <a:latin typeface="Times New Roman" panose="02020603050405020304" pitchFamily="18" charset="0"/>
            </a:endParaRPr>
          </a:p>
        </p:txBody>
      </p:sp>
      <p:sp>
        <p:nvSpPr>
          <p:cNvPr id="59395" name="Rectangle 2"/>
          <p:cNvSpPr>
            <a:spLocks noChangeArrowheads="1" noTextEdit="1"/>
          </p:cNvSpPr>
          <p:nvPr>
            <p:ph type="sldImg"/>
          </p:nvPr>
        </p:nvSpPr>
        <p:spPr>
          <a:ln/>
        </p:spPr>
      </p:sp>
      <p:sp>
        <p:nvSpPr>
          <p:cNvPr id="59396"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3892520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29"/>
          <p:cNvSpPr>
            <a:spLocks noGrp="1"/>
          </p:cNvSpPr>
          <p:nvPr>
            <p:ph type="dt" sz="half" idx="10"/>
          </p:nvPr>
        </p:nvSpPr>
        <p:spPr/>
        <p:txBody>
          <a:bodyPr/>
          <a:lstStyle>
            <a:lvl1pPr>
              <a:defRPr/>
            </a:lvl1pPr>
          </a:lstStyle>
          <a:p>
            <a:pPr>
              <a:defRPr/>
            </a:pPr>
            <a:endParaRPr lang="en-US"/>
          </a:p>
        </p:txBody>
      </p:sp>
      <p:sp>
        <p:nvSpPr>
          <p:cNvPr id="5" name="Footer Placeholder 18"/>
          <p:cNvSpPr>
            <a:spLocks noGrp="1"/>
          </p:cNvSpPr>
          <p:nvPr>
            <p:ph type="ftr" sz="quarter" idx="11"/>
          </p:nvPr>
        </p:nvSpPr>
        <p:spPr/>
        <p:txBody>
          <a:bodyPr/>
          <a:lstStyle>
            <a:lvl1pPr>
              <a:defRPr/>
            </a:lvl1pPr>
          </a:lstStyle>
          <a:p>
            <a:pPr>
              <a:defRPr/>
            </a:pPr>
            <a:endParaRPr lang="en-US"/>
          </a:p>
        </p:txBody>
      </p:sp>
      <p:sp>
        <p:nvSpPr>
          <p:cNvPr id="6" name="Slide Number Placeholder 26"/>
          <p:cNvSpPr>
            <a:spLocks noGrp="1"/>
          </p:cNvSpPr>
          <p:nvPr>
            <p:ph type="sldNum" sz="quarter" idx="12"/>
          </p:nvPr>
        </p:nvSpPr>
        <p:spPr/>
        <p:txBody>
          <a:bodyPr/>
          <a:lstStyle>
            <a:lvl1pPr>
              <a:defRPr smtClean="0">
                <a:solidFill>
                  <a:srgbClr val="D1EAEE"/>
                </a:solidFill>
              </a:defRPr>
            </a:lvl1pPr>
          </a:lstStyle>
          <a:p>
            <a:pPr>
              <a:defRPr/>
            </a:pPr>
            <a:fld id="{58F18910-8A55-4408-8363-D2B570FBF516}" type="slidenum">
              <a:rPr lang="en-US" altLang="en-US"/>
              <a:pPr>
                <a:defRPr/>
              </a:pPr>
              <a:t>‹#›</a:t>
            </a:fld>
            <a:endParaRPr lang="en-US" altLang="en-US"/>
          </a:p>
        </p:txBody>
      </p:sp>
    </p:spTree>
    <p:extLst>
      <p:ext uri="{BB962C8B-B14F-4D97-AF65-F5344CB8AC3E}">
        <p14:creationId xmlns:p14="http://schemas.microsoft.com/office/powerpoint/2010/main" val="29671257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75B84C52-2927-4ACA-BC67-E02B09675F71}" type="slidenum">
              <a:rPr lang="en-US" altLang="en-US"/>
              <a:pPr>
                <a:defRPr/>
              </a:pPr>
              <a:t>‹#›</a:t>
            </a:fld>
            <a:endParaRPr lang="en-US" altLang="en-US"/>
          </a:p>
        </p:txBody>
      </p:sp>
    </p:spTree>
    <p:extLst>
      <p:ext uri="{BB962C8B-B14F-4D97-AF65-F5344CB8AC3E}">
        <p14:creationId xmlns:p14="http://schemas.microsoft.com/office/powerpoint/2010/main" val="2449310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solidFill>
                  <a:srgbClr val="D1EAEE"/>
                </a:solidFill>
              </a:defRPr>
            </a:lvl1pPr>
          </a:lstStyle>
          <a:p>
            <a:pPr>
              <a:defRPr/>
            </a:pPr>
            <a:fld id="{B309D328-F738-4806-8747-3E0C1A902779}" type="slidenum">
              <a:rPr lang="en-US" altLang="en-US"/>
              <a:pPr>
                <a:defRPr/>
              </a:pPr>
              <a:t>‹#›</a:t>
            </a:fld>
            <a:endParaRPr lang="en-US" altLang="en-US"/>
          </a:p>
        </p:txBody>
      </p:sp>
    </p:spTree>
    <p:extLst>
      <p:ext uri="{BB962C8B-B14F-4D97-AF65-F5344CB8AC3E}">
        <p14:creationId xmlns:p14="http://schemas.microsoft.com/office/powerpoint/2010/main" val="298780418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BC129051-A875-4A01-9A70-CD3EA7C41A84}" type="slidenum">
              <a:rPr lang="en-US" altLang="en-US"/>
              <a:pPr>
                <a:defRPr/>
              </a:pPr>
              <a:t>‹#›</a:t>
            </a:fld>
            <a:endParaRPr lang="en-US" altLang="en-US"/>
          </a:p>
        </p:txBody>
      </p:sp>
    </p:spTree>
    <p:extLst>
      <p:ext uri="{BB962C8B-B14F-4D97-AF65-F5344CB8AC3E}">
        <p14:creationId xmlns:p14="http://schemas.microsoft.com/office/powerpoint/2010/main" val="3898876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9"/>
          <p:cNvSpPr>
            <a:spLocks noGrp="1"/>
          </p:cNvSpPr>
          <p:nvPr>
            <p:ph type="dt" sz="half" idx="10"/>
          </p:nvPr>
        </p:nvSpPr>
        <p:spPr/>
        <p:txBody>
          <a:bodyPr/>
          <a:lstStyle>
            <a:lvl1pPr>
              <a:defRPr/>
            </a:lvl1pPr>
          </a:lstStyle>
          <a:p>
            <a:pPr>
              <a:defRPr/>
            </a:pPr>
            <a:endParaRPr lang="en-US"/>
          </a:p>
        </p:txBody>
      </p:sp>
      <p:sp>
        <p:nvSpPr>
          <p:cNvPr id="8" name="Footer Placeholder 21"/>
          <p:cNvSpPr>
            <a:spLocks noGrp="1"/>
          </p:cNvSpPr>
          <p:nvPr>
            <p:ph type="ftr" sz="quarter" idx="11"/>
          </p:nvPr>
        </p:nvSpPr>
        <p:spPr/>
        <p:txBody>
          <a:bodyPr/>
          <a:lstStyle>
            <a:lvl1pPr>
              <a:defRPr/>
            </a:lvl1pPr>
          </a:lstStyle>
          <a:p>
            <a:pPr>
              <a:defRPr/>
            </a:pPr>
            <a:endParaRPr lang="en-US"/>
          </a:p>
        </p:txBody>
      </p:sp>
      <p:sp>
        <p:nvSpPr>
          <p:cNvPr id="9" name="Slide Number Placeholder 17"/>
          <p:cNvSpPr>
            <a:spLocks noGrp="1"/>
          </p:cNvSpPr>
          <p:nvPr>
            <p:ph type="sldNum" sz="quarter" idx="12"/>
          </p:nvPr>
        </p:nvSpPr>
        <p:spPr/>
        <p:txBody>
          <a:bodyPr/>
          <a:lstStyle>
            <a:lvl1pPr>
              <a:defRPr/>
            </a:lvl1pPr>
          </a:lstStyle>
          <a:p>
            <a:pPr>
              <a:defRPr/>
            </a:pPr>
            <a:fld id="{F54E761D-F917-4A7D-B913-740C36DC612F}" type="slidenum">
              <a:rPr lang="en-US" altLang="en-US"/>
              <a:pPr>
                <a:defRPr/>
              </a:pPr>
              <a:t>‹#›</a:t>
            </a:fld>
            <a:endParaRPr lang="en-US" altLang="en-US"/>
          </a:p>
        </p:txBody>
      </p:sp>
    </p:spTree>
    <p:extLst>
      <p:ext uri="{BB962C8B-B14F-4D97-AF65-F5344CB8AC3E}">
        <p14:creationId xmlns:p14="http://schemas.microsoft.com/office/powerpoint/2010/main" val="3497480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US"/>
          </a:p>
        </p:txBody>
      </p:sp>
      <p:sp>
        <p:nvSpPr>
          <p:cNvPr id="4" name="Footer Placeholder 21"/>
          <p:cNvSpPr>
            <a:spLocks noGrp="1"/>
          </p:cNvSpPr>
          <p:nvPr>
            <p:ph type="ftr" sz="quarter" idx="11"/>
          </p:nvPr>
        </p:nvSpPr>
        <p:spPr/>
        <p:txBody>
          <a:bodyPr/>
          <a:lstStyle>
            <a:lvl1pPr>
              <a:defRPr/>
            </a:lvl1pPr>
          </a:lstStyle>
          <a:p>
            <a:pPr>
              <a:defRPr/>
            </a:pPr>
            <a:endParaRPr lang="en-US"/>
          </a:p>
        </p:txBody>
      </p:sp>
      <p:sp>
        <p:nvSpPr>
          <p:cNvPr id="5" name="Slide Number Placeholder 17"/>
          <p:cNvSpPr>
            <a:spLocks noGrp="1"/>
          </p:cNvSpPr>
          <p:nvPr>
            <p:ph type="sldNum" sz="quarter" idx="12"/>
          </p:nvPr>
        </p:nvSpPr>
        <p:spPr/>
        <p:txBody>
          <a:bodyPr/>
          <a:lstStyle>
            <a:lvl1pPr>
              <a:defRPr/>
            </a:lvl1pPr>
          </a:lstStyle>
          <a:p>
            <a:pPr>
              <a:defRPr/>
            </a:pPr>
            <a:fld id="{7C47C50A-E2F8-4620-A8E9-2C3366CC6022}" type="slidenum">
              <a:rPr lang="en-US" altLang="en-US"/>
              <a:pPr>
                <a:defRPr/>
              </a:pPr>
              <a:t>‹#›</a:t>
            </a:fld>
            <a:endParaRPr lang="en-US" altLang="en-US"/>
          </a:p>
        </p:txBody>
      </p:sp>
    </p:spTree>
    <p:extLst>
      <p:ext uri="{BB962C8B-B14F-4D97-AF65-F5344CB8AC3E}">
        <p14:creationId xmlns:p14="http://schemas.microsoft.com/office/powerpoint/2010/main" val="3267681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172DACC1-BD57-4D08-BE75-48583664C5DF}" type="slidenum">
              <a:rPr lang="en-US" altLang="en-US"/>
              <a:pPr>
                <a:defRPr/>
              </a:pPr>
              <a:t>‹#›</a:t>
            </a:fld>
            <a:endParaRPr lang="en-US" altLang="en-US"/>
          </a:p>
        </p:txBody>
      </p:sp>
    </p:spTree>
    <p:extLst>
      <p:ext uri="{BB962C8B-B14F-4D97-AF65-F5344CB8AC3E}">
        <p14:creationId xmlns:p14="http://schemas.microsoft.com/office/powerpoint/2010/main" val="2601484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C67D9362-EF0C-4FFA-A4AD-13D3E9BAA730}" type="slidenum">
              <a:rPr lang="en-US" altLang="en-US"/>
              <a:pPr>
                <a:defRPr/>
              </a:pPr>
              <a:t>‹#›</a:t>
            </a:fld>
            <a:endParaRPr lang="en-US" altLang="en-US"/>
          </a:p>
        </p:txBody>
      </p:sp>
    </p:spTree>
    <p:extLst>
      <p:ext uri="{BB962C8B-B14F-4D97-AF65-F5344CB8AC3E}">
        <p14:creationId xmlns:p14="http://schemas.microsoft.com/office/powerpoint/2010/main" val="420104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smtClean="0"/>
              <a:t>Click to edit Master title style</a:t>
            </a:r>
            <a:endParaRPr lang="en-US"/>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US"/>
          </a:p>
        </p:txBody>
      </p:sp>
      <p:sp>
        <p:nvSpPr>
          <p:cNvPr id="10" name="Footer Placeholder 5"/>
          <p:cNvSpPr>
            <a:spLocks noGrp="1"/>
          </p:cNvSpPr>
          <p:nvPr>
            <p:ph type="ftr" sz="quarter" idx="11"/>
          </p:nvPr>
        </p:nvSpPr>
        <p:spPr/>
        <p:txBody>
          <a:bodyPr/>
          <a:lstStyle>
            <a:lvl1pPr>
              <a:defRPr/>
            </a:lvl1pPr>
          </a:lstStyle>
          <a:p>
            <a:pPr>
              <a:defRPr/>
            </a:pPr>
            <a:endParaRPr lang="en-US"/>
          </a:p>
        </p:txBody>
      </p:sp>
      <p:sp>
        <p:nvSpPr>
          <p:cNvPr id="11" name="Slide Number Placeholder 6"/>
          <p:cNvSpPr>
            <a:spLocks noGrp="1"/>
          </p:cNvSpPr>
          <p:nvPr>
            <p:ph type="sldNum" sz="quarter" idx="12"/>
          </p:nvPr>
        </p:nvSpPr>
        <p:spPr>
          <a:xfrm>
            <a:off x="8077200" y="6356350"/>
            <a:ext cx="609600" cy="365125"/>
          </a:xfrm>
        </p:spPr>
        <p:txBody>
          <a:bodyPr/>
          <a:lstStyle>
            <a:lvl1pPr>
              <a:defRPr smtClean="0"/>
            </a:lvl1pPr>
          </a:lstStyle>
          <a:p>
            <a:pPr>
              <a:defRPr/>
            </a:pPr>
            <a:fld id="{CA81C272-0ACE-418E-9E59-23660D933D8A}" type="slidenum">
              <a:rPr lang="en-US" altLang="en-US"/>
              <a:pPr>
                <a:defRPr/>
              </a:pPr>
              <a:t>‹#›</a:t>
            </a:fld>
            <a:endParaRPr lang="en-US" altLang="en-US"/>
          </a:p>
        </p:txBody>
      </p:sp>
    </p:spTree>
    <p:extLst>
      <p:ext uri="{BB962C8B-B14F-4D97-AF65-F5344CB8AC3E}">
        <p14:creationId xmlns:p14="http://schemas.microsoft.com/office/powerpoint/2010/main" val="1171529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FD3A46E1-9D4E-4B14-83FF-5FC9F4A28BDD}" type="slidenum">
              <a:rPr lang="en-US" altLang="en-US"/>
              <a:pPr>
                <a:defRPr/>
              </a:pPr>
              <a:t>‹#›</a:t>
            </a:fld>
            <a:endParaRPr lang="en-US" altLang="en-US"/>
          </a:p>
        </p:txBody>
      </p:sp>
    </p:spTree>
    <p:extLst>
      <p:ext uri="{BB962C8B-B14F-4D97-AF65-F5344CB8AC3E}">
        <p14:creationId xmlns:p14="http://schemas.microsoft.com/office/powerpoint/2010/main" val="61981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8E52E515-EBA1-4FEB-9096-8B92255F5457}" type="slidenum">
              <a:rPr lang="en-US" altLang="en-US"/>
              <a:pPr>
                <a:defRPr/>
              </a:pPr>
              <a:t>‹#›</a:t>
            </a:fld>
            <a:endParaRPr lang="en-US" altLang="en-US"/>
          </a:p>
        </p:txBody>
      </p:sp>
    </p:spTree>
    <p:extLst>
      <p:ext uri="{BB962C8B-B14F-4D97-AF65-F5344CB8AC3E}">
        <p14:creationId xmlns:p14="http://schemas.microsoft.com/office/powerpoint/2010/main" val="2451453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ndParaRPr>
          </a:p>
        </p:txBody>
      </p:sp>
      <p:sp>
        <p:nvSpPr>
          <p:cNvPr id="2052" name="Title Placeholder 8"/>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smtClean="0"/>
              <a:t>Click to edit Master title style</a:t>
            </a:r>
          </a:p>
        </p:txBody>
      </p:sp>
      <p:sp>
        <p:nvSpPr>
          <p:cNvPr id="2053" name="Text Placeholder 29"/>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defRPr>
            </a:lvl1pPr>
          </a:lstStyle>
          <a:p>
            <a:pPr>
              <a:defRPr/>
            </a:pPr>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charset="0"/>
              </a:defRPr>
            </a:lvl1pPr>
          </a:lstStyle>
          <a:p>
            <a:pPr>
              <a:defRPr/>
            </a:pPr>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smtClean="0">
                <a:solidFill>
                  <a:srgbClr val="045C75"/>
                </a:solidFill>
              </a:defRPr>
            </a:lvl1pPr>
          </a:lstStyle>
          <a:p>
            <a:pPr>
              <a:defRPr/>
            </a:pPr>
            <a:fld id="{3669EED4-83A0-483C-9847-E11E8C50E759}" type="slidenum">
              <a:rPr lang="en-US" altLang="en-US"/>
              <a:pPr>
                <a:defRPr/>
              </a:pPr>
              <a:t>‹#›</a:t>
            </a:fld>
            <a:endParaRPr lang="en-US" altLang="en-US"/>
          </a:p>
        </p:txBody>
      </p:sp>
      <p:grpSp>
        <p:nvGrpSpPr>
          <p:cNvPr id="2057"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hangingPunct="1">
                <a:defRPr/>
              </a:pPr>
              <a:endParaRPr lang="en-US">
                <a:latin typeface="Arial" charset="0"/>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hangingPunct="1">
                <a:defRPr/>
              </a:pPr>
              <a:endParaRPr lang="en-US">
                <a:latin typeface="Arial" charset="0"/>
              </a:endParaRPr>
            </a:p>
          </p:txBody>
        </p:sp>
      </p:grpSp>
    </p:spTree>
  </p:cSld>
  <p:clrMap bg1="lt1" tx1="dk1" bg2="lt2" tx2="dk2" accent1="accent1" accent2="accent2" accent3="accent3" accent4="accent4" accent5="accent5" accent6="accent6" hlink="hlink" folHlink="folHlink"/>
  <p:sldLayoutIdLst>
    <p:sldLayoutId id="2147483797" r:id="rId1"/>
    <p:sldLayoutId id="2147483789" r:id="rId2"/>
    <p:sldLayoutId id="2147483798" r:id="rId3"/>
    <p:sldLayoutId id="2147483790" r:id="rId4"/>
    <p:sldLayoutId id="2147483791" r:id="rId5"/>
    <p:sldLayoutId id="2147483792" r:id="rId6"/>
    <p:sldLayoutId id="2147483793" r:id="rId7"/>
    <p:sldLayoutId id="2147483794" r:id="rId8"/>
    <p:sldLayoutId id="2147483799" r:id="rId9"/>
    <p:sldLayoutId id="2147483795" r:id="rId10"/>
    <p:sldLayoutId id="2147483796"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10.png"/><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3" Type="http://schemas.openxmlformats.org/officeDocument/2006/relationships/hyperlink" Target="http://ed.ted.com/lessons/the-earth-is-full-paul-gilding#review"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emf"/></Relationships>
</file>

<file path=ppt/slides/_rels/slide11.xml.rels><?xml version="1.0" encoding="UTF-8" standalone="yes"?>
<Relationships xmlns="http://schemas.openxmlformats.org/package/2006/relationships"><Relationship Id="rId3" Type="http://schemas.openxmlformats.org/officeDocument/2006/relationships/hyperlink" Target="http://www.circlesofsustainability.org/tools/rapid-assessment-too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18.png"/><Relationship Id="rId4" Type="http://schemas.openxmlformats.org/officeDocument/2006/relationships/oleObject" Target="../embeddings/oleObject2.bin"/></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23.png"/><Relationship Id="rId4" Type="http://schemas.openxmlformats.org/officeDocument/2006/relationships/oleObject" Target="../embeddings/oleObject3.bin"/></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image" Target="../media/image24.png"/><Relationship Id="rId4" Type="http://schemas.openxmlformats.org/officeDocument/2006/relationships/oleObject" Target="../embeddings/oleObject4.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techtv.mit.edu/videos/16535-leading-an-environmentally-sustainable-enterpris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mitworld.mit.edu/video/7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ctrTitle"/>
          </p:nvPr>
        </p:nvSpPr>
        <p:spPr>
          <a:xfrm>
            <a:off x="500034" y="571480"/>
            <a:ext cx="7851648" cy="1828800"/>
          </a:xfrm>
          <a:ln>
            <a:miter lim="800000"/>
            <a:headEnd/>
            <a:tailEnd/>
          </a:ln>
          <a:extLst/>
        </p:spPr>
        <p:txBody>
          <a:bodyPr/>
          <a:lstStyle/>
          <a:p>
            <a:pPr eaLnBrk="1" fontAlgn="auto" hangingPunct="1">
              <a:spcAft>
                <a:spcPts val="0"/>
              </a:spcAft>
              <a:defRPr/>
            </a:pPr>
            <a:r>
              <a:rPr lang="en-GB" dirty="0"/>
              <a:t>Safeguarding the Future</a:t>
            </a:r>
          </a:p>
        </p:txBody>
      </p:sp>
      <p:sp>
        <p:nvSpPr>
          <p:cNvPr id="8195" name="Rectangle 5"/>
          <p:cNvSpPr>
            <a:spLocks noGrp="1" noChangeArrowheads="1"/>
          </p:cNvSpPr>
          <p:nvPr>
            <p:ph type="subTitle" idx="1"/>
          </p:nvPr>
        </p:nvSpPr>
        <p:spPr>
          <a:xfrm>
            <a:off x="142875" y="2286000"/>
            <a:ext cx="8786813" cy="1752600"/>
          </a:xfrm>
        </p:spPr>
        <p:txBody>
          <a:bodyPr/>
          <a:lstStyle/>
          <a:p>
            <a:pPr marR="0" eaLnBrk="1" hangingPunct="1"/>
            <a:r>
              <a:rPr lang="en-GB" altLang="en-US" smtClean="0"/>
              <a:t>Sustainable development training for the conservation sector</a:t>
            </a:r>
          </a:p>
        </p:txBody>
      </p:sp>
      <p:pic>
        <p:nvPicPr>
          <p:cNvPr id="8196" name="Picture 8" descr="http://www.geographyalltheway.com/igcse_geography/economic_development/environmental_risk/imagesetc/sustainable_developme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3071813"/>
            <a:ext cx="4524375" cy="329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Development_compass_ro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0"/>
            <a:ext cx="7239000" cy="680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 Box 3"/>
          <p:cNvSpPr txBox="1">
            <a:spLocks noChangeArrowheads="1"/>
          </p:cNvSpPr>
          <p:nvPr/>
        </p:nvSpPr>
        <p:spPr bwMode="auto">
          <a:xfrm>
            <a:off x="0" y="1676400"/>
            <a:ext cx="17526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2400">
                <a:latin typeface="Arial" panose="020B0604020202020204" pitchFamily="34" charset="0"/>
              </a:rPr>
              <a:t>Questions to ask</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Sustainable Development</a:t>
            </a:r>
          </a:p>
        </p:txBody>
      </p:sp>
      <p:sp>
        <p:nvSpPr>
          <p:cNvPr id="12291" name="Rectangle 3"/>
          <p:cNvSpPr>
            <a:spLocks noGrp="1" noChangeArrowheads="1"/>
          </p:cNvSpPr>
          <p:nvPr>
            <p:ph idx="1"/>
          </p:nvPr>
        </p:nvSpPr>
        <p:spPr/>
        <p:txBody>
          <a:bodyPr/>
          <a:lstStyle/>
          <a:p>
            <a:pPr eaLnBrk="1" hangingPunct="1"/>
            <a:r>
              <a:rPr lang="en-GB" altLang="en-US" smtClean="0"/>
              <a:t>Meets the needs of the present without compromising the ability of future generations to meet their own needs …..  </a:t>
            </a:r>
          </a:p>
          <a:p>
            <a:pPr eaLnBrk="1" hangingPunct="1"/>
            <a:endParaRPr lang="en-GB" altLang="en-US" smtClean="0"/>
          </a:p>
          <a:p>
            <a:pPr eaLnBrk="1" hangingPunct="1"/>
            <a:r>
              <a:rPr lang="en-GB" altLang="en-US" smtClean="0"/>
              <a:t>.. The concept does imply limits, not absolute limits, but ones imposed by the present state of technology and social organisation on environmental resources and by the ability of the biosphere to absorb the effects of human activities.</a:t>
            </a:r>
          </a:p>
          <a:p>
            <a:pPr eaLnBrk="1" hangingPunct="1">
              <a:buFontTx/>
              <a:buNone/>
            </a:pPr>
            <a:r>
              <a:rPr lang="en-GB" altLang="en-US" sz="1800" smtClean="0"/>
              <a:t>Our common future 1987</a:t>
            </a:r>
            <a:endParaRPr lang="en-GB" altLang="en-US" smtClean="0"/>
          </a:p>
        </p:txBody>
      </p:sp>
      <p:pic>
        <p:nvPicPr>
          <p:cNvPr id="12292" name="Picture 5" descr="http://sorinplaton.files.wordpress.com/2008/03/picture_of_the_glob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214313"/>
            <a:ext cx="1500188" cy="15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Sustainable Development</a:t>
            </a:r>
            <a:endParaRPr lang="en-GB" altLang="en-US" b="1" smtClean="0"/>
          </a:p>
        </p:txBody>
      </p:sp>
      <p:pic>
        <p:nvPicPr>
          <p:cNvPr id="14339" name="Picture 11" descr="http://www.planetthoughts.org/userfiles/image/2008/Aug/UN-Sustainable-Developmen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3063" y="2143125"/>
            <a:ext cx="5229225" cy="3929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endParaRPr lang="en-US" altLang="en-US" smtClean="0"/>
          </a:p>
        </p:txBody>
      </p:sp>
      <p:sp>
        <p:nvSpPr>
          <p:cNvPr id="16387" name="Content Placeholder 2"/>
          <p:cNvSpPr>
            <a:spLocks noGrp="1"/>
          </p:cNvSpPr>
          <p:nvPr>
            <p:ph idx="1"/>
          </p:nvPr>
        </p:nvSpPr>
        <p:spPr/>
        <p:txBody>
          <a:bodyPr/>
          <a:lstStyle/>
          <a:p>
            <a:pPr eaLnBrk="1" hangingPunct="1"/>
            <a:endParaRPr lang="en-US" altLang="en-US" smtClean="0"/>
          </a:p>
        </p:txBody>
      </p:sp>
      <p:pic>
        <p:nvPicPr>
          <p:cNvPr id="16388" name="Picture 2" descr="http://www.trp.dundee.ac.uk/library/pubs/setfig2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250" y="714375"/>
            <a:ext cx="8124825"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endParaRPr lang="en-US" altLang="en-US" smtClean="0"/>
          </a:p>
        </p:txBody>
      </p:sp>
      <p:pic>
        <p:nvPicPr>
          <p:cNvPr id="17411" name="Picture 2" descr="http://www.cadi.ph/images/Unsustainable%20Development%20final.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0" y="0"/>
            <a:ext cx="61960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Content Placeholder 2"/>
          <p:cNvSpPr>
            <a:spLocks noGrp="1"/>
          </p:cNvSpPr>
          <p:nvPr>
            <p:ph idx="1"/>
          </p:nvPr>
        </p:nvSpPr>
        <p:spPr>
          <a:xfrm>
            <a:off x="0" y="5786438"/>
            <a:ext cx="2857500" cy="4389437"/>
          </a:xfrm>
        </p:spPr>
        <p:txBody>
          <a:bodyPr/>
          <a:lstStyle/>
          <a:p>
            <a:pPr eaLnBrk="1" hangingPunct="1"/>
            <a:r>
              <a:rPr lang="en-GB" altLang="en-US" sz="1600" dirty="0" smtClean="0"/>
              <a:t>Centre for alternative Development </a:t>
            </a:r>
            <a:r>
              <a:rPr lang="en-GB" altLang="en-US" sz="1600" dirty="0" smtClean="0"/>
              <a:t>2017</a:t>
            </a:r>
            <a:endParaRPr lang="en-GB" altLang="en-US" sz="1600"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Sustainable Development</a:t>
            </a:r>
            <a:endParaRPr lang="en-GB" altLang="en-US" b="1" smtClean="0"/>
          </a:p>
        </p:txBody>
      </p:sp>
      <p:sp>
        <p:nvSpPr>
          <p:cNvPr id="16387" name="Oval 3"/>
          <p:cNvSpPr>
            <a:spLocks noChangeArrowheads="1"/>
          </p:cNvSpPr>
          <p:nvPr/>
        </p:nvSpPr>
        <p:spPr bwMode="auto">
          <a:xfrm>
            <a:off x="1979613" y="1700213"/>
            <a:ext cx="5040312" cy="4537075"/>
          </a:xfrm>
          <a:prstGeom prst="ellipse">
            <a:avLst/>
          </a:prstGeom>
          <a:solidFill>
            <a:schemeClr val="accent1">
              <a:lumMod val="40000"/>
              <a:lumOff val="60000"/>
            </a:schemeClr>
          </a:solidFill>
          <a:ln w="28575" cap="sq">
            <a:solidFill>
              <a:schemeClr val="tx1"/>
            </a:solidFill>
            <a:round/>
            <a:headEnd type="none" w="sm" len="sm"/>
            <a:tailEnd type="none" w="sm" len="sm"/>
          </a:ln>
          <a:effectLst/>
        </p:spPr>
        <p:txBody>
          <a:bodyPr wrap="none" anchor="ctr"/>
          <a:lstStyle/>
          <a:p>
            <a:pPr eaLnBrk="1" hangingPunct="1">
              <a:defRPr/>
            </a:pPr>
            <a:endParaRPr lang="en-GB">
              <a:latin typeface="Arial" charset="0"/>
            </a:endParaRPr>
          </a:p>
        </p:txBody>
      </p:sp>
      <p:sp>
        <p:nvSpPr>
          <p:cNvPr id="18436" name="Oval 4"/>
          <p:cNvSpPr>
            <a:spLocks noChangeArrowheads="1"/>
          </p:cNvSpPr>
          <p:nvPr/>
        </p:nvSpPr>
        <p:spPr bwMode="auto">
          <a:xfrm>
            <a:off x="2771775" y="2492375"/>
            <a:ext cx="3527425" cy="3097213"/>
          </a:xfrm>
          <a:prstGeom prst="ellipse">
            <a:avLst/>
          </a:prstGeom>
          <a:noFill/>
          <a:ln w="28575"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16389" name="Oval 5"/>
          <p:cNvSpPr>
            <a:spLocks noChangeArrowheads="1"/>
          </p:cNvSpPr>
          <p:nvPr/>
        </p:nvSpPr>
        <p:spPr bwMode="auto">
          <a:xfrm>
            <a:off x="3492500" y="3141663"/>
            <a:ext cx="2016125" cy="1944687"/>
          </a:xfrm>
          <a:prstGeom prst="ellipse">
            <a:avLst/>
          </a:prstGeom>
          <a:solidFill>
            <a:schemeClr val="tx2">
              <a:lumMod val="20000"/>
              <a:lumOff val="80000"/>
            </a:schemeClr>
          </a:solidFill>
          <a:ln w="28575" cap="sq">
            <a:solidFill>
              <a:schemeClr val="tx1"/>
            </a:solidFill>
            <a:round/>
            <a:headEnd type="none" w="sm" len="sm"/>
            <a:tailEnd type="none" w="sm" len="sm"/>
          </a:ln>
          <a:effectLst/>
        </p:spPr>
        <p:txBody>
          <a:bodyPr wrap="none" anchor="ctr"/>
          <a:lstStyle/>
          <a:p>
            <a:pPr eaLnBrk="1" hangingPunct="1">
              <a:defRPr/>
            </a:pPr>
            <a:endParaRPr lang="en-GB">
              <a:latin typeface="Arial" charset="0"/>
            </a:endParaRPr>
          </a:p>
        </p:txBody>
      </p:sp>
      <p:sp>
        <p:nvSpPr>
          <p:cNvPr id="18438" name="Text Box 6"/>
          <p:cNvSpPr txBox="1">
            <a:spLocks noChangeArrowheads="1"/>
          </p:cNvSpPr>
          <p:nvPr/>
        </p:nvSpPr>
        <p:spPr bwMode="auto">
          <a:xfrm>
            <a:off x="3492500" y="1773238"/>
            <a:ext cx="18716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1800">
                <a:latin typeface="Arial" panose="020B0604020202020204" pitchFamily="34" charset="0"/>
              </a:rPr>
              <a:t>ecological limits</a:t>
            </a:r>
            <a:endParaRPr lang="en-GB" altLang="en-US" sz="1800">
              <a:latin typeface="Times New Roman" panose="02020603050405020304" pitchFamily="18" charset="0"/>
            </a:endParaRPr>
          </a:p>
        </p:txBody>
      </p:sp>
      <p:sp>
        <p:nvSpPr>
          <p:cNvPr id="18439" name="Text Box 7"/>
          <p:cNvSpPr txBox="1">
            <a:spLocks noChangeArrowheads="1"/>
          </p:cNvSpPr>
          <p:nvPr/>
        </p:nvSpPr>
        <p:spPr bwMode="auto">
          <a:xfrm>
            <a:off x="3851275" y="3644900"/>
            <a:ext cx="12969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1800">
                <a:latin typeface="Arial" panose="020B0604020202020204" pitchFamily="34" charset="0"/>
              </a:rPr>
              <a:t>economic limits</a:t>
            </a:r>
            <a:endParaRPr lang="en-GB" altLang="en-US" sz="1800">
              <a:latin typeface="Times New Roman" panose="02020603050405020304" pitchFamily="18" charset="0"/>
            </a:endParaRPr>
          </a:p>
        </p:txBody>
      </p:sp>
      <p:sp>
        <p:nvSpPr>
          <p:cNvPr id="18440" name="Text Box 8"/>
          <p:cNvSpPr txBox="1">
            <a:spLocks noChangeArrowheads="1"/>
          </p:cNvSpPr>
          <p:nvPr/>
        </p:nvSpPr>
        <p:spPr bwMode="auto">
          <a:xfrm>
            <a:off x="3779838" y="2636838"/>
            <a:ext cx="15113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50000"/>
              </a:spcBef>
              <a:buClrTx/>
              <a:buSzTx/>
              <a:buFontTx/>
              <a:buNone/>
            </a:pPr>
            <a:r>
              <a:rPr lang="en-GB" altLang="en-US" sz="1800">
                <a:latin typeface="Arial" panose="020B0604020202020204" pitchFamily="34" charset="0"/>
              </a:rPr>
              <a:t>social limits</a:t>
            </a:r>
            <a:endParaRPr lang="en-GB" altLang="en-US" sz="1800">
              <a:latin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a:ln>
            <a:miter lim="800000"/>
            <a:headEnd/>
            <a:tailEnd/>
          </a:ln>
          <a:extLst/>
        </p:spPr>
        <p:txBody>
          <a:bodyPr/>
          <a:lstStyle/>
          <a:p>
            <a:pPr eaLnBrk="1" fontAlgn="auto" hangingPunct="1">
              <a:spcAft>
                <a:spcPts val="0"/>
              </a:spcAft>
              <a:defRPr/>
            </a:pPr>
            <a:r>
              <a:rPr lang="en-GB"/>
              <a:t>Sustainable Development</a:t>
            </a:r>
          </a:p>
        </p:txBody>
      </p:sp>
      <p:graphicFrame>
        <p:nvGraphicFramePr>
          <p:cNvPr id="20483" name="Object 3"/>
          <p:cNvGraphicFramePr>
            <a:graphicFrameLocks noChangeAspect="1"/>
          </p:cNvGraphicFramePr>
          <p:nvPr/>
        </p:nvGraphicFramePr>
        <p:xfrm>
          <a:off x="1752600" y="1814513"/>
          <a:ext cx="6019800" cy="5043487"/>
        </p:xfrm>
        <a:graphic>
          <a:graphicData uri="http://schemas.openxmlformats.org/presentationml/2006/ole">
            <mc:AlternateContent xmlns:mc="http://schemas.openxmlformats.org/markup-compatibility/2006">
              <mc:Choice xmlns:v="urn:schemas-microsoft-com:vml" Requires="v">
                <p:oleObj spid="_x0000_s20487" name="Image" r:id="rId4" imgW="9142857" imgH="6152381" progId="PSP7.Image">
                  <p:embed/>
                </p:oleObj>
              </mc:Choice>
              <mc:Fallback>
                <p:oleObj name="Image" r:id="rId4" imgW="9142857" imgH="6152381" progId="PSP7.Image">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l="1524" t="858" r="60873" b="45998"/>
                      <a:stretch>
                        <a:fillRect/>
                      </a:stretch>
                    </p:blipFill>
                    <p:spPr bwMode="auto">
                      <a:xfrm>
                        <a:off x="1752600" y="1814513"/>
                        <a:ext cx="6019800" cy="5043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title"/>
          </p:nvPr>
        </p:nvSpPr>
        <p:spPr/>
        <p:txBody>
          <a:bodyPr/>
          <a:lstStyle/>
          <a:p>
            <a:pPr eaLnBrk="1" hangingPunct="1"/>
            <a:r>
              <a:rPr lang="en-GB" altLang="en-US" smtClean="0"/>
              <a:t>Sustainable Development</a:t>
            </a:r>
          </a:p>
        </p:txBody>
      </p:sp>
      <p:sp>
        <p:nvSpPr>
          <p:cNvPr id="18437" name="Rectangle 5"/>
          <p:cNvSpPr>
            <a:spLocks noGrp="1" noChangeArrowheads="1"/>
          </p:cNvSpPr>
          <p:nvPr>
            <p:ph idx="1"/>
          </p:nvPr>
        </p:nvSpPr>
        <p:spPr>
          <a:xfrm>
            <a:off x="142875" y="1928813"/>
            <a:ext cx="4340225" cy="4643437"/>
          </a:xfrm>
        </p:spPr>
        <p:txBody>
          <a:bodyPr>
            <a:normAutofit fontScale="92500" lnSpcReduction="20000"/>
          </a:bodyPr>
          <a:lstStyle/>
          <a:p>
            <a:pPr marL="274320" indent="-274320" eaLnBrk="1" fontAlgn="auto" hangingPunct="1">
              <a:lnSpc>
                <a:spcPct val="110000"/>
              </a:lnSpc>
              <a:spcAft>
                <a:spcPts val="0"/>
              </a:spcAft>
              <a:buClr>
                <a:schemeClr val="accent3"/>
              </a:buClr>
              <a:buFont typeface="Wingdings 2"/>
              <a:buChar char=""/>
              <a:defRPr/>
            </a:pPr>
            <a:r>
              <a:rPr lang="en-GB" sz="2800" b="1" dirty="0">
                <a:latin typeface="+mj-lt"/>
              </a:rPr>
              <a:t>Sustainability </a:t>
            </a:r>
            <a:r>
              <a:rPr lang="en-GB" sz="2800" dirty="0">
                <a:latin typeface="+mj-lt"/>
              </a:rPr>
              <a:t>is a goal, a state to which we can aspire. It is not very controversial.</a:t>
            </a:r>
          </a:p>
          <a:p>
            <a:pPr marL="274320" indent="-274320" eaLnBrk="1" fontAlgn="auto" hangingPunct="1">
              <a:lnSpc>
                <a:spcPct val="110000"/>
              </a:lnSpc>
              <a:spcAft>
                <a:spcPts val="0"/>
              </a:spcAft>
              <a:buClr>
                <a:schemeClr val="accent3"/>
              </a:buClr>
              <a:buFont typeface="Wingdings 2"/>
              <a:buChar char=""/>
              <a:defRPr/>
            </a:pPr>
            <a:r>
              <a:rPr lang="en-GB" sz="2800" b="1" dirty="0">
                <a:latin typeface="+mj-lt"/>
              </a:rPr>
              <a:t>Sustainable development</a:t>
            </a:r>
            <a:r>
              <a:rPr lang="en-GB" sz="2800" dirty="0">
                <a:latin typeface="+mj-lt"/>
              </a:rPr>
              <a:t> is the process of moving closer to sustainability.  It is controversial because there is often disagreement on the best way to make progress. </a:t>
            </a:r>
            <a:endParaRPr lang="en-GB" sz="2800" dirty="0" smtClean="0">
              <a:latin typeface="+mj-lt"/>
            </a:endParaRPr>
          </a:p>
          <a:p>
            <a:pPr marL="274320" indent="-274320" eaLnBrk="1" fontAlgn="auto" hangingPunct="1">
              <a:lnSpc>
                <a:spcPct val="110000"/>
              </a:lnSpc>
              <a:spcAft>
                <a:spcPts val="0"/>
              </a:spcAft>
              <a:buClr>
                <a:schemeClr val="accent3"/>
              </a:buClr>
              <a:buFont typeface="Wingdings 2"/>
              <a:buChar char=""/>
              <a:defRPr/>
            </a:pPr>
            <a:r>
              <a:rPr lang="en-GB" sz="2800" dirty="0" smtClean="0">
                <a:latin typeface="+mj-lt"/>
                <a:hlinkClick r:id="rId3"/>
              </a:rPr>
              <a:t>Have we filled up all the liveable space on Earth? </a:t>
            </a:r>
            <a:r>
              <a:rPr lang="en-GB" sz="2800" dirty="0" smtClean="0">
                <a:latin typeface="+mj-lt"/>
                <a:hlinkClick r:id="rId3"/>
              </a:rPr>
              <a:t>Paul Gilding</a:t>
            </a:r>
            <a:endParaRPr lang="en-GB" sz="2800" dirty="0">
              <a:latin typeface="+mj-lt"/>
            </a:endParaRPr>
          </a:p>
        </p:txBody>
      </p:sp>
      <p:pic>
        <p:nvPicPr>
          <p:cNvPr id="22532" name="Picture 7" descr="http://www.geographyalltheway.com/ib_geography/ib_development/imagesetc/instant_sustainable_developme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83100" y="2214563"/>
            <a:ext cx="4217988" cy="323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250825" y="-234950"/>
            <a:ext cx="8229600" cy="1143000"/>
          </a:xfrm>
        </p:spPr>
        <p:txBody>
          <a:bodyPr/>
          <a:lstStyle/>
          <a:p>
            <a:r>
              <a:rPr lang="en-GB" altLang="en-US" smtClean="0"/>
              <a:t>UN Circles of Sustainability</a:t>
            </a:r>
          </a:p>
        </p:txBody>
      </p:sp>
      <p:pic>
        <p:nvPicPr>
          <p:cNvPr id="24579"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50825" y="4076700"/>
            <a:ext cx="2160588" cy="2160588"/>
          </a:xfrm>
        </p:spPr>
      </p:pic>
      <p:pic>
        <p:nvPicPr>
          <p:cNvPr id="24580"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1268413"/>
            <a:ext cx="4572000" cy="532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11413" y="4076700"/>
            <a:ext cx="1993900" cy="215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0" y="1196975"/>
            <a:ext cx="4405313" cy="2308225"/>
          </a:xfrm>
          <a:prstGeom prst="rect">
            <a:avLst/>
          </a:prstGeom>
          <a:noFill/>
        </p:spPr>
        <p:txBody>
          <a:bodyPr>
            <a:spAutoFit/>
          </a:bodyPr>
          <a:lstStyle/>
          <a:p>
            <a:pPr marL="285750" indent="-285750" eaLnBrk="1" hangingPunct="1">
              <a:buFont typeface="Arial" panose="020B0604020202020204" pitchFamily="34" charset="0"/>
              <a:buChar char="•"/>
              <a:defRPr/>
            </a:pPr>
            <a:r>
              <a:rPr lang="en-GB" dirty="0">
                <a:latin typeface="+mj-lt"/>
              </a:rPr>
              <a:t>Rationale: sustainability assessment is on the global agenda.</a:t>
            </a:r>
          </a:p>
          <a:p>
            <a:pPr marL="285750" indent="-285750" eaLnBrk="1" hangingPunct="1">
              <a:buFont typeface="Arial" panose="020B0604020202020204" pitchFamily="34" charset="0"/>
              <a:buChar char="•"/>
              <a:defRPr/>
            </a:pPr>
            <a:r>
              <a:rPr lang="en-GB" dirty="0">
                <a:latin typeface="+mj-lt"/>
              </a:rPr>
              <a:t>Circles of Sustainability is a method for understanding and assessing sustainability, and for managing projects directed towards socially sustainable outcomes (James et al., 2015).</a:t>
            </a:r>
          </a:p>
          <a:p>
            <a:pPr marL="285750" indent="-285750" eaLnBrk="1" hangingPunct="1">
              <a:buFont typeface="Arial" panose="020B0604020202020204" pitchFamily="34" charset="0"/>
              <a:buChar char="•"/>
              <a:defRPr/>
            </a:pPr>
            <a:r>
              <a:rPr lang="en-GB" dirty="0">
                <a:latin typeface="+mj-lt"/>
              </a:rPr>
              <a:t>Especially used in cities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Circle of sustainability: Swansea</a:t>
            </a:r>
          </a:p>
        </p:txBody>
      </p:sp>
      <p:sp>
        <p:nvSpPr>
          <p:cNvPr id="3" name="Content Placeholder 2"/>
          <p:cNvSpPr>
            <a:spLocks noGrp="1"/>
          </p:cNvSpPr>
          <p:nvPr>
            <p:ph idx="1"/>
          </p:nvPr>
        </p:nvSpPr>
        <p:spPr/>
        <p:txBody>
          <a:bodyPr/>
          <a:lstStyle/>
          <a:p>
            <a:pPr>
              <a:defRPr/>
            </a:pPr>
            <a:r>
              <a:rPr lang="en-GB" dirty="0" smtClean="0">
                <a:latin typeface="+mj-lt"/>
              </a:rPr>
              <a:t>At what level and how sustainable is the ecological resilience of the urban region? Here the question refers the extent to people’s impact upon and involvement with nature can enhance both their own physical wellbeing and the capacity of the urban and hinterland environment to flourish in the face of external impact.</a:t>
            </a:r>
          </a:p>
          <a:p>
            <a:pPr>
              <a:defRPr/>
            </a:pPr>
            <a:r>
              <a:rPr lang="en-GB" dirty="0" smtClean="0">
                <a:latin typeface="+mj-lt"/>
                <a:hlinkClick r:id="rId3"/>
              </a:rPr>
              <a:t>Complete a profile for Swansea</a:t>
            </a:r>
            <a:endParaRPr lang="en-GB" dirty="0" smtClean="0">
              <a:latin typeface="+mj-lt"/>
            </a:endParaRPr>
          </a:p>
          <a:p>
            <a:pPr>
              <a:defRPr/>
            </a:pPr>
            <a:r>
              <a:rPr lang="en-GB" dirty="0" smtClean="0">
                <a:latin typeface="+mj-lt"/>
              </a:rPr>
              <a:t>Discuss the results and the tool</a:t>
            </a:r>
            <a:endParaRPr lang="en-GB" dirty="0">
              <a:latin typeface="+mj-lt"/>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ctrTitle"/>
          </p:nvPr>
        </p:nvSpPr>
        <p:spPr>
          <a:xfrm>
            <a:off x="536702" y="693800"/>
            <a:ext cx="7851648" cy="1828800"/>
          </a:xfrm>
          <a:ln>
            <a:miter lim="800000"/>
            <a:headEnd/>
            <a:tailEnd/>
          </a:ln>
          <a:extLst/>
        </p:spPr>
        <p:txBody>
          <a:bodyPr/>
          <a:lstStyle/>
          <a:p>
            <a:pPr eaLnBrk="1" fontAlgn="auto" hangingPunct="1">
              <a:spcAft>
                <a:spcPts val="0"/>
              </a:spcAft>
              <a:defRPr/>
            </a:pPr>
            <a:r>
              <a:rPr lang="en-GB"/>
              <a:t>The Business Case for SD</a:t>
            </a:r>
          </a:p>
        </p:txBody>
      </p:sp>
      <p:sp>
        <p:nvSpPr>
          <p:cNvPr id="28675" name="Rectangle 3"/>
          <p:cNvSpPr>
            <a:spLocks noGrp="1" noChangeArrowheads="1"/>
          </p:cNvSpPr>
          <p:nvPr>
            <p:ph type="subTitle" idx="1"/>
          </p:nvPr>
        </p:nvSpPr>
        <p:spPr>
          <a:xfrm>
            <a:off x="533400" y="2708920"/>
            <a:ext cx="7854950" cy="1752600"/>
          </a:xfrm>
        </p:spPr>
        <p:txBody>
          <a:bodyPr/>
          <a:lstStyle/>
          <a:p>
            <a:pPr marR="0" eaLnBrk="1" hangingPunct="1"/>
            <a:r>
              <a:rPr lang="en-GB" altLang="en-US" dirty="0" smtClean="0"/>
              <a:t>Sustainable development can generate business and increase profit margins</a:t>
            </a:r>
          </a:p>
        </p:txBody>
      </p:sp>
      <p:pic>
        <p:nvPicPr>
          <p:cNvPr id="2" name="Picture 1"/>
          <p:cNvPicPr>
            <a:picLocks noChangeAspect="1"/>
          </p:cNvPicPr>
          <p:nvPr/>
        </p:nvPicPr>
        <p:blipFill>
          <a:blip r:embed="rId3"/>
          <a:stretch>
            <a:fillRect/>
          </a:stretch>
        </p:blipFill>
        <p:spPr>
          <a:xfrm>
            <a:off x="2631507" y="3761656"/>
            <a:ext cx="2188229" cy="3096344"/>
          </a:xfrm>
          <a:prstGeom prst="rect">
            <a:avLst/>
          </a:prstGeom>
        </p:spPr>
      </p:pic>
      <p:pic>
        <p:nvPicPr>
          <p:cNvPr id="3" name="Picture 2"/>
          <p:cNvPicPr>
            <a:picLocks noChangeAspect="1"/>
          </p:cNvPicPr>
          <p:nvPr/>
        </p:nvPicPr>
        <p:blipFill>
          <a:blip r:embed="rId4"/>
          <a:stretch>
            <a:fillRect/>
          </a:stretch>
        </p:blipFill>
        <p:spPr>
          <a:xfrm>
            <a:off x="5076056" y="3766353"/>
            <a:ext cx="3907135" cy="2926580"/>
          </a:xfrm>
          <a:prstGeom prst="rect">
            <a:avLst/>
          </a:prstGeom>
        </p:spPr>
      </p:pic>
      <p:pic>
        <p:nvPicPr>
          <p:cNvPr id="4" name="Picture 3"/>
          <p:cNvPicPr>
            <a:picLocks noChangeAspect="1"/>
          </p:cNvPicPr>
          <p:nvPr/>
        </p:nvPicPr>
        <p:blipFill>
          <a:blip r:embed="rId5"/>
          <a:stretch>
            <a:fillRect/>
          </a:stretch>
        </p:blipFill>
        <p:spPr>
          <a:xfrm>
            <a:off x="149554" y="3761656"/>
            <a:ext cx="2353793" cy="2139342"/>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7" name="Rectangle 2"/>
          <p:cNvSpPr>
            <a:spLocks noChangeArrowheads="1"/>
          </p:cNvSpPr>
          <p:nvPr/>
        </p:nvSpPr>
        <p:spPr bwMode="auto">
          <a:xfrm>
            <a:off x="468313" y="1916113"/>
            <a:ext cx="8207375" cy="280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GB" altLang="en-US" sz="1600">
              <a:latin typeface="Arial Narrow" panose="020B0606020202030204" pitchFamily="34" charset="0"/>
            </a:endParaRPr>
          </a:p>
          <a:p>
            <a:pPr eaLnBrk="1" hangingPunct="1">
              <a:spcBef>
                <a:spcPct val="0"/>
              </a:spcBef>
              <a:buClrTx/>
              <a:buSzTx/>
              <a:buFontTx/>
              <a:buNone/>
            </a:pPr>
            <a:endParaRPr lang="en-GB" altLang="en-US" sz="1800">
              <a:latin typeface="Baskerville Old Face" panose="02020602080505020303" pitchFamily="18" charset="0"/>
            </a:endParaRPr>
          </a:p>
          <a:p>
            <a:pPr eaLnBrk="1" hangingPunct="1">
              <a:spcBef>
                <a:spcPct val="0"/>
              </a:spcBef>
              <a:buClrTx/>
              <a:buSzTx/>
              <a:buFontTx/>
              <a:buNone/>
            </a:pPr>
            <a:endParaRPr lang="en-GB" altLang="en-US" sz="1800">
              <a:latin typeface="Baskerville Old Face" panose="02020602080505020303" pitchFamily="18" charset="0"/>
            </a:endParaRPr>
          </a:p>
          <a:p>
            <a:pPr eaLnBrk="1" hangingPunct="1">
              <a:spcBef>
                <a:spcPct val="0"/>
              </a:spcBef>
              <a:buClrTx/>
              <a:buSzTx/>
              <a:buFontTx/>
              <a:buNone/>
            </a:pPr>
            <a:endParaRPr lang="en-GB" altLang="en-US" sz="1800">
              <a:latin typeface="Baskerville Old Face" panose="02020602080505020303" pitchFamily="18" charset="0"/>
            </a:endParaRPr>
          </a:p>
          <a:p>
            <a:pPr eaLnBrk="1" hangingPunct="1">
              <a:spcBef>
                <a:spcPct val="0"/>
              </a:spcBef>
              <a:buClrTx/>
              <a:buSzTx/>
              <a:buFontTx/>
              <a:buNone/>
            </a:pPr>
            <a:endParaRPr lang="en-GB" altLang="en-US" sz="1800">
              <a:latin typeface="Baskerville Old Face" panose="02020602080505020303" pitchFamily="18" charset="0"/>
            </a:endParaRPr>
          </a:p>
          <a:p>
            <a:pPr eaLnBrk="1" hangingPunct="1">
              <a:spcBef>
                <a:spcPct val="0"/>
              </a:spcBef>
              <a:buClrTx/>
              <a:buSzTx/>
              <a:buFontTx/>
              <a:buNone/>
            </a:pPr>
            <a:endParaRPr lang="en-GB" altLang="en-US" sz="1800">
              <a:latin typeface="Baskerville Old Face" panose="02020602080505020303" pitchFamily="18" charset="0"/>
            </a:endParaRPr>
          </a:p>
          <a:p>
            <a:pPr eaLnBrk="1" hangingPunct="1">
              <a:spcBef>
                <a:spcPct val="0"/>
              </a:spcBef>
              <a:buClrTx/>
              <a:buSzTx/>
              <a:buFontTx/>
              <a:buNone/>
            </a:pPr>
            <a:endParaRPr lang="en-GB" altLang="en-US" sz="1800">
              <a:latin typeface="Baskerville Old Face" panose="02020602080505020303" pitchFamily="18" charset="0"/>
            </a:endParaRPr>
          </a:p>
          <a:p>
            <a:pPr eaLnBrk="1" hangingPunct="1">
              <a:spcBef>
                <a:spcPct val="0"/>
              </a:spcBef>
              <a:buClrTx/>
              <a:buSzTx/>
              <a:buFontTx/>
              <a:buNone/>
            </a:pPr>
            <a:endParaRPr lang="en-GB" altLang="en-US" sz="1800">
              <a:latin typeface="Baskerville Old Face" panose="02020602080505020303" pitchFamily="18" charset="0"/>
            </a:endParaRPr>
          </a:p>
          <a:p>
            <a:pPr eaLnBrk="1" hangingPunct="1">
              <a:spcBef>
                <a:spcPct val="0"/>
              </a:spcBef>
              <a:buClrTx/>
              <a:buSzTx/>
              <a:buFontTx/>
              <a:buNone/>
            </a:pPr>
            <a:endParaRPr lang="en-GB" altLang="en-US" sz="1800">
              <a:latin typeface="Baskerville Old Face" panose="02020602080505020303" pitchFamily="18" charset="0"/>
            </a:endParaRPr>
          </a:p>
          <a:p>
            <a:pPr eaLnBrk="1" hangingPunct="1">
              <a:spcBef>
                <a:spcPct val="0"/>
              </a:spcBef>
              <a:buClrTx/>
              <a:buSzTx/>
              <a:buFontTx/>
              <a:buNone/>
            </a:pPr>
            <a:endParaRPr lang="en-GB" altLang="en-US" sz="1800">
              <a:latin typeface="Baskerville Old Face" panose="02020602080505020303" pitchFamily="18" charset="0"/>
            </a:endParaRPr>
          </a:p>
        </p:txBody>
      </p:sp>
      <p:graphicFrame>
        <p:nvGraphicFramePr>
          <p:cNvPr id="2" name="Diagram 1"/>
          <p:cNvGraphicFramePr/>
          <p:nvPr/>
        </p:nvGraphicFramePr>
        <p:xfrm>
          <a:off x="0" y="1143000"/>
          <a:ext cx="9144000" cy="523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38" name="AutoShape 14"/>
          <p:cNvSpPr>
            <a:spLocks noChangeArrowheads="1"/>
          </p:cNvSpPr>
          <p:nvPr/>
        </p:nvSpPr>
        <p:spPr bwMode="auto">
          <a:xfrm>
            <a:off x="6172200" y="1752600"/>
            <a:ext cx="1727200" cy="576263"/>
          </a:xfrm>
          <a:prstGeom prst="roundRect">
            <a:avLst>
              <a:gd name="adj" fmla="val 16667"/>
            </a:avLst>
          </a:prstGeom>
          <a:solidFill>
            <a:schemeClr val="accent1"/>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GB" altLang="en-US" sz="1800">
                <a:latin typeface="Times New Roman" panose="02020603050405020304" pitchFamily="18" charset="0"/>
              </a:rPr>
              <a:t>Stakeholder</a:t>
            </a:r>
          </a:p>
          <a:p>
            <a:pPr algn="ctr">
              <a:spcBef>
                <a:spcPct val="0"/>
              </a:spcBef>
              <a:buClrTx/>
              <a:buSzTx/>
              <a:buFontTx/>
              <a:buNone/>
            </a:pPr>
            <a:r>
              <a:rPr lang="en-GB" altLang="en-US" sz="1800">
                <a:latin typeface="Times New Roman" panose="02020603050405020304" pitchFamily="18" charset="0"/>
              </a:rPr>
              <a:t>demands</a:t>
            </a:r>
          </a:p>
        </p:txBody>
      </p:sp>
      <p:sp>
        <p:nvSpPr>
          <p:cNvPr id="1039" name="AutoShape 15"/>
          <p:cNvSpPr>
            <a:spLocks noChangeArrowheads="1"/>
          </p:cNvSpPr>
          <p:nvPr/>
        </p:nvSpPr>
        <p:spPr bwMode="auto">
          <a:xfrm>
            <a:off x="6629400" y="2438400"/>
            <a:ext cx="1727200" cy="576263"/>
          </a:xfrm>
          <a:prstGeom prst="roundRect">
            <a:avLst>
              <a:gd name="adj" fmla="val 16667"/>
            </a:avLst>
          </a:prstGeom>
          <a:solidFill>
            <a:schemeClr val="accent1"/>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GB" altLang="en-US" sz="1800">
                <a:latin typeface="Times New Roman" panose="02020603050405020304" pitchFamily="18" charset="0"/>
              </a:rPr>
              <a:t>Customer</a:t>
            </a:r>
          </a:p>
          <a:p>
            <a:pPr algn="ctr">
              <a:spcBef>
                <a:spcPct val="0"/>
              </a:spcBef>
              <a:buClrTx/>
              <a:buSzTx/>
              <a:buFontTx/>
              <a:buNone/>
            </a:pPr>
            <a:r>
              <a:rPr lang="en-GB" altLang="en-US" sz="1800">
                <a:latin typeface="Times New Roman" panose="02020603050405020304" pitchFamily="18" charset="0"/>
              </a:rPr>
              <a:t>requirements</a:t>
            </a:r>
          </a:p>
        </p:txBody>
      </p:sp>
      <p:sp>
        <p:nvSpPr>
          <p:cNvPr id="1040" name="AutoShape 16"/>
          <p:cNvSpPr>
            <a:spLocks noChangeArrowheads="1"/>
          </p:cNvSpPr>
          <p:nvPr/>
        </p:nvSpPr>
        <p:spPr bwMode="auto">
          <a:xfrm>
            <a:off x="6804025" y="4581525"/>
            <a:ext cx="1727200" cy="576263"/>
          </a:xfrm>
          <a:prstGeom prst="roundRect">
            <a:avLst>
              <a:gd name="adj" fmla="val 16667"/>
            </a:avLst>
          </a:prstGeom>
          <a:solidFill>
            <a:schemeClr val="accent1"/>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GB" altLang="en-US" sz="1800">
                <a:latin typeface="Times New Roman" panose="02020603050405020304" pitchFamily="18" charset="0"/>
              </a:rPr>
              <a:t>Legislation &amp;</a:t>
            </a:r>
          </a:p>
          <a:p>
            <a:pPr algn="ctr">
              <a:spcBef>
                <a:spcPct val="0"/>
              </a:spcBef>
              <a:buClrTx/>
              <a:buSzTx/>
              <a:buFontTx/>
              <a:buNone/>
            </a:pPr>
            <a:r>
              <a:rPr lang="en-GB" altLang="en-US" sz="1800">
                <a:latin typeface="Times New Roman" panose="02020603050405020304" pitchFamily="18" charset="0"/>
              </a:rPr>
              <a:t>Standards</a:t>
            </a:r>
          </a:p>
        </p:txBody>
      </p:sp>
      <p:sp>
        <p:nvSpPr>
          <p:cNvPr id="1041" name="AutoShape 17"/>
          <p:cNvSpPr>
            <a:spLocks noChangeArrowheads="1"/>
          </p:cNvSpPr>
          <p:nvPr/>
        </p:nvSpPr>
        <p:spPr bwMode="auto">
          <a:xfrm>
            <a:off x="5867400" y="5373688"/>
            <a:ext cx="1727200" cy="576262"/>
          </a:xfrm>
          <a:prstGeom prst="roundRect">
            <a:avLst>
              <a:gd name="adj" fmla="val 16667"/>
            </a:avLst>
          </a:prstGeom>
          <a:solidFill>
            <a:schemeClr val="accent1"/>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GB" altLang="en-US" sz="1800">
                <a:latin typeface="Times New Roman" panose="02020603050405020304" pitchFamily="18" charset="0"/>
              </a:rPr>
              <a:t>Impact Reduction</a:t>
            </a:r>
          </a:p>
          <a:p>
            <a:pPr algn="ctr">
              <a:spcBef>
                <a:spcPct val="0"/>
              </a:spcBef>
              <a:buClrTx/>
              <a:buSzTx/>
              <a:buFontTx/>
              <a:buNone/>
            </a:pPr>
            <a:r>
              <a:rPr lang="en-GB" altLang="en-US" sz="1800">
                <a:latin typeface="Times New Roman" panose="02020603050405020304" pitchFamily="18" charset="0"/>
              </a:rPr>
              <a:t>(environmental)</a:t>
            </a:r>
          </a:p>
        </p:txBody>
      </p:sp>
      <p:sp>
        <p:nvSpPr>
          <p:cNvPr id="1042" name="AutoShape 18"/>
          <p:cNvSpPr>
            <a:spLocks noChangeArrowheads="1"/>
          </p:cNvSpPr>
          <p:nvPr/>
        </p:nvSpPr>
        <p:spPr bwMode="auto">
          <a:xfrm>
            <a:off x="1547813" y="5445125"/>
            <a:ext cx="1727200" cy="576263"/>
          </a:xfrm>
          <a:prstGeom prst="roundRect">
            <a:avLst>
              <a:gd name="adj" fmla="val 16667"/>
            </a:avLst>
          </a:prstGeom>
          <a:solidFill>
            <a:schemeClr val="accent1"/>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GB" altLang="en-US" sz="1800">
                <a:latin typeface="Times New Roman" panose="02020603050405020304" pitchFamily="18" charset="0"/>
              </a:rPr>
              <a:t>Business </a:t>
            </a:r>
          </a:p>
          <a:p>
            <a:pPr algn="ctr">
              <a:spcBef>
                <a:spcPct val="0"/>
              </a:spcBef>
              <a:buClrTx/>
              <a:buSzTx/>
              <a:buFontTx/>
              <a:buNone/>
            </a:pPr>
            <a:r>
              <a:rPr lang="en-GB" altLang="en-US" sz="1800">
                <a:latin typeface="Times New Roman" panose="02020603050405020304" pitchFamily="18" charset="0"/>
              </a:rPr>
              <a:t>efficiencies</a:t>
            </a:r>
          </a:p>
        </p:txBody>
      </p:sp>
      <p:sp>
        <p:nvSpPr>
          <p:cNvPr id="1043" name="AutoShape 19"/>
          <p:cNvSpPr>
            <a:spLocks noChangeArrowheads="1"/>
          </p:cNvSpPr>
          <p:nvPr/>
        </p:nvSpPr>
        <p:spPr bwMode="auto">
          <a:xfrm>
            <a:off x="900113" y="4581525"/>
            <a:ext cx="1727200" cy="576263"/>
          </a:xfrm>
          <a:prstGeom prst="roundRect">
            <a:avLst>
              <a:gd name="adj" fmla="val 16667"/>
            </a:avLst>
          </a:prstGeom>
          <a:solidFill>
            <a:schemeClr val="accent1"/>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GB" altLang="en-US" sz="1800">
                <a:latin typeface="Times New Roman" panose="02020603050405020304" pitchFamily="18" charset="0"/>
              </a:rPr>
              <a:t>Risk</a:t>
            </a:r>
          </a:p>
          <a:p>
            <a:pPr algn="ctr">
              <a:spcBef>
                <a:spcPct val="0"/>
              </a:spcBef>
              <a:buClrTx/>
              <a:buSzTx/>
              <a:buFontTx/>
              <a:buNone/>
            </a:pPr>
            <a:r>
              <a:rPr lang="en-GB" altLang="en-US" sz="1800">
                <a:solidFill>
                  <a:schemeClr val="bg2"/>
                </a:solidFill>
                <a:latin typeface="Times New Roman" panose="02020603050405020304" pitchFamily="18" charset="0"/>
              </a:rPr>
              <a:t> </a:t>
            </a:r>
            <a:r>
              <a:rPr lang="en-GB" altLang="en-US" sz="1800">
                <a:latin typeface="Times New Roman" panose="02020603050405020304" pitchFamily="18" charset="0"/>
              </a:rPr>
              <a:t>management</a:t>
            </a:r>
          </a:p>
        </p:txBody>
      </p:sp>
      <p:sp>
        <p:nvSpPr>
          <p:cNvPr id="1044" name="AutoShape 20"/>
          <p:cNvSpPr>
            <a:spLocks noChangeArrowheads="1"/>
          </p:cNvSpPr>
          <p:nvPr/>
        </p:nvSpPr>
        <p:spPr bwMode="auto">
          <a:xfrm>
            <a:off x="685800" y="2438400"/>
            <a:ext cx="1727200" cy="576263"/>
          </a:xfrm>
          <a:prstGeom prst="roundRect">
            <a:avLst>
              <a:gd name="adj" fmla="val 16667"/>
            </a:avLst>
          </a:prstGeom>
          <a:solidFill>
            <a:schemeClr val="accent1"/>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GB" altLang="en-US" sz="1800">
                <a:latin typeface="Times New Roman" panose="02020603050405020304" pitchFamily="18" charset="0"/>
              </a:rPr>
              <a:t>Benchmarking</a:t>
            </a:r>
          </a:p>
        </p:txBody>
      </p:sp>
      <p:sp>
        <p:nvSpPr>
          <p:cNvPr id="1045" name="AutoShape 21"/>
          <p:cNvSpPr>
            <a:spLocks noChangeArrowheads="1"/>
          </p:cNvSpPr>
          <p:nvPr/>
        </p:nvSpPr>
        <p:spPr bwMode="auto">
          <a:xfrm>
            <a:off x="1371600" y="1600200"/>
            <a:ext cx="1727200" cy="576263"/>
          </a:xfrm>
          <a:prstGeom prst="roundRect">
            <a:avLst>
              <a:gd name="adj" fmla="val 16667"/>
            </a:avLst>
          </a:prstGeom>
          <a:solidFill>
            <a:schemeClr val="accent1"/>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GB" altLang="en-US" sz="1800">
                <a:latin typeface="Times New Roman" panose="02020603050405020304" pitchFamily="18" charset="0"/>
              </a:rPr>
              <a:t>Employee </a:t>
            </a:r>
          </a:p>
          <a:p>
            <a:pPr algn="ctr">
              <a:spcBef>
                <a:spcPct val="0"/>
              </a:spcBef>
              <a:buClrTx/>
              <a:buSzTx/>
              <a:buFontTx/>
              <a:buNone/>
            </a:pPr>
            <a:r>
              <a:rPr lang="en-GB" altLang="en-US" sz="1800">
                <a:latin typeface="Times New Roman" panose="02020603050405020304" pitchFamily="18" charset="0"/>
              </a:rPr>
              <a:t>expectations</a:t>
            </a:r>
          </a:p>
        </p:txBody>
      </p:sp>
      <p:sp>
        <p:nvSpPr>
          <p:cNvPr id="1046" name="Line 22"/>
          <p:cNvSpPr>
            <a:spLocks noChangeShapeType="1"/>
          </p:cNvSpPr>
          <p:nvPr/>
        </p:nvSpPr>
        <p:spPr bwMode="auto">
          <a:xfrm flipV="1">
            <a:off x="3200400" y="4191000"/>
            <a:ext cx="792163"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47" name="Line 23"/>
          <p:cNvSpPr>
            <a:spLocks noChangeShapeType="1"/>
          </p:cNvSpPr>
          <p:nvPr/>
        </p:nvSpPr>
        <p:spPr bwMode="auto">
          <a:xfrm flipV="1">
            <a:off x="2627313" y="3933825"/>
            <a:ext cx="1081087"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48" name="Line 24"/>
          <p:cNvSpPr>
            <a:spLocks noChangeShapeType="1"/>
          </p:cNvSpPr>
          <p:nvPr/>
        </p:nvSpPr>
        <p:spPr bwMode="auto">
          <a:xfrm>
            <a:off x="2438400" y="2819400"/>
            <a:ext cx="12954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49" name="Line 25"/>
          <p:cNvSpPr>
            <a:spLocks noChangeShapeType="1"/>
          </p:cNvSpPr>
          <p:nvPr/>
        </p:nvSpPr>
        <p:spPr bwMode="auto">
          <a:xfrm>
            <a:off x="3124200" y="2209800"/>
            <a:ext cx="1016000" cy="10033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50" name="Line 26"/>
          <p:cNvSpPr>
            <a:spLocks noChangeShapeType="1"/>
          </p:cNvSpPr>
          <p:nvPr/>
        </p:nvSpPr>
        <p:spPr bwMode="auto">
          <a:xfrm flipH="1">
            <a:off x="5003800" y="2362200"/>
            <a:ext cx="1092200" cy="850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51" name="Line 27"/>
          <p:cNvSpPr>
            <a:spLocks noChangeShapeType="1"/>
          </p:cNvSpPr>
          <p:nvPr/>
        </p:nvSpPr>
        <p:spPr bwMode="auto">
          <a:xfrm flipH="1">
            <a:off x="5435600" y="2743200"/>
            <a:ext cx="11176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52" name="Line 28"/>
          <p:cNvSpPr>
            <a:spLocks noChangeShapeType="1"/>
          </p:cNvSpPr>
          <p:nvPr/>
        </p:nvSpPr>
        <p:spPr bwMode="auto">
          <a:xfrm flipH="1" flipV="1">
            <a:off x="5486400" y="4038600"/>
            <a:ext cx="1317625" cy="542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53" name="Line 29"/>
          <p:cNvSpPr>
            <a:spLocks noChangeShapeType="1"/>
          </p:cNvSpPr>
          <p:nvPr/>
        </p:nvSpPr>
        <p:spPr bwMode="auto">
          <a:xfrm flipH="1" flipV="1">
            <a:off x="5105400" y="4343400"/>
            <a:ext cx="762000" cy="1030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54" name="Text Box 30"/>
          <p:cNvSpPr txBox="1">
            <a:spLocks noChangeArrowheads="1"/>
          </p:cNvSpPr>
          <p:nvPr/>
        </p:nvSpPr>
        <p:spPr bwMode="auto">
          <a:xfrm>
            <a:off x="609600" y="762000"/>
            <a:ext cx="79930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50000"/>
              </a:spcBef>
              <a:buClrTx/>
              <a:buSzTx/>
              <a:buFontTx/>
              <a:buNone/>
            </a:pPr>
            <a:r>
              <a:rPr lang="en-GB" altLang="en-US" sz="3600">
                <a:latin typeface="Arial" panose="020B0604020202020204" pitchFamily="34" charset="0"/>
              </a:rPr>
              <a:t>The Business Case for SD</a:t>
            </a:r>
            <a:endParaRPr lang="en-GB" altLang="en-US" sz="2800">
              <a:latin typeface="Arial" panose="020B0604020202020204"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xfrm>
            <a:off x="500034" y="428604"/>
            <a:ext cx="8305800" cy="1143000"/>
          </a:xfrm>
          <a:ln>
            <a:miter lim="800000"/>
            <a:headEnd/>
            <a:tailEnd/>
          </a:ln>
          <a:extLst/>
        </p:spPr>
        <p:txBody>
          <a:bodyPr/>
          <a:lstStyle/>
          <a:p>
            <a:pPr eaLnBrk="1" fontAlgn="auto" hangingPunct="1">
              <a:spcAft>
                <a:spcPts val="0"/>
              </a:spcAft>
              <a:defRPr/>
            </a:pPr>
            <a:r>
              <a:rPr lang="en-GB" dirty="0"/>
              <a:t>The Business Case for SD</a:t>
            </a:r>
          </a:p>
        </p:txBody>
      </p:sp>
      <p:graphicFrame>
        <p:nvGraphicFramePr>
          <p:cNvPr id="31747" name="Object 3"/>
          <p:cNvGraphicFramePr>
            <a:graphicFrameLocks noChangeAspect="1"/>
          </p:cNvGraphicFramePr>
          <p:nvPr/>
        </p:nvGraphicFramePr>
        <p:xfrm>
          <a:off x="2209800" y="1600200"/>
          <a:ext cx="5410200" cy="5243513"/>
        </p:xfrm>
        <a:graphic>
          <a:graphicData uri="http://schemas.openxmlformats.org/presentationml/2006/ole">
            <mc:AlternateContent xmlns:mc="http://schemas.openxmlformats.org/markup-compatibility/2006">
              <mc:Choice xmlns:v="urn:schemas-microsoft-com:vml" Requires="v">
                <p:oleObj spid="_x0000_s31752" name="Image" r:id="rId4" imgW="9142857" imgH="6152381" progId="PSP7.Image">
                  <p:embed/>
                </p:oleObj>
              </mc:Choice>
              <mc:Fallback>
                <p:oleObj name="Image" r:id="rId4" imgW="9142857" imgH="6152381" progId="PSP7.Image">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r="45833" b="21982"/>
                      <a:stretch>
                        <a:fillRect/>
                      </a:stretch>
                    </p:blipFill>
                    <p:spPr bwMode="auto">
                      <a:xfrm>
                        <a:off x="2209800" y="1600200"/>
                        <a:ext cx="5410200" cy="5243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48" name="Text Box 4"/>
          <p:cNvSpPr txBox="1">
            <a:spLocks noChangeArrowheads="1"/>
          </p:cNvSpPr>
          <p:nvPr/>
        </p:nvSpPr>
        <p:spPr bwMode="auto">
          <a:xfrm>
            <a:off x="152400" y="1981200"/>
            <a:ext cx="16764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GB" altLang="en-US" sz="2400" dirty="0">
                <a:latin typeface="Arial" panose="020B0604020202020204" pitchFamily="34" charset="0"/>
              </a:rPr>
              <a:t>BHP Billiton, </a:t>
            </a:r>
            <a:r>
              <a:rPr lang="en-GB" altLang="en-US" sz="2400" dirty="0" smtClean="0">
                <a:latin typeface="Arial" panose="020B0604020202020204" pitchFamily="34" charset="0"/>
              </a:rPr>
              <a:t>2016</a:t>
            </a:r>
            <a:endParaRPr lang="en-GB" altLang="en-US" sz="2400" dirty="0">
              <a:latin typeface="Arial" panose="020B0604020202020204"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8987"/>
            <a:ext cx="9182100" cy="4575747"/>
          </a:xfrm>
          <a:prstGeom prst="rect">
            <a:avLst/>
          </a:prstGeom>
        </p:spPr>
      </p:pic>
      <p:pic>
        <p:nvPicPr>
          <p:cNvPr id="5" name="Picture 4"/>
          <p:cNvPicPr>
            <a:picLocks noChangeAspect="1"/>
          </p:cNvPicPr>
          <p:nvPr/>
        </p:nvPicPr>
        <p:blipFill>
          <a:blip r:embed="rId3"/>
          <a:stretch>
            <a:fillRect/>
          </a:stretch>
        </p:blipFill>
        <p:spPr>
          <a:xfrm>
            <a:off x="0" y="4556760"/>
            <a:ext cx="5102615" cy="2296177"/>
          </a:xfrm>
          <a:prstGeom prst="rect">
            <a:avLst/>
          </a:prstGeom>
        </p:spPr>
      </p:pic>
      <p:pic>
        <p:nvPicPr>
          <p:cNvPr id="6" name="Picture 5"/>
          <p:cNvPicPr>
            <a:picLocks noChangeAspect="1"/>
          </p:cNvPicPr>
          <p:nvPr/>
        </p:nvPicPr>
        <p:blipFill>
          <a:blip r:embed="rId4"/>
          <a:stretch>
            <a:fillRect/>
          </a:stretch>
        </p:blipFill>
        <p:spPr>
          <a:xfrm>
            <a:off x="5102615" y="4820141"/>
            <a:ext cx="4079485" cy="2039743"/>
          </a:xfrm>
          <a:prstGeom prst="rect">
            <a:avLst/>
          </a:prstGeom>
        </p:spPr>
      </p:pic>
    </p:spTree>
    <p:extLst>
      <p:ext uri="{BB962C8B-B14F-4D97-AF65-F5344CB8AC3E}">
        <p14:creationId xmlns:p14="http://schemas.microsoft.com/office/powerpoint/2010/main" val="3288410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5"/>
          <p:cNvSpPr>
            <a:spLocks noGrp="1" noChangeArrowheads="1"/>
          </p:cNvSpPr>
          <p:nvPr>
            <p:ph type="title"/>
          </p:nvPr>
        </p:nvSpPr>
        <p:spPr>
          <a:xfrm>
            <a:off x="457200" y="704850"/>
            <a:ext cx="8229600" cy="1143000"/>
          </a:xfrm>
        </p:spPr>
        <p:txBody>
          <a:bodyPr/>
          <a:lstStyle/>
          <a:p>
            <a:pPr eaLnBrk="1" hangingPunct="1"/>
            <a:r>
              <a:rPr lang="en-GB" altLang="en-US" smtClean="0"/>
              <a:t>Joined up practice</a:t>
            </a:r>
          </a:p>
        </p:txBody>
      </p:sp>
      <p:sp>
        <p:nvSpPr>
          <p:cNvPr id="33795" name="Rectangle 6"/>
          <p:cNvSpPr>
            <a:spLocks noGrp="1" noChangeArrowheads="1"/>
          </p:cNvSpPr>
          <p:nvPr>
            <p:ph sz="half" idx="1"/>
          </p:nvPr>
        </p:nvSpPr>
        <p:spPr>
          <a:xfrm>
            <a:off x="457200" y="1920875"/>
            <a:ext cx="4038600" cy="4433888"/>
          </a:xfrm>
        </p:spPr>
        <p:txBody>
          <a:bodyPr/>
          <a:lstStyle/>
          <a:p>
            <a:pPr eaLnBrk="1" hangingPunct="1"/>
            <a:r>
              <a:rPr lang="en-GB" altLang="en-US" smtClean="0"/>
              <a:t>Everything affects everything else</a:t>
            </a:r>
          </a:p>
        </p:txBody>
      </p:sp>
      <p:sp>
        <p:nvSpPr>
          <p:cNvPr id="33796" name="Rectangle 7"/>
          <p:cNvSpPr>
            <a:spLocks noGrp="1" noChangeArrowheads="1"/>
          </p:cNvSpPr>
          <p:nvPr>
            <p:ph sz="half" idx="2"/>
          </p:nvPr>
        </p:nvSpPr>
        <p:spPr>
          <a:xfrm>
            <a:off x="4648200" y="1920875"/>
            <a:ext cx="4038600" cy="4433888"/>
          </a:xfrm>
        </p:spPr>
        <p:txBody>
          <a:bodyPr/>
          <a:lstStyle/>
          <a:p>
            <a:pPr eaLnBrk="1" hangingPunct="1"/>
            <a:r>
              <a:rPr lang="en-GB" altLang="en-US" smtClean="0"/>
              <a:t>There is no such thing as a free lunch</a:t>
            </a:r>
          </a:p>
        </p:txBody>
      </p:sp>
      <p:pic>
        <p:nvPicPr>
          <p:cNvPr id="33797" name="Picture 6" descr="EU.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7250" y="3071813"/>
            <a:ext cx="7181850" cy="352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5842" name="Object 2"/>
          <p:cNvGraphicFramePr>
            <a:graphicFrameLocks noChangeAspect="1"/>
          </p:cNvGraphicFramePr>
          <p:nvPr/>
        </p:nvGraphicFramePr>
        <p:xfrm>
          <a:off x="0" y="0"/>
          <a:ext cx="9144000" cy="6934200"/>
        </p:xfrm>
        <a:graphic>
          <a:graphicData uri="http://schemas.openxmlformats.org/presentationml/2006/ole">
            <mc:AlternateContent xmlns:mc="http://schemas.openxmlformats.org/markup-compatibility/2006">
              <mc:Choice xmlns:v="urn:schemas-microsoft-com:vml" Requires="v">
                <p:oleObj spid="_x0000_s35847" name="CorelPhotoPaint.Image.10" r:id="rId4" imgW="5688889" imgH="4025397" progId="CorelPhotoPaint.Image.10">
                  <p:embed/>
                </p:oleObj>
              </mc:Choice>
              <mc:Fallback>
                <p:oleObj name="CorelPhotoPaint.Image.10" r:id="rId4" imgW="5688889" imgH="4025397" progId="CorelPhotoPaint.Image.10">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934200"/>
                      </a:xfrm>
                      <a:prstGeom prst="rect">
                        <a:avLst/>
                      </a:prstGeom>
                      <a:solidFill>
                        <a:schemeClr val="accent2"/>
                      </a:solidFill>
                      <a:ln w="9525">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5843" name="Text Box 3"/>
          <p:cNvSpPr txBox="1">
            <a:spLocks noChangeArrowheads="1"/>
          </p:cNvSpPr>
          <p:nvPr/>
        </p:nvSpPr>
        <p:spPr bwMode="auto">
          <a:xfrm>
            <a:off x="6781800" y="3429000"/>
            <a:ext cx="914400"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50000"/>
              </a:spcBef>
              <a:buClrTx/>
              <a:buSzTx/>
              <a:buFontTx/>
              <a:buNone/>
            </a:pPr>
            <a:endParaRPr lang="en-US" altLang="en-US" sz="3100">
              <a:latin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890" name="Object 2"/>
          <p:cNvGraphicFramePr>
            <a:graphicFrameLocks noChangeAspect="1"/>
          </p:cNvGraphicFramePr>
          <p:nvPr/>
        </p:nvGraphicFramePr>
        <p:xfrm>
          <a:off x="0" y="0"/>
          <a:ext cx="9144000" cy="6870700"/>
        </p:xfrm>
        <a:graphic>
          <a:graphicData uri="http://schemas.openxmlformats.org/presentationml/2006/ole">
            <mc:AlternateContent xmlns:mc="http://schemas.openxmlformats.org/markup-compatibility/2006">
              <mc:Choice xmlns:v="urn:schemas-microsoft-com:vml" Requires="v">
                <p:oleObj spid="_x0000_s37894" name="CorelPhotoPaint.Image.10" r:id="rId4" imgW="5688889" imgH="4012698" progId="CorelPhotoPaint.Image.10">
                  <p:embed/>
                </p:oleObj>
              </mc:Choice>
              <mc:Fallback>
                <p:oleObj name="CorelPhotoPaint.Image.10" r:id="rId4" imgW="5688889" imgH="4012698" progId="CorelPhotoPaint.Image.10">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70700"/>
                      </a:xfrm>
                      <a:prstGeom prst="rect">
                        <a:avLst/>
                      </a:prstGeom>
                      <a:noFill/>
                      <a:ln w="9525">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84213" y="620713"/>
            <a:ext cx="7772400" cy="1066800"/>
          </a:xfrm>
        </p:spPr>
        <p:txBody>
          <a:bodyPr/>
          <a:lstStyle/>
          <a:p>
            <a:pPr eaLnBrk="1" hangingPunct="1"/>
            <a:r>
              <a:rPr lang="en-GB" altLang="en-US" smtClean="0"/>
              <a:t>Natural Capital</a:t>
            </a:r>
          </a:p>
        </p:txBody>
      </p:sp>
      <p:sp>
        <p:nvSpPr>
          <p:cNvPr id="39939" name="Rectangle 3"/>
          <p:cNvSpPr>
            <a:spLocks noGrp="1" noChangeArrowheads="1"/>
          </p:cNvSpPr>
          <p:nvPr>
            <p:ph idx="1"/>
          </p:nvPr>
        </p:nvSpPr>
        <p:spPr/>
        <p:txBody>
          <a:bodyPr/>
          <a:lstStyle/>
          <a:p>
            <a:pPr eaLnBrk="1" hangingPunct="1">
              <a:lnSpc>
                <a:spcPct val="90000"/>
              </a:lnSpc>
            </a:pPr>
            <a:r>
              <a:rPr lang="en-GB" altLang="en-US" smtClean="0"/>
              <a:t>What does it mean?</a:t>
            </a:r>
          </a:p>
          <a:p>
            <a:pPr lvl="1" eaLnBrk="1" hangingPunct="1">
              <a:lnSpc>
                <a:spcPct val="90000"/>
              </a:lnSpc>
            </a:pPr>
            <a:r>
              <a:rPr lang="en-GB" altLang="en-US" smtClean="0"/>
              <a:t>the natural resources (energy and matter) and processes needed by businesses to produce products and deliver services</a:t>
            </a:r>
          </a:p>
          <a:p>
            <a:pPr lvl="1" eaLnBrk="1" hangingPunct="1">
              <a:lnSpc>
                <a:spcPct val="90000"/>
              </a:lnSpc>
            </a:pPr>
            <a:endParaRPr lang="en-GB" altLang="en-US" smtClean="0"/>
          </a:p>
          <a:p>
            <a:pPr eaLnBrk="1" hangingPunct="1">
              <a:lnSpc>
                <a:spcPct val="90000"/>
              </a:lnSpc>
            </a:pPr>
            <a:r>
              <a:rPr lang="en-GB" altLang="en-US" smtClean="0"/>
              <a:t>Why is it important?</a:t>
            </a:r>
          </a:p>
          <a:p>
            <a:pPr lvl="1" eaLnBrk="1" hangingPunct="1">
              <a:lnSpc>
                <a:spcPct val="90000"/>
              </a:lnSpc>
            </a:pPr>
            <a:r>
              <a:rPr lang="en-GB" altLang="en-US" smtClean="0"/>
              <a:t>everything will draw on or impact on the natural environment in some way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mtClean="0"/>
              <a:t>Social Capital</a:t>
            </a:r>
          </a:p>
        </p:txBody>
      </p:sp>
      <p:sp>
        <p:nvSpPr>
          <p:cNvPr id="41987" name="Rectangle 3"/>
          <p:cNvSpPr>
            <a:spLocks noGrp="1" noChangeArrowheads="1"/>
          </p:cNvSpPr>
          <p:nvPr>
            <p:ph idx="1"/>
          </p:nvPr>
        </p:nvSpPr>
        <p:spPr/>
        <p:txBody>
          <a:bodyPr/>
          <a:lstStyle/>
          <a:p>
            <a:pPr eaLnBrk="1" hangingPunct="1">
              <a:lnSpc>
                <a:spcPct val="90000"/>
              </a:lnSpc>
            </a:pPr>
            <a:r>
              <a:rPr lang="en-GB" altLang="en-US" smtClean="0"/>
              <a:t>What does it mean?</a:t>
            </a:r>
          </a:p>
          <a:p>
            <a:pPr lvl="1" eaLnBrk="1" hangingPunct="1">
              <a:lnSpc>
                <a:spcPct val="90000"/>
              </a:lnSpc>
            </a:pPr>
            <a:r>
              <a:rPr lang="en-GB" altLang="en-US" smtClean="0"/>
              <a:t>value added to a business from human relationships, partnerships and co-operation</a:t>
            </a:r>
          </a:p>
          <a:p>
            <a:pPr lvl="1" eaLnBrk="1" hangingPunct="1">
              <a:lnSpc>
                <a:spcPct val="90000"/>
              </a:lnSpc>
            </a:pPr>
            <a:endParaRPr lang="en-GB" altLang="en-US" smtClean="0"/>
          </a:p>
          <a:p>
            <a:pPr eaLnBrk="1" hangingPunct="1">
              <a:lnSpc>
                <a:spcPct val="90000"/>
              </a:lnSpc>
            </a:pPr>
            <a:r>
              <a:rPr lang="en-GB" altLang="en-US" smtClean="0"/>
              <a:t>Why is it important?</a:t>
            </a:r>
          </a:p>
          <a:p>
            <a:pPr lvl="1" eaLnBrk="1" hangingPunct="1">
              <a:lnSpc>
                <a:spcPct val="90000"/>
              </a:lnSpc>
            </a:pPr>
            <a:r>
              <a:rPr lang="en-GB" altLang="en-US" smtClean="0"/>
              <a:t>economies rely on social interactions to achieve their objectives</a:t>
            </a:r>
          </a:p>
          <a:p>
            <a:pPr lvl="2" eaLnBrk="1" hangingPunct="1">
              <a:lnSpc>
                <a:spcPct val="90000"/>
              </a:lnSpc>
            </a:pPr>
            <a:endParaRPr lang="en-GB" altLang="en-US"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mtClean="0"/>
              <a:t>Human Capital</a:t>
            </a:r>
            <a:endParaRPr lang="en-GB" altLang="en-US" b="1" smtClean="0"/>
          </a:p>
        </p:txBody>
      </p:sp>
      <p:sp>
        <p:nvSpPr>
          <p:cNvPr id="44035" name="Rectangle 3"/>
          <p:cNvSpPr>
            <a:spLocks noGrp="1" noChangeArrowheads="1"/>
          </p:cNvSpPr>
          <p:nvPr>
            <p:ph idx="1"/>
          </p:nvPr>
        </p:nvSpPr>
        <p:spPr/>
        <p:txBody>
          <a:bodyPr/>
          <a:lstStyle/>
          <a:p>
            <a:pPr eaLnBrk="1" hangingPunct="1">
              <a:lnSpc>
                <a:spcPct val="90000"/>
              </a:lnSpc>
            </a:pPr>
            <a:r>
              <a:rPr lang="en-GB" altLang="en-US" smtClean="0"/>
              <a:t>What does it mean?</a:t>
            </a:r>
          </a:p>
          <a:p>
            <a:pPr lvl="1" eaLnBrk="1" hangingPunct="1">
              <a:lnSpc>
                <a:spcPct val="90000"/>
              </a:lnSpc>
            </a:pPr>
            <a:r>
              <a:rPr lang="en-GB" altLang="en-US" smtClean="0"/>
              <a:t>the health, knowledge skills, intellectual outputs, motivation and capacity for relationships</a:t>
            </a:r>
          </a:p>
          <a:p>
            <a:pPr lvl="1" eaLnBrk="1" hangingPunct="1">
              <a:lnSpc>
                <a:spcPct val="90000"/>
              </a:lnSpc>
            </a:pPr>
            <a:endParaRPr lang="en-GB" altLang="en-US" smtClean="0"/>
          </a:p>
          <a:p>
            <a:pPr eaLnBrk="1" hangingPunct="1">
              <a:lnSpc>
                <a:spcPct val="90000"/>
              </a:lnSpc>
            </a:pPr>
            <a:r>
              <a:rPr lang="en-GB" altLang="en-US" smtClean="0"/>
              <a:t>Why is it important?</a:t>
            </a:r>
          </a:p>
          <a:p>
            <a:pPr lvl="1" eaLnBrk="1" hangingPunct="1">
              <a:lnSpc>
                <a:spcPct val="90000"/>
              </a:lnSpc>
            </a:pPr>
            <a:r>
              <a:rPr lang="en-GB" altLang="en-US" smtClean="0"/>
              <a:t>businesses depend on individuals to be motivated and skilled to be successful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t>Manufactured Capital</a:t>
            </a:r>
          </a:p>
        </p:txBody>
      </p:sp>
      <p:sp>
        <p:nvSpPr>
          <p:cNvPr id="46083" name="Rectangle 3"/>
          <p:cNvSpPr>
            <a:spLocks noGrp="1" noChangeArrowheads="1"/>
          </p:cNvSpPr>
          <p:nvPr>
            <p:ph idx="1"/>
          </p:nvPr>
        </p:nvSpPr>
        <p:spPr/>
        <p:txBody>
          <a:bodyPr/>
          <a:lstStyle/>
          <a:p>
            <a:pPr eaLnBrk="1" hangingPunct="1"/>
            <a:r>
              <a:rPr lang="en-GB" altLang="en-US" smtClean="0"/>
              <a:t>What does it mean?</a:t>
            </a:r>
          </a:p>
          <a:p>
            <a:pPr lvl="1" eaLnBrk="1" hangingPunct="1"/>
            <a:r>
              <a:rPr lang="en-GB" altLang="en-US" smtClean="0"/>
              <a:t>material goods and infrastructure which contribute to production or service provision (tools, technology)</a:t>
            </a:r>
          </a:p>
          <a:p>
            <a:pPr lvl="1" eaLnBrk="1" hangingPunct="1"/>
            <a:endParaRPr lang="en-GB" altLang="en-US" smtClean="0"/>
          </a:p>
          <a:p>
            <a:pPr eaLnBrk="1" hangingPunct="1"/>
            <a:r>
              <a:rPr lang="en-GB" altLang="en-US" smtClean="0"/>
              <a:t>Why is it important?</a:t>
            </a:r>
          </a:p>
          <a:p>
            <a:pPr lvl="1" eaLnBrk="1" hangingPunct="1"/>
            <a:r>
              <a:rPr lang="en-GB" altLang="en-US" smtClean="0"/>
              <a:t>important that how things are developed / delivered is sustainable  - using innovation</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mtClean="0"/>
              <a:t>Financial Capital</a:t>
            </a:r>
          </a:p>
        </p:txBody>
      </p:sp>
      <p:sp>
        <p:nvSpPr>
          <p:cNvPr id="48131" name="Rectangle 3"/>
          <p:cNvSpPr>
            <a:spLocks noGrp="1" noChangeArrowheads="1"/>
          </p:cNvSpPr>
          <p:nvPr>
            <p:ph idx="1"/>
          </p:nvPr>
        </p:nvSpPr>
        <p:spPr/>
        <p:txBody>
          <a:bodyPr/>
          <a:lstStyle/>
          <a:p>
            <a:pPr eaLnBrk="1" hangingPunct="1"/>
            <a:r>
              <a:rPr lang="en-GB" altLang="en-US" sz="2800" smtClean="0"/>
              <a:t>What does it mean?</a:t>
            </a:r>
          </a:p>
          <a:p>
            <a:pPr lvl="1" eaLnBrk="1" hangingPunct="1"/>
            <a:r>
              <a:rPr lang="en-GB" altLang="en-US" smtClean="0"/>
              <a:t>productive value of the other capitals which exist in a form of currency which can be owned or traded</a:t>
            </a:r>
          </a:p>
          <a:p>
            <a:pPr lvl="1" eaLnBrk="1" hangingPunct="1"/>
            <a:endParaRPr lang="en-GB" altLang="en-US" smtClean="0"/>
          </a:p>
          <a:p>
            <a:pPr eaLnBrk="1" hangingPunct="1"/>
            <a:r>
              <a:rPr lang="en-GB" altLang="en-US" sz="2800" smtClean="0"/>
              <a:t>Why is it important?</a:t>
            </a:r>
          </a:p>
          <a:p>
            <a:pPr lvl="1" eaLnBrk="1" hangingPunct="1"/>
            <a:r>
              <a:rPr lang="en-GB" altLang="en-US" smtClean="0"/>
              <a:t>this is the traditional and primary measure of business performance.</a:t>
            </a:r>
          </a:p>
          <a:p>
            <a:pPr eaLnBrk="1" hangingPunct="1"/>
            <a:endParaRPr lang="en-GB" altLang="en-US" sz="280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5" descr="http://www.kirklees-ednet.org.uk/subjects/esd/images/S3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0188" y="898525"/>
            <a:ext cx="6216650" cy="5959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5170" name="Rectangle 2"/>
          <p:cNvSpPr>
            <a:spLocks noGrp="1" noChangeArrowheads="1"/>
          </p:cNvSpPr>
          <p:nvPr>
            <p:ph type="ctrTitle"/>
          </p:nvPr>
        </p:nvSpPr>
        <p:spPr>
          <a:xfrm>
            <a:off x="-500098" y="0"/>
            <a:ext cx="7851648" cy="1828800"/>
          </a:xfrm>
          <a:ln>
            <a:miter lim="800000"/>
            <a:headEnd/>
            <a:tailEnd/>
          </a:ln>
          <a:extLst/>
        </p:spPr>
        <p:txBody>
          <a:bodyPr/>
          <a:lstStyle/>
          <a:p>
            <a:pPr eaLnBrk="1" fontAlgn="auto" hangingPunct="1">
              <a:spcAft>
                <a:spcPts val="0"/>
              </a:spcAft>
              <a:defRPr/>
            </a:pPr>
            <a:r>
              <a:rPr lang="en-GB" dirty="0"/>
              <a:t>Action Planning</a:t>
            </a:r>
          </a:p>
        </p:txBody>
      </p:sp>
      <p:sp>
        <p:nvSpPr>
          <p:cNvPr id="50180" name="Rectangle 3"/>
          <p:cNvSpPr>
            <a:spLocks noGrp="1" noChangeArrowheads="1"/>
          </p:cNvSpPr>
          <p:nvPr>
            <p:ph type="subTitle" idx="1"/>
          </p:nvPr>
        </p:nvSpPr>
        <p:spPr>
          <a:xfrm>
            <a:off x="1000125" y="6419850"/>
            <a:ext cx="3854450" cy="876300"/>
          </a:xfrm>
        </p:spPr>
        <p:txBody>
          <a:bodyPr/>
          <a:lstStyle/>
          <a:p>
            <a:pPr marR="0" eaLnBrk="1" hangingPunct="1"/>
            <a:r>
              <a:rPr lang="en-GB" altLang="en-US" smtClean="0">
                <a:solidFill>
                  <a:srgbClr val="03495C"/>
                </a:solidFill>
              </a:rPr>
              <a:t>What I can and will do?</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endParaRPr lang="en-US" altLang="en-US" smtClean="0"/>
          </a:p>
        </p:txBody>
      </p:sp>
      <p:sp>
        <p:nvSpPr>
          <p:cNvPr id="51203" name="Content Placeholder 2"/>
          <p:cNvSpPr>
            <a:spLocks noGrp="1"/>
          </p:cNvSpPr>
          <p:nvPr>
            <p:ph idx="1"/>
          </p:nvPr>
        </p:nvSpPr>
        <p:spPr/>
        <p:txBody>
          <a:bodyPr/>
          <a:lstStyle/>
          <a:p>
            <a:endParaRPr lang="en-US" altLang="en-US" smtClean="0"/>
          </a:p>
        </p:txBody>
      </p:sp>
      <p:pic>
        <p:nvPicPr>
          <p:cNvPr id="5120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52775" y="692150"/>
            <a:ext cx="2643188" cy="3529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1835696" y="153257"/>
            <a:ext cx="8229600" cy="1143000"/>
          </a:xfrm>
        </p:spPr>
        <p:txBody>
          <a:bodyPr/>
          <a:lstStyle/>
          <a:p>
            <a:r>
              <a:rPr lang="en-US" altLang="en-US" dirty="0" smtClean="0"/>
              <a:t>The business case (MIT)</a:t>
            </a:r>
          </a:p>
        </p:txBody>
      </p:sp>
      <p:sp>
        <p:nvSpPr>
          <p:cNvPr id="52227" name="Content Placeholder 2"/>
          <p:cNvSpPr>
            <a:spLocks noGrp="1"/>
          </p:cNvSpPr>
          <p:nvPr>
            <p:ph idx="1"/>
          </p:nvPr>
        </p:nvSpPr>
        <p:spPr>
          <a:xfrm>
            <a:off x="457200" y="1234281"/>
            <a:ext cx="8229600" cy="4389437"/>
          </a:xfrm>
        </p:spPr>
        <p:txBody>
          <a:bodyPr/>
          <a:lstStyle/>
          <a:p>
            <a:r>
              <a:rPr lang="en-GB" altLang="en-US" dirty="0" smtClean="0"/>
              <a:t>“A 20% reduction in greenhouse gases is very doable. If anyone tells you it can’t be done because they’re growing their company, they’re full of it. ” Martin D. </a:t>
            </a:r>
            <a:r>
              <a:rPr lang="en-GB" altLang="en-US" dirty="0" err="1" smtClean="0"/>
              <a:t>Madaus</a:t>
            </a:r>
            <a:r>
              <a:rPr lang="en-GB" altLang="en-US" dirty="0" smtClean="0"/>
              <a:t>, 2009</a:t>
            </a:r>
          </a:p>
          <a:p>
            <a:r>
              <a:rPr lang="en-GB" altLang="en-US" dirty="0" smtClean="0">
                <a:hlinkClick r:id="rId2"/>
              </a:rPr>
              <a:t>Video</a:t>
            </a:r>
            <a:endParaRPr lang="en-GB" altLang="en-US" dirty="0" smtClean="0"/>
          </a:p>
          <a:p>
            <a:pPr>
              <a:buFont typeface="Wingdings 2" panose="05020102010507070707" pitchFamily="18" charset="2"/>
              <a:buNone/>
            </a:pPr>
            <a:endParaRPr lang="en-GB" altLang="en-US" dirty="0" smtClean="0"/>
          </a:p>
          <a:p>
            <a:endParaRPr lang="en-GB" altLang="en-US" dirty="0" smtClean="0"/>
          </a:p>
        </p:txBody>
      </p:sp>
      <p:pic>
        <p:nvPicPr>
          <p:cNvPr id="2" name="Picture 1"/>
          <p:cNvPicPr>
            <a:picLocks noChangeAspect="1"/>
          </p:cNvPicPr>
          <p:nvPr/>
        </p:nvPicPr>
        <p:blipFill>
          <a:blip r:embed="rId3"/>
          <a:stretch>
            <a:fillRect/>
          </a:stretch>
        </p:blipFill>
        <p:spPr>
          <a:xfrm>
            <a:off x="3034059" y="2804855"/>
            <a:ext cx="5832873" cy="3871437"/>
          </a:xfrm>
          <a:prstGeom prst="rect">
            <a:avLst/>
          </a:prstGeom>
        </p:spPr>
      </p:pic>
      <p:sp>
        <p:nvSpPr>
          <p:cNvPr id="3" name="TextBox 2"/>
          <p:cNvSpPr txBox="1"/>
          <p:nvPr/>
        </p:nvSpPr>
        <p:spPr>
          <a:xfrm rot="20528549">
            <a:off x="212263" y="4310411"/>
            <a:ext cx="2746423" cy="1815882"/>
          </a:xfrm>
          <a:prstGeom prst="rect">
            <a:avLst/>
          </a:prstGeom>
          <a:noFill/>
        </p:spPr>
        <p:txBody>
          <a:bodyPr wrap="square" rtlCol="0">
            <a:spAutoFit/>
          </a:bodyPr>
          <a:lstStyle/>
          <a:p>
            <a:r>
              <a:rPr lang="en-GB" sz="1400" dirty="0" smtClean="0">
                <a:solidFill>
                  <a:schemeClr val="accent6">
                    <a:lumMod val="75000"/>
                  </a:schemeClr>
                </a:solidFill>
                <a:latin typeface="Times New Roman" panose="02020603050405020304" pitchFamily="18" charset="0"/>
                <a:cs typeface="Times New Roman" panose="02020603050405020304" pitchFamily="18" charset="0"/>
              </a:rPr>
              <a:t>The MIT Sustainability Summit is an annual student-led event held on the MIT campus during Earth Week. The Summit features discussions with academia, industry leaders, and expert practitioners. The 2017 Sustainability Summit will focus on Funding the Future.</a:t>
            </a:r>
            <a:endParaRPr lang="en-GB" sz="1400" dirty="0">
              <a:solidFill>
                <a:schemeClr val="accent6">
                  <a:lumMod val="75000"/>
                </a:schemeClr>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ln>
            <a:miter lim="800000"/>
            <a:headEnd/>
            <a:tailEnd/>
          </a:ln>
          <a:extLst/>
        </p:spPr>
        <p:txBody>
          <a:bodyPr/>
          <a:lstStyle/>
          <a:p>
            <a:pPr eaLnBrk="1" fontAlgn="auto" hangingPunct="1">
              <a:spcAft>
                <a:spcPts val="0"/>
              </a:spcAft>
              <a:defRPr/>
            </a:pPr>
            <a:r>
              <a:rPr lang="en-GB" sz="3600"/>
              <a:t>Action Planning</a:t>
            </a:r>
          </a:p>
        </p:txBody>
      </p:sp>
      <p:sp>
        <p:nvSpPr>
          <p:cNvPr id="53251" name="Oval 3"/>
          <p:cNvSpPr>
            <a:spLocks noChangeArrowheads="1"/>
          </p:cNvSpPr>
          <p:nvPr/>
        </p:nvSpPr>
        <p:spPr bwMode="auto">
          <a:xfrm>
            <a:off x="2195513" y="2057400"/>
            <a:ext cx="4052887" cy="3892550"/>
          </a:xfrm>
          <a:prstGeom prst="ellipse">
            <a:avLst/>
          </a:prstGeom>
          <a:solidFill>
            <a:srgbClr val="CCCCFF"/>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53252" name="Oval 4"/>
          <p:cNvSpPr>
            <a:spLocks noChangeArrowheads="1"/>
          </p:cNvSpPr>
          <p:nvPr/>
        </p:nvSpPr>
        <p:spPr bwMode="auto">
          <a:xfrm>
            <a:off x="2843213" y="3284538"/>
            <a:ext cx="2359025" cy="2165350"/>
          </a:xfrm>
          <a:prstGeom prst="ellipse">
            <a:avLst/>
          </a:prstGeom>
          <a:solidFill>
            <a:srgbClr val="6699FF"/>
          </a:solidFill>
          <a:ln w="12700" cap="sq">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3100">
              <a:latin typeface="Times New Roman" panose="02020603050405020304" pitchFamily="18" charset="0"/>
            </a:endParaRPr>
          </a:p>
        </p:txBody>
      </p:sp>
      <p:sp>
        <p:nvSpPr>
          <p:cNvPr id="53253" name="Text Box 5"/>
          <p:cNvSpPr txBox="1">
            <a:spLocks noChangeArrowheads="1"/>
          </p:cNvSpPr>
          <p:nvPr/>
        </p:nvSpPr>
        <p:spPr bwMode="auto">
          <a:xfrm>
            <a:off x="533400" y="2057400"/>
            <a:ext cx="22860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50000"/>
              </a:spcBef>
              <a:buClrTx/>
              <a:buSzTx/>
              <a:buFontTx/>
              <a:buNone/>
            </a:pPr>
            <a:r>
              <a:rPr lang="en-US" altLang="en-US" sz="2800" i="1">
                <a:latin typeface="Arial" panose="020B0604020202020204" pitchFamily="34" charset="0"/>
              </a:rPr>
              <a:t>Sphere of concern</a:t>
            </a:r>
            <a:endParaRPr lang="en-US" altLang="en-US" sz="3100">
              <a:latin typeface="Times New Roman" panose="02020603050405020304" pitchFamily="18" charset="0"/>
            </a:endParaRPr>
          </a:p>
        </p:txBody>
      </p:sp>
      <p:sp>
        <p:nvSpPr>
          <p:cNvPr id="53254" name="AutoShape 7"/>
          <p:cNvSpPr>
            <a:spLocks noChangeArrowheads="1"/>
          </p:cNvSpPr>
          <p:nvPr/>
        </p:nvSpPr>
        <p:spPr bwMode="auto">
          <a:xfrm>
            <a:off x="2133600" y="2590800"/>
            <a:ext cx="1676400" cy="228600"/>
          </a:xfrm>
          <a:prstGeom prst="rightArrow">
            <a:avLst>
              <a:gd name="adj1" fmla="val 50000"/>
              <a:gd name="adj2" fmla="val 183333"/>
            </a:avLst>
          </a:prstGeom>
          <a:solidFill>
            <a:schemeClr val="accent1"/>
          </a:solidFill>
          <a:ln w="12700" cap="sq">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53255" name="Text Box 8"/>
          <p:cNvSpPr txBox="1">
            <a:spLocks noChangeArrowheads="1"/>
          </p:cNvSpPr>
          <p:nvPr/>
        </p:nvSpPr>
        <p:spPr bwMode="auto">
          <a:xfrm>
            <a:off x="250825" y="4149725"/>
            <a:ext cx="17526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50000"/>
              </a:spcBef>
              <a:buClrTx/>
              <a:buSzTx/>
              <a:buFontTx/>
              <a:buNone/>
            </a:pPr>
            <a:r>
              <a:rPr lang="en-US" altLang="en-US" sz="2800" i="1">
                <a:latin typeface="Arial" panose="020B0604020202020204" pitchFamily="34" charset="0"/>
              </a:rPr>
              <a:t>Sphere of influence</a:t>
            </a:r>
            <a:endParaRPr lang="en-US" altLang="en-US" sz="3100">
              <a:latin typeface="Times New Roman" panose="02020603050405020304" pitchFamily="18" charset="0"/>
            </a:endParaRPr>
          </a:p>
        </p:txBody>
      </p:sp>
      <p:sp>
        <p:nvSpPr>
          <p:cNvPr id="53256" name="Text Box 9"/>
          <p:cNvSpPr txBox="1">
            <a:spLocks noChangeArrowheads="1"/>
          </p:cNvSpPr>
          <p:nvPr/>
        </p:nvSpPr>
        <p:spPr bwMode="auto">
          <a:xfrm>
            <a:off x="5791200" y="1905000"/>
            <a:ext cx="3035300" cy="577850"/>
          </a:xfrm>
          <a:prstGeom prst="rect">
            <a:avLst/>
          </a:prstGeom>
          <a:noFill/>
          <a:ln w="12700" cap="sq">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50000"/>
              </a:spcBef>
              <a:buClrTx/>
              <a:buSzTx/>
              <a:buFontTx/>
              <a:buNone/>
            </a:pPr>
            <a:r>
              <a:rPr lang="en-GB" altLang="en-US" sz="3100">
                <a:latin typeface="Arial" panose="020B0604020202020204" pitchFamily="34" charset="0"/>
              </a:rPr>
              <a:t>What can I do?</a:t>
            </a:r>
            <a:endParaRPr lang="en-GB" altLang="en-US" sz="3100">
              <a:latin typeface="Times New Roman" panose="02020603050405020304" pitchFamily="18" charset="0"/>
            </a:endParaRPr>
          </a:p>
        </p:txBody>
      </p:sp>
      <p:sp>
        <p:nvSpPr>
          <p:cNvPr id="53257" name="AutoShape 11"/>
          <p:cNvSpPr>
            <a:spLocks noChangeArrowheads="1"/>
          </p:cNvSpPr>
          <p:nvPr/>
        </p:nvSpPr>
        <p:spPr bwMode="auto">
          <a:xfrm>
            <a:off x="1979613" y="4508500"/>
            <a:ext cx="1676400" cy="228600"/>
          </a:xfrm>
          <a:prstGeom prst="rightArrow">
            <a:avLst>
              <a:gd name="adj1" fmla="val 50000"/>
              <a:gd name="adj2" fmla="val 183333"/>
            </a:avLst>
          </a:prstGeom>
          <a:solidFill>
            <a:schemeClr val="accent1"/>
          </a:solidFill>
          <a:ln w="12700" cap="sq">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53258" name="Oval 12"/>
          <p:cNvSpPr>
            <a:spLocks noChangeArrowheads="1"/>
          </p:cNvSpPr>
          <p:nvPr/>
        </p:nvSpPr>
        <p:spPr bwMode="auto">
          <a:xfrm>
            <a:off x="3924300" y="3716338"/>
            <a:ext cx="1223963" cy="1152525"/>
          </a:xfrm>
          <a:prstGeom prst="ellipse">
            <a:avLst/>
          </a:prstGeom>
          <a:solidFill>
            <a:schemeClr val="accent1"/>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53259" name="AutoShape 14"/>
          <p:cNvSpPr>
            <a:spLocks noChangeArrowheads="1"/>
          </p:cNvSpPr>
          <p:nvPr/>
        </p:nvSpPr>
        <p:spPr bwMode="auto">
          <a:xfrm>
            <a:off x="4859338" y="4149725"/>
            <a:ext cx="1676400" cy="304800"/>
          </a:xfrm>
          <a:prstGeom prst="leftArrow">
            <a:avLst>
              <a:gd name="adj1" fmla="val 50000"/>
              <a:gd name="adj2" fmla="val 137500"/>
            </a:avLst>
          </a:prstGeom>
          <a:solidFill>
            <a:schemeClr val="accent1"/>
          </a:solidFill>
          <a:ln w="12700" cap="sq">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53260" name="Text Box 15"/>
          <p:cNvSpPr txBox="1">
            <a:spLocks noChangeArrowheads="1"/>
          </p:cNvSpPr>
          <p:nvPr/>
        </p:nvSpPr>
        <p:spPr bwMode="auto">
          <a:xfrm>
            <a:off x="6588125" y="4005263"/>
            <a:ext cx="22860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50000"/>
              </a:spcBef>
              <a:buClrTx/>
              <a:buSzTx/>
              <a:buFontTx/>
              <a:buNone/>
            </a:pPr>
            <a:r>
              <a:rPr lang="en-US" altLang="en-US" sz="2800" i="1">
                <a:latin typeface="Arial" panose="020B0604020202020204" pitchFamily="34" charset="0"/>
              </a:rPr>
              <a:t>Sphere of control</a:t>
            </a:r>
            <a:endParaRPr lang="en-US" altLang="en-US" sz="3100">
              <a:latin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4"/>
          <p:cNvSpPr>
            <a:spLocks noGrp="1" noChangeArrowheads="1"/>
          </p:cNvSpPr>
          <p:nvPr>
            <p:ph type="title"/>
          </p:nvPr>
        </p:nvSpPr>
        <p:spPr>
          <a:xfrm>
            <a:off x="428625" y="285750"/>
            <a:ext cx="8229600" cy="1143000"/>
          </a:xfrm>
        </p:spPr>
        <p:txBody>
          <a:bodyPr/>
          <a:lstStyle/>
          <a:p>
            <a:pPr eaLnBrk="1" hangingPunct="1"/>
            <a:r>
              <a:rPr lang="en-GB" altLang="en-US" smtClean="0"/>
              <a:t>An Alternative Strategy</a:t>
            </a:r>
          </a:p>
        </p:txBody>
      </p:sp>
      <p:pic>
        <p:nvPicPr>
          <p:cNvPr id="55299"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57313" y="1500188"/>
            <a:ext cx="6643687" cy="4984750"/>
          </a:xfr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179388" y="1557338"/>
            <a:ext cx="4103687" cy="1143000"/>
          </a:xfrm>
        </p:spPr>
        <p:txBody>
          <a:bodyPr/>
          <a:lstStyle/>
          <a:p>
            <a:r>
              <a:rPr lang="en-GB" altLang="en-US" smtClean="0"/>
              <a:t>Is this an example of good practice?</a:t>
            </a:r>
          </a:p>
        </p:txBody>
      </p:sp>
      <p:sp>
        <p:nvSpPr>
          <p:cNvPr id="56323" name="Content Placeholder 2"/>
          <p:cNvSpPr>
            <a:spLocks noGrp="1"/>
          </p:cNvSpPr>
          <p:nvPr>
            <p:ph idx="1"/>
          </p:nvPr>
        </p:nvSpPr>
        <p:spPr>
          <a:xfrm>
            <a:off x="323850" y="2852738"/>
            <a:ext cx="3467100" cy="2032000"/>
          </a:xfrm>
        </p:spPr>
        <p:txBody>
          <a:bodyPr/>
          <a:lstStyle/>
          <a:p>
            <a:r>
              <a:rPr lang="en-GB" altLang="en-US" smtClean="0"/>
              <a:t>Pentel pens. pdf of their environmental strategy on Moodle.</a:t>
            </a:r>
          </a:p>
          <a:p>
            <a:r>
              <a:rPr lang="en-GB" altLang="en-US" smtClean="0"/>
              <a:t>Is this ‘green washing’?</a:t>
            </a:r>
          </a:p>
          <a:p>
            <a:r>
              <a:rPr lang="en-GB" altLang="en-US" smtClean="0"/>
              <a:t>Does it matter?</a:t>
            </a:r>
          </a:p>
          <a:p>
            <a:r>
              <a:rPr lang="en-GB" altLang="en-US" smtClean="0"/>
              <a:t>Should/are they voluntary</a:t>
            </a:r>
          </a:p>
        </p:txBody>
      </p:sp>
      <p:pic>
        <p:nvPicPr>
          <p:cNvPr id="5632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0563" y="-311150"/>
            <a:ext cx="5438775" cy="750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a:xfrm>
            <a:off x="539750" y="404813"/>
            <a:ext cx="8229600" cy="1143000"/>
          </a:xfrm>
        </p:spPr>
        <p:txBody>
          <a:bodyPr/>
          <a:lstStyle/>
          <a:p>
            <a:r>
              <a:rPr lang="en-GB" altLang="en-US" smtClean="0"/>
              <a:t>Is voluntarism ‘normal’?</a:t>
            </a:r>
          </a:p>
        </p:txBody>
      </p:sp>
      <p:sp>
        <p:nvSpPr>
          <p:cNvPr id="3" name="Content Placeholder 2"/>
          <p:cNvSpPr>
            <a:spLocks noGrp="1"/>
          </p:cNvSpPr>
          <p:nvPr>
            <p:ph idx="1"/>
          </p:nvPr>
        </p:nvSpPr>
        <p:spPr>
          <a:xfrm>
            <a:off x="250825" y="1557338"/>
            <a:ext cx="8229600" cy="4805362"/>
          </a:xfrm>
        </p:spPr>
        <p:txBody>
          <a:bodyPr/>
          <a:lstStyle/>
          <a:p>
            <a:pPr>
              <a:defRPr/>
            </a:pPr>
            <a:r>
              <a:rPr lang="en-GB" sz="2400" dirty="0" smtClean="0"/>
              <a:t>Is volunteer action only applicable at the individual level?</a:t>
            </a:r>
          </a:p>
          <a:p>
            <a:pPr>
              <a:defRPr/>
            </a:pPr>
            <a:r>
              <a:rPr lang="en-GB" sz="2400" dirty="0" smtClean="0"/>
              <a:t>Altruistic punishment</a:t>
            </a:r>
          </a:p>
          <a:p>
            <a:pPr lvl="1">
              <a:defRPr/>
            </a:pPr>
            <a:r>
              <a:rPr lang="en-GB" sz="1600" dirty="0" smtClean="0"/>
              <a:t>“Human cooperation is an evolutionary puzzle. Unlike other creatures, people frequently cooperate with genetically unrelated strangers, often in large groups, with people they will never meet again, and when reputation gains are small or absent.” (Fehr &amp; </a:t>
            </a:r>
            <a:r>
              <a:rPr lang="en-GB" sz="1600" dirty="0" err="1" smtClean="0"/>
              <a:t>Gachter</a:t>
            </a:r>
            <a:r>
              <a:rPr lang="en-GB" sz="1600" dirty="0" smtClean="0"/>
              <a:t>, 2002: 137) i.e. this is not symbiosis from the natural world e.g. pollination</a:t>
            </a:r>
          </a:p>
          <a:p>
            <a:pPr lvl="1">
              <a:defRPr/>
            </a:pPr>
            <a:r>
              <a:rPr lang="en-GB" sz="1600" dirty="0" smtClean="0">
                <a:solidFill>
                  <a:schemeClr val="bg2">
                    <a:lumMod val="50000"/>
                  </a:schemeClr>
                </a:solidFill>
              </a:rPr>
              <a:t>Can you think of any examples?</a:t>
            </a:r>
          </a:p>
          <a:p>
            <a:pPr lvl="1">
              <a:defRPr/>
            </a:pPr>
            <a:r>
              <a:rPr lang="en-GB" sz="1600" dirty="0" smtClean="0"/>
              <a:t>“These patterns of cooperation cannot be explained by the nepotistic motives associated with the evolutionary theory of kin selection and the selfish motives associated with signalling theory or the theory of reciprocal altruism.”(Fehr &amp; </a:t>
            </a:r>
            <a:r>
              <a:rPr lang="en-GB" sz="1600" dirty="0" err="1" smtClean="0"/>
              <a:t>Gachter</a:t>
            </a:r>
            <a:r>
              <a:rPr lang="en-GB" sz="1600" dirty="0" smtClean="0"/>
              <a:t>, 2002: 137 &amp; Radio 4 April 2015) </a:t>
            </a:r>
          </a:p>
          <a:p>
            <a:pPr lvl="1">
              <a:defRPr/>
            </a:pPr>
            <a:r>
              <a:rPr lang="en-GB" sz="1600" dirty="0" smtClean="0"/>
              <a:t>Hence why do people help others with no material gain to themselves.  </a:t>
            </a:r>
          </a:p>
          <a:p>
            <a:pPr lvl="1">
              <a:defRPr/>
            </a:pPr>
            <a:r>
              <a:rPr lang="en-GB" sz="1600" dirty="0"/>
              <a:t>F</a:t>
            </a:r>
            <a:r>
              <a:rPr lang="en-GB" sz="1600" dirty="0" smtClean="0"/>
              <a:t>urthermore cooperation improves the more people apply altruistic punishment and therefore helps explain the complexities of conservation volunteering. </a:t>
            </a:r>
          </a:p>
          <a:p>
            <a:pPr marL="393700" lvl="1" indent="0">
              <a:buFont typeface="Wingdings 2" panose="05020102010507070707" pitchFamily="18" charset="2"/>
              <a:buNone/>
              <a:defRPr/>
            </a:pPr>
            <a:r>
              <a:rPr lang="en-GB" sz="1600" dirty="0" smtClean="0">
                <a:solidFill>
                  <a:schemeClr val="bg2">
                    <a:lumMod val="50000"/>
                  </a:schemeClr>
                </a:solidFill>
              </a:rPr>
              <a:t>What do you think?  Discuss</a:t>
            </a:r>
            <a:endParaRPr lang="en-GB" sz="1600" dirty="0">
              <a:solidFill>
                <a:schemeClr val="bg2">
                  <a:lumMod val="50000"/>
                </a:schemeClr>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5" descr="http://www.oceansatlas.org/unatlas/projectmanager/atlas_cd/cds_upload/ctn/2935.image1.Sustainable_Development.2002-5-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6525"/>
            <a:ext cx="8999538" cy="699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1" name="Rectangle 2"/>
          <p:cNvSpPr>
            <a:spLocks noGrp="1" noChangeArrowheads="1"/>
          </p:cNvSpPr>
          <p:nvPr>
            <p:ph type="title"/>
          </p:nvPr>
        </p:nvSpPr>
        <p:spPr/>
        <p:txBody>
          <a:bodyPr/>
          <a:lstStyle/>
          <a:p>
            <a:pPr eaLnBrk="1" hangingPunct="1"/>
            <a:r>
              <a:rPr lang="en-GB" altLang="en-US" smtClean="0"/>
              <a:t>Conclusion</a:t>
            </a:r>
          </a:p>
        </p:txBody>
      </p:sp>
      <p:sp>
        <p:nvSpPr>
          <p:cNvPr id="151555" name="Rectangle 3"/>
          <p:cNvSpPr>
            <a:spLocks noGrp="1" noChangeArrowheads="1"/>
          </p:cNvSpPr>
          <p:nvPr>
            <p:ph idx="1"/>
          </p:nvPr>
        </p:nvSpPr>
        <p:spPr/>
        <p:txBody>
          <a:bodyPr>
            <a:normAutofit/>
          </a:bodyPr>
          <a:lstStyle/>
          <a:p>
            <a:pPr marL="274320" indent="-274320" eaLnBrk="1" fontAlgn="auto" hangingPunct="1">
              <a:lnSpc>
                <a:spcPct val="80000"/>
              </a:lnSpc>
              <a:spcAft>
                <a:spcPts val="0"/>
              </a:spcAft>
              <a:buClr>
                <a:schemeClr val="accent3"/>
              </a:buClr>
              <a:buFont typeface="Wingdings 2"/>
              <a:buChar char=""/>
              <a:defRPr/>
            </a:pPr>
            <a:r>
              <a:rPr lang="en-GB" altLang="ja-JP" sz="2800" dirty="0">
                <a:latin typeface="+mj-lt"/>
                <a:ea typeface="ＭＳ Ｐゴシック" charset="-128"/>
              </a:rPr>
              <a:t>Improving awareness of the principles that underpin sustainable development</a:t>
            </a:r>
          </a:p>
          <a:p>
            <a:pPr marL="274320" indent="-274320" eaLnBrk="1" fontAlgn="auto" hangingPunct="1">
              <a:lnSpc>
                <a:spcPct val="80000"/>
              </a:lnSpc>
              <a:spcAft>
                <a:spcPts val="0"/>
              </a:spcAft>
              <a:buClr>
                <a:schemeClr val="accent3"/>
              </a:buClr>
              <a:buFont typeface="Wingdings 2"/>
              <a:buChar char=""/>
              <a:defRPr/>
            </a:pPr>
            <a:r>
              <a:rPr lang="en-GB" altLang="ja-JP" sz="2800" dirty="0">
                <a:latin typeface="+mj-lt"/>
                <a:ea typeface="ＭＳ Ｐゴシック" charset="-128"/>
              </a:rPr>
              <a:t>Identifying drivers for change in the conservation sector</a:t>
            </a:r>
          </a:p>
          <a:p>
            <a:pPr marL="274320" indent="-274320" eaLnBrk="1" fontAlgn="auto" hangingPunct="1">
              <a:lnSpc>
                <a:spcPct val="80000"/>
              </a:lnSpc>
              <a:spcAft>
                <a:spcPts val="0"/>
              </a:spcAft>
              <a:buClr>
                <a:schemeClr val="accent3"/>
              </a:buClr>
              <a:buFont typeface="Wingdings 2"/>
              <a:buChar char=""/>
              <a:defRPr/>
            </a:pPr>
            <a:r>
              <a:rPr lang="en-GB" altLang="ja-JP" sz="2800" dirty="0">
                <a:latin typeface="+mj-lt"/>
                <a:ea typeface="ＭＳ Ｐゴシック" charset="-128"/>
              </a:rPr>
              <a:t>Being aware of the benefits of applying sustainable development to a conservation enterprise</a:t>
            </a:r>
          </a:p>
          <a:p>
            <a:pPr marL="274320" indent="-274320" eaLnBrk="1" fontAlgn="auto" hangingPunct="1">
              <a:lnSpc>
                <a:spcPct val="80000"/>
              </a:lnSpc>
              <a:spcAft>
                <a:spcPts val="0"/>
              </a:spcAft>
              <a:buClr>
                <a:schemeClr val="accent3"/>
              </a:buClr>
              <a:buFont typeface="Wingdings 2"/>
              <a:buChar char=""/>
              <a:defRPr/>
            </a:pPr>
            <a:r>
              <a:rPr lang="en-GB" altLang="ja-JP" sz="2800" dirty="0">
                <a:latin typeface="+mj-lt"/>
                <a:ea typeface="ＭＳ Ｐゴシック" charset="-128"/>
              </a:rPr>
              <a:t>Applying systems thinking</a:t>
            </a:r>
          </a:p>
          <a:p>
            <a:pPr marL="274320" indent="-274320" eaLnBrk="1" fontAlgn="auto" hangingPunct="1">
              <a:lnSpc>
                <a:spcPct val="80000"/>
              </a:lnSpc>
              <a:spcAft>
                <a:spcPts val="0"/>
              </a:spcAft>
              <a:buClr>
                <a:schemeClr val="accent3"/>
              </a:buClr>
              <a:buFont typeface="Wingdings 2"/>
              <a:buChar char=""/>
              <a:defRPr/>
            </a:pPr>
            <a:r>
              <a:rPr lang="en-GB" altLang="ja-JP" sz="2800" dirty="0">
                <a:latin typeface="+mj-lt"/>
                <a:ea typeface="ＭＳ Ｐゴシック" charset="-128"/>
              </a:rPr>
              <a:t>Developing a personal action plan for </a:t>
            </a:r>
            <a:r>
              <a:rPr lang="en-GB" altLang="ja-JP" sz="2800" dirty="0" smtClean="0">
                <a:latin typeface="+mj-lt"/>
                <a:ea typeface="ＭＳ Ｐゴシック" charset="-128"/>
              </a:rPr>
              <a:t>implementation</a:t>
            </a:r>
          </a:p>
          <a:p>
            <a:pPr marL="274320" indent="-274320" eaLnBrk="1" fontAlgn="auto" hangingPunct="1">
              <a:lnSpc>
                <a:spcPct val="80000"/>
              </a:lnSpc>
              <a:spcAft>
                <a:spcPts val="0"/>
              </a:spcAft>
              <a:buClr>
                <a:schemeClr val="accent3"/>
              </a:buClr>
              <a:buFont typeface="Wingdings 2"/>
              <a:buChar char=""/>
              <a:defRPr/>
            </a:pPr>
            <a:endParaRPr lang="en-GB" sz="2800" b="1" dirty="0" smtClean="0">
              <a:latin typeface="+mj-lt"/>
              <a:ea typeface="ＭＳ Ｐゴシック" charset="-128"/>
            </a:endParaRPr>
          </a:p>
          <a:p>
            <a:pPr marL="274320" indent="-274320" eaLnBrk="1" fontAlgn="auto" hangingPunct="1">
              <a:lnSpc>
                <a:spcPct val="80000"/>
              </a:lnSpc>
              <a:spcAft>
                <a:spcPts val="0"/>
              </a:spcAft>
              <a:buClr>
                <a:schemeClr val="accent3"/>
              </a:buClr>
              <a:buFont typeface="Wingdings 2"/>
              <a:buChar char=""/>
              <a:defRPr/>
            </a:pPr>
            <a:r>
              <a:rPr lang="en-GB" sz="2800" b="1" dirty="0" smtClean="0">
                <a:latin typeface="+mj-lt"/>
                <a:ea typeface="ＭＳ Ｐゴシック" charset="-128"/>
              </a:rPr>
              <a:t>Conclusion</a:t>
            </a:r>
            <a:endParaRPr lang="en-GB" sz="2800" b="1"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1555">
                                            <p:txEl>
                                              <p:pRg st="0" end="0"/>
                                            </p:txEl>
                                          </p:spTgt>
                                        </p:tgtEl>
                                        <p:attrNameLst>
                                          <p:attrName>style.visibility</p:attrName>
                                        </p:attrNameLst>
                                      </p:cBhvr>
                                      <p:to>
                                        <p:strVal val="visible"/>
                                      </p:to>
                                    </p:set>
                                    <p:animEffect transition="in" filter="fade">
                                      <p:cBhvr>
                                        <p:cTn id="7" dur="2000"/>
                                        <p:tgtEl>
                                          <p:spTgt spid="151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1555">
                                            <p:txEl>
                                              <p:pRg st="1" end="1"/>
                                            </p:txEl>
                                          </p:spTgt>
                                        </p:tgtEl>
                                        <p:attrNameLst>
                                          <p:attrName>style.visibility</p:attrName>
                                        </p:attrNameLst>
                                      </p:cBhvr>
                                      <p:to>
                                        <p:strVal val="visible"/>
                                      </p:to>
                                    </p:set>
                                    <p:animEffect transition="in" filter="fade">
                                      <p:cBhvr>
                                        <p:cTn id="12" dur="2000"/>
                                        <p:tgtEl>
                                          <p:spTgt spid="151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1555">
                                            <p:txEl>
                                              <p:pRg st="2" end="2"/>
                                            </p:txEl>
                                          </p:spTgt>
                                        </p:tgtEl>
                                        <p:attrNameLst>
                                          <p:attrName>style.visibility</p:attrName>
                                        </p:attrNameLst>
                                      </p:cBhvr>
                                      <p:to>
                                        <p:strVal val="visible"/>
                                      </p:to>
                                    </p:set>
                                    <p:animEffect transition="in" filter="fade">
                                      <p:cBhvr>
                                        <p:cTn id="17" dur="2000"/>
                                        <p:tgtEl>
                                          <p:spTgt spid="151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1555">
                                            <p:txEl>
                                              <p:pRg st="3" end="3"/>
                                            </p:txEl>
                                          </p:spTgt>
                                        </p:tgtEl>
                                        <p:attrNameLst>
                                          <p:attrName>style.visibility</p:attrName>
                                        </p:attrNameLst>
                                      </p:cBhvr>
                                      <p:to>
                                        <p:strVal val="visible"/>
                                      </p:to>
                                    </p:set>
                                    <p:animEffect transition="in" filter="fade">
                                      <p:cBhvr>
                                        <p:cTn id="22" dur="2000"/>
                                        <p:tgtEl>
                                          <p:spTgt spid="151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1555">
                                            <p:txEl>
                                              <p:pRg st="4" end="4"/>
                                            </p:txEl>
                                          </p:spTgt>
                                        </p:tgtEl>
                                        <p:attrNameLst>
                                          <p:attrName>style.visibility</p:attrName>
                                        </p:attrNameLst>
                                      </p:cBhvr>
                                      <p:to>
                                        <p:strVal val="visible"/>
                                      </p:to>
                                    </p:set>
                                    <p:animEffect transition="in" filter="fade">
                                      <p:cBhvr>
                                        <p:cTn id="27" dur="2000"/>
                                        <p:tgtEl>
                                          <p:spTgt spid="1515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1555">
                                            <p:txEl>
                                              <p:pRg st="6" end="6"/>
                                            </p:txEl>
                                          </p:spTgt>
                                        </p:tgtEl>
                                        <p:attrNameLst>
                                          <p:attrName>style.visibility</p:attrName>
                                        </p:attrNameLst>
                                      </p:cBhvr>
                                      <p:to>
                                        <p:strVal val="visible"/>
                                      </p:to>
                                    </p:set>
                                    <p:animEffect transition="in" filter="fade">
                                      <p:cBhvr>
                                        <p:cTn id="32" dur="2000"/>
                                        <p:tgtEl>
                                          <p:spTgt spid="15155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155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r>
              <a:rPr lang="en-GB" altLang="en-US" smtClean="0"/>
              <a:t>Energy US</a:t>
            </a:r>
          </a:p>
        </p:txBody>
      </p:sp>
      <p:sp>
        <p:nvSpPr>
          <p:cNvPr id="60419" name="Content Placeholder 2"/>
          <p:cNvSpPr>
            <a:spLocks noGrp="1"/>
          </p:cNvSpPr>
          <p:nvPr>
            <p:ph idx="1"/>
          </p:nvPr>
        </p:nvSpPr>
        <p:spPr/>
        <p:txBody>
          <a:bodyPr/>
          <a:lstStyle/>
          <a:p>
            <a:r>
              <a:rPr lang="en-GB" altLang="en-US" smtClean="0"/>
              <a:t>Obama</a:t>
            </a:r>
          </a:p>
          <a:p>
            <a:r>
              <a:rPr lang="en-GB" altLang="en-US" smtClean="0">
                <a:hlinkClick r:id="rId2"/>
              </a:rPr>
              <a:t>http://mitworld.mit.edu/video/716</a:t>
            </a:r>
            <a:endParaRPr lang="en-GB" altLang="en-US" smtClean="0"/>
          </a:p>
          <a:p>
            <a:r>
              <a:rPr lang="en-GB" altLang="en-US" smtClean="0">
                <a:hlinkClick r:id="rId2"/>
              </a:rPr>
              <a:t>video MIT</a:t>
            </a:r>
            <a:endParaRPr lang="en-GB" altLang="en-US" smtClean="0"/>
          </a:p>
          <a:p>
            <a:r>
              <a:rPr lang="en-GB" altLang="en-US" sz="2000" smtClean="0"/>
              <a:t>“Today's frontiers can't be found on a map. They're being explored in our classrooms and our laboratories, in our start-ups and our factories. And today's pioneers are not travelling to some far flung place. These pioneers are all around us -- the entrepreneurs and the inventors, the researchers, the engineers -- helping to lead us into the future, just as they have in the past. This is the nation that has led the world for two centuries in the pursuit of discovery. This is the nation that will lead the clean energy economy of tomorrow, so long as all of us remember what we have achieved in the past and we use that to inspire us to achieve even more in the future.” President Barack Obama, 2009</a:t>
            </a:r>
          </a:p>
          <a:p>
            <a:endParaRPr lang="en-GB" altLang="en-US" sz="2400"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1076</TotalTime>
  <Words>1217</Words>
  <Application>Microsoft Office PowerPoint</Application>
  <PresentationFormat>On-screen Show (4:3)</PresentationFormat>
  <Paragraphs>159</Paragraphs>
  <Slides>32</Slides>
  <Notes>22</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2</vt:i4>
      </vt:variant>
      <vt:variant>
        <vt:lpstr>Slide Titles</vt:lpstr>
      </vt:variant>
      <vt:variant>
        <vt:i4>32</vt:i4>
      </vt:variant>
    </vt:vector>
  </HeadingPairs>
  <TitlesOfParts>
    <vt:vector size="43" baseType="lpstr">
      <vt:lpstr>Arial</vt:lpstr>
      <vt:lpstr>Calibri</vt:lpstr>
      <vt:lpstr>Constantia</vt:lpstr>
      <vt:lpstr>Wingdings 2</vt:lpstr>
      <vt:lpstr>Times New Roman</vt:lpstr>
      <vt:lpstr>Arial Narrow</vt:lpstr>
      <vt:lpstr>Baskerville Old Face</vt:lpstr>
      <vt:lpstr>MS PGothic</vt:lpstr>
      <vt:lpstr>Flow</vt:lpstr>
      <vt:lpstr>Paint Shop Pro 7 Image</vt:lpstr>
      <vt:lpstr>Corel PHOTO-PAINT 10.0 Image</vt:lpstr>
      <vt:lpstr>Safeguarding the Future</vt:lpstr>
      <vt:lpstr>PowerPoint Presentation</vt:lpstr>
      <vt:lpstr>Sustainable Development</vt:lpstr>
      <vt:lpstr>Sustainable Development</vt:lpstr>
      <vt:lpstr>PowerPoint Presentation</vt:lpstr>
      <vt:lpstr>PowerPoint Presentation</vt:lpstr>
      <vt:lpstr>Sustainable Development</vt:lpstr>
      <vt:lpstr>Sustainable Development</vt:lpstr>
      <vt:lpstr>Sustainable Development</vt:lpstr>
      <vt:lpstr>UN Circles of Sustainability</vt:lpstr>
      <vt:lpstr>Circle of sustainability: Swansea</vt:lpstr>
      <vt:lpstr>The Business Case for SD</vt:lpstr>
      <vt:lpstr>PowerPoint Presentation</vt:lpstr>
      <vt:lpstr>The Business Case for SD</vt:lpstr>
      <vt:lpstr>PowerPoint Presentation</vt:lpstr>
      <vt:lpstr>Joined up practice</vt:lpstr>
      <vt:lpstr>PowerPoint Presentation</vt:lpstr>
      <vt:lpstr>PowerPoint Presentation</vt:lpstr>
      <vt:lpstr>Natural Capital</vt:lpstr>
      <vt:lpstr>Social Capital</vt:lpstr>
      <vt:lpstr>Human Capital</vt:lpstr>
      <vt:lpstr>Manufactured Capital</vt:lpstr>
      <vt:lpstr>Financial Capital</vt:lpstr>
      <vt:lpstr>Action Planning</vt:lpstr>
      <vt:lpstr>PowerPoint Presentation</vt:lpstr>
      <vt:lpstr>The business case (MIT)</vt:lpstr>
      <vt:lpstr>Action Planning</vt:lpstr>
      <vt:lpstr>An Alternative Strategy</vt:lpstr>
      <vt:lpstr>Is this an example of good practice?</vt:lpstr>
      <vt:lpstr>Is voluntarism ‘normal’?</vt:lpstr>
      <vt:lpstr>Conclusion</vt:lpstr>
      <vt:lpstr>Energy US</vt:lpstr>
    </vt:vector>
  </TitlesOfParts>
  <Company>GES Earth</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Fishing for the Future</dc:title>
  <dc:creator>Strachan</dc:creator>
  <cp:lastModifiedBy>Chris House</cp:lastModifiedBy>
  <cp:revision>67</cp:revision>
  <cp:lastPrinted>2007-06-22T11:01:53Z</cp:lastPrinted>
  <dcterms:created xsi:type="dcterms:W3CDTF">2007-06-10T14:34:30Z</dcterms:created>
  <dcterms:modified xsi:type="dcterms:W3CDTF">2017-04-25T07:47:49Z</dcterms:modified>
</cp:coreProperties>
</file>