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5" r:id="rId1"/>
  </p:sldMasterIdLst>
  <p:sldIdLst>
    <p:sldId id="256" r:id="rId2"/>
    <p:sldId id="257" r:id="rId3"/>
    <p:sldId id="258" r:id="rId4"/>
    <p:sldId id="259" r:id="rId5"/>
    <p:sldId id="260" r:id="rId6"/>
    <p:sldId id="266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4" d="100"/>
          <a:sy n="74" d="100"/>
        </p:scale>
        <p:origin x="-1480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interSettings" Target="printerSettings/printerSettings1.bin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6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TitleSlid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54027"/>
            <a:ext cx="8827266" cy="648309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4C90E-8046-464A-B32B-400471ADF22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1000" y="598616"/>
            <a:ext cx="8162365" cy="1470025"/>
          </a:xfrm>
        </p:spPr>
        <p:txBody>
          <a:bodyPr/>
          <a:lstStyle>
            <a:lvl1pPr algn="l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en-GB" dirty="0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1" y="3966882"/>
            <a:ext cx="6762749" cy="1752600"/>
          </a:xfrm>
        </p:spPr>
        <p:txBody>
          <a:bodyPr>
            <a:normAutofit/>
          </a:bodyPr>
          <a:lstStyle>
            <a:lvl1pPr marL="0" indent="0" algn="r"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661C1-219A-A942-85F3-CD1D743C5762}" type="datetimeFigureOut">
              <a:rPr lang="en-US" smtClean="0"/>
              <a:t>08/01/18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661C1-219A-A942-85F3-CD1D743C5762}" type="datetimeFigureOut">
              <a:rPr lang="en-US" smtClean="0"/>
              <a:t>08/01/18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4C90E-8046-464A-B32B-400471ADF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SectionHead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91360"/>
            <a:ext cx="7583487" cy="1362075"/>
          </a:xfrm>
        </p:spPr>
        <p:txBody>
          <a:bodyPr anchor="b" anchorCtr="0">
            <a:noAutofit/>
          </a:bodyPr>
          <a:lstStyle>
            <a:lvl1pPr algn="l">
              <a:defRPr sz="4400" b="1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3950354"/>
            <a:ext cx="7583487" cy="1500187"/>
          </a:xfrm>
        </p:spPr>
        <p:txBody>
          <a:bodyPr anchor="t" anchorCtr="0"/>
          <a:lstStyle>
            <a:lvl1pPr marL="0" indent="0" algn="l">
              <a:spcBef>
                <a:spcPts val="60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661C1-219A-A942-85F3-CD1D743C5762}" type="datetimeFigureOut">
              <a:rPr lang="en-US" smtClean="0"/>
              <a:t>08/01/18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4C90E-8046-464A-B32B-400471ADF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8541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661C1-219A-A942-85F3-CD1D743C5762}" type="datetimeFigureOut">
              <a:rPr lang="en-US" smtClean="0"/>
              <a:t>08/01/18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4C90E-8046-464A-B32B-400471ADF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661C1-219A-A942-85F3-CD1D743C5762}" type="datetimeFigureOut">
              <a:rPr lang="en-US" smtClean="0"/>
              <a:t>08/01/18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4C90E-8046-464A-B32B-400471ADF228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1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661C1-219A-A942-85F3-CD1D743C5762}" type="datetimeFigureOut">
              <a:rPr lang="en-US" smtClean="0"/>
              <a:t>08/01/18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4C90E-8046-464A-B32B-400471ADF22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79462" y="3991816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661C1-219A-A942-85F3-CD1D743C5762}" type="datetimeFigureOut">
              <a:rPr lang="en-US" smtClean="0"/>
              <a:t>08/01/18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4C90E-8046-464A-B32B-400471ADF22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661C1-219A-A942-85F3-CD1D743C5762}" type="datetimeFigureOut">
              <a:rPr lang="en-US" smtClean="0"/>
              <a:t>08/01/18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4C90E-8046-464A-B32B-400471ADF228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661C1-219A-A942-85F3-CD1D743C5762}" type="datetimeFigureOut">
              <a:rPr lang="en-US" smtClean="0"/>
              <a:t>08/01/18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4C90E-8046-464A-B32B-400471ADF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661C1-219A-A942-85F3-CD1D743C5762}" type="datetimeFigureOut">
              <a:rPr lang="en-US" smtClean="0"/>
              <a:t>08/01/18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4C90E-8046-464A-B32B-400471ADF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4" y="590550"/>
            <a:ext cx="365760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023" y="739588"/>
            <a:ext cx="3657600" cy="53087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4" y="1816100"/>
            <a:ext cx="3657600" cy="38227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661C1-219A-A942-85F3-CD1D743C5762}" type="datetimeFigureOut">
              <a:rPr lang="en-US" smtClean="0"/>
              <a:t>08/01/18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4C90E-8046-464A-B32B-400471ADF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Picture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977" y="187452"/>
            <a:ext cx="853665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533400"/>
            <a:ext cx="447675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6124" y="1828800"/>
            <a:ext cx="4474539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6124" y="6288741"/>
            <a:ext cx="1887537" cy="365125"/>
          </a:xfrm>
        </p:spPr>
        <p:txBody>
          <a:bodyPr/>
          <a:lstStyle/>
          <a:p>
            <a:fld id="{98C661C1-219A-A942-85F3-CD1D743C5762}" type="datetimeFigureOut">
              <a:rPr lang="en-US" smtClean="0"/>
              <a:t>08/01/18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67399" y="6288741"/>
            <a:ext cx="26759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4C90E-8046-464A-B32B-400471ADF22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188253" y="179292"/>
            <a:ext cx="3281087" cy="6483096"/>
          </a:xfrm>
          <a:prstGeom prst="round1Rect">
            <a:avLst>
              <a:gd name="adj" fmla="val 17325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953" y="533400"/>
            <a:ext cx="365760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596153" y="1600199"/>
            <a:ext cx="3657600" cy="3657601"/>
          </a:xfrm>
          <a:prstGeom prst="ellipse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412" y="1828800"/>
            <a:ext cx="3657600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98C661C1-219A-A942-85F3-CD1D743C5762}" type="datetimeFigureOut">
              <a:rPr lang="en-US" smtClean="0"/>
              <a:t>08/01/18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4C90E-8046-464A-B32B-400471ADF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038" y="3778624"/>
            <a:ext cx="7560515" cy="110265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871584" y="762000"/>
            <a:ext cx="7427726" cy="2989730"/>
          </a:xfrm>
          <a:prstGeom prst="roundRect">
            <a:avLst>
              <a:gd name="adj" fmla="val 7476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034" y="4827493"/>
            <a:ext cx="7559977" cy="1220881"/>
          </a:xfr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98C661C1-219A-A942-85F3-CD1D743C5762}" type="datetimeFigureOut">
              <a:rPr lang="en-US" smtClean="0"/>
              <a:t>08/01/18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4C90E-8046-464A-B32B-400471ADF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661C1-219A-A942-85F3-CD1D743C5762}" type="datetimeFigureOut">
              <a:rPr lang="en-US" smtClean="0"/>
              <a:t>08/01/18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4C90E-8046-464A-B32B-400471ADF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28646" y="779463"/>
            <a:ext cx="1358153" cy="526891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779464"/>
            <a:ext cx="6170613" cy="526891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661C1-219A-A942-85F3-CD1D743C5762}" type="datetimeFigureOut">
              <a:rPr lang="en-US" smtClean="0"/>
              <a:t>08/01/18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4C90E-8046-464A-B32B-400471ADF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Diagonal Corner Rectangle 7"/>
          <p:cNvSpPr/>
          <p:nvPr/>
        </p:nvSpPr>
        <p:spPr>
          <a:xfrm>
            <a:off x="189707" y="189707"/>
            <a:ext cx="8764587" cy="6478587"/>
          </a:xfrm>
          <a:prstGeom prst="round2DiagRect">
            <a:avLst>
              <a:gd name="adj1" fmla="val 9416"/>
              <a:gd name="adj2" fmla="val 0"/>
            </a:avLst>
          </a:prstGeom>
          <a:gradFill>
            <a:gsLst>
              <a:gs pos="1700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28800"/>
            <a:ext cx="7583487" cy="42089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1000" y="6288741"/>
            <a:ext cx="18875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8C661C1-219A-A942-85F3-CD1D743C5762}" type="datetimeFigureOut">
              <a:rPr lang="en-US" smtClean="0"/>
              <a:t>08/01/18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04615" y="6288741"/>
            <a:ext cx="52387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4411" y="219635"/>
            <a:ext cx="493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F54C90E-8046-464A-B32B-400471ADF228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  <p:sldLayoutId id="2147483690" r:id="rId15"/>
    <p:sldLayoutId id="2147483691" r:id="rId16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82575" indent="-282575" algn="l" defTabSz="914400" rtl="0" eaLnBrk="1" latinLnBrk="0" hangingPunct="1">
        <a:spcBef>
          <a:spcPts val="2000"/>
        </a:spcBef>
        <a:buFont typeface="Wingdings 2" pitchFamily="18" charset="2"/>
        <a:buChar char=""/>
        <a:defRPr sz="2200" kern="1200">
          <a:solidFill>
            <a:schemeClr val="bg1"/>
          </a:solidFill>
          <a:latin typeface="+mn-lt"/>
          <a:ea typeface="+mn-ea"/>
          <a:cs typeface="+mn-cs"/>
        </a:defRPr>
      </a:lvl1pPr>
      <a:lvl2pPr marL="577850" indent="-295275" algn="l" defTabSz="914400" rtl="0" eaLnBrk="1" latinLnBrk="0" hangingPunct="1">
        <a:spcBef>
          <a:spcPts val="600"/>
        </a:spcBef>
        <a:buFont typeface="Wingdings 2" pitchFamily="18" charset="2"/>
        <a:buChar char="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86042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3pPr>
      <a:lvl4pPr marL="1143000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142557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1711325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6pPr>
      <a:lvl7pPr marL="20002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7pPr>
      <a:lvl8pPr marL="2290763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8pPr>
      <a:lvl9pPr marL="25717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9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Relationship Id="rId3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mailto:georgeparker207@gmail.com" TargetMode="External"/><Relationship Id="rId3" Type="http://schemas.openxmlformats.org/officeDocument/2006/relationships/hyperlink" Target="mailto:george1two3@twitter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Water management and sustainability in Coca-Cola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2660471"/>
            <a:ext cx="6762749" cy="1752600"/>
          </a:xfrm>
        </p:spPr>
        <p:txBody>
          <a:bodyPr>
            <a:normAutofit fontScale="40000" lnSpcReduction="20000"/>
          </a:bodyPr>
          <a:lstStyle/>
          <a:p>
            <a:pPr algn="l"/>
            <a:r>
              <a:rPr lang="en-US" sz="4000" dirty="0">
                <a:solidFill>
                  <a:schemeClr val="tx1"/>
                </a:solidFill>
              </a:rPr>
              <a:t>Learning and Collaboration for Global Citizenship (BMSP4003)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 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 err="1">
                <a:solidFill>
                  <a:schemeClr val="tx1"/>
                </a:solidFill>
              </a:rPr>
              <a:t>Dr</a:t>
            </a:r>
            <a:r>
              <a:rPr lang="en-US" sz="4000" dirty="0">
                <a:solidFill>
                  <a:schemeClr val="tx1"/>
                </a:solidFill>
              </a:rPr>
              <a:t> Alex Bell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 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10</a:t>
            </a:r>
            <a:r>
              <a:rPr lang="en-US" sz="4000" baseline="30000" dirty="0">
                <a:solidFill>
                  <a:schemeClr val="tx1"/>
                </a:solidFill>
              </a:rPr>
              <a:t>th</a:t>
            </a:r>
            <a:r>
              <a:rPr lang="en-US" sz="4000" dirty="0">
                <a:solidFill>
                  <a:schemeClr val="tx1"/>
                </a:solidFill>
              </a:rPr>
              <a:t> January 2018</a:t>
            </a:r>
            <a:endParaRPr lang="en-GB" sz="4000" dirty="0">
              <a:solidFill>
                <a:schemeClr val="tx1"/>
              </a:solidFill>
            </a:endParaRPr>
          </a:p>
          <a:p>
            <a:endParaRPr lang="en-US" sz="4000" dirty="0">
              <a:solidFill>
                <a:schemeClr val="tx1"/>
              </a:solidFill>
            </a:endParaRPr>
          </a:p>
        </p:txBody>
      </p:sp>
      <p:pic>
        <p:nvPicPr>
          <p:cNvPr id="10" name="Picture 9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5911" y="3140479"/>
            <a:ext cx="5149131" cy="279725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8643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Background of Coca-Cola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2196618"/>
            <a:ext cx="3048057" cy="3841111"/>
          </a:xfrm>
        </p:spPr>
        <p:txBody>
          <a:bodyPr/>
          <a:lstStyle/>
          <a:p>
            <a:r>
              <a:rPr lang="en-US" dirty="0" smtClean="0"/>
              <a:t>200 countries </a:t>
            </a:r>
          </a:p>
          <a:p>
            <a:endParaRPr lang="en-US" dirty="0"/>
          </a:p>
          <a:p>
            <a:r>
              <a:rPr lang="en-US" dirty="0" smtClean="0"/>
              <a:t>10000 drinks every second </a:t>
            </a:r>
          </a:p>
          <a:p>
            <a:endParaRPr lang="en-US" dirty="0"/>
          </a:p>
          <a:p>
            <a:r>
              <a:rPr lang="en-US" dirty="0" smtClean="0"/>
              <a:t>First created in 1982 by John  Pemberton </a:t>
            </a:r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9891" y="2677130"/>
            <a:ext cx="4015392" cy="364923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127680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Water management and sustainability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Water management and sustainability is integral to our survival </a:t>
            </a:r>
          </a:p>
          <a:p>
            <a:r>
              <a:rPr lang="en-US" dirty="0" smtClean="0"/>
              <a:t>Water management has a strong correlation with both economic development and healthy eco systems </a:t>
            </a:r>
          </a:p>
          <a:p>
            <a:r>
              <a:rPr lang="en-US" dirty="0" smtClean="0"/>
              <a:t>0ver 740 million people in the world do not have acces</a:t>
            </a:r>
            <a:r>
              <a:rPr lang="en-US" dirty="0" smtClean="0"/>
              <a:t>s to a reliable and safe drinking source </a:t>
            </a:r>
          </a:p>
          <a:p>
            <a:r>
              <a:rPr lang="en-US" dirty="0" smtClean="0"/>
              <a:t>70% withdrawal resulting from agriculture </a:t>
            </a:r>
          </a:p>
          <a:p>
            <a:r>
              <a:rPr lang="en-US" dirty="0" smtClean="0"/>
              <a:t>20% withdrawal resulting from industry and energy </a:t>
            </a:r>
          </a:p>
          <a:p>
            <a:r>
              <a:rPr lang="en-US" dirty="0" smtClean="0"/>
              <a:t>10% withdrawal resulting from the domestic sector 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9455423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Coca colas contribution to water management and sustainability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2273845"/>
            <a:ext cx="6446486" cy="2625646"/>
          </a:xfrm>
        </p:spPr>
        <p:txBody>
          <a:bodyPr/>
          <a:lstStyle/>
          <a:p>
            <a:r>
              <a:rPr lang="en-US" dirty="0" smtClean="0"/>
              <a:t>Coca-Cola is was the first company to publically claim that it replenishes all of the water that is used during production 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Water is key to Coca-Cola </a:t>
            </a:r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8345" y="772248"/>
            <a:ext cx="1802108" cy="293454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063" y="4032856"/>
            <a:ext cx="4346109" cy="256935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588765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9316" y="2680585"/>
            <a:ext cx="7583487" cy="104438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smtClean="0"/>
              <a:t>Why is this important and are Coca-Cola really making an effort?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45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Thank you for listening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800" dirty="0" smtClean="0"/>
              <a:t>Any questions</a:t>
            </a:r>
            <a:r>
              <a:rPr lang="en-US" sz="2800" dirty="0" smtClean="0"/>
              <a:t>?</a:t>
            </a:r>
          </a:p>
          <a:p>
            <a:pPr marL="0" indent="0" algn="ctr">
              <a:buNone/>
            </a:pPr>
            <a:r>
              <a:rPr lang="en-US" sz="2800" dirty="0" smtClean="0">
                <a:hlinkClick r:id="rId2"/>
              </a:rPr>
              <a:t>georgeparker207@gmail.com</a:t>
            </a:r>
            <a:endParaRPr lang="en-US" sz="2800" dirty="0" smtClean="0"/>
          </a:p>
          <a:p>
            <a:pPr marL="0" indent="0" algn="ctr">
              <a:buNone/>
            </a:pPr>
            <a:r>
              <a:rPr lang="en-US" sz="2800" dirty="0" smtClean="0">
                <a:hlinkClick r:id="rId3"/>
              </a:rPr>
              <a:t>george1two3@twitter.com</a:t>
            </a:r>
            <a:endParaRPr lang="en-US" sz="2800" dirty="0" smtClean="0"/>
          </a:p>
          <a:p>
            <a:pPr marL="0" indent="0" algn="ctr">
              <a:buNone/>
            </a:pPr>
            <a:r>
              <a:rPr lang="en-US" sz="2800" dirty="0" smtClean="0"/>
              <a:t>LinkedIn George Parker </a:t>
            </a:r>
          </a:p>
          <a:p>
            <a:pPr marL="0" indent="0" algn="ctr">
              <a:buNone/>
            </a:pPr>
            <a:r>
              <a:rPr lang="en-US" sz="2800" dirty="0" smtClean="0"/>
              <a:t>Student at University of Wales Trinity Saint David's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992937018"/>
      </p:ext>
    </p:extLst>
  </p:cSld>
  <p:clrMapOvr>
    <a:masterClrMapping/>
  </p:clrMapOvr>
</p:sld>
</file>

<file path=ppt/theme/theme1.xml><?xml version="1.0" encoding="utf-8"?>
<a:theme xmlns:a="http://schemas.openxmlformats.org/drawingml/2006/main" name="Revolution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Revolution">
      <a:majorFont>
        <a:latin typeface="Trebuchet MS"/>
        <a:ea typeface=""/>
        <a:cs typeface=""/>
        <a:font script="Jpan" typeface="ＭＳ ゴシック"/>
        <a:font script="Hans" typeface="宋体"/>
        <a:font script="Hant" typeface="新細明體"/>
      </a:majorFont>
      <a:minorFont>
        <a:latin typeface="Trebuchet MS"/>
        <a:ea typeface=""/>
        <a:cs typeface=""/>
        <a:font script="Jpan" typeface="ＭＳ ゴシック"/>
        <a:font script="Hans" typeface="宋体"/>
        <a:font script="Hant" typeface="新細明體"/>
      </a:minorFont>
    </a:fontScheme>
    <a:fmtScheme name="Revolution">
      <a: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0800000">
              <a:srgbClr val="808080">
                <a:alpha val="75000"/>
              </a:srgbClr>
            </a:innerShdw>
          </a:effectLst>
        </a:effectStyle>
        <a:effectStyle>
          <a:effectLst>
            <a:innerShdw blurRad="50800" dist="25400" dir="13500000">
              <a:srgbClr val="808080">
                <a:alpha val="75000"/>
              </a:srgbClr>
            </a:innerShdw>
            <a:outerShdw blurRad="63500" dist="50800" dir="5400000" algn="br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1400000"/>
            </a:lightRig>
          </a:scene3d>
          <a:sp3d contourW="12700" prstMaterial="softmetal">
            <a:bevelT w="63500" h="254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Revolution.thmx</Template>
  <TotalTime>3796</TotalTime>
  <Words>179</Words>
  <Application>Microsoft Macintosh PowerPoint</Application>
  <PresentationFormat>On-screen Show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Revolution</vt:lpstr>
      <vt:lpstr>Water management and sustainability in Coca-Cola </vt:lpstr>
      <vt:lpstr>The Background of Coca-Cola </vt:lpstr>
      <vt:lpstr>Water management and sustainability  </vt:lpstr>
      <vt:lpstr>Coca colas contribution to water management and sustainability  </vt:lpstr>
      <vt:lpstr>Why is this important and are Coca-Cola really making an effort? </vt:lpstr>
      <vt:lpstr>Thank you for listening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Water management and sustainability </dc:title>
  <dc:creator>GAIL PARKER</dc:creator>
  <cp:lastModifiedBy>GAIL PARKER</cp:lastModifiedBy>
  <cp:revision>12</cp:revision>
  <dcterms:created xsi:type="dcterms:W3CDTF">2018-01-06T18:08:15Z</dcterms:created>
  <dcterms:modified xsi:type="dcterms:W3CDTF">2018-01-09T10:07:14Z</dcterms:modified>
</cp:coreProperties>
</file>